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7" r:id="rId2"/>
    <p:sldId id="286" r:id="rId3"/>
    <p:sldId id="264" r:id="rId4"/>
    <p:sldId id="265" r:id="rId5"/>
    <p:sldId id="257" r:id="rId6"/>
    <p:sldId id="258" r:id="rId7"/>
    <p:sldId id="259" r:id="rId8"/>
    <p:sldId id="260" r:id="rId9"/>
    <p:sldId id="262" r:id="rId10"/>
    <p:sldId id="263" r:id="rId11"/>
    <p:sldId id="274" r:id="rId12"/>
    <p:sldId id="269" r:id="rId13"/>
    <p:sldId id="267" r:id="rId14"/>
    <p:sldId id="270" r:id="rId15"/>
    <p:sldId id="271" r:id="rId16"/>
    <p:sldId id="272" r:id="rId17"/>
    <p:sldId id="273" r:id="rId18"/>
    <p:sldId id="277" r:id="rId19"/>
    <p:sldId id="278" r:id="rId20"/>
    <p:sldId id="282" r:id="rId21"/>
    <p:sldId id="280" r:id="rId22"/>
    <p:sldId id="285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60"/>
  </p:normalViewPr>
  <p:slideViewPr>
    <p:cSldViewPr snapToGrid="0">
      <p:cViewPr varScale="1">
        <p:scale>
          <a:sx n="83" d="100"/>
          <a:sy n="83" d="100"/>
        </p:scale>
        <p:origin x="63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274641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524000" y="274642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09600" y="2133603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17600" y="1143006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1087901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25090" y="21105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243843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350499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E58ABE1-5470-490D-9042-3AA06DCC3F88}" type="datetimeFigureOut">
              <a:rPr lang="tr-TR" smtClean="0"/>
              <a:pPr/>
              <a:t>11.05.2020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320E558-8EE8-4838-A17F-11E67A103F6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4">
            <a:extLst>
              <a:ext uri="{FF2B5EF4-FFF2-40B4-BE49-F238E27FC236}">
                <a16:creationId xmlns:a16="http://schemas.microsoft.com/office/drawing/2014/main" id="{1738C273-F9CB-4C75-B942-D706FE0AD8B2}"/>
              </a:ext>
            </a:extLst>
          </p:cNvPr>
          <p:cNvSpPr txBox="1"/>
          <p:nvPr/>
        </p:nvSpPr>
        <p:spPr>
          <a:xfrm>
            <a:off x="4286237" y="214290"/>
            <a:ext cx="4572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3B419B"/>
                </a:solidFill>
              </a:rPr>
              <a:t>Ankara Üniversitesi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Dil ve Tarih-Coğrafya Fakültesi </a:t>
            </a:r>
          </a:p>
          <a:p>
            <a:pPr algn="ctr"/>
            <a:r>
              <a:rPr lang="tr-TR" dirty="0">
                <a:solidFill>
                  <a:srgbClr val="3B419B"/>
                </a:solidFill>
              </a:rPr>
              <a:t>Coğrafya Bölümü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5BF0E46-5E7F-4448-8AE2-C0F2B5FE990C}"/>
              </a:ext>
            </a:extLst>
          </p:cNvPr>
          <p:cNvSpPr txBox="1">
            <a:spLocks/>
          </p:cNvSpPr>
          <p:nvPr/>
        </p:nvSpPr>
        <p:spPr>
          <a:xfrm>
            <a:off x="4190987" y="6215083"/>
            <a:ext cx="4963604" cy="3485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>
                <a:solidFill>
                  <a:srgbClr val="3B419B"/>
                </a:solidFill>
              </a:rPr>
              <a:t>Doç. Dr. Mutlu YILMAZ</a:t>
            </a:r>
          </a:p>
        </p:txBody>
      </p:sp>
      <p:sp>
        <p:nvSpPr>
          <p:cNvPr id="4" name="3 Dikdörtgen"/>
          <p:cNvSpPr/>
          <p:nvPr/>
        </p:nvSpPr>
        <p:spPr>
          <a:xfrm>
            <a:off x="3524232" y="142873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3200" dirty="0" smtClean="0">
                <a:solidFill>
                  <a:srgbClr val="3B419B"/>
                </a:solidFill>
                <a:latin typeface="Times New Roman" pitchFamily="18" charset="0"/>
                <a:cs typeface="Times New Roman" pitchFamily="18" charset="0"/>
              </a:rPr>
              <a:t>COG 450 </a:t>
            </a:r>
            <a:br>
              <a:rPr lang="tr-TR" sz="3200" dirty="0" smtClean="0">
                <a:solidFill>
                  <a:srgbClr val="3B419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3200" b="1" dirty="0" smtClean="0">
                <a:solidFill>
                  <a:srgbClr val="3B419B"/>
                </a:solidFill>
                <a:latin typeface="Times New Roman" pitchFamily="18" charset="0"/>
                <a:cs typeface="Times New Roman" pitchFamily="18" charset="0"/>
              </a:rPr>
              <a:t>ORTA DOĞU</a:t>
            </a:r>
            <a:endParaRPr lang="tr-TR" sz="3200" b="1" dirty="0">
              <a:solidFill>
                <a:srgbClr val="3B419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483" y="2643182"/>
            <a:ext cx="6024433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567" y="220719"/>
            <a:ext cx="9588295" cy="643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20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953" y="3077160"/>
            <a:ext cx="5129048" cy="378084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349" y="1"/>
            <a:ext cx="5723339" cy="349994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87930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5/55/Persian_Gulf_Arab_States_englis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421" y="965397"/>
            <a:ext cx="5765731" cy="554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914144" y="0"/>
            <a:ext cx="9997440" cy="114300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Körfez Ülkeleri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850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7"/>
          <p:cNvSpPr>
            <a:spLocks noGrp="1"/>
          </p:cNvSpPr>
          <p:nvPr>
            <p:ph idx="1"/>
          </p:nvPr>
        </p:nvSpPr>
        <p:spPr>
          <a:xfrm>
            <a:off x="1324306" y="215926"/>
            <a:ext cx="10058399" cy="64039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SUUDİ ARABİSTAN - GENEL BAKIŞ</a:t>
            </a:r>
          </a:p>
          <a:p>
            <a:pPr marL="0" indent="0"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GSYH: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745 300 000 000 $</a:t>
            </a:r>
          </a:p>
          <a:p>
            <a:pPr marL="0" indent="0"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Nüfus: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28 830 000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Dünya kanıtlanmış petrol rezervlerinin %16’sına sahip, dünyada en çok petrol üretme kapasitesi olan ve en çok petrol ihraç eden ülke.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ABD’nin Kanada’dan sonra en çok petrol ithal ettiği ülke.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Doğalgaz rezervlerinde 5. sırada ama üretim sınırlı.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Ekonomisi petrole bağımlı.</a:t>
            </a:r>
          </a:p>
          <a:p>
            <a:pPr marL="0" indent="0"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2013: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Petrol toplam ihracatında %85’lik bir paya sahip.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Ortadoğu’da en çok petrol tüketen ülke. (ulaşım ve elektrik üretimi için)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Elektrik üretim kapasitesini 2032 yılında 120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GW’a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çıkarmayı planlıyor. 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518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eia.gov/countries/analysisbriefs/Saudi_Arabia/images/petroleum_liquid_fuel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530" y="189186"/>
            <a:ext cx="9308623" cy="639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617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70690" y="368492"/>
            <a:ext cx="9383111" cy="580847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sz="3500" b="1" dirty="0" smtClean="0">
                <a:latin typeface="Times New Roman" pitchFamily="18" charset="0"/>
                <a:cs typeface="Times New Roman" pitchFamily="18" charset="0"/>
              </a:rPr>
              <a:t>Petrol</a:t>
            </a:r>
          </a:p>
          <a:p>
            <a:pPr marL="0" indent="0">
              <a:buNone/>
            </a:pPr>
            <a:r>
              <a:rPr lang="tr-TR" sz="2200" u="sng" dirty="0" smtClean="0">
                <a:latin typeface="Times New Roman" pitchFamily="18" charset="0"/>
                <a:cs typeface="Times New Roman" pitchFamily="18" charset="0"/>
              </a:rPr>
              <a:t>Rezerv: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   266 milyar varil</a:t>
            </a:r>
          </a:p>
          <a:p>
            <a:pPr marL="0" indent="0">
              <a:buNone/>
            </a:pPr>
            <a:r>
              <a:rPr lang="tr-TR" sz="2200" u="sng" dirty="0" smtClean="0">
                <a:latin typeface="Times New Roman" pitchFamily="18" charset="0"/>
                <a:cs typeface="Times New Roman" pitchFamily="18" charset="0"/>
              </a:rPr>
              <a:t>Tüketim: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 2.9 milyon varil/gün petrol tüketimi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ABD          18.49 milyon varil/gün</a:t>
            </a:r>
          </a:p>
          <a:p>
            <a:pPr marL="0" indent="0">
              <a:buNone/>
            </a:pPr>
            <a:r>
              <a:rPr lang="tr-TR" sz="2200" u="sng" dirty="0" smtClean="0">
                <a:latin typeface="Times New Roman" pitchFamily="18" charset="0"/>
                <a:cs typeface="Times New Roman" pitchFamily="18" charset="0"/>
              </a:rPr>
              <a:t>Üretim: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   11.6 milyon varil/gün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2.5 milyon v/g kapasiteli 8 adet yerel rafineri, 2.4 milyon v/g ABD, Çin, Güney Kore ve Japonya’da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joint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venture’lar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aracılığıyla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Saudi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Aramco’nun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sahip olduğu rafineriler var.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Saudi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 err="1" smtClean="0">
                <a:latin typeface="Times New Roman" pitchFamily="18" charset="0"/>
                <a:cs typeface="Times New Roman" pitchFamily="18" charset="0"/>
              </a:rPr>
              <a:t>Aramco’nun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payı 0.9 milyon v/g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Şubat 2006: rafineri saldırısı, güvenlik gücünde artış ve boru hatlarının çeşitlendirilmesi</a:t>
            </a:r>
          </a:p>
          <a:p>
            <a:pPr marL="0" indent="0">
              <a:buNone/>
            </a:pPr>
            <a:r>
              <a:rPr lang="tr-TR" sz="2200" u="sng" dirty="0" smtClean="0">
                <a:latin typeface="Times New Roman" pitchFamily="18" charset="0"/>
                <a:cs typeface="Times New Roman" pitchFamily="18" charset="0"/>
              </a:rPr>
              <a:t>İhracat:</a:t>
            </a: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7.7 milyon v/g 2013.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2014 ilk çeyreği ABD’ye 1.5 milyon v/g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Japonya          1.2 milyon v/g   (2013)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Çin                   1.1 milyon v/g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Güney Kore    0.9 milyon v/g</a:t>
            </a:r>
          </a:p>
          <a:p>
            <a:pPr marL="0" indent="0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Hindistan        0.8 milyon v/g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509276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audi Arabia crude oil exports by destination, 20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45" y="1277006"/>
            <a:ext cx="5152307" cy="4726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289" y="1317659"/>
            <a:ext cx="5074375" cy="4531057"/>
          </a:xfrm>
          <a:prstGeom prst="rect">
            <a:avLst/>
          </a:prstGeom>
        </p:spPr>
      </p:pic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302477" y="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Petrol İhracatı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398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eia.gov/countries/analysisbriefs/Saudi_Arabia/images/oil_gas_infrastructure_m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955" y="2"/>
            <a:ext cx="8903904" cy="654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081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735" y="2564997"/>
            <a:ext cx="5568515" cy="3930398"/>
          </a:xfrm>
          <a:prstGeom prst="rect">
            <a:avLst/>
          </a:prstGeom>
        </p:spPr>
      </p:pic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434661" y="313899"/>
            <a:ext cx="9919139" cy="6141492"/>
          </a:xfrm>
        </p:spPr>
        <p:txBody>
          <a:bodyPr/>
          <a:lstStyle/>
          <a:p>
            <a:pPr marL="0" indent="0">
              <a:buNone/>
            </a:pP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IRAK – GENEL BAKIŞ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GSYH: 222 900 000 $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Nüfus: 33 milyon 420 bin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141 milyar varil rezerviyle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n geniş petrol rezervi bakımından 5. 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2012’de İran’ı geçerek en çek petrol üreten 2. OPEC ülkesi oldu.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Dünyada en çok petrol üreten 8. ülke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2012: 3 milyar v/g üretim. ¾’ü</a:t>
            </a:r>
          </a:p>
          <a:p>
            <a:pPr marL="0" indent="0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üneydeki petrol sahalarından 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üretiliyor.</a:t>
            </a:r>
          </a:p>
          <a:p>
            <a:pPr marL="0" indent="0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4518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648" y="0"/>
            <a:ext cx="78727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14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3389001" y="974099"/>
            <a:ext cx="6338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smtClean="0">
                <a:latin typeface="Times New Roman" pitchFamily="18" charset="0"/>
                <a:cs typeface="Times New Roman" pitchFamily="18" charset="0"/>
              </a:rPr>
              <a:t>ORTADOĞU’DA </a:t>
            </a:r>
            <a:r>
              <a:rPr lang="tr-TR" sz="3200" b="1" smtClean="0">
                <a:latin typeface="Times New Roman" pitchFamily="18" charset="0"/>
                <a:cs typeface="Times New Roman" pitchFamily="18" charset="0"/>
              </a:rPr>
              <a:t>PETROL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249" y="2212834"/>
            <a:ext cx="7757595" cy="403031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861" y="671095"/>
            <a:ext cx="4966939" cy="4736478"/>
          </a:xfrm>
          <a:prstGeom prst="rect">
            <a:avLst/>
          </a:prstGeom>
        </p:spPr>
      </p:pic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6249734" y="1907630"/>
            <a:ext cx="5677469" cy="2380593"/>
          </a:xfrm>
        </p:spPr>
        <p:txBody>
          <a:bodyPr/>
          <a:lstStyle/>
          <a:p>
            <a:pPr marL="0" indent="0"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2012: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Petrol ihracatında 6. ülke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2.4 milyon v/g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2.1 milyon v/g güneyden Basra Körfezi’ndeki limandan,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geri kalanı Irak ve Türkiye arasındaki boru hattı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üzerinden ihraç edildi. 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765721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017" y="163774"/>
            <a:ext cx="8686393" cy="645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46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24304" y="450380"/>
            <a:ext cx="10029497" cy="5726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Doğalgaz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1 Ocak 2013: Gaz rezervi bakımından 12. sırada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%60’ı güneyde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Doğalgazın iç pazarda tüketilmesi planlanıyor.</a:t>
            </a:r>
          </a:p>
          <a:p>
            <a:pPr marL="0" indent="0">
              <a:buNone/>
            </a:pP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1990-1991 Körfez Savaşı öncesi Irak Kuveyt’e gaz ihraç ediyordu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Gelecek projeksiyonları: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Kuzey ihracat yolunu geliştirmek. 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Temmuz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2009 da Başbakan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Irak’ın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2015’te 530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Bcf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gaz ihraç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edebileceğini söylemişti.</a:t>
            </a:r>
          </a:p>
          <a:p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Mısır, Ürdün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Suriye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ve Lübnan arasındaki gaz ağına Irak gazını da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bağlayarak Türkiye üzerinden Avrupa’ya ulaşmak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Basra bölgesine LNG sağlamak</a:t>
            </a:r>
            <a:endParaRPr lang="tr-TR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47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312" y="457200"/>
            <a:ext cx="10178581" cy="6189234"/>
          </a:xfrm>
        </p:spPr>
      </p:pic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084797"/>
              </p:ext>
            </p:extLst>
          </p:nvPr>
        </p:nvGraphicFramePr>
        <p:xfrm>
          <a:off x="9396248" y="0"/>
          <a:ext cx="199769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Milyon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varil/gün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311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774" y="1"/>
            <a:ext cx="5694159" cy="379813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3352800"/>
            <a:ext cx="5181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07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2585" y="1087822"/>
            <a:ext cx="4189417" cy="4020207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97726" y="0"/>
            <a:ext cx="6511159" cy="646386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3000" b="1" dirty="0" smtClean="0">
                <a:latin typeface="Times New Roman" pitchFamily="18" charset="0"/>
                <a:cs typeface="Times New Roman" pitchFamily="18" charset="0"/>
              </a:rPr>
              <a:t>İRAN İSLAM CUMHURİYETİ 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GENEL BAKIŞ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Kuzey Afrika ve Ortadoğu bölgesinde 2. büyük ekonomi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2013 yılı GSYİH: 366 milyar $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Ortadoğu bölgesinde 2. kalabalık nüfusa sahip: 77 300 000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Kanıtlanmış doğalgaz rezervi bakımından dünyada 2., petrol rezervi bakımından ise 4. sırada gelmekte. 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Ekonomisi büyük ölçekte hidrokarbon endüstrisine bağlı, küçük ölçekte tarım yapılmakta ve üretim ile finans sektöründe devlet hakimiyeti söz konusu.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ABD ve AB tarafından getirilen yaptırımlar nedeniyle 2012’de İran ekonomisi %5.8 oranında küçüldü. 2013/2014’te %1.7 oranında küçülmesi bekleniyor.</a:t>
            </a:r>
          </a:p>
          <a:p>
            <a:pPr algn="just">
              <a:buClrTx/>
              <a:buFont typeface="Arial" pitchFamily="34" charset="0"/>
              <a:buChar char="•"/>
            </a:pPr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İşsizlik oranı: %20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2051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965" y="788277"/>
            <a:ext cx="5071035" cy="3799490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87365" y="967640"/>
            <a:ext cx="5675587" cy="5890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2012 ortası :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2 200 000 varil/gün olan petrol ihracatı, ABD ve AB yaptırımları nedeniyle yarı yarıya düştü.</a:t>
            </a:r>
          </a:p>
          <a:p>
            <a:pPr marL="0" indent="0" algn="just"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Kasım 2013   :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Çin’e petrol ihracatı 540 000 varil/gün  </a:t>
            </a:r>
          </a:p>
          <a:p>
            <a:pPr marL="0" indent="0" algn="just"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Haziran 2014: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İran petrol ihracatı 1 210 000 varil/gün </a:t>
            </a:r>
          </a:p>
          <a:p>
            <a:pPr marL="0" indent="0" algn="just">
              <a:buNone/>
            </a:pP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Hürmüz Boğazı petrol ihracatı: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2013’te 17 milyon varil/denizyolu ile taşınan petrolün 1/3’ü ve dünya</a:t>
            </a:r>
          </a:p>
          <a:p>
            <a:pPr marL="0" indent="0" algn="just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üretiminin %20’si ve Katar’dan küresel LNG ticaretinin 1/3’ü  tutarında LNG taşındı.</a:t>
            </a:r>
          </a:p>
        </p:txBody>
      </p:sp>
    </p:spTree>
    <p:extLst>
      <p:ext uri="{BB962C8B-B14F-4D97-AF65-F5344CB8AC3E}">
        <p14:creationId xmlns:p14="http://schemas.microsoft.com/office/powerpoint/2010/main" val="535526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868" y="680887"/>
            <a:ext cx="4982133" cy="3985706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4664" y="472966"/>
            <a:ext cx="5596757" cy="5999542"/>
          </a:xfrm>
        </p:spPr>
        <p:txBody>
          <a:bodyPr>
            <a:normAutofit/>
          </a:bodyPr>
          <a:lstStyle/>
          <a:p>
            <a:pPr marL="0" indent="0">
              <a:buFont typeface="Arial" pitchFamily="34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Petrol ve doğalgaz ihracatı geliri (IMF verilerine göre)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2011-2012: 118 milyar $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2012-2013: 63   milyar $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2013-2014: 56   milyar $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Ocak- Mayıs 2014: 2013 ortalamasına göre</a:t>
            </a:r>
          </a:p>
          <a:p>
            <a:pPr marL="0" indent="0">
              <a:buNone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ihracatı 300 000 varil fazla gerçekleşti. </a:t>
            </a:r>
          </a:p>
          <a:p>
            <a:pPr marL="0" indent="0"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pitchFamily="34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Bu artışın sebebi Çin ve Hindistan’ın alıcı olması.</a:t>
            </a:r>
          </a:p>
          <a:p>
            <a:pPr marL="0" indent="0" algn="just">
              <a:buFont typeface="Arial" pitchFamily="34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AB ve ABD’nin yaptırımları devam ediyor.</a:t>
            </a:r>
          </a:p>
          <a:p>
            <a:pPr marL="0" indent="0" algn="just">
              <a:buFont typeface="Arial" pitchFamily="34" charset="0"/>
              <a:buChar char="•"/>
            </a:pP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Kasım 2014: P5+1 ülkeleri ile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Ortak Eylem Planı Nükleer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müzakereler Haziran 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sonuna 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kadar uzatıldı.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099696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0429" y="283778"/>
            <a:ext cx="10741572" cy="65742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Petrol ve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oğalgaz 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ektörlerinin Yönetimi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İran devletine ait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National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Iranian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Oil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Company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(NIOC) bütün petrol ve doğalgaz arama ve çıkarma işlemlerinden sorumludur. Bu sorumluluğunu 17 adet bağlı şirketi aracılığıyla yerine getiriyor. (Farklı petrol sahaları,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offshore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rafineri ve dağıtım,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vb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İran Anayasası doğal kaynakların yabancılar ya da özel kişilerce sahiplenilmesini yasaklar. Ancak uluslararası petrol şirketleri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buyback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anlaşmaları ile petrol çıkarma ve işleme faaliyetlerine katılabilirler.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Enerji sektörü, başkanlığını İran devlet başkanının yürüttüğü Yüksek Enerji Şurası tarafından denetlenmektedir.</a:t>
            </a:r>
          </a:p>
          <a:p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Petrol Bakanlığı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nın gözetimi altında, devlet şirketleri petrol arama, çıkarma, işletme ve petrokimya sanayiinde faaliyet göstermektedir.</a:t>
            </a: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İran’da enerji endüstrisinde önemli 3 şirket: NIOC,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National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Iranian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Gas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Company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(NIGC) ve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National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Petrochemical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Company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(NPC)’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dir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İran doğalgaz arama ve üretim sektöründe etkin olan firmalar: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Sinopec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Indian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Oil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 ve </a:t>
            </a:r>
            <a:r>
              <a:rPr lang="tr-TR" sz="2000" dirty="0" err="1">
                <a:latin typeface="Times New Roman" pitchFamily="18" charset="0"/>
                <a:cs typeface="Times New Roman" pitchFamily="18" charset="0"/>
              </a:rPr>
              <a:t>Gazprom</a:t>
            </a:r>
            <a:r>
              <a:rPr lang="tr-TR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0905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532" y="2635792"/>
            <a:ext cx="4619297" cy="3424879"/>
          </a:xfrm>
          <a:prstGeom prst="rect">
            <a:avLst/>
          </a:prstGeom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55834" y="518615"/>
            <a:ext cx="9869215" cy="56583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Petrol Sektörü</a:t>
            </a:r>
          </a:p>
          <a:p>
            <a:pPr marL="0" indent="0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Dünya petrol rezervinin %10’u, OPEC rezervlerinin %13’üne sahiptir.</a:t>
            </a:r>
          </a:p>
          <a:p>
            <a:pPr marL="0" indent="0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Rezervlerinin %70’i karada, %30’u Basra Körfezi’nde bulunmakta.</a:t>
            </a:r>
          </a:p>
          <a:p>
            <a:pPr marL="0" indent="0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Hazar Denizi’nde 500 milyon varil rezervi vardır ancak çıkarılmamakta.</a:t>
            </a:r>
          </a:p>
          <a:p>
            <a:pPr marL="0" indent="0"/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1976/1977: 5.5 milyon varil/gün 1979 Devriminden itibaren savaş,sınırlı yatırım, yaptırımlar nedeniyle eski üretim seviyesi yakalanamadı.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22575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912</TotalTime>
  <Words>829</Words>
  <Application>Microsoft Office PowerPoint</Application>
  <PresentationFormat>Geniş ekran</PresentationFormat>
  <Paragraphs>93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Arial</vt:lpstr>
      <vt:lpstr>Gill Sans MT</vt:lpstr>
      <vt:lpstr>Times New Roman</vt:lpstr>
      <vt:lpstr>Verdana</vt:lpstr>
      <vt:lpstr>Wingdings 2</vt:lpstr>
      <vt:lpstr>Gündönümü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Körfez Ülkeleri</vt:lpstr>
      <vt:lpstr>PowerPoint Sunusu</vt:lpstr>
      <vt:lpstr>PowerPoint Sunusu</vt:lpstr>
      <vt:lpstr>PowerPoint Sunusu</vt:lpstr>
      <vt:lpstr>Petrol İhracatı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enerji1</dc:creator>
  <cp:lastModifiedBy>Windows Kullanıcısı</cp:lastModifiedBy>
  <cp:revision>43</cp:revision>
  <dcterms:created xsi:type="dcterms:W3CDTF">2014-11-25T09:33:22Z</dcterms:created>
  <dcterms:modified xsi:type="dcterms:W3CDTF">2020-05-11T18:02:39Z</dcterms:modified>
</cp:coreProperties>
</file>