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75" r:id="rId2"/>
    <p:sldId id="276" r:id="rId3"/>
    <p:sldId id="277" r:id="rId4"/>
    <p:sldId id="278" r:id="rId5"/>
    <p:sldId id="279" r:id="rId6"/>
    <p:sldId id="280" r:id="rId7"/>
    <p:sldId id="281" r:id="rId8"/>
    <p:sldId id="283" r:id="rId9"/>
    <p:sldId id="282" r:id="rId10"/>
    <p:sldId id="284" r:id="rId11"/>
    <p:sldId id="285" r:id="rId12"/>
    <p:sldId id="286" r:id="rId13"/>
    <p:sldId id="292" r:id="rId14"/>
    <p:sldId id="289" r:id="rId15"/>
    <p:sldId id="287" r:id="rId16"/>
    <p:sldId id="291" r:id="rId17"/>
    <p:sldId id="288" r:id="rId18"/>
    <p:sldId id="290"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 id="313" r:id="rId40"/>
    <p:sldId id="314" r:id="rId41"/>
    <p:sldId id="315" r:id="rId4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7" d="100"/>
          <a:sy n="87" d="100"/>
        </p:scale>
        <p:origin x="-1253" y="19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Yuvarlatılmış Çapraz Köşeli Dikdörtgen"/>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Başlık"/>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9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15.11.2018</a:t>
            </a:fld>
            <a:endParaRPr lang="tr-TR"/>
          </a:p>
        </p:txBody>
      </p:sp>
      <p:sp>
        <p:nvSpPr>
          <p:cNvPr id="11" name="10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2" name="11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6 Dikdörtgen"/>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15.11.2018</a:t>
            </a:fld>
            <a:endParaRPr lang="tr-TR"/>
          </a:p>
        </p:txBody>
      </p:sp>
      <p:sp>
        <p:nvSpPr>
          <p:cNvPr id="9" name="8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
        <p:nvSpPr>
          <p:cNvPr id="10" name="9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9 Dikdörtgen"/>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Dikdörtgen"/>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Başlık"/>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a:xfrm>
            <a:off x="8641080" y="6514568"/>
            <a:ext cx="464288" cy="274320"/>
          </a:xfrm>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
        <p:nvSpPr>
          <p:cNvPr id="7" name="6 Dikdörtgen"/>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32C64271-8911-44F6-A880-1EDF0374BD7F}" type="datetimeFigureOut">
              <a:rPr lang="tr-TR" smtClean="0"/>
              <a:pPr/>
              <a:t>15.11.2018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DFE0C9E7-A915-465F-A49F-0AB51EF04D0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7 Dikdörtgen"/>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8 Veri Yer Tutucusu"/>
          <p:cNvSpPr>
            <a:spLocks noGrp="1"/>
          </p:cNvSpPr>
          <p:nvPr>
            <p:ph type="dt" sz="half" idx="10"/>
          </p:nvPr>
        </p:nvSpPr>
        <p:spPr>
          <a:xfrm>
            <a:off x="5562600" y="6513670"/>
            <a:ext cx="3002280" cy="274320"/>
          </a:xfrm>
        </p:spPr>
        <p:txBody>
          <a:bodyPr vert="horz" rtlCol="0"/>
          <a:lstStyle>
            <a:extLst/>
          </a:lstStyle>
          <a:p>
            <a:fld id="{32C64271-8911-44F6-A880-1EDF0374BD7F}" type="datetimeFigureOut">
              <a:rPr lang="tr-TR" smtClean="0"/>
              <a:pPr/>
              <a:t>15.11.2018</a:t>
            </a:fld>
            <a:endParaRPr lang="tr-TR"/>
          </a:p>
        </p:txBody>
      </p:sp>
      <p:sp>
        <p:nvSpPr>
          <p:cNvPr id="10" name="9 Slayt Numarası Yer Tutucusu"/>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1" name="10 Altbilgi Yer Tutucusu"/>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12 Resim Yer Tutucusu"/>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7 Veri Yer Tutucusu"/>
          <p:cNvSpPr>
            <a:spLocks noGrp="1"/>
          </p:cNvSpPr>
          <p:nvPr>
            <p:ph type="dt" sz="half" idx="10"/>
          </p:nvPr>
        </p:nvSpPr>
        <p:spPr>
          <a:xfrm>
            <a:off x="5562600" y="6509004"/>
            <a:ext cx="3002280" cy="274320"/>
          </a:xfrm>
        </p:spPr>
        <p:txBody>
          <a:bodyPr vert="horz" rtlCol="0"/>
          <a:lstStyle>
            <a:extLst/>
          </a:lstStyle>
          <a:p>
            <a:fld id="{32C64271-8911-44F6-A880-1EDF0374BD7F}" type="datetimeFigureOut">
              <a:rPr lang="tr-TR" smtClean="0"/>
              <a:pPr/>
              <a:t>15.11.2018</a:t>
            </a:fld>
            <a:endParaRPr lang="tr-TR"/>
          </a:p>
        </p:txBody>
      </p:sp>
      <p:sp>
        <p:nvSpPr>
          <p:cNvPr id="9" name="8 Slayt Numarası Yer Tutucusu"/>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DFE0C9E7-A915-465F-A49F-0AB51EF04D03}" type="slidenum">
              <a:rPr lang="tr-TR" smtClean="0"/>
              <a:pPr/>
              <a:t>‹#›</a:t>
            </a:fld>
            <a:endParaRPr lang="tr-TR"/>
          </a:p>
        </p:txBody>
      </p:sp>
      <p:sp>
        <p:nvSpPr>
          <p:cNvPr id="10" name="9 Altbilgi Yer Tutucusu"/>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Yuvarlatılmış Çapraz Köşeli Dikdörtgen"/>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Altbilgi Yer Tutucusu"/>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13 Veri Yer Tutucusu"/>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2C64271-8911-44F6-A880-1EDF0374BD7F}" type="datetimeFigureOut">
              <a:rPr lang="tr-TR" smtClean="0"/>
              <a:pPr/>
              <a:t>15.11.2018</a:t>
            </a:fld>
            <a:endParaRPr lang="tr-TR"/>
          </a:p>
        </p:txBody>
      </p:sp>
      <p:sp>
        <p:nvSpPr>
          <p:cNvPr id="23" name="22 Slayt Numarası Yer Tutucusu"/>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DFE0C9E7-A915-465F-A49F-0AB51EF04D03}" type="slidenum">
              <a:rPr lang="tr-TR" smtClean="0"/>
              <a:pPr/>
              <a:t>‹#›</a:t>
            </a:fld>
            <a:endParaRPr lang="tr-TR"/>
          </a:p>
        </p:txBody>
      </p:sp>
      <p:sp>
        <p:nvSpPr>
          <p:cNvPr id="22" name="21 Başlık Yer Tutucusu"/>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Buğdayda kara pas  hastalığı</a:t>
            </a:r>
            <a:endParaRPr lang="tr-TR" dirty="0"/>
          </a:p>
        </p:txBody>
      </p:sp>
      <p:sp>
        <p:nvSpPr>
          <p:cNvPr id="3" name="İçerik Yer Tutucusu 2"/>
          <p:cNvSpPr>
            <a:spLocks noGrp="1"/>
          </p:cNvSpPr>
          <p:nvPr>
            <p:ph idx="1"/>
          </p:nvPr>
        </p:nvSpPr>
        <p:spPr/>
        <p:txBody>
          <a:bodyPr/>
          <a:lstStyle/>
          <a:p>
            <a:r>
              <a:rPr lang="tr-TR" dirty="0" smtClean="0"/>
              <a:t>Etmeni </a:t>
            </a:r>
            <a:r>
              <a:rPr lang="tr-TR" i="1" dirty="0" err="1" smtClean="0"/>
              <a:t>Puccinia</a:t>
            </a:r>
            <a:r>
              <a:rPr lang="tr-TR" i="1" dirty="0" smtClean="0"/>
              <a:t> </a:t>
            </a:r>
            <a:r>
              <a:rPr lang="tr-TR" i="1" dirty="0" err="1" smtClean="0"/>
              <a:t>graminis</a:t>
            </a:r>
            <a:r>
              <a:rPr lang="tr-TR" i="1" dirty="0" smtClean="0"/>
              <a:t> </a:t>
            </a:r>
            <a:r>
              <a:rPr lang="tr-TR" dirty="0" smtClean="0"/>
              <a:t>f. sp. </a:t>
            </a:r>
            <a:r>
              <a:rPr lang="tr-TR" i="1" dirty="0" err="1" smtClean="0"/>
              <a:t>tritici</a:t>
            </a:r>
            <a:r>
              <a:rPr lang="tr-TR" dirty="0" smtClean="0"/>
              <a:t> isimli </a:t>
            </a:r>
            <a:r>
              <a:rPr lang="tr-TR" dirty="0" err="1" smtClean="0"/>
              <a:t>fungustur</a:t>
            </a:r>
            <a:r>
              <a:rPr lang="tr-TR" dirty="0" smtClean="0"/>
              <a:t>. </a:t>
            </a:r>
          </a:p>
          <a:p>
            <a:r>
              <a:rPr lang="tr-TR" dirty="0" err="1" smtClean="0"/>
              <a:t>Fungus</a:t>
            </a:r>
            <a:r>
              <a:rPr lang="tr-TR" dirty="0" smtClean="0"/>
              <a:t> en önemli bitki patojenlerinden birisidir.</a:t>
            </a:r>
          </a:p>
          <a:p>
            <a:r>
              <a:rPr lang="tr-TR" dirty="0" smtClean="0"/>
              <a:t>Türkiye’de de görülmekte ve ürün kayıplarına yol açmaktadır.</a:t>
            </a:r>
          </a:p>
          <a:p>
            <a:r>
              <a:rPr lang="tr-TR" dirty="0" smtClean="0"/>
              <a:t>Hastalık etmeni zaman zaman epidemiler meydana getirebilmekte ve büyük zararlara yol açmaktadır.</a:t>
            </a:r>
          </a:p>
          <a:p>
            <a:endParaRPr lang="tr-TR" dirty="0"/>
          </a:p>
        </p:txBody>
      </p:sp>
    </p:spTree>
    <p:extLst>
      <p:ext uri="{BB962C8B-B14F-4D97-AF65-F5344CB8AC3E}">
        <p14:creationId xmlns:p14="http://schemas.microsoft.com/office/powerpoint/2010/main" val="2133610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sz="4000" dirty="0" smtClean="0">
                <a:latin typeface="Tahoma"/>
              </a:rPr>
              <a:t>Kara </a:t>
            </a:r>
            <a:r>
              <a:rPr lang="tr-TR" sz="4000" dirty="0" err="1" smtClean="0">
                <a:latin typeface="Tahoma"/>
              </a:rPr>
              <a:t>pas'ın</a:t>
            </a:r>
            <a:r>
              <a:rPr lang="tr-TR" sz="4000" dirty="0" smtClean="0">
                <a:latin typeface="Tahoma"/>
              </a:rPr>
              <a:t> çok sayıda farklı ırklarının </a:t>
            </a:r>
            <a:r>
              <a:rPr lang="tr-TR" sz="4000" dirty="0" err="1" smtClean="0">
                <a:latin typeface="Tahoma"/>
              </a:rPr>
              <a:t>oldugu</a:t>
            </a:r>
            <a:r>
              <a:rPr lang="tr-TR" sz="4000" dirty="0" smtClean="0">
                <a:latin typeface="Tahoma"/>
              </a:rPr>
              <a:t> bilinmektedir. Son zamanlarda ortaya çıkan Ug99 kara pas ırkı bir çok ülkeye yayılmıştır.</a:t>
            </a:r>
          </a:p>
          <a:p>
            <a:r>
              <a:rPr lang="tr-TR" sz="4000" dirty="0">
                <a:latin typeface="Tahoma"/>
              </a:rPr>
              <a:t>B</a:t>
            </a:r>
            <a:r>
              <a:rPr lang="tr-TR" sz="4000" dirty="0" smtClean="0">
                <a:latin typeface="Tahoma"/>
              </a:rPr>
              <a:t>uğday </a:t>
            </a:r>
            <a:r>
              <a:rPr lang="tr-TR" sz="4000" dirty="0">
                <a:latin typeface="Tahoma"/>
              </a:rPr>
              <a:t>genetik </a:t>
            </a:r>
            <a:r>
              <a:rPr lang="tr-TR" sz="4000" dirty="0" smtClean="0">
                <a:latin typeface="Tahoma"/>
              </a:rPr>
              <a:t>materyalinin büyük bir kısmının bu </a:t>
            </a:r>
            <a:r>
              <a:rPr lang="tr-TR" sz="4000" dirty="0">
                <a:latin typeface="Tahoma"/>
              </a:rPr>
              <a:t>ırka karsı hassas olduğu </a:t>
            </a:r>
            <a:r>
              <a:rPr lang="tr-TR" sz="4000" dirty="0" smtClean="0">
                <a:latin typeface="Tahoma"/>
              </a:rPr>
              <a:t>bildirilmektedir.</a:t>
            </a:r>
            <a:endParaRPr lang="tr-TR" sz="3600" dirty="0" smtClean="0">
              <a:latin typeface="Tahoma"/>
            </a:endParaRPr>
          </a:p>
          <a:p>
            <a:pPr marL="0" indent="0">
              <a:buNone/>
            </a:pPr>
            <a:endParaRPr lang="tr-TR" dirty="0"/>
          </a:p>
        </p:txBody>
      </p:sp>
    </p:spTree>
    <p:extLst>
      <p:ext uri="{BB962C8B-B14F-4D97-AF65-F5344CB8AC3E}">
        <p14:creationId xmlns:p14="http://schemas.microsoft.com/office/powerpoint/2010/main" val="1331930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Hastalık ile mücadelede kültürel tedbirler ve kimyasal mücadele fayda sağlayabilir. Ancak hastalık ile mücadelede en önemlisi dayanıklı çeşit geliştirme ve bunların ekilmesidir.</a:t>
            </a:r>
            <a:endParaRPr lang="tr-TR" dirty="0"/>
          </a:p>
        </p:txBody>
      </p:sp>
    </p:spTree>
    <p:extLst>
      <p:ext uri="{BB962C8B-B14F-4D97-AF65-F5344CB8AC3E}">
        <p14:creationId xmlns:p14="http://schemas.microsoft.com/office/powerpoint/2010/main" val="2879236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Buğdayda sarı pas hastalığı</a:t>
            </a:r>
            <a:endParaRPr lang="tr-TR" dirty="0"/>
          </a:p>
        </p:txBody>
      </p:sp>
      <p:sp>
        <p:nvSpPr>
          <p:cNvPr id="3" name="İçerik Yer Tutucusu 2"/>
          <p:cNvSpPr>
            <a:spLocks noGrp="1"/>
          </p:cNvSpPr>
          <p:nvPr>
            <p:ph idx="1"/>
          </p:nvPr>
        </p:nvSpPr>
        <p:spPr/>
        <p:txBody>
          <a:bodyPr>
            <a:normAutofit fontScale="92500" lnSpcReduction="10000"/>
          </a:bodyPr>
          <a:lstStyle/>
          <a:p>
            <a:r>
              <a:rPr lang="tr-TR" sz="4000" dirty="0" smtClean="0">
                <a:latin typeface="Tahoma"/>
              </a:rPr>
              <a:t>Buğdayda sarı pas hastalığına </a:t>
            </a:r>
            <a:r>
              <a:rPr lang="tr-TR" sz="4000" i="1" dirty="0" err="1" smtClean="0">
                <a:latin typeface="Tahoma"/>
              </a:rPr>
              <a:t>Puccinia</a:t>
            </a:r>
            <a:r>
              <a:rPr lang="tr-TR" sz="4000" i="1" dirty="0" smtClean="0">
                <a:latin typeface="Tahoma"/>
              </a:rPr>
              <a:t> </a:t>
            </a:r>
            <a:r>
              <a:rPr lang="tr-TR" sz="4000" i="1" dirty="0" err="1" smtClean="0">
                <a:latin typeface="Tahoma"/>
              </a:rPr>
              <a:t>striiformis</a:t>
            </a:r>
            <a:r>
              <a:rPr lang="tr-TR" sz="4000" i="1" dirty="0" smtClean="0">
                <a:latin typeface="Tahoma"/>
              </a:rPr>
              <a:t>  </a:t>
            </a:r>
            <a:r>
              <a:rPr lang="tr-TR" sz="4000" dirty="0" smtClean="0">
                <a:latin typeface="Tahoma"/>
              </a:rPr>
              <a:t>f. sp</a:t>
            </a:r>
            <a:r>
              <a:rPr lang="tr-TR" sz="4000" dirty="0">
                <a:latin typeface="Tahoma"/>
              </a:rPr>
              <a:t>. </a:t>
            </a:r>
            <a:r>
              <a:rPr lang="tr-TR" sz="4000" i="1" dirty="0" err="1" smtClean="0">
                <a:latin typeface="Tahoma"/>
              </a:rPr>
              <a:t>tritici</a:t>
            </a:r>
            <a:r>
              <a:rPr lang="tr-TR" sz="4000" dirty="0" smtClean="0">
                <a:latin typeface="Tahoma"/>
              </a:rPr>
              <a:t> isimli </a:t>
            </a:r>
            <a:r>
              <a:rPr lang="tr-TR" sz="4000" dirty="0" err="1" smtClean="0">
                <a:latin typeface="Tahoma"/>
              </a:rPr>
              <a:t>fungus</a:t>
            </a:r>
            <a:r>
              <a:rPr lang="tr-TR" sz="4000" dirty="0" smtClean="0">
                <a:latin typeface="Tahoma"/>
              </a:rPr>
              <a:t> sebep olur.</a:t>
            </a:r>
          </a:p>
          <a:p>
            <a:r>
              <a:rPr lang="tr-TR" sz="4000" dirty="0" smtClean="0">
                <a:latin typeface="Tahoma"/>
              </a:rPr>
              <a:t>Bu hastalık buğday bitkisinde makina dikişi şeklinde sıralanmış sarı renkli </a:t>
            </a:r>
            <a:r>
              <a:rPr lang="tr-TR" sz="4000" dirty="0" err="1" smtClean="0">
                <a:latin typeface="Tahoma"/>
              </a:rPr>
              <a:t>üredial</a:t>
            </a:r>
            <a:r>
              <a:rPr lang="tr-TR" sz="4000" dirty="0" smtClean="0">
                <a:latin typeface="Tahoma"/>
              </a:rPr>
              <a:t> püstüller oluşturur.</a:t>
            </a:r>
          </a:p>
          <a:p>
            <a:r>
              <a:rPr lang="tr-TR" sz="4000" dirty="0" smtClean="0">
                <a:latin typeface="Tahoma"/>
              </a:rPr>
              <a:t>Dünyada ve ülkemizde yaygın bir hastalıktır.</a:t>
            </a:r>
            <a:endParaRPr lang="tr-TR" sz="4000" dirty="0"/>
          </a:p>
        </p:txBody>
      </p:sp>
    </p:spTree>
    <p:extLst>
      <p:ext uri="{BB962C8B-B14F-4D97-AF65-F5344CB8AC3E}">
        <p14:creationId xmlns:p14="http://schemas.microsoft.com/office/powerpoint/2010/main" val="3815000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sz="3000" kern="0" dirty="0">
                <a:latin typeface="Arial"/>
              </a:rPr>
              <a:t>Sarı pas etmeninin konukçu dizisi kara pas ve kahverengi pas etmenlerinden daha geniştir.  Çavdar ve </a:t>
            </a:r>
            <a:r>
              <a:rPr lang="tr-TR" sz="3000" kern="0" dirty="0" err="1">
                <a:latin typeface="Arial"/>
              </a:rPr>
              <a:t>Graminea</a:t>
            </a:r>
            <a:r>
              <a:rPr lang="tr-TR" sz="3000" kern="0" dirty="0">
                <a:latin typeface="Arial"/>
              </a:rPr>
              <a:t> familyasındaki 18’den fazla cins bu etmen tarafından hastalandırılır.</a:t>
            </a:r>
          </a:p>
          <a:p>
            <a:endParaRPr lang="tr-TR" dirty="0"/>
          </a:p>
        </p:txBody>
      </p:sp>
    </p:spTree>
    <p:extLst>
      <p:ext uri="{BB962C8B-B14F-4D97-AF65-F5344CB8AC3E}">
        <p14:creationId xmlns:p14="http://schemas.microsoft.com/office/powerpoint/2010/main" val="3696260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sz="4000" dirty="0" err="1" smtClean="0">
                <a:latin typeface="Tahoma"/>
              </a:rPr>
              <a:t>Üredial</a:t>
            </a:r>
            <a:r>
              <a:rPr lang="tr-TR" sz="4000" dirty="0" smtClean="0">
                <a:latin typeface="Tahoma"/>
              </a:rPr>
              <a:t> püstüller sarı renkli olup, </a:t>
            </a:r>
            <a:r>
              <a:rPr lang="tr-TR" sz="4000" dirty="0">
                <a:latin typeface="Tahoma"/>
              </a:rPr>
              <a:t>genellikle </a:t>
            </a:r>
            <a:r>
              <a:rPr lang="tr-TR" sz="4000" dirty="0" smtClean="0">
                <a:latin typeface="Tahoma"/>
              </a:rPr>
              <a:t>yaprakta, </a:t>
            </a:r>
            <a:r>
              <a:rPr lang="tr-TR" sz="4000" dirty="0">
                <a:latin typeface="Tahoma"/>
              </a:rPr>
              <a:t>yaprak kını, üst</a:t>
            </a:r>
          </a:p>
          <a:p>
            <a:pPr marL="0" indent="0">
              <a:buNone/>
            </a:pPr>
            <a:r>
              <a:rPr lang="tr-TR" sz="4000" dirty="0">
                <a:latin typeface="Tahoma"/>
              </a:rPr>
              <a:t>boğum arası ve kavuzda </a:t>
            </a:r>
            <a:r>
              <a:rPr lang="tr-TR" sz="4000" dirty="0" smtClean="0">
                <a:latin typeface="Tahoma"/>
              </a:rPr>
              <a:t>görülürler. </a:t>
            </a:r>
            <a:r>
              <a:rPr lang="tr-TR" sz="4000" dirty="0">
                <a:latin typeface="Tahoma"/>
              </a:rPr>
              <a:t>Bir çizgi </a:t>
            </a:r>
            <a:r>
              <a:rPr lang="tr-TR" sz="4000" dirty="0" smtClean="0">
                <a:latin typeface="Tahoma"/>
              </a:rPr>
              <a:t>şeklinde doğrusal </a:t>
            </a:r>
            <a:r>
              <a:rPr lang="tr-TR" sz="4000" dirty="0">
                <a:latin typeface="Tahoma"/>
              </a:rPr>
              <a:t>olması ayırıcı bir </a:t>
            </a:r>
            <a:r>
              <a:rPr lang="tr-TR" sz="4000" dirty="0" smtClean="0">
                <a:latin typeface="Tahoma"/>
              </a:rPr>
              <a:t>özelliğidir.</a:t>
            </a:r>
            <a:endParaRPr lang="tr-TR" sz="4000" dirty="0"/>
          </a:p>
        </p:txBody>
      </p:sp>
    </p:spTree>
    <p:extLst>
      <p:ext uri="{BB962C8B-B14F-4D97-AF65-F5344CB8AC3E}">
        <p14:creationId xmlns:p14="http://schemas.microsoft.com/office/powerpoint/2010/main" val="2738369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4400" dirty="0">
                <a:latin typeface="Tahoma"/>
              </a:rPr>
              <a:t>Hastalığın ortaya çıkması ve </a:t>
            </a:r>
            <a:r>
              <a:rPr lang="tr-TR" sz="4400" dirty="0" smtClean="0">
                <a:latin typeface="Tahoma"/>
              </a:rPr>
              <a:t>zararın büyüklüğü </a:t>
            </a:r>
            <a:r>
              <a:rPr lang="tr-TR" sz="4400" dirty="0" smtClean="0">
                <a:solidFill>
                  <a:prstClr val="white"/>
                </a:solidFill>
                <a:latin typeface="Tahoma"/>
              </a:rPr>
              <a:t>popülasyonun </a:t>
            </a:r>
            <a:r>
              <a:rPr lang="tr-TR" sz="4400" dirty="0" err="1">
                <a:solidFill>
                  <a:prstClr val="white"/>
                </a:solidFill>
                <a:latin typeface="Tahoma"/>
              </a:rPr>
              <a:t>virulens</a:t>
            </a:r>
            <a:r>
              <a:rPr lang="tr-TR" sz="4400" dirty="0">
                <a:solidFill>
                  <a:prstClr val="white"/>
                </a:solidFill>
                <a:latin typeface="Tahoma"/>
              </a:rPr>
              <a:t> </a:t>
            </a:r>
            <a:r>
              <a:rPr lang="tr-TR" sz="4400" dirty="0" smtClean="0">
                <a:solidFill>
                  <a:prstClr val="white"/>
                </a:solidFill>
                <a:latin typeface="Tahoma"/>
              </a:rPr>
              <a:t>desenine, </a:t>
            </a:r>
            <a:r>
              <a:rPr lang="tr-TR" sz="4400" dirty="0">
                <a:solidFill>
                  <a:prstClr val="white"/>
                </a:solidFill>
                <a:latin typeface="Tahoma"/>
              </a:rPr>
              <a:t>konukçu </a:t>
            </a:r>
            <a:r>
              <a:rPr lang="tr-TR" sz="4400" dirty="0" err="1">
                <a:solidFill>
                  <a:prstClr val="white"/>
                </a:solidFill>
                <a:latin typeface="Tahoma"/>
              </a:rPr>
              <a:t>genotipine</a:t>
            </a:r>
            <a:r>
              <a:rPr lang="tr-TR" sz="4400" dirty="0" smtClean="0">
                <a:solidFill>
                  <a:prstClr val="white"/>
                </a:solidFill>
                <a:latin typeface="Tahoma"/>
              </a:rPr>
              <a:t> ve </a:t>
            </a:r>
            <a:r>
              <a:rPr lang="tr-TR" sz="4400" dirty="0" smtClean="0">
                <a:latin typeface="Tahoma"/>
              </a:rPr>
              <a:t>iklim koşullarına bağlıdır</a:t>
            </a:r>
            <a:r>
              <a:rPr lang="tr-TR" sz="4400" dirty="0">
                <a:latin typeface="Tahoma"/>
              </a:rPr>
              <a:t>.</a:t>
            </a:r>
            <a:endParaRPr lang="tr-TR" sz="4400" dirty="0"/>
          </a:p>
        </p:txBody>
      </p:sp>
    </p:spTree>
    <p:extLst>
      <p:ext uri="{BB962C8B-B14F-4D97-AF65-F5344CB8AC3E}">
        <p14:creationId xmlns:p14="http://schemas.microsoft.com/office/powerpoint/2010/main" val="190214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sz="3000" kern="0" dirty="0">
                <a:latin typeface="Arial"/>
              </a:rPr>
              <a:t>Sarı pas </a:t>
            </a:r>
            <a:r>
              <a:rPr lang="tr-TR" sz="3000" kern="0" dirty="0" err="1">
                <a:latin typeface="Arial"/>
              </a:rPr>
              <a:t>üredosporları</a:t>
            </a:r>
            <a:r>
              <a:rPr lang="tr-TR" sz="3000" kern="0" dirty="0">
                <a:latin typeface="Arial"/>
              </a:rPr>
              <a:t> 15 C </a:t>
            </a:r>
            <a:r>
              <a:rPr lang="tr-TR" sz="3000" kern="0" dirty="0" err="1">
                <a:latin typeface="Arial"/>
              </a:rPr>
              <a:t>nin</a:t>
            </a:r>
            <a:r>
              <a:rPr lang="tr-TR" sz="3000" kern="0" dirty="0">
                <a:latin typeface="Arial"/>
              </a:rPr>
              <a:t> üzerindeki sıcaklıklarda canlılıklarını hızla kaybederler.</a:t>
            </a:r>
          </a:p>
          <a:p>
            <a:pPr marL="342900" lvl="0" indent="-342900" fontAlgn="base">
              <a:spcBef>
                <a:spcPct val="20000"/>
              </a:spcBef>
              <a:spcAft>
                <a:spcPct val="0"/>
              </a:spcAft>
              <a:buClr>
                <a:srgbClr val="CC9900"/>
              </a:buClr>
              <a:buSzPct val="65000"/>
              <a:buFont typeface="Wingdings" pitchFamily="2" charset="2"/>
              <a:buChar char="n"/>
            </a:pPr>
            <a:r>
              <a:rPr lang="tr-TR" sz="3000" kern="0" dirty="0" err="1">
                <a:latin typeface="Arial"/>
              </a:rPr>
              <a:t>Üredosporlar</a:t>
            </a:r>
            <a:r>
              <a:rPr lang="tr-TR" sz="3000" kern="0" dirty="0">
                <a:latin typeface="Arial"/>
              </a:rPr>
              <a:t> için en uygun çimlenme aralığı 5-15 C arasıdır (sınırlar 0-21 C).</a:t>
            </a:r>
          </a:p>
          <a:p>
            <a:pPr marL="342900" lvl="0" indent="-342900" fontAlgn="base">
              <a:spcBef>
                <a:spcPct val="20000"/>
              </a:spcBef>
              <a:spcAft>
                <a:spcPct val="0"/>
              </a:spcAft>
              <a:buClr>
                <a:srgbClr val="CC9900"/>
              </a:buClr>
              <a:buSzPct val="65000"/>
              <a:buFont typeface="Wingdings" pitchFamily="2" charset="2"/>
              <a:buChar char="n"/>
            </a:pPr>
            <a:r>
              <a:rPr lang="tr-TR" sz="3000" kern="0" dirty="0">
                <a:latin typeface="Arial"/>
              </a:rPr>
              <a:t>Aralıklı olarak nemin bulunduğu koşullarda (yağmur  veya çiğ gibi) hastalık  gelişmesi 10-15 C arasında en hızlı olur. </a:t>
            </a:r>
          </a:p>
          <a:p>
            <a:endParaRPr lang="tr-TR" dirty="0"/>
          </a:p>
        </p:txBody>
      </p:sp>
    </p:spTree>
    <p:extLst>
      <p:ext uri="{BB962C8B-B14F-4D97-AF65-F5344CB8AC3E}">
        <p14:creationId xmlns:p14="http://schemas.microsoft.com/office/powerpoint/2010/main" val="3154097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Son yıllarda, </a:t>
            </a:r>
            <a:r>
              <a:rPr lang="tr-TR" dirty="0" err="1" smtClean="0"/>
              <a:t>fungusun</a:t>
            </a:r>
            <a:r>
              <a:rPr lang="tr-TR" dirty="0" smtClean="0"/>
              <a:t> ara konukçusunun </a:t>
            </a:r>
            <a:r>
              <a:rPr lang="tr-TR" i="1" dirty="0" err="1" smtClean="0"/>
              <a:t>Berberis</a:t>
            </a:r>
            <a:r>
              <a:rPr lang="tr-TR" i="1" dirty="0" smtClean="0"/>
              <a:t> </a:t>
            </a:r>
            <a:r>
              <a:rPr lang="tr-TR" dirty="0" smtClean="0"/>
              <a:t>bitkisi olduğu ortaya konulmuştur.</a:t>
            </a:r>
          </a:p>
          <a:p>
            <a:r>
              <a:rPr lang="tr-TR" dirty="0" smtClean="0"/>
              <a:t>Etmen mevsim sonunda ve olumsuz şartlarda iki hücreli </a:t>
            </a:r>
            <a:r>
              <a:rPr lang="tr-TR" dirty="0" err="1" smtClean="0"/>
              <a:t>teliosporlarını</a:t>
            </a:r>
            <a:r>
              <a:rPr lang="tr-TR" dirty="0" smtClean="0"/>
              <a:t> oluşturur. </a:t>
            </a:r>
          </a:p>
          <a:p>
            <a:r>
              <a:rPr lang="tr-TR" dirty="0" smtClean="0"/>
              <a:t>Sarı pas etmeninin çok sayıda ırkının olduğu bilinmektedir.</a:t>
            </a:r>
          </a:p>
          <a:p>
            <a:r>
              <a:rPr lang="tr-TR" dirty="0" smtClean="0"/>
              <a:t>En iyi kontrol yöntemi dayanıklı çeşit geliştirmektir.</a:t>
            </a:r>
            <a:endParaRPr lang="tr-TR" dirty="0"/>
          </a:p>
        </p:txBody>
      </p:sp>
    </p:spTree>
    <p:extLst>
      <p:ext uri="{BB962C8B-B14F-4D97-AF65-F5344CB8AC3E}">
        <p14:creationId xmlns:p14="http://schemas.microsoft.com/office/powerpoint/2010/main" val="2478230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Buğdayda kahverengi pas hastalığı</a:t>
            </a:r>
            <a:endParaRPr lang="tr-TR" dirty="0"/>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Puccinia</a:t>
            </a:r>
            <a:r>
              <a:rPr lang="tr-TR" sz="3000" i="1" kern="0" dirty="0">
                <a:latin typeface="Arial"/>
              </a:rPr>
              <a:t> </a:t>
            </a:r>
            <a:r>
              <a:rPr lang="tr-TR" sz="3000" i="1" kern="0" dirty="0" err="1">
                <a:latin typeface="Arial"/>
              </a:rPr>
              <a:t>triticina</a:t>
            </a:r>
            <a:r>
              <a:rPr lang="tr-TR" sz="3000" kern="0" dirty="0">
                <a:latin typeface="Arial"/>
              </a:rPr>
              <a:t> bazı arpa çeşitlerinde ve bazı </a:t>
            </a:r>
            <a:r>
              <a:rPr lang="tr-TR" sz="3000" i="1" kern="0" dirty="0" err="1">
                <a:latin typeface="Arial"/>
              </a:rPr>
              <a:t>Aegilops</a:t>
            </a:r>
            <a:r>
              <a:rPr lang="tr-TR" sz="3000" kern="0" dirty="0">
                <a:latin typeface="Arial"/>
              </a:rPr>
              <a:t> ve </a:t>
            </a:r>
            <a:r>
              <a:rPr lang="tr-TR" sz="3000" i="1" kern="0" dirty="0" err="1">
                <a:latin typeface="Arial"/>
              </a:rPr>
              <a:t>Agropyron</a:t>
            </a:r>
            <a:r>
              <a:rPr lang="tr-TR" sz="3000" kern="0" dirty="0">
                <a:latin typeface="Arial"/>
              </a:rPr>
              <a:t> türlerinde zayıf parazittir.</a:t>
            </a:r>
          </a:p>
          <a:p>
            <a:endParaRPr lang="tr-TR" dirty="0"/>
          </a:p>
        </p:txBody>
      </p:sp>
    </p:spTree>
    <p:extLst>
      <p:ext uri="{BB962C8B-B14F-4D97-AF65-F5344CB8AC3E}">
        <p14:creationId xmlns:p14="http://schemas.microsoft.com/office/powerpoint/2010/main" val="2437876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Ülkemizde daha çok sahil bölgelerimizde yaygın olan buğday kahverengi pası daha çok yapraklarda küçük, dağınık </a:t>
            </a:r>
            <a:r>
              <a:rPr lang="tr-TR" dirty="0" err="1" smtClean="0"/>
              <a:t>üredospor</a:t>
            </a:r>
            <a:r>
              <a:rPr lang="tr-TR" dirty="0" smtClean="0"/>
              <a:t> püstülleri oluşturur. </a:t>
            </a:r>
          </a:p>
          <a:p>
            <a:r>
              <a:rPr lang="tr-TR" dirty="0" smtClean="0"/>
              <a:t>Mevsim sonunda </a:t>
            </a:r>
            <a:r>
              <a:rPr lang="tr-TR" dirty="0" err="1" smtClean="0"/>
              <a:t>teliospor</a:t>
            </a:r>
            <a:r>
              <a:rPr lang="tr-TR" dirty="0" smtClean="0"/>
              <a:t> yatakları oluşur. </a:t>
            </a:r>
            <a:endParaRPr lang="tr-TR" dirty="0"/>
          </a:p>
        </p:txBody>
      </p:sp>
    </p:spTree>
    <p:extLst>
      <p:ext uri="{BB962C8B-B14F-4D97-AF65-F5344CB8AC3E}">
        <p14:creationId xmlns:p14="http://schemas.microsoft.com/office/powerpoint/2010/main" val="1600384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r>
              <a:rPr lang="tr-TR" dirty="0">
                <a:latin typeface="Tahoma"/>
              </a:rPr>
              <a:t>Hayat çemberinde 5 </a:t>
            </a:r>
            <a:r>
              <a:rPr lang="tr-TR" dirty="0" err="1">
                <a:latin typeface="Tahoma"/>
              </a:rPr>
              <a:t>fark|ı</a:t>
            </a:r>
            <a:r>
              <a:rPr lang="tr-TR" dirty="0">
                <a:latin typeface="Tahoma"/>
              </a:rPr>
              <a:t> evresi (</a:t>
            </a:r>
            <a:r>
              <a:rPr lang="tr-TR" dirty="0" err="1" smtClean="0">
                <a:latin typeface="Tahoma"/>
              </a:rPr>
              <a:t>eziospor</a:t>
            </a:r>
            <a:endParaRPr lang="tr-TR" dirty="0">
              <a:latin typeface="Tahoma"/>
            </a:endParaRPr>
          </a:p>
          <a:p>
            <a:r>
              <a:rPr lang="es-ES" dirty="0">
                <a:latin typeface="Tahoma"/>
              </a:rPr>
              <a:t>ürediospor, teliospor, bazidiospor, ve </a:t>
            </a:r>
            <a:r>
              <a:rPr lang="es-ES" dirty="0" smtClean="0">
                <a:latin typeface="Tahoma"/>
              </a:rPr>
              <a:t>pikniospor</a:t>
            </a:r>
            <a:r>
              <a:rPr lang="tr-TR" dirty="0" smtClean="0">
                <a:latin typeface="Tahoma"/>
              </a:rPr>
              <a:t> devreleri) görülen kara </a:t>
            </a:r>
            <a:r>
              <a:rPr lang="tr-TR" dirty="0">
                <a:latin typeface="Tahoma"/>
              </a:rPr>
              <a:t>pas hastalık etmeni bu </a:t>
            </a:r>
            <a:r>
              <a:rPr lang="tr-TR" dirty="0" smtClean="0">
                <a:latin typeface="Tahoma"/>
              </a:rPr>
              <a:t>dönemlerden </a:t>
            </a:r>
            <a:r>
              <a:rPr lang="tr-TR" dirty="0" err="1" smtClean="0">
                <a:latin typeface="Tahoma"/>
              </a:rPr>
              <a:t>eziospor</a:t>
            </a:r>
            <a:r>
              <a:rPr lang="tr-TR" dirty="0" smtClean="0">
                <a:latin typeface="Tahoma"/>
              </a:rPr>
              <a:t> </a:t>
            </a:r>
            <a:r>
              <a:rPr lang="tr-TR" dirty="0">
                <a:latin typeface="Tahoma"/>
              </a:rPr>
              <a:t>ve </a:t>
            </a:r>
            <a:r>
              <a:rPr lang="tr-TR" dirty="0" err="1">
                <a:latin typeface="Tahoma"/>
              </a:rPr>
              <a:t>pikniospor</a:t>
            </a:r>
            <a:r>
              <a:rPr lang="tr-TR" dirty="0">
                <a:latin typeface="Tahoma"/>
              </a:rPr>
              <a:t> devresini konukçusu olduğu</a:t>
            </a:r>
          </a:p>
          <a:p>
            <a:r>
              <a:rPr lang="tr-TR" dirty="0">
                <a:latin typeface="Tahoma"/>
              </a:rPr>
              <a:t>bitkinin </a:t>
            </a:r>
            <a:r>
              <a:rPr lang="tr-TR" dirty="0" smtClean="0">
                <a:latin typeface="Tahoma"/>
              </a:rPr>
              <a:t>dışında </a:t>
            </a:r>
            <a:r>
              <a:rPr lang="tr-TR" dirty="0">
                <a:latin typeface="Tahoma"/>
              </a:rPr>
              <a:t>ara konukçu </a:t>
            </a:r>
            <a:r>
              <a:rPr lang="tr-TR" dirty="0" smtClean="0">
                <a:latin typeface="Tahoma"/>
              </a:rPr>
              <a:t>bitkiler</a:t>
            </a:r>
            <a:endParaRPr lang="tr-TR" dirty="0">
              <a:latin typeface="Tahoma"/>
            </a:endParaRPr>
          </a:p>
          <a:p>
            <a:r>
              <a:rPr lang="tr-TR" dirty="0">
                <a:latin typeface="Tahoma"/>
              </a:rPr>
              <a:t>üzerinde geçirmektedir.</a:t>
            </a:r>
            <a:endParaRPr lang="tr-TR" dirty="0"/>
          </a:p>
        </p:txBody>
      </p:sp>
    </p:spTree>
    <p:extLst>
      <p:ext uri="{BB962C8B-B14F-4D97-AF65-F5344CB8AC3E}">
        <p14:creationId xmlns:p14="http://schemas.microsoft.com/office/powerpoint/2010/main" val="14230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Ara konukçu bitkiler</a:t>
            </a:r>
            <a:endParaRPr lang="tr-TR" dirty="0"/>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Anchusa</a:t>
            </a:r>
            <a:r>
              <a:rPr lang="tr-TR" sz="3000" i="1" kern="0" dirty="0">
                <a:latin typeface="Arial"/>
              </a:rPr>
              <a:t> </a:t>
            </a:r>
            <a:r>
              <a:rPr lang="tr-TR" sz="3000" i="1" kern="0" dirty="0" err="1">
                <a:latin typeface="Arial"/>
              </a:rPr>
              <a:t>italica</a:t>
            </a:r>
            <a:r>
              <a:rPr lang="tr-TR" sz="3000" i="1" kern="0" dirty="0">
                <a:latin typeface="Arial"/>
              </a:rPr>
              <a:t> </a:t>
            </a:r>
          </a:p>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Clematis</a:t>
            </a:r>
            <a:r>
              <a:rPr lang="tr-TR" sz="3000" i="1" kern="0" dirty="0">
                <a:latin typeface="Arial"/>
              </a:rPr>
              <a:t> </a:t>
            </a:r>
            <a:r>
              <a:rPr lang="tr-TR" sz="3000" i="1" kern="0" dirty="0" err="1">
                <a:latin typeface="Arial"/>
              </a:rPr>
              <a:t>mandshurica</a:t>
            </a:r>
            <a:r>
              <a:rPr lang="tr-TR" sz="3000" i="1" kern="0" dirty="0">
                <a:latin typeface="Arial"/>
              </a:rPr>
              <a:t> </a:t>
            </a:r>
          </a:p>
          <a:p>
            <a:pPr marL="342900" lvl="0" indent="-342900" fontAlgn="base">
              <a:spcBef>
                <a:spcPct val="20000"/>
              </a:spcBef>
              <a:spcAft>
                <a:spcPct val="0"/>
              </a:spcAft>
              <a:buClr>
                <a:srgbClr val="CC9900"/>
              </a:buClr>
              <a:buSzPct val="65000"/>
              <a:buFont typeface="Wingdings" pitchFamily="2" charset="2"/>
              <a:buChar char="n"/>
            </a:pPr>
            <a:r>
              <a:rPr lang="tr-TR" sz="3000" b="1" i="1" kern="0" dirty="0" err="1">
                <a:latin typeface="Arial"/>
              </a:rPr>
              <a:t>Isopyrum</a:t>
            </a:r>
            <a:r>
              <a:rPr lang="tr-TR" sz="3000" b="1" i="1" kern="0" dirty="0">
                <a:latin typeface="Arial"/>
              </a:rPr>
              <a:t> </a:t>
            </a:r>
            <a:r>
              <a:rPr lang="tr-TR" sz="3000" b="1" i="1" kern="0" dirty="0" err="1">
                <a:latin typeface="Arial"/>
              </a:rPr>
              <a:t>fumarioides</a:t>
            </a:r>
            <a:r>
              <a:rPr lang="tr-TR" sz="3000" i="1" kern="0" dirty="0">
                <a:latin typeface="Arial"/>
              </a:rPr>
              <a:t> </a:t>
            </a:r>
          </a:p>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Thalictrum</a:t>
            </a:r>
            <a:r>
              <a:rPr lang="tr-TR" sz="3000" i="1" kern="0" dirty="0">
                <a:latin typeface="Arial"/>
              </a:rPr>
              <a:t> </a:t>
            </a:r>
            <a:r>
              <a:rPr lang="tr-TR" sz="3000" i="1" kern="0" dirty="0" err="1">
                <a:latin typeface="Arial"/>
              </a:rPr>
              <a:t>flavum</a:t>
            </a:r>
            <a:endParaRPr lang="tr-TR" sz="3000" i="1" kern="0" dirty="0">
              <a:latin typeface="Arial"/>
            </a:endParaRPr>
          </a:p>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Thalictrum</a:t>
            </a:r>
            <a:r>
              <a:rPr lang="tr-TR" sz="3000" i="1" kern="0" dirty="0">
                <a:latin typeface="Arial"/>
              </a:rPr>
              <a:t> </a:t>
            </a:r>
            <a:r>
              <a:rPr lang="tr-TR" sz="3000" i="1" kern="0" dirty="0" err="1">
                <a:latin typeface="Arial"/>
              </a:rPr>
              <a:t>foetidum</a:t>
            </a:r>
            <a:r>
              <a:rPr lang="tr-TR" sz="3000" i="1" kern="0" dirty="0">
                <a:latin typeface="Arial"/>
              </a:rPr>
              <a:t> </a:t>
            </a:r>
          </a:p>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Thalictrum</a:t>
            </a:r>
            <a:r>
              <a:rPr lang="tr-TR" sz="3000" i="1" kern="0" dirty="0">
                <a:latin typeface="Arial"/>
              </a:rPr>
              <a:t> </a:t>
            </a:r>
            <a:r>
              <a:rPr lang="tr-TR" sz="3000" i="1" kern="0" dirty="0" err="1">
                <a:latin typeface="Arial"/>
              </a:rPr>
              <a:t>japonicum</a:t>
            </a:r>
            <a:r>
              <a:rPr lang="tr-TR" sz="3000" i="1" kern="0" dirty="0">
                <a:latin typeface="Arial"/>
              </a:rPr>
              <a:t> </a:t>
            </a:r>
          </a:p>
          <a:p>
            <a:pPr marL="342900" lvl="0" indent="-342900" fontAlgn="base">
              <a:spcBef>
                <a:spcPct val="20000"/>
              </a:spcBef>
              <a:spcAft>
                <a:spcPct val="0"/>
              </a:spcAft>
              <a:buClr>
                <a:srgbClr val="CC9900"/>
              </a:buClr>
              <a:buSzPct val="65000"/>
              <a:buFont typeface="Wingdings" pitchFamily="2" charset="2"/>
              <a:buChar char="n"/>
            </a:pPr>
            <a:r>
              <a:rPr lang="tr-TR" sz="3000" b="1" i="1" kern="0" dirty="0" err="1">
                <a:latin typeface="Arial"/>
              </a:rPr>
              <a:t>Thalictrum</a:t>
            </a:r>
            <a:r>
              <a:rPr lang="tr-TR" sz="3000" b="1" i="1" kern="0" dirty="0">
                <a:latin typeface="Arial"/>
              </a:rPr>
              <a:t> </a:t>
            </a:r>
            <a:r>
              <a:rPr lang="tr-TR" sz="3000" b="1" i="1" kern="0" dirty="0" err="1">
                <a:latin typeface="Arial"/>
              </a:rPr>
              <a:t>speciosissimum</a:t>
            </a:r>
            <a:endParaRPr lang="tr-TR" sz="3000" b="1" i="1" kern="0" dirty="0">
              <a:latin typeface="Arial"/>
            </a:endParaRPr>
          </a:p>
          <a:p>
            <a:pPr marL="342900" lvl="0" indent="-342900" fontAlgn="base">
              <a:spcBef>
                <a:spcPct val="20000"/>
              </a:spcBef>
              <a:spcAft>
                <a:spcPct val="0"/>
              </a:spcAft>
              <a:buClr>
                <a:srgbClr val="CC9900"/>
              </a:buClr>
              <a:buSzPct val="65000"/>
              <a:buFont typeface="Wingdings" pitchFamily="2" charset="2"/>
              <a:buChar char="n"/>
            </a:pPr>
            <a:r>
              <a:rPr lang="tr-TR" sz="3000" i="1" kern="0" dirty="0" err="1">
                <a:latin typeface="Arial"/>
              </a:rPr>
              <a:t>Anemonella</a:t>
            </a:r>
            <a:r>
              <a:rPr lang="tr-TR" sz="3000" kern="0" dirty="0">
                <a:latin typeface="Arial"/>
              </a:rPr>
              <a:t> sp. </a:t>
            </a:r>
          </a:p>
          <a:p>
            <a:endParaRPr lang="tr-TR" dirty="0"/>
          </a:p>
        </p:txBody>
      </p:sp>
    </p:spTree>
    <p:extLst>
      <p:ext uri="{BB962C8B-B14F-4D97-AF65-F5344CB8AC3E}">
        <p14:creationId xmlns:p14="http://schemas.microsoft.com/office/powerpoint/2010/main" val="1804986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sz="3000" kern="0" dirty="0">
                <a:latin typeface="Arial"/>
              </a:rPr>
              <a:t>Kahverengi pas nemin sınırlayıcı olmadığı durumlarda 15-22 C arasında hızla gelişir.</a:t>
            </a:r>
          </a:p>
          <a:p>
            <a:endParaRPr lang="tr-TR" dirty="0"/>
          </a:p>
        </p:txBody>
      </p:sp>
    </p:spTree>
    <p:extLst>
      <p:ext uri="{BB962C8B-B14F-4D97-AF65-F5344CB8AC3E}">
        <p14:creationId xmlns:p14="http://schemas.microsoft.com/office/powerpoint/2010/main" val="1402534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Pas hastalıkları buğdayın önemli hastalıklarındandır.</a:t>
            </a:r>
          </a:p>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Verimde ve kalitede önemli kayıplara yol açarlar.</a:t>
            </a:r>
          </a:p>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Genetik dayanıklılık en önemli mücadele yöntemidir.</a:t>
            </a:r>
          </a:p>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Pas </a:t>
            </a:r>
            <a:r>
              <a:rPr lang="tr-TR" sz="2600" kern="0" dirty="0" err="1">
                <a:latin typeface="Arial"/>
              </a:rPr>
              <a:t>virulensinin</a:t>
            </a:r>
            <a:r>
              <a:rPr lang="tr-TR" sz="2600" kern="0" dirty="0">
                <a:latin typeface="Arial"/>
              </a:rPr>
              <a:t> izlenmesi önemlidir.</a:t>
            </a:r>
          </a:p>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Dayanıklı çeşitler geliştirilmeli ve ekilmelidir.</a:t>
            </a:r>
          </a:p>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Çiftçilerin tohumluk kullanımı ve ilaçlama bakımından bilinçlendirilmesi gerekir.</a:t>
            </a:r>
          </a:p>
          <a:p>
            <a:pPr marL="342900" lvl="0" indent="-342900" fontAlgn="base">
              <a:spcBef>
                <a:spcPct val="20000"/>
              </a:spcBef>
              <a:spcAft>
                <a:spcPct val="0"/>
              </a:spcAft>
              <a:buClr>
                <a:srgbClr val="CC9900"/>
              </a:buClr>
              <a:buSzPct val="65000"/>
              <a:buFont typeface="Wingdings" pitchFamily="2" charset="2"/>
              <a:buChar char="n"/>
            </a:pPr>
            <a:r>
              <a:rPr lang="tr-TR" sz="2600" kern="0" dirty="0">
                <a:latin typeface="Arial"/>
              </a:rPr>
              <a:t>Bölgesel ve/veya uluslararası koordinasyonlar yapılmalıdır.</a:t>
            </a:r>
          </a:p>
          <a:p>
            <a:endParaRPr lang="tr-TR" dirty="0"/>
          </a:p>
        </p:txBody>
      </p:sp>
    </p:spTree>
    <p:extLst>
      <p:ext uri="{BB962C8B-B14F-4D97-AF65-F5344CB8AC3E}">
        <p14:creationId xmlns:p14="http://schemas.microsoft.com/office/powerpoint/2010/main" val="4227431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Buğdayda sürme hastalığı</a:t>
            </a:r>
            <a:endParaRPr lang="tr-TR" dirty="0"/>
          </a:p>
        </p:txBody>
      </p:sp>
      <p:sp>
        <p:nvSpPr>
          <p:cNvPr id="3" name="İçerik Yer Tutucusu 2"/>
          <p:cNvSpPr>
            <a:spLocks noGrp="1"/>
          </p:cNvSpPr>
          <p:nvPr>
            <p:ph idx="1"/>
          </p:nvPr>
        </p:nvSpPr>
        <p:spPr/>
        <p:txBody>
          <a:bodyPr/>
          <a:lstStyle/>
          <a:p>
            <a:r>
              <a:rPr lang="tr-TR" dirty="0">
                <a:latin typeface="Times New Roman"/>
              </a:rPr>
              <a:t>Sürme hastalığı, ülkemizdeki üreticiler tarafından kör, karamuk ve </a:t>
            </a:r>
            <a:r>
              <a:rPr lang="tr-TR" dirty="0" err="1">
                <a:latin typeface="Times New Roman"/>
              </a:rPr>
              <a:t>karadoğu</a:t>
            </a:r>
            <a:r>
              <a:rPr lang="tr-TR" dirty="0">
                <a:latin typeface="Times New Roman"/>
              </a:rPr>
              <a:t> olarak anılan bir başak hastalığıdır. Sürme hastalığı dünyada ve ülkemizde buğday yetiştirilen bölgelerde görülen yaygın bir </a:t>
            </a:r>
            <a:r>
              <a:rPr lang="tr-TR" dirty="0" smtClean="0">
                <a:latin typeface="Times New Roman"/>
              </a:rPr>
              <a:t>hastalıktır.</a:t>
            </a:r>
            <a:endParaRPr lang="tr-TR" dirty="0"/>
          </a:p>
        </p:txBody>
      </p:sp>
    </p:spTree>
    <p:extLst>
      <p:ext uri="{BB962C8B-B14F-4D97-AF65-F5344CB8AC3E}">
        <p14:creationId xmlns:p14="http://schemas.microsoft.com/office/powerpoint/2010/main" val="28089284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rPr>
              <a:t>Buğdayda yaygın sürme hastalığına yakın akraba olan iki </a:t>
            </a:r>
            <a:r>
              <a:rPr lang="tr-TR" dirty="0" err="1">
                <a:latin typeface="Times New Roman"/>
              </a:rPr>
              <a:t>fungus</a:t>
            </a:r>
            <a:r>
              <a:rPr lang="tr-TR" dirty="0">
                <a:latin typeface="Times New Roman"/>
              </a:rPr>
              <a:t> </a:t>
            </a:r>
            <a:r>
              <a:rPr lang="tr-TR" i="1" dirty="0" err="1">
                <a:latin typeface="Times New Roman"/>
              </a:rPr>
              <a:t>Tilletia</a:t>
            </a:r>
            <a:r>
              <a:rPr lang="tr-TR" i="1" dirty="0">
                <a:latin typeface="Times New Roman"/>
              </a:rPr>
              <a:t> </a:t>
            </a:r>
            <a:r>
              <a:rPr lang="tr-TR" i="1" dirty="0" err="1">
                <a:latin typeface="Times New Roman"/>
              </a:rPr>
              <a:t>caries</a:t>
            </a:r>
            <a:r>
              <a:rPr lang="tr-TR" i="1" dirty="0">
                <a:latin typeface="Times New Roman"/>
              </a:rPr>
              <a:t> </a:t>
            </a:r>
            <a:r>
              <a:rPr lang="tr-TR" dirty="0">
                <a:latin typeface="Times New Roman"/>
              </a:rPr>
              <a:t>(DC.) Tul.&amp; </a:t>
            </a:r>
            <a:r>
              <a:rPr lang="tr-TR" dirty="0" err="1">
                <a:latin typeface="Times New Roman"/>
              </a:rPr>
              <a:t>C.Tul</a:t>
            </a:r>
            <a:r>
              <a:rPr lang="tr-TR" dirty="0">
                <a:latin typeface="Times New Roman"/>
              </a:rPr>
              <a:t>. (eş anlamlısı: </a:t>
            </a:r>
            <a:r>
              <a:rPr lang="tr-TR" i="1" dirty="0">
                <a:latin typeface="Times New Roman"/>
              </a:rPr>
              <a:t>T. </a:t>
            </a:r>
            <a:r>
              <a:rPr lang="tr-TR" i="1" dirty="0" err="1">
                <a:latin typeface="Times New Roman"/>
              </a:rPr>
              <a:t>tritici</a:t>
            </a:r>
            <a:r>
              <a:rPr lang="tr-TR" i="1" dirty="0">
                <a:latin typeface="Times New Roman"/>
              </a:rPr>
              <a:t> </a:t>
            </a:r>
            <a:r>
              <a:rPr lang="tr-TR" dirty="0">
                <a:latin typeface="Times New Roman"/>
              </a:rPr>
              <a:t>(</a:t>
            </a:r>
            <a:r>
              <a:rPr lang="tr-TR" dirty="0" err="1">
                <a:latin typeface="Times New Roman"/>
              </a:rPr>
              <a:t>Bjerk</a:t>
            </a:r>
            <a:r>
              <a:rPr lang="tr-TR" dirty="0">
                <a:latin typeface="Times New Roman"/>
              </a:rPr>
              <a:t>.) G. </a:t>
            </a:r>
            <a:r>
              <a:rPr lang="tr-TR" dirty="0" err="1">
                <a:latin typeface="Times New Roman"/>
              </a:rPr>
              <a:t>Winter</a:t>
            </a:r>
            <a:r>
              <a:rPr lang="tr-TR" dirty="0">
                <a:latin typeface="Times New Roman"/>
              </a:rPr>
              <a:t>) ve </a:t>
            </a:r>
            <a:r>
              <a:rPr lang="tr-TR" i="1" dirty="0" err="1">
                <a:latin typeface="Times New Roman"/>
              </a:rPr>
              <a:t>Tilletia</a:t>
            </a:r>
            <a:r>
              <a:rPr lang="tr-TR" i="1" dirty="0">
                <a:latin typeface="Times New Roman"/>
              </a:rPr>
              <a:t> </a:t>
            </a:r>
            <a:r>
              <a:rPr lang="tr-TR" i="1" dirty="0" err="1">
                <a:latin typeface="Times New Roman"/>
              </a:rPr>
              <a:t>laevis</a:t>
            </a:r>
            <a:r>
              <a:rPr lang="tr-TR" i="1" dirty="0">
                <a:latin typeface="Times New Roman"/>
              </a:rPr>
              <a:t> </a:t>
            </a:r>
            <a:r>
              <a:rPr lang="tr-TR" dirty="0">
                <a:latin typeface="Times New Roman"/>
              </a:rPr>
              <a:t>J. G. </a:t>
            </a:r>
            <a:r>
              <a:rPr lang="tr-TR" dirty="0" err="1">
                <a:latin typeface="Times New Roman"/>
              </a:rPr>
              <a:t>Kühn</a:t>
            </a:r>
            <a:r>
              <a:rPr lang="tr-TR" dirty="0">
                <a:latin typeface="Times New Roman"/>
              </a:rPr>
              <a:t> (eş anlamlısı: </a:t>
            </a:r>
            <a:r>
              <a:rPr lang="tr-TR" dirty="0" err="1">
                <a:latin typeface="Times New Roman"/>
              </a:rPr>
              <a:t>Tilletia</a:t>
            </a:r>
            <a:r>
              <a:rPr lang="tr-TR" dirty="0">
                <a:latin typeface="Times New Roman"/>
              </a:rPr>
              <a:t> </a:t>
            </a:r>
            <a:r>
              <a:rPr lang="tr-TR" dirty="0" err="1">
                <a:latin typeface="Times New Roman"/>
              </a:rPr>
              <a:t>foetida</a:t>
            </a:r>
            <a:r>
              <a:rPr lang="tr-TR" dirty="0">
                <a:latin typeface="Times New Roman"/>
              </a:rPr>
              <a:t> (</a:t>
            </a:r>
            <a:r>
              <a:rPr lang="tr-TR" dirty="0" err="1">
                <a:latin typeface="Times New Roman"/>
              </a:rPr>
              <a:t>Wallr</a:t>
            </a:r>
            <a:r>
              <a:rPr lang="tr-TR" dirty="0">
                <a:latin typeface="Times New Roman"/>
              </a:rPr>
              <a:t>.) </a:t>
            </a:r>
            <a:r>
              <a:rPr lang="tr-TR" dirty="0" err="1">
                <a:latin typeface="Times New Roman"/>
              </a:rPr>
              <a:t>Liro</a:t>
            </a:r>
            <a:r>
              <a:rPr lang="tr-TR" dirty="0">
                <a:latin typeface="Times New Roman"/>
              </a:rPr>
              <a:t>) neden olmaktadır. Cüce sürme hastalığına ise </a:t>
            </a:r>
            <a:r>
              <a:rPr lang="tr-TR" i="1" dirty="0" err="1">
                <a:latin typeface="Times New Roman"/>
              </a:rPr>
              <a:t>Tilletia</a:t>
            </a:r>
            <a:r>
              <a:rPr lang="tr-TR" i="1" dirty="0">
                <a:latin typeface="Times New Roman"/>
              </a:rPr>
              <a:t> </a:t>
            </a:r>
            <a:r>
              <a:rPr lang="tr-TR" i="1" dirty="0" err="1">
                <a:latin typeface="Times New Roman"/>
              </a:rPr>
              <a:t>controversa</a:t>
            </a:r>
            <a:r>
              <a:rPr lang="tr-TR" dirty="0">
                <a:latin typeface="Times New Roman"/>
              </a:rPr>
              <a:t> </a:t>
            </a:r>
            <a:r>
              <a:rPr lang="tr-TR" dirty="0" err="1">
                <a:latin typeface="Times New Roman"/>
              </a:rPr>
              <a:t>Kühn</a:t>
            </a:r>
            <a:r>
              <a:rPr lang="tr-TR" dirty="0">
                <a:latin typeface="Times New Roman"/>
              </a:rPr>
              <a:t> neden </a:t>
            </a:r>
            <a:r>
              <a:rPr lang="tr-TR" dirty="0" smtClean="0">
                <a:latin typeface="Times New Roman"/>
              </a:rPr>
              <a:t>olmaktadır.</a:t>
            </a:r>
            <a:endParaRPr lang="tr-TR" dirty="0"/>
          </a:p>
        </p:txBody>
      </p:sp>
    </p:spTree>
    <p:extLst>
      <p:ext uri="{BB962C8B-B14F-4D97-AF65-F5344CB8AC3E}">
        <p14:creationId xmlns:p14="http://schemas.microsoft.com/office/powerpoint/2010/main" val="21928836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a:rPr>
              <a:t>T. </a:t>
            </a:r>
            <a:r>
              <a:rPr lang="tr-TR" i="1" dirty="0" err="1">
                <a:latin typeface="Times New Roman"/>
              </a:rPr>
              <a:t>controversa</a:t>
            </a:r>
            <a:r>
              <a:rPr lang="tr-TR" dirty="0">
                <a:latin typeface="Times New Roman"/>
              </a:rPr>
              <a:t>’ </a:t>
            </a:r>
            <a:r>
              <a:rPr lang="tr-TR" dirty="0" err="1">
                <a:latin typeface="Times New Roman"/>
              </a:rPr>
              <a:t>nın</a:t>
            </a:r>
            <a:r>
              <a:rPr lang="tr-TR" dirty="0">
                <a:latin typeface="Times New Roman"/>
              </a:rPr>
              <a:t> buğdaylarda oluşturduğu enfeksiyonun hemen hemen hepsi toprakta bulunan </a:t>
            </a:r>
            <a:r>
              <a:rPr lang="tr-TR" dirty="0" err="1">
                <a:latin typeface="Times New Roman"/>
              </a:rPr>
              <a:t>teliosporlarla</a:t>
            </a:r>
            <a:r>
              <a:rPr lang="tr-TR" dirty="0">
                <a:latin typeface="Times New Roman"/>
              </a:rPr>
              <a:t> gerçekleşirken yaygın sürme </a:t>
            </a:r>
            <a:r>
              <a:rPr lang="tr-TR" dirty="0" err="1">
                <a:latin typeface="Times New Roman"/>
              </a:rPr>
              <a:t>funguslarının</a:t>
            </a:r>
            <a:r>
              <a:rPr lang="tr-TR" dirty="0">
                <a:latin typeface="Times New Roman"/>
              </a:rPr>
              <a:t> oluşturduğu enfeksiyonun kaynağı toprak kaynaklı ve tohum kaynaklı </a:t>
            </a:r>
            <a:r>
              <a:rPr lang="tr-TR" dirty="0" err="1">
                <a:latin typeface="Times New Roman"/>
              </a:rPr>
              <a:t>teliosporlardan</a:t>
            </a:r>
            <a:r>
              <a:rPr lang="tr-TR" dirty="0">
                <a:latin typeface="Times New Roman"/>
              </a:rPr>
              <a:t> birisi </a:t>
            </a:r>
            <a:r>
              <a:rPr lang="tr-TR" dirty="0" smtClean="0">
                <a:latin typeface="Times New Roman"/>
              </a:rPr>
              <a:t>olabilir.</a:t>
            </a:r>
            <a:endParaRPr lang="tr-TR" dirty="0"/>
          </a:p>
        </p:txBody>
      </p:sp>
    </p:spTree>
    <p:extLst>
      <p:ext uri="{BB962C8B-B14F-4D97-AF65-F5344CB8AC3E}">
        <p14:creationId xmlns:p14="http://schemas.microsoft.com/office/powerpoint/2010/main" val="4009739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latin typeface="Times New Roman"/>
              </a:rPr>
              <a:t>Olgun </a:t>
            </a:r>
            <a:r>
              <a:rPr lang="tr-TR" dirty="0" err="1">
                <a:latin typeface="Times New Roman"/>
              </a:rPr>
              <a:t>teliospor</a:t>
            </a:r>
            <a:r>
              <a:rPr lang="tr-TR" dirty="0">
                <a:latin typeface="Times New Roman"/>
              </a:rPr>
              <a:t> çimlenmeden önce </a:t>
            </a:r>
            <a:r>
              <a:rPr lang="tr-TR" dirty="0" err="1">
                <a:latin typeface="Times New Roman"/>
              </a:rPr>
              <a:t>mayoz</a:t>
            </a:r>
            <a:r>
              <a:rPr lang="tr-TR" dirty="0">
                <a:latin typeface="Times New Roman"/>
              </a:rPr>
              <a:t> bölünme geçirir ve daha sonra sürme </a:t>
            </a:r>
            <a:r>
              <a:rPr lang="tr-TR" dirty="0" err="1">
                <a:latin typeface="Times New Roman"/>
              </a:rPr>
              <a:t>teliosporları</a:t>
            </a:r>
            <a:r>
              <a:rPr lang="tr-TR" dirty="0">
                <a:latin typeface="Times New Roman"/>
              </a:rPr>
              <a:t> </a:t>
            </a:r>
            <a:r>
              <a:rPr lang="tr-TR" dirty="0" err="1">
                <a:latin typeface="Times New Roman"/>
              </a:rPr>
              <a:t>promiselyum</a:t>
            </a:r>
            <a:r>
              <a:rPr lang="tr-TR" dirty="0">
                <a:latin typeface="Times New Roman"/>
              </a:rPr>
              <a:t> (</a:t>
            </a:r>
            <a:r>
              <a:rPr lang="tr-TR" dirty="0" err="1">
                <a:latin typeface="Times New Roman"/>
              </a:rPr>
              <a:t>basidium</a:t>
            </a:r>
            <a:r>
              <a:rPr lang="tr-TR" dirty="0">
                <a:latin typeface="Times New Roman"/>
              </a:rPr>
              <a:t>) formunda çimlenirler. </a:t>
            </a:r>
            <a:r>
              <a:rPr lang="tr-TR" dirty="0" err="1">
                <a:latin typeface="Times New Roman"/>
              </a:rPr>
              <a:t>Promiselyumun</a:t>
            </a:r>
            <a:r>
              <a:rPr lang="tr-TR" dirty="0">
                <a:latin typeface="Times New Roman"/>
              </a:rPr>
              <a:t> üzerinde yaygın sürmede terminal 8–16 adet, cüce sürmede ise 14—30 adet renksiz </a:t>
            </a:r>
            <a:r>
              <a:rPr lang="tr-TR" dirty="0" err="1">
                <a:latin typeface="Times New Roman"/>
              </a:rPr>
              <a:t>basidiosporlar</a:t>
            </a:r>
            <a:r>
              <a:rPr lang="tr-TR" dirty="0">
                <a:latin typeface="Times New Roman"/>
              </a:rPr>
              <a:t> (</a:t>
            </a:r>
            <a:r>
              <a:rPr lang="tr-TR" dirty="0" err="1">
                <a:latin typeface="Times New Roman"/>
              </a:rPr>
              <a:t>primer</a:t>
            </a:r>
            <a:r>
              <a:rPr lang="tr-TR" dirty="0">
                <a:latin typeface="Times New Roman"/>
              </a:rPr>
              <a:t> </a:t>
            </a:r>
            <a:r>
              <a:rPr lang="tr-TR" dirty="0" err="1">
                <a:latin typeface="Times New Roman"/>
              </a:rPr>
              <a:t>sporodiumlar</a:t>
            </a:r>
            <a:r>
              <a:rPr lang="tr-TR" dirty="0">
                <a:latin typeface="Times New Roman"/>
              </a:rPr>
              <a:t>) gelişir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 </a:t>
            </a:r>
            <a:r>
              <a:rPr lang="tr-TR" dirty="0" err="1">
                <a:latin typeface="Times New Roman"/>
              </a:rPr>
              <a:t>Primer</a:t>
            </a:r>
            <a:r>
              <a:rPr lang="tr-TR" dirty="0">
                <a:latin typeface="Times New Roman"/>
              </a:rPr>
              <a:t> </a:t>
            </a:r>
            <a:r>
              <a:rPr lang="tr-TR" dirty="0" err="1">
                <a:latin typeface="Times New Roman"/>
              </a:rPr>
              <a:t>sporodiumlar</a:t>
            </a:r>
            <a:r>
              <a:rPr lang="tr-TR" dirty="0">
                <a:latin typeface="Times New Roman"/>
              </a:rPr>
              <a:t> destesi içerisinde a(+) veya a(-) karakterli seksüel uyumlu çiftler bulunur. Seksüel uyumlu </a:t>
            </a:r>
            <a:r>
              <a:rPr lang="tr-TR" dirty="0" err="1">
                <a:latin typeface="Times New Roman"/>
              </a:rPr>
              <a:t>primer</a:t>
            </a:r>
            <a:r>
              <a:rPr lang="tr-TR" dirty="0">
                <a:latin typeface="Times New Roman"/>
              </a:rPr>
              <a:t> </a:t>
            </a:r>
            <a:r>
              <a:rPr lang="tr-TR" dirty="0" err="1">
                <a:latin typeface="Times New Roman"/>
              </a:rPr>
              <a:t>sporidium</a:t>
            </a:r>
            <a:r>
              <a:rPr lang="tr-TR" dirty="0">
                <a:latin typeface="Times New Roman"/>
              </a:rPr>
              <a:t> çiftleri deste içerisinde birbirlerine kısa </a:t>
            </a:r>
            <a:r>
              <a:rPr lang="tr-TR" dirty="0" err="1">
                <a:latin typeface="Times New Roman"/>
              </a:rPr>
              <a:t>konjugasyon</a:t>
            </a:r>
            <a:r>
              <a:rPr lang="tr-TR" dirty="0">
                <a:latin typeface="Times New Roman"/>
              </a:rPr>
              <a:t> kancaları ile orta noktalarından yapışarak H şeklinde yapı oluştururlar. H şeklinde yapı ve bir </a:t>
            </a:r>
            <a:r>
              <a:rPr lang="tr-TR" dirty="0" err="1">
                <a:latin typeface="Times New Roman"/>
              </a:rPr>
              <a:t>dikaryon</a:t>
            </a:r>
            <a:r>
              <a:rPr lang="tr-TR" dirty="0">
                <a:latin typeface="Times New Roman"/>
              </a:rPr>
              <a:t> oluştururlar. </a:t>
            </a:r>
            <a:r>
              <a:rPr lang="tr-TR" dirty="0" err="1">
                <a:latin typeface="Times New Roman"/>
              </a:rPr>
              <a:t>Dikaryon</a:t>
            </a:r>
            <a:r>
              <a:rPr lang="tr-TR" dirty="0">
                <a:latin typeface="Times New Roman"/>
              </a:rPr>
              <a:t> daha sonra </a:t>
            </a:r>
            <a:r>
              <a:rPr lang="tr-TR" dirty="0" err="1">
                <a:latin typeface="Times New Roman"/>
              </a:rPr>
              <a:t>enfekte</a:t>
            </a:r>
            <a:r>
              <a:rPr lang="tr-TR" dirty="0">
                <a:latin typeface="Times New Roman"/>
              </a:rPr>
              <a:t> etme yeteneğindeki </a:t>
            </a:r>
            <a:r>
              <a:rPr lang="tr-TR" dirty="0" err="1">
                <a:latin typeface="Times New Roman"/>
              </a:rPr>
              <a:t>hifleri</a:t>
            </a:r>
            <a:r>
              <a:rPr lang="tr-TR" dirty="0">
                <a:latin typeface="Times New Roman"/>
              </a:rPr>
              <a:t> veya renksiz </a:t>
            </a:r>
            <a:r>
              <a:rPr lang="tr-TR" dirty="0" err="1">
                <a:latin typeface="Times New Roman"/>
              </a:rPr>
              <a:t>sporidiumları</a:t>
            </a:r>
            <a:r>
              <a:rPr lang="tr-TR" dirty="0">
                <a:latin typeface="Times New Roman"/>
              </a:rPr>
              <a:t> üretir. İki tip </a:t>
            </a:r>
            <a:r>
              <a:rPr lang="tr-TR" dirty="0" err="1">
                <a:latin typeface="Times New Roman"/>
              </a:rPr>
              <a:t>sporidium</a:t>
            </a:r>
            <a:r>
              <a:rPr lang="tr-TR" dirty="0">
                <a:latin typeface="Times New Roman"/>
              </a:rPr>
              <a:t> üretilir: pasif olarak yayılan </a:t>
            </a:r>
            <a:r>
              <a:rPr lang="tr-TR" dirty="0" err="1">
                <a:latin typeface="Times New Roman"/>
              </a:rPr>
              <a:t>sporidiumlar</a:t>
            </a:r>
            <a:r>
              <a:rPr lang="tr-TR" dirty="0">
                <a:latin typeface="Times New Roman"/>
              </a:rPr>
              <a:t> ve kuvvetlice fırlatılan </a:t>
            </a:r>
            <a:r>
              <a:rPr lang="tr-TR" dirty="0" err="1">
                <a:latin typeface="Times New Roman"/>
              </a:rPr>
              <a:t>allantoid</a:t>
            </a:r>
            <a:r>
              <a:rPr lang="tr-TR" dirty="0">
                <a:latin typeface="Times New Roman"/>
              </a:rPr>
              <a:t> </a:t>
            </a:r>
            <a:r>
              <a:rPr lang="tr-TR" dirty="0" err="1">
                <a:latin typeface="Times New Roman"/>
              </a:rPr>
              <a:t>sporidiumlar</a:t>
            </a:r>
            <a:r>
              <a:rPr lang="tr-TR" dirty="0">
                <a:latin typeface="Times New Roman"/>
              </a:rPr>
              <a:t>. </a:t>
            </a:r>
            <a:r>
              <a:rPr lang="tr-TR" dirty="0" err="1">
                <a:latin typeface="Times New Roman"/>
              </a:rPr>
              <a:t>Sporidiumlar</a:t>
            </a:r>
            <a:r>
              <a:rPr lang="tr-TR" dirty="0">
                <a:latin typeface="Times New Roman"/>
              </a:rPr>
              <a:t> çimlenerek </a:t>
            </a:r>
            <a:r>
              <a:rPr lang="tr-TR" dirty="0" err="1">
                <a:latin typeface="Times New Roman"/>
              </a:rPr>
              <a:t>enfekte</a:t>
            </a:r>
            <a:r>
              <a:rPr lang="tr-TR" dirty="0">
                <a:latin typeface="Times New Roman"/>
              </a:rPr>
              <a:t> etme yeteneğindeki </a:t>
            </a:r>
            <a:r>
              <a:rPr lang="tr-TR" dirty="0" err="1">
                <a:latin typeface="Times New Roman"/>
              </a:rPr>
              <a:t>hifleri</a:t>
            </a:r>
            <a:r>
              <a:rPr lang="tr-TR" dirty="0">
                <a:latin typeface="Times New Roman"/>
              </a:rPr>
              <a:t> veya daha fazla </a:t>
            </a:r>
            <a:r>
              <a:rPr lang="tr-TR" dirty="0" err="1">
                <a:latin typeface="Times New Roman"/>
              </a:rPr>
              <a:t>sporidiumları</a:t>
            </a:r>
            <a:r>
              <a:rPr lang="tr-TR" dirty="0">
                <a:latin typeface="Times New Roman"/>
              </a:rPr>
              <a:t> üretirler. (</a:t>
            </a:r>
            <a:r>
              <a:rPr lang="tr-TR" dirty="0" err="1">
                <a:latin typeface="Times New Roman"/>
              </a:rPr>
              <a:t>Goates</a:t>
            </a:r>
            <a:r>
              <a:rPr lang="tr-TR" dirty="0">
                <a:latin typeface="Times New Roman"/>
              </a:rPr>
              <a:t> 1996,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 </a:t>
            </a:r>
            <a:r>
              <a:rPr lang="tr-TR" dirty="0" smtClean="0">
                <a:latin typeface="Times New Roman"/>
              </a:rPr>
              <a:t>).</a:t>
            </a:r>
            <a:endParaRPr lang="tr-TR" dirty="0"/>
          </a:p>
        </p:txBody>
      </p:sp>
    </p:spTree>
    <p:extLst>
      <p:ext uri="{BB962C8B-B14F-4D97-AF65-F5344CB8AC3E}">
        <p14:creationId xmlns:p14="http://schemas.microsoft.com/office/powerpoint/2010/main" val="11876717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i="1" dirty="0">
                <a:latin typeface="Times New Roman"/>
              </a:rPr>
              <a:t>T. </a:t>
            </a:r>
            <a:r>
              <a:rPr lang="tr-TR" i="1" dirty="0" err="1">
                <a:latin typeface="Times New Roman"/>
              </a:rPr>
              <a:t>controversa</a:t>
            </a:r>
            <a:r>
              <a:rPr lang="tr-TR" i="1" dirty="0">
                <a:latin typeface="Times New Roman"/>
              </a:rPr>
              <a:t> </a:t>
            </a:r>
            <a:r>
              <a:rPr lang="tr-TR" i="1" dirty="0" smtClean="0">
                <a:latin typeface="Times New Roman"/>
              </a:rPr>
              <a:t> </a:t>
            </a:r>
            <a:r>
              <a:rPr lang="tr-TR" dirty="0" err="1" smtClean="0">
                <a:latin typeface="Times New Roman"/>
              </a:rPr>
              <a:t>teliosporları</a:t>
            </a:r>
            <a:r>
              <a:rPr lang="tr-TR" dirty="0" smtClean="0">
                <a:latin typeface="Times New Roman"/>
              </a:rPr>
              <a:t> </a:t>
            </a:r>
            <a:r>
              <a:rPr lang="tr-TR" dirty="0">
                <a:latin typeface="Times New Roman"/>
              </a:rPr>
              <a:t>toprak yüzeyinde veya toprak yüzeyinin yakınında çimlenirler. Düşük sıcaklıklar (3–8 0C) cüce sürme </a:t>
            </a:r>
            <a:r>
              <a:rPr lang="tr-TR" dirty="0" err="1">
                <a:latin typeface="Times New Roman"/>
              </a:rPr>
              <a:t>teliosporlarının</a:t>
            </a:r>
            <a:r>
              <a:rPr lang="tr-TR" dirty="0">
                <a:latin typeface="Times New Roman"/>
              </a:rPr>
              <a:t> çimlenmesi için en uygundur. Yaygın sürmede ise serin havalar (5–15 0C) spor çimlenmesini ve </a:t>
            </a:r>
            <a:r>
              <a:rPr lang="tr-TR" dirty="0" err="1">
                <a:latin typeface="Times New Roman"/>
              </a:rPr>
              <a:t>enfekte</a:t>
            </a:r>
            <a:r>
              <a:rPr lang="tr-TR" dirty="0">
                <a:latin typeface="Times New Roman"/>
              </a:rPr>
              <a:t> etme yeteneğindeki </a:t>
            </a:r>
            <a:r>
              <a:rPr lang="tr-TR" dirty="0" err="1">
                <a:latin typeface="Times New Roman"/>
              </a:rPr>
              <a:t>hiflerin</a:t>
            </a:r>
            <a:r>
              <a:rPr lang="tr-TR" dirty="0">
                <a:latin typeface="Times New Roman"/>
              </a:rPr>
              <a:t> üretimini teşvik eder. Cüce sürme </a:t>
            </a:r>
            <a:r>
              <a:rPr lang="tr-TR" dirty="0" err="1">
                <a:latin typeface="Times New Roman"/>
              </a:rPr>
              <a:t>teliosporlarının</a:t>
            </a:r>
            <a:r>
              <a:rPr lang="tr-TR" dirty="0">
                <a:latin typeface="Times New Roman"/>
              </a:rPr>
              <a:t> </a:t>
            </a:r>
            <a:r>
              <a:rPr lang="tr-TR" dirty="0" err="1">
                <a:latin typeface="Times New Roman"/>
              </a:rPr>
              <a:t>inkübasyon</a:t>
            </a:r>
            <a:r>
              <a:rPr lang="tr-TR" dirty="0">
                <a:latin typeface="Times New Roman"/>
              </a:rPr>
              <a:t> periyodu ( 3–10 hafta) yaygın sürme </a:t>
            </a:r>
            <a:r>
              <a:rPr lang="tr-TR" dirty="0" err="1">
                <a:latin typeface="Times New Roman"/>
              </a:rPr>
              <a:t>fungusunun</a:t>
            </a:r>
            <a:r>
              <a:rPr lang="tr-TR" dirty="0">
                <a:latin typeface="Times New Roman"/>
              </a:rPr>
              <a:t> </a:t>
            </a:r>
            <a:r>
              <a:rPr lang="tr-TR" dirty="0" err="1">
                <a:latin typeface="Times New Roman"/>
              </a:rPr>
              <a:t>inkübasyon</a:t>
            </a:r>
            <a:r>
              <a:rPr lang="tr-TR" dirty="0">
                <a:latin typeface="Times New Roman"/>
              </a:rPr>
              <a:t> periyodundan uzundur (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a:t>
            </a:r>
            <a:endParaRPr lang="tr-TR" dirty="0"/>
          </a:p>
        </p:txBody>
      </p:sp>
    </p:spTree>
    <p:extLst>
      <p:ext uri="{BB962C8B-B14F-4D97-AF65-F5344CB8AC3E}">
        <p14:creationId xmlns:p14="http://schemas.microsoft.com/office/powerpoint/2010/main" val="6604795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latin typeface="Times New Roman"/>
              </a:rPr>
              <a:t>Enfeksiyon </a:t>
            </a:r>
            <a:r>
              <a:rPr lang="tr-TR" dirty="0" err="1">
                <a:latin typeface="Times New Roman"/>
              </a:rPr>
              <a:t>hifi</a:t>
            </a:r>
            <a:r>
              <a:rPr lang="tr-TR" dirty="0">
                <a:latin typeface="Times New Roman"/>
              </a:rPr>
              <a:t> </a:t>
            </a:r>
            <a:r>
              <a:rPr lang="tr-TR" i="1" dirty="0">
                <a:latin typeface="Times New Roman"/>
              </a:rPr>
              <a:t>T. </a:t>
            </a:r>
            <a:r>
              <a:rPr lang="tr-TR" i="1" dirty="0" err="1">
                <a:latin typeface="Times New Roman"/>
              </a:rPr>
              <a:t>tritici</a:t>
            </a:r>
            <a:r>
              <a:rPr lang="tr-TR" i="1" dirty="0">
                <a:latin typeface="Times New Roman"/>
              </a:rPr>
              <a:t> </a:t>
            </a:r>
            <a:r>
              <a:rPr lang="tr-TR" dirty="0">
                <a:latin typeface="Times New Roman"/>
              </a:rPr>
              <a:t>ve </a:t>
            </a:r>
            <a:r>
              <a:rPr lang="tr-TR" i="1" dirty="0">
                <a:latin typeface="Times New Roman"/>
              </a:rPr>
              <a:t>T. </a:t>
            </a:r>
            <a:r>
              <a:rPr lang="tr-TR" i="1" dirty="0" err="1">
                <a:latin typeface="Times New Roman"/>
              </a:rPr>
              <a:t>laevis</a:t>
            </a:r>
            <a:r>
              <a:rPr lang="tr-TR" dirty="0">
                <a:latin typeface="Times New Roman"/>
              </a:rPr>
              <a:t>’ de buğday fidelerini toprak yüzeyine çıkmadan önce, T. </a:t>
            </a:r>
            <a:r>
              <a:rPr lang="tr-TR" dirty="0" err="1">
                <a:latin typeface="Times New Roman"/>
              </a:rPr>
              <a:t>controversa</a:t>
            </a:r>
            <a:r>
              <a:rPr lang="tr-TR" dirty="0">
                <a:latin typeface="Times New Roman"/>
              </a:rPr>
              <a:t> ise buğday fidelerini toprak yüzeyinden </a:t>
            </a:r>
            <a:r>
              <a:rPr lang="tr-TR" dirty="0" err="1">
                <a:latin typeface="Times New Roman"/>
              </a:rPr>
              <a:t>enfekte</a:t>
            </a:r>
            <a:r>
              <a:rPr lang="tr-TR" dirty="0">
                <a:latin typeface="Times New Roman"/>
              </a:rPr>
              <a:t> eder. Hücreler arası gelişen </a:t>
            </a:r>
            <a:r>
              <a:rPr lang="tr-TR" dirty="0" err="1">
                <a:latin typeface="Times New Roman"/>
              </a:rPr>
              <a:t>miselyum</a:t>
            </a:r>
            <a:r>
              <a:rPr lang="tr-TR" dirty="0">
                <a:latin typeface="Times New Roman"/>
              </a:rPr>
              <a:t> fidenin büyüme noktasına yerleşir. Bitki ile birlikte gelişen </a:t>
            </a:r>
            <a:r>
              <a:rPr lang="tr-TR" dirty="0" err="1">
                <a:latin typeface="Times New Roman"/>
              </a:rPr>
              <a:t>miselyum</a:t>
            </a:r>
            <a:r>
              <a:rPr lang="tr-TR" dirty="0">
                <a:latin typeface="Times New Roman"/>
              </a:rPr>
              <a:t> çiçeklenme döneminde genç </a:t>
            </a:r>
            <a:r>
              <a:rPr lang="tr-TR" dirty="0" err="1">
                <a:latin typeface="Times New Roman"/>
              </a:rPr>
              <a:t>başakcıkların</a:t>
            </a:r>
            <a:r>
              <a:rPr lang="tr-TR" dirty="0">
                <a:latin typeface="Times New Roman"/>
              </a:rPr>
              <a:t> içerisine nüfuz eder. </a:t>
            </a:r>
            <a:r>
              <a:rPr lang="tr-TR" dirty="0" err="1">
                <a:latin typeface="Times New Roman"/>
              </a:rPr>
              <a:t>Miselyum</a:t>
            </a:r>
            <a:r>
              <a:rPr lang="tr-TR" dirty="0">
                <a:latin typeface="Times New Roman"/>
              </a:rPr>
              <a:t> buğday taneleri içerisinde gelişir ve tanelerin içerisinde </a:t>
            </a:r>
            <a:r>
              <a:rPr lang="tr-TR" dirty="0" err="1">
                <a:latin typeface="Times New Roman"/>
              </a:rPr>
              <a:t>teliosporları</a:t>
            </a:r>
            <a:r>
              <a:rPr lang="tr-TR" dirty="0">
                <a:latin typeface="Times New Roman"/>
              </a:rPr>
              <a:t> oluşturur. Böylece buğday tanesi sürme </a:t>
            </a:r>
            <a:r>
              <a:rPr lang="tr-TR" dirty="0" err="1">
                <a:latin typeface="Times New Roman"/>
              </a:rPr>
              <a:t>fungusunun</a:t>
            </a:r>
            <a:r>
              <a:rPr lang="tr-TR" dirty="0">
                <a:latin typeface="Times New Roman"/>
              </a:rPr>
              <a:t> sorusuna dönüşmüş olur. Olgun sürme </a:t>
            </a:r>
            <a:r>
              <a:rPr lang="tr-TR" dirty="0" err="1">
                <a:latin typeface="Times New Roman"/>
              </a:rPr>
              <a:t>sorusları</a:t>
            </a:r>
            <a:r>
              <a:rPr lang="tr-TR" dirty="0">
                <a:latin typeface="Times New Roman"/>
              </a:rPr>
              <a:t> hasat sırasında parçalanır ve sürme </a:t>
            </a:r>
            <a:r>
              <a:rPr lang="tr-TR" dirty="0" err="1">
                <a:latin typeface="Times New Roman"/>
              </a:rPr>
              <a:t>teliosporları</a:t>
            </a:r>
            <a:r>
              <a:rPr lang="tr-TR" dirty="0">
                <a:latin typeface="Times New Roman"/>
              </a:rPr>
              <a:t> dağılarak tohuma veya toprağa bulaşır (</a:t>
            </a:r>
            <a:r>
              <a:rPr lang="tr-TR" dirty="0" err="1">
                <a:latin typeface="Times New Roman"/>
              </a:rPr>
              <a:t>Goates</a:t>
            </a:r>
            <a:r>
              <a:rPr lang="tr-TR" dirty="0">
                <a:latin typeface="Times New Roman"/>
              </a:rPr>
              <a:t> 1996, </a:t>
            </a:r>
            <a:r>
              <a:rPr lang="tr-TR" dirty="0" err="1">
                <a:latin typeface="Times New Roman"/>
              </a:rPr>
              <a:t>Agrios</a:t>
            </a:r>
            <a:r>
              <a:rPr lang="tr-TR" dirty="0">
                <a:latin typeface="Times New Roman"/>
              </a:rPr>
              <a:t> 2005,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a:t>
            </a:r>
            <a:endParaRPr lang="tr-TR" dirty="0"/>
          </a:p>
        </p:txBody>
      </p:sp>
    </p:spTree>
    <p:extLst>
      <p:ext uri="{BB962C8B-B14F-4D97-AF65-F5344CB8AC3E}">
        <p14:creationId xmlns:p14="http://schemas.microsoft.com/office/powerpoint/2010/main" val="39931069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rPr>
              <a:t>Hastalıktan etkilenen bitkilerin başaklar oluşuncaya kadar sağlam bitkilerden ayırt edilebilmesi mümkün </a:t>
            </a:r>
            <a:r>
              <a:rPr lang="tr-TR" dirty="0" smtClean="0">
                <a:latin typeface="Times New Roman"/>
              </a:rPr>
              <a:t>değildir.</a:t>
            </a:r>
            <a:endParaRPr lang="tr-TR" dirty="0"/>
          </a:p>
        </p:txBody>
      </p:sp>
    </p:spTree>
    <p:extLst>
      <p:ext uri="{BB962C8B-B14F-4D97-AF65-F5344CB8AC3E}">
        <p14:creationId xmlns:p14="http://schemas.microsoft.com/office/powerpoint/2010/main" val="3014425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a:latin typeface="Tahoma"/>
              </a:rPr>
              <a:t>Bu ara </a:t>
            </a:r>
            <a:r>
              <a:rPr lang="tr-TR" sz="3600" dirty="0" smtClean="0">
                <a:latin typeface="Tahoma"/>
              </a:rPr>
              <a:t>konukçu bitkiler </a:t>
            </a:r>
            <a:r>
              <a:rPr lang="tr-TR" sz="3600" i="1" dirty="0" err="1" smtClean="0">
                <a:latin typeface="Tahoma"/>
              </a:rPr>
              <a:t>Berberis</a:t>
            </a:r>
            <a:r>
              <a:rPr lang="tr-TR" sz="3600" i="1" dirty="0" smtClean="0">
                <a:latin typeface="Tahoma"/>
              </a:rPr>
              <a:t> </a:t>
            </a:r>
            <a:r>
              <a:rPr lang="tr-TR" sz="3600" dirty="0" smtClean="0">
                <a:latin typeface="Tahoma"/>
              </a:rPr>
              <a:t>ve</a:t>
            </a:r>
            <a:endParaRPr lang="tr-TR" sz="3600" dirty="0">
              <a:latin typeface="Tahoma"/>
            </a:endParaRPr>
          </a:p>
          <a:p>
            <a:r>
              <a:rPr lang="tr-TR" sz="3600" i="1" dirty="0" err="1">
                <a:latin typeface="Tahoma"/>
              </a:rPr>
              <a:t>Mahonia</a:t>
            </a:r>
            <a:r>
              <a:rPr lang="tr-TR" sz="3600" dirty="0">
                <a:latin typeface="Tahoma"/>
              </a:rPr>
              <a:t> türleridir. Etmen buğdayın </a:t>
            </a:r>
            <a:r>
              <a:rPr lang="tr-TR" sz="3600" dirty="0" smtClean="0">
                <a:latin typeface="Tahoma"/>
              </a:rPr>
              <a:t>dışında bazı arpa</a:t>
            </a:r>
            <a:r>
              <a:rPr lang="tr-TR" sz="3600" dirty="0">
                <a:latin typeface="Tahoma"/>
              </a:rPr>
              <a:t>, çavdar ve yulaf </a:t>
            </a:r>
            <a:r>
              <a:rPr lang="tr-TR" sz="3600" dirty="0" smtClean="0">
                <a:latin typeface="Tahoma"/>
              </a:rPr>
              <a:t>çeşitleri</a:t>
            </a:r>
            <a:r>
              <a:rPr lang="tr-TR" sz="3600" dirty="0">
                <a:latin typeface="Tahoma"/>
              </a:rPr>
              <a:t>, yabani arpa ve </a:t>
            </a:r>
            <a:r>
              <a:rPr lang="tr-TR" sz="3600" i="1" dirty="0" err="1">
                <a:latin typeface="Tahoma"/>
              </a:rPr>
              <a:t>Aegilops</a:t>
            </a:r>
            <a:endParaRPr lang="tr-TR" sz="3600" i="1" dirty="0">
              <a:latin typeface="Tahoma"/>
            </a:endParaRPr>
          </a:p>
          <a:p>
            <a:r>
              <a:rPr lang="tr-TR" sz="3600" dirty="0">
                <a:latin typeface="Tahoma"/>
              </a:rPr>
              <a:t>sp. üzerinde de </a:t>
            </a:r>
            <a:r>
              <a:rPr lang="tr-TR" sz="3600" dirty="0" smtClean="0">
                <a:latin typeface="Tahoma"/>
              </a:rPr>
              <a:t>hastalık oluşturmaktadır.</a:t>
            </a:r>
            <a:endParaRPr lang="tr-TR" sz="3600" dirty="0"/>
          </a:p>
        </p:txBody>
      </p:sp>
    </p:spTree>
    <p:extLst>
      <p:ext uri="{BB962C8B-B14F-4D97-AF65-F5344CB8AC3E}">
        <p14:creationId xmlns:p14="http://schemas.microsoft.com/office/powerpoint/2010/main" val="14963690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0000" lnSpcReduction="20000"/>
          </a:bodyPr>
          <a:lstStyle/>
          <a:p>
            <a:r>
              <a:rPr lang="tr-TR" dirty="0">
                <a:latin typeface="Times New Roman"/>
              </a:rPr>
              <a:t>Sağlıklı başaklarla karşılaştırıldıklarında olgunlaşmamış </a:t>
            </a:r>
            <a:r>
              <a:rPr lang="tr-TR" dirty="0" err="1">
                <a:latin typeface="Times New Roman"/>
              </a:rPr>
              <a:t>enfekteli</a:t>
            </a:r>
            <a:r>
              <a:rPr lang="tr-TR" dirty="0">
                <a:latin typeface="Times New Roman"/>
              </a:rPr>
              <a:t> başaklar genellikle daha koyu yeşil renklidirler ve daha uzun süre yeşil kalırlar. Olgun </a:t>
            </a:r>
            <a:r>
              <a:rPr lang="tr-TR" dirty="0" err="1">
                <a:latin typeface="Times New Roman"/>
              </a:rPr>
              <a:t>enfekteli</a:t>
            </a:r>
            <a:r>
              <a:rPr lang="tr-TR" dirty="0">
                <a:latin typeface="Times New Roman"/>
              </a:rPr>
              <a:t> başaklar ise sağlıklı başaklarla karşılaştırıldıklarında genellikle hafif açık renkte ve çoğu kez hafif mavimsi gri renklidirler (</a:t>
            </a:r>
            <a:r>
              <a:rPr lang="tr-TR" dirty="0" err="1">
                <a:latin typeface="Times New Roman"/>
              </a:rPr>
              <a:t>Goates</a:t>
            </a:r>
            <a:r>
              <a:rPr lang="tr-TR" dirty="0">
                <a:latin typeface="Times New Roman"/>
              </a:rPr>
              <a:t> 1996). Ayrıca hastalıklı başaklar sağlamlarına göre daha hafiftirler. Bu nedenle hastalıklı başaklar dik dururlar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 Kavuzların bazıları veya tüm </a:t>
            </a:r>
            <a:r>
              <a:rPr lang="tr-TR" dirty="0" err="1">
                <a:latin typeface="Times New Roman"/>
              </a:rPr>
              <a:t>başakcıklar</a:t>
            </a:r>
            <a:r>
              <a:rPr lang="tr-TR" dirty="0">
                <a:latin typeface="Times New Roman"/>
              </a:rPr>
              <a:t> birbirlerinden uzaklaşarak bariz hale gelirler, içlerindeki tombul kör taneler (</a:t>
            </a:r>
            <a:r>
              <a:rPr lang="tr-TR" dirty="0" err="1">
                <a:latin typeface="Times New Roman"/>
              </a:rPr>
              <a:t>soruslar</a:t>
            </a:r>
            <a:r>
              <a:rPr lang="tr-TR" dirty="0">
                <a:latin typeface="Times New Roman"/>
              </a:rPr>
              <a:t>) açığa çıkar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 Çeşitlerin bazılarında ise, hastalıklı taneler dışarıdan bakıldığında belli olmazlar. Hastalıklı tanelerin pratik teşhisi danelerin parmaklar arasında ezilmesiyle olur </a:t>
            </a:r>
            <a:r>
              <a:rPr lang="tr-TR" dirty="0" smtClean="0">
                <a:latin typeface="Times New Roman"/>
              </a:rPr>
              <a:t>.Kılçıklı </a:t>
            </a:r>
            <a:r>
              <a:rPr lang="tr-TR" dirty="0">
                <a:latin typeface="Times New Roman"/>
              </a:rPr>
              <a:t>çeşitlerde hastalıklı taneler daha çok belirgindir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a:t>
            </a:r>
            <a:endParaRPr lang="tr-TR" dirty="0"/>
          </a:p>
        </p:txBody>
      </p:sp>
    </p:spTree>
    <p:extLst>
      <p:ext uri="{BB962C8B-B14F-4D97-AF65-F5344CB8AC3E}">
        <p14:creationId xmlns:p14="http://schemas.microsoft.com/office/powerpoint/2010/main" val="4080911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latin typeface="Times New Roman"/>
              </a:rPr>
              <a:t>Hastalıklı taneler normal tane ile yaklaşık olarak aynı şekildedir. Hastalıklı taneler donuk gri-kahverengi rengindedir. Kırılgan düz yüzeyleri (</a:t>
            </a:r>
            <a:r>
              <a:rPr lang="tr-TR" dirty="0" err="1">
                <a:latin typeface="Times New Roman"/>
              </a:rPr>
              <a:t>perikarp</a:t>
            </a:r>
            <a:r>
              <a:rPr lang="tr-TR" dirty="0">
                <a:latin typeface="Times New Roman"/>
              </a:rPr>
              <a:t>) başta sağlamdır. Ancak hasat sırasında </a:t>
            </a:r>
            <a:r>
              <a:rPr lang="tr-TR" dirty="0" err="1">
                <a:latin typeface="Times New Roman"/>
              </a:rPr>
              <a:t>perikarp</a:t>
            </a:r>
            <a:r>
              <a:rPr lang="tr-TR" dirty="0">
                <a:latin typeface="Times New Roman"/>
              </a:rPr>
              <a:t> yırtılır ve çürümüş balık kokusuna benzer kokulu siyah toz şeklindeki sürme sporları serbest kalır (</a:t>
            </a:r>
            <a:r>
              <a:rPr lang="tr-TR" dirty="0" err="1">
                <a:latin typeface="Times New Roman"/>
              </a:rPr>
              <a:t>Goates</a:t>
            </a:r>
            <a:r>
              <a:rPr lang="tr-TR" dirty="0">
                <a:latin typeface="Times New Roman"/>
              </a:rPr>
              <a:t> 1996). Sporların balık kokusuna benzer koku yaymalarının nedeni içerdikleri </a:t>
            </a:r>
            <a:r>
              <a:rPr lang="tr-TR" dirty="0" err="1">
                <a:latin typeface="Times New Roman"/>
              </a:rPr>
              <a:t>trimetil</a:t>
            </a:r>
            <a:r>
              <a:rPr lang="tr-TR" dirty="0">
                <a:latin typeface="Times New Roman"/>
              </a:rPr>
              <a:t> amin </a:t>
            </a:r>
            <a:r>
              <a:rPr lang="tr-TR" dirty="0" smtClean="0">
                <a:latin typeface="Times New Roman"/>
              </a:rPr>
              <a:t>maddesidir. </a:t>
            </a:r>
            <a:r>
              <a:rPr lang="tr-TR" dirty="0">
                <a:latin typeface="Times New Roman"/>
              </a:rPr>
              <a:t>Sürme </a:t>
            </a:r>
            <a:r>
              <a:rPr lang="tr-TR" dirty="0" err="1">
                <a:latin typeface="Times New Roman"/>
              </a:rPr>
              <a:t>fungusu</a:t>
            </a:r>
            <a:r>
              <a:rPr lang="tr-TR" dirty="0">
                <a:latin typeface="Times New Roman"/>
              </a:rPr>
              <a:t> sporlarının balık gibi kokmasına neden olan </a:t>
            </a:r>
            <a:r>
              <a:rPr lang="tr-TR" dirty="0" err="1">
                <a:latin typeface="Times New Roman"/>
              </a:rPr>
              <a:t>trimetil</a:t>
            </a:r>
            <a:r>
              <a:rPr lang="tr-TR" dirty="0">
                <a:latin typeface="Times New Roman"/>
              </a:rPr>
              <a:t> amin kimyasal maddesi </a:t>
            </a:r>
            <a:r>
              <a:rPr lang="tr-TR" dirty="0" err="1">
                <a:latin typeface="Times New Roman"/>
              </a:rPr>
              <a:t>teliosporların</a:t>
            </a:r>
            <a:r>
              <a:rPr lang="tr-TR" dirty="0">
                <a:latin typeface="Times New Roman"/>
              </a:rPr>
              <a:t> </a:t>
            </a:r>
            <a:r>
              <a:rPr lang="tr-TR" dirty="0" err="1">
                <a:latin typeface="Times New Roman"/>
              </a:rPr>
              <a:t>dormansisini</a:t>
            </a:r>
            <a:r>
              <a:rPr lang="tr-TR" dirty="0">
                <a:latin typeface="Times New Roman"/>
              </a:rPr>
              <a:t> arttırarak erken çimlenmelerini engellemektedir (</a:t>
            </a:r>
            <a:r>
              <a:rPr lang="tr-TR" dirty="0" err="1">
                <a:latin typeface="Times New Roman"/>
              </a:rPr>
              <a:t>Goates</a:t>
            </a:r>
            <a:r>
              <a:rPr lang="tr-TR" dirty="0">
                <a:latin typeface="Times New Roman"/>
              </a:rPr>
              <a:t> 1996).</a:t>
            </a:r>
          </a:p>
          <a:p>
            <a:r>
              <a:rPr lang="tr-TR" dirty="0">
                <a:latin typeface="Times New Roman"/>
              </a:rPr>
              <a:t>Yaygın sürme </a:t>
            </a:r>
            <a:r>
              <a:rPr lang="tr-TR" dirty="0" err="1">
                <a:latin typeface="Times New Roman"/>
              </a:rPr>
              <a:t>fungusu</a:t>
            </a:r>
            <a:r>
              <a:rPr lang="tr-TR" dirty="0">
                <a:latin typeface="Times New Roman"/>
              </a:rPr>
              <a:t> ile </a:t>
            </a:r>
            <a:r>
              <a:rPr lang="tr-TR" dirty="0" err="1">
                <a:latin typeface="Times New Roman"/>
              </a:rPr>
              <a:t>enfekteli</a:t>
            </a:r>
            <a:r>
              <a:rPr lang="tr-TR" dirty="0">
                <a:latin typeface="Times New Roman"/>
              </a:rPr>
              <a:t> bitkilerin boylarında kısalma görülebilmektedir (</a:t>
            </a:r>
            <a:r>
              <a:rPr lang="tr-TR" dirty="0" err="1">
                <a:latin typeface="Times New Roman"/>
              </a:rPr>
              <a:t>Bockus</a:t>
            </a:r>
            <a:r>
              <a:rPr lang="tr-TR" dirty="0">
                <a:latin typeface="Times New Roman"/>
              </a:rPr>
              <a:t> </a:t>
            </a:r>
            <a:r>
              <a:rPr lang="tr-TR" dirty="0" err="1">
                <a:latin typeface="Times New Roman"/>
              </a:rPr>
              <a:t>vd</a:t>
            </a:r>
            <a:r>
              <a:rPr lang="tr-TR" dirty="0">
                <a:latin typeface="Times New Roman"/>
              </a:rPr>
              <a:t> 2010).</a:t>
            </a:r>
          </a:p>
          <a:p>
            <a:endParaRPr lang="tr-TR" dirty="0"/>
          </a:p>
        </p:txBody>
      </p:sp>
    </p:spTree>
    <p:extLst>
      <p:ext uri="{BB962C8B-B14F-4D97-AF65-F5344CB8AC3E}">
        <p14:creationId xmlns:p14="http://schemas.microsoft.com/office/powerpoint/2010/main" val="1078327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rPr>
              <a:t>Yaygın sürme hastalığı dayanıklı buğday çeşitlerinin ekilmesiyle, hastalıktan ari tohum kullanılmasıyla ve kimyasal tohum ilaçları kullanılarak kontrol </a:t>
            </a:r>
            <a:r>
              <a:rPr lang="tr-TR" dirty="0" smtClean="0">
                <a:latin typeface="Times New Roman"/>
              </a:rPr>
              <a:t>edilebilmektedir.</a:t>
            </a:r>
            <a:endParaRPr lang="tr-TR" dirty="0"/>
          </a:p>
        </p:txBody>
      </p:sp>
    </p:spTree>
    <p:extLst>
      <p:ext uri="{BB962C8B-B14F-4D97-AF65-F5344CB8AC3E}">
        <p14:creationId xmlns:p14="http://schemas.microsoft.com/office/powerpoint/2010/main" val="4135255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Buğdayda açık rastık hastalığı</a:t>
            </a:r>
            <a:endParaRPr lang="tr-TR" dirty="0"/>
          </a:p>
        </p:txBody>
      </p:sp>
      <p:sp>
        <p:nvSpPr>
          <p:cNvPr id="3" name="İçerik Yer Tutucusu 2"/>
          <p:cNvSpPr>
            <a:spLocks noGrp="1"/>
          </p:cNvSpPr>
          <p:nvPr>
            <p:ph idx="1"/>
          </p:nvPr>
        </p:nvSpPr>
        <p:spPr/>
        <p:txBody>
          <a:bodyPr/>
          <a:lstStyle/>
          <a:p>
            <a:r>
              <a:rPr lang="tr-TR" dirty="0">
                <a:latin typeface="Times New Roman"/>
                <a:ea typeface="Times New Roman"/>
              </a:rPr>
              <a:t>Buğdayda açık rastık hastalığı, </a:t>
            </a:r>
            <a:r>
              <a:rPr lang="tr-TR" dirty="0" err="1">
                <a:latin typeface="Times New Roman"/>
                <a:ea typeface="Times New Roman"/>
              </a:rPr>
              <a:t>enfekte</a:t>
            </a:r>
            <a:r>
              <a:rPr lang="tr-TR" dirty="0">
                <a:latin typeface="Times New Roman"/>
                <a:ea typeface="Times New Roman"/>
              </a:rPr>
              <a:t> olmuş ve ilaçlanmamış tohumluk kullanılan tarlalarda buğday verim ve kalitesini etkileyen önemli tohum hastalıklarındandır. </a:t>
            </a:r>
            <a:endParaRPr lang="tr-TR" dirty="0" smtClean="0">
              <a:latin typeface="Times New Roman"/>
              <a:ea typeface="Times New Roman"/>
            </a:endParaRPr>
          </a:p>
          <a:p>
            <a:r>
              <a:rPr lang="tr-TR" dirty="0">
                <a:latin typeface="Times New Roman"/>
                <a:ea typeface="Times New Roman"/>
              </a:rPr>
              <a:t>Buğdayda açık rastık hastalığı Türkiye'nin buğday tarımı yapılan alanlarında yaygın olarak görülen bir hastalıktır. Etmen tohum kaynaklı olduğu için </a:t>
            </a:r>
            <a:r>
              <a:rPr lang="tr-TR" dirty="0" smtClean="0">
                <a:latin typeface="Times New Roman"/>
                <a:ea typeface="Times New Roman"/>
              </a:rPr>
              <a:t>yayılması kolaydır.</a:t>
            </a:r>
            <a:endParaRPr lang="tr-TR" dirty="0"/>
          </a:p>
        </p:txBody>
      </p:sp>
    </p:spTree>
    <p:extLst>
      <p:ext uri="{BB962C8B-B14F-4D97-AF65-F5344CB8AC3E}">
        <p14:creationId xmlns:p14="http://schemas.microsoft.com/office/powerpoint/2010/main" val="1323698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457200" algn="just">
              <a:lnSpc>
                <a:spcPct val="150000"/>
              </a:lnSpc>
              <a:spcAft>
                <a:spcPts val="0"/>
              </a:spcAft>
            </a:pPr>
            <a:r>
              <a:rPr lang="tr-TR" dirty="0">
                <a:latin typeface="Times New Roman"/>
                <a:ea typeface="Times New Roman"/>
              </a:rPr>
              <a:t>Açık rastık belirtileri başaklanma döneminde görülmektedir. Başaklanmadan önce hastalık fark edilmez. Başlangıçta hastalıklı başaklar siyah görünmekte ve yeni çıkmakta olan yeşil sağlıklı başaklar arasında açıkça fark edilmektedir. </a:t>
            </a:r>
            <a:r>
              <a:rPr lang="tr-TR" dirty="0" err="1">
                <a:latin typeface="Times New Roman"/>
                <a:ea typeface="Times New Roman"/>
              </a:rPr>
              <a:t>Enfekteli</a:t>
            </a:r>
            <a:r>
              <a:rPr lang="tr-TR" dirty="0">
                <a:latin typeface="Times New Roman"/>
                <a:ea typeface="Times New Roman"/>
              </a:rPr>
              <a:t> başakların </a:t>
            </a:r>
            <a:r>
              <a:rPr lang="tr-TR" dirty="0" err="1">
                <a:latin typeface="Times New Roman"/>
                <a:ea typeface="Times New Roman"/>
              </a:rPr>
              <a:t>başakçıkları</a:t>
            </a:r>
            <a:r>
              <a:rPr lang="tr-TR" dirty="0">
                <a:latin typeface="Times New Roman"/>
                <a:ea typeface="Times New Roman"/>
              </a:rPr>
              <a:t> kurumakta ve zeytin yeşili siyah </a:t>
            </a:r>
            <a:r>
              <a:rPr lang="tr-TR" dirty="0" err="1">
                <a:latin typeface="Times New Roman"/>
                <a:ea typeface="Times New Roman"/>
              </a:rPr>
              <a:t>teliospor</a:t>
            </a:r>
            <a:r>
              <a:rPr lang="tr-TR" dirty="0">
                <a:latin typeface="Times New Roman"/>
                <a:ea typeface="Times New Roman"/>
              </a:rPr>
              <a:t> yığınlarına dönüşmektedirler (</a:t>
            </a:r>
            <a:r>
              <a:rPr lang="tr-TR" dirty="0" err="1">
                <a:latin typeface="Times New Roman"/>
                <a:ea typeface="Times New Roman"/>
              </a:rPr>
              <a:t>Carris</a:t>
            </a:r>
            <a:r>
              <a:rPr lang="tr-TR" dirty="0">
                <a:latin typeface="Times New Roman"/>
                <a:ea typeface="Times New Roman"/>
              </a:rPr>
              <a:t> 2010).  </a:t>
            </a:r>
          </a:p>
          <a:p>
            <a:endParaRPr lang="tr-TR" dirty="0"/>
          </a:p>
        </p:txBody>
      </p:sp>
    </p:spTree>
    <p:extLst>
      <p:ext uri="{BB962C8B-B14F-4D97-AF65-F5344CB8AC3E}">
        <p14:creationId xmlns:p14="http://schemas.microsoft.com/office/powerpoint/2010/main" val="14576332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457200" algn="just">
              <a:lnSpc>
                <a:spcPct val="150000"/>
              </a:lnSpc>
              <a:spcAft>
                <a:spcPts val="0"/>
              </a:spcAft>
            </a:pPr>
            <a:r>
              <a:rPr lang="tr-TR" dirty="0">
                <a:latin typeface="Times New Roman"/>
                <a:ea typeface="Times New Roman"/>
              </a:rPr>
              <a:t>Başaklardaki </a:t>
            </a:r>
            <a:r>
              <a:rPr lang="tr-TR" dirty="0" err="1">
                <a:latin typeface="Times New Roman"/>
                <a:ea typeface="Times New Roman"/>
              </a:rPr>
              <a:t>teliosporlar</a:t>
            </a:r>
            <a:r>
              <a:rPr lang="tr-TR" dirty="0">
                <a:latin typeface="Times New Roman"/>
                <a:ea typeface="Times New Roman"/>
              </a:rPr>
              <a:t> yağmurla birlikte yıkanmakta ve rüzgarla birlikte dağılmaktadırlar. Birkaç gün içerisinde spor yığını serbest kalmaktadır. Bu </a:t>
            </a:r>
            <a:r>
              <a:rPr lang="tr-TR" dirty="0" err="1">
                <a:latin typeface="Times New Roman"/>
                <a:ea typeface="Times New Roman"/>
              </a:rPr>
              <a:t>teliosporların</a:t>
            </a:r>
            <a:r>
              <a:rPr lang="tr-TR" dirty="0">
                <a:latin typeface="Times New Roman"/>
                <a:ea typeface="Times New Roman"/>
              </a:rPr>
              <a:t> dağılmasıyla geriye çıplak başak ekseni kalmaktadır. </a:t>
            </a:r>
            <a:r>
              <a:rPr lang="tr-TR" dirty="0" err="1">
                <a:latin typeface="Times New Roman"/>
                <a:ea typeface="Times New Roman"/>
              </a:rPr>
              <a:t>Başakçık</a:t>
            </a:r>
            <a:r>
              <a:rPr lang="tr-TR" dirty="0">
                <a:latin typeface="Times New Roman"/>
                <a:ea typeface="Times New Roman"/>
              </a:rPr>
              <a:t> dokuları tamamen tahrip olmadığı zaman başak ekseninde kılçık ve kavuzların kalıntıları kalabilmektedir. Başaklanmadan önce, </a:t>
            </a:r>
            <a:r>
              <a:rPr lang="tr-TR" dirty="0" err="1">
                <a:latin typeface="Times New Roman"/>
                <a:ea typeface="Times New Roman"/>
              </a:rPr>
              <a:t>enfekteli</a:t>
            </a:r>
            <a:r>
              <a:rPr lang="tr-TR" dirty="0">
                <a:latin typeface="Times New Roman"/>
                <a:ea typeface="Times New Roman"/>
              </a:rPr>
              <a:t> bitkiler koyu yeşil dik yapraklara ve </a:t>
            </a:r>
            <a:r>
              <a:rPr lang="tr-TR" dirty="0" err="1">
                <a:latin typeface="Times New Roman"/>
                <a:ea typeface="Times New Roman"/>
              </a:rPr>
              <a:t>klorotik</a:t>
            </a:r>
            <a:r>
              <a:rPr lang="tr-TR" dirty="0">
                <a:latin typeface="Times New Roman"/>
                <a:ea typeface="Times New Roman"/>
              </a:rPr>
              <a:t> çizgilere sahip olabilirler. </a:t>
            </a:r>
            <a:r>
              <a:rPr lang="tr-TR" dirty="0" err="1">
                <a:latin typeface="Times New Roman"/>
                <a:ea typeface="Times New Roman"/>
              </a:rPr>
              <a:t>Enfekteli</a:t>
            </a:r>
            <a:r>
              <a:rPr lang="tr-TR" dirty="0">
                <a:latin typeface="Times New Roman"/>
                <a:ea typeface="Times New Roman"/>
              </a:rPr>
              <a:t> tohumlar tamamen çimlenebilir ve tohumlarda gözle görülebilir bir değişiklik olmaz (</a:t>
            </a:r>
            <a:r>
              <a:rPr lang="tr-TR" dirty="0" err="1">
                <a:latin typeface="Times New Roman"/>
                <a:ea typeface="Times New Roman"/>
              </a:rPr>
              <a:t>Carris</a:t>
            </a:r>
            <a:r>
              <a:rPr lang="tr-TR" dirty="0">
                <a:latin typeface="Times New Roman"/>
                <a:ea typeface="Times New Roman"/>
              </a:rPr>
              <a:t> 2010).</a:t>
            </a:r>
          </a:p>
          <a:p>
            <a:endParaRPr lang="tr-TR" dirty="0"/>
          </a:p>
        </p:txBody>
      </p:sp>
    </p:spTree>
    <p:extLst>
      <p:ext uri="{BB962C8B-B14F-4D97-AF65-F5344CB8AC3E}">
        <p14:creationId xmlns:p14="http://schemas.microsoft.com/office/powerpoint/2010/main" val="29043865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28600" algn="just">
              <a:lnSpc>
                <a:spcPct val="150000"/>
              </a:lnSpc>
              <a:spcAft>
                <a:spcPts val="0"/>
              </a:spcAft>
            </a:pPr>
            <a:r>
              <a:rPr lang="tr-TR" dirty="0">
                <a:latin typeface="Times New Roman"/>
                <a:ea typeface="Times New Roman"/>
              </a:rPr>
              <a:t>Açık rastık </a:t>
            </a:r>
            <a:r>
              <a:rPr lang="tr-TR" dirty="0" err="1">
                <a:latin typeface="Times New Roman"/>
                <a:ea typeface="Times New Roman"/>
              </a:rPr>
              <a:t>fungusu</a:t>
            </a:r>
            <a:r>
              <a:rPr lang="tr-TR" dirty="0">
                <a:latin typeface="Times New Roman"/>
                <a:ea typeface="Times New Roman"/>
              </a:rPr>
              <a:t> </a:t>
            </a:r>
            <a:r>
              <a:rPr lang="tr-TR" i="1" dirty="0" err="1">
                <a:latin typeface="Times New Roman"/>
                <a:ea typeface="Times New Roman"/>
              </a:rPr>
              <a:t>Ustilago</a:t>
            </a:r>
            <a:r>
              <a:rPr lang="tr-TR" i="1" dirty="0">
                <a:latin typeface="Times New Roman"/>
                <a:ea typeface="Times New Roman"/>
              </a:rPr>
              <a:t> </a:t>
            </a:r>
            <a:r>
              <a:rPr lang="tr-TR" i="1" dirty="0" err="1">
                <a:latin typeface="Times New Roman"/>
                <a:ea typeface="Times New Roman"/>
              </a:rPr>
              <a:t>tritici</a:t>
            </a:r>
            <a:r>
              <a:rPr lang="tr-TR" dirty="0">
                <a:latin typeface="Times New Roman"/>
                <a:ea typeface="Times New Roman"/>
              </a:rPr>
              <a:t> konukçu bitkide şeffaf </a:t>
            </a:r>
            <a:r>
              <a:rPr lang="tr-TR" dirty="0" err="1">
                <a:latin typeface="Times New Roman"/>
                <a:ea typeface="Times New Roman"/>
              </a:rPr>
              <a:t>dikaryotik</a:t>
            </a:r>
            <a:r>
              <a:rPr lang="tr-TR" dirty="0">
                <a:latin typeface="Times New Roman"/>
                <a:ea typeface="Times New Roman"/>
              </a:rPr>
              <a:t> </a:t>
            </a:r>
            <a:r>
              <a:rPr lang="tr-TR" dirty="0" err="1">
                <a:latin typeface="Times New Roman"/>
                <a:ea typeface="Times New Roman"/>
              </a:rPr>
              <a:t>miselyum</a:t>
            </a:r>
            <a:r>
              <a:rPr lang="tr-TR" dirty="0">
                <a:latin typeface="Times New Roman"/>
                <a:ea typeface="Times New Roman"/>
              </a:rPr>
              <a:t> üretir. Olgunlaştığı zaman </a:t>
            </a:r>
            <a:r>
              <a:rPr lang="tr-TR" dirty="0" err="1">
                <a:latin typeface="Times New Roman"/>
                <a:ea typeface="Times New Roman"/>
              </a:rPr>
              <a:t>hifler</a:t>
            </a:r>
            <a:r>
              <a:rPr lang="tr-TR" dirty="0">
                <a:latin typeface="Times New Roman"/>
                <a:ea typeface="Times New Roman"/>
              </a:rPr>
              <a:t> kalınlaşır ve küremsi, ince dikenli, kahverengi-siyah renkli, 5-9 µm çapında </a:t>
            </a:r>
            <a:r>
              <a:rPr lang="tr-TR" dirty="0" err="1">
                <a:latin typeface="Times New Roman"/>
                <a:ea typeface="Times New Roman"/>
              </a:rPr>
              <a:t>teliosporlara</a:t>
            </a:r>
            <a:r>
              <a:rPr lang="tr-TR" dirty="0">
                <a:latin typeface="Times New Roman"/>
                <a:ea typeface="Times New Roman"/>
              </a:rPr>
              <a:t> dönüşür (</a:t>
            </a:r>
            <a:r>
              <a:rPr lang="tr-TR" dirty="0" err="1">
                <a:latin typeface="Times New Roman"/>
                <a:ea typeface="Times New Roman"/>
              </a:rPr>
              <a:t>Carris</a:t>
            </a:r>
            <a:r>
              <a:rPr lang="tr-TR" dirty="0">
                <a:latin typeface="Times New Roman"/>
                <a:ea typeface="Times New Roman"/>
              </a:rPr>
              <a:t> 2010). </a:t>
            </a:r>
          </a:p>
          <a:p>
            <a:endParaRPr lang="tr-TR" dirty="0"/>
          </a:p>
        </p:txBody>
      </p:sp>
    </p:spTree>
    <p:extLst>
      <p:ext uri="{BB962C8B-B14F-4D97-AF65-F5344CB8AC3E}">
        <p14:creationId xmlns:p14="http://schemas.microsoft.com/office/powerpoint/2010/main" val="5455378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28600" algn="just">
              <a:lnSpc>
                <a:spcPct val="150000"/>
              </a:lnSpc>
              <a:spcAft>
                <a:spcPts val="0"/>
              </a:spcAft>
            </a:pPr>
            <a:r>
              <a:rPr lang="tr-TR" dirty="0">
                <a:latin typeface="Times New Roman"/>
                <a:ea typeface="Times New Roman"/>
              </a:rPr>
              <a:t>Hastalık çıkışı bitkinin gelişme dönemindeki hava koşullarına bağlıdır. Aşırı sıcaklık ve kuru havada düşük çimlenme ve çim tüpü gelişimi olmakta, </a:t>
            </a:r>
            <a:r>
              <a:rPr lang="tr-TR" dirty="0" err="1">
                <a:latin typeface="Times New Roman"/>
                <a:ea typeface="Times New Roman"/>
              </a:rPr>
              <a:t>ovaryumun</a:t>
            </a:r>
            <a:r>
              <a:rPr lang="tr-TR" dirty="0">
                <a:latin typeface="Times New Roman"/>
                <a:ea typeface="Times New Roman"/>
              </a:rPr>
              <a:t> </a:t>
            </a:r>
            <a:r>
              <a:rPr lang="tr-TR" dirty="0" err="1">
                <a:latin typeface="Times New Roman"/>
                <a:ea typeface="Times New Roman"/>
              </a:rPr>
              <a:t>penetre</a:t>
            </a:r>
            <a:r>
              <a:rPr lang="tr-TR" dirty="0">
                <a:latin typeface="Times New Roman"/>
                <a:ea typeface="Times New Roman"/>
              </a:rPr>
              <a:t> olması gecikmekte ve </a:t>
            </a:r>
            <a:r>
              <a:rPr lang="tr-TR" dirty="0" err="1">
                <a:latin typeface="Times New Roman"/>
                <a:ea typeface="Times New Roman"/>
              </a:rPr>
              <a:t>fungusun</a:t>
            </a:r>
            <a:r>
              <a:rPr lang="tr-TR" dirty="0">
                <a:latin typeface="Times New Roman"/>
                <a:ea typeface="Times New Roman"/>
              </a:rPr>
              <a:t> gelişmesi engellenmektedir (</a:t>
            </a:r>
            <a:r>
              <a:rPr lang="tr-TR" dirty="0" err="1">
                <a:latin typeface="Times New Roman"/>
                <a:ea typeface="Times New Roman"/>
              </a:rPr>
              <a:t>Atkins</a:t>
            </a:r>
            <a:r>
              <a:rPr lang="tr-TR" dirty="0">
                <a:latin typeface="Times New Roman"/>
                <a:ea typeface="Times New Roman"/>
              </a:rPr>
              <a:t> vd. 1963).</a:t>
            </a:r>
            <a:endParaRPr lang="tr-TR" dirty="0">
              <a:effectLst/>
              <a:latin typeface="Times New Roman"/>
              <a:ea typeface="Times New Roman"/>
            </a:endParaRPr>
          </a:p>
        </p:txBody>
      </p:sp>
    </p:spTree>
    <p:extLst>
      <p:ext uri="{BB962C8B-B14F-4D97-AF65-F5344CB8AC3E}">
        <p14:creationId xmlns:p14="http://schemas.microsoft.com/office/powerpoint/2010/main" val="16105776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marL="228600" algn="just">
              <a:lnSpc>
                <a:spcPct val="150000"/>
              </a:lnSpc>
              <a:spcAft>
                <a:spcPts val="0"/>
              </a:spcAft>
            </a:pPr>
            <a:r>
              <a:rPr lang="tr-TR" i="1" dirty="0" err="1">
                <a:latin typeface="Times New Roman"/>
                <a:ea typeface="Times New Roman"/>
              </a:rPr>
              <a:t>Ustilago</a:t>
            </a:r>
            <a:r>
              <a:rPr lang="tr-TR" i="1" dirty="0">
                <a:latin typeface="Times New Roman"/>
                <a:ea typeface="Times New Roman"/>
              </a:rPr>
              <a:t> </a:t>
            </a:r>
            <a:r>
              <a:rPr lang="tr-TR" i="1" dirty="0" err="1">
                <a:latin typeface="Times New Roman"/>
                <a:ea typeface="Times New Roman"/>
              </a:rPr>
              <a:t>tritici</a:t>
            </a:r>
            <a:r>
              <a:rPr lang="tr-TR" i="1" dirty="0">
                <a:latin typeface="Times New Roman"/>
                <a:ea typeface="Times New Roman"/>
              </a:rPr>
              <a:t> </a:t>
            </a:r>
            <a:r>
              <a:rPr lang="tr-TR" dirty="0">
                <a:latin typeface="Times New Roman"/>
                <a:ea typeface="Times New Roman"/>
              </a:rPr>
              <a:t>buğday tohumunun embriyosu içinde </a:t>
            </a:r>
            <a:r>
              <a:rPr lang="tr-TR" dirty="0" err="1">
                <a:latin typeface="Times New Roman"/>
                <a:ea typeface="Times New Roman"/>
              </a:rPr>
              <a:t>dormant</a:t>
            </a:r>
            <a:r>
              <a:rPr lang="tr-TR" dirty="0">
                <a:latin typeface="Times New Roman"/>
                <a:ea typeface="Times New Roman"/>
              </a:rPr>
              <a:t> </a:t>
            </a:r>
            <a:r>
              <a:rPr lang="tr-TR" dirty="0" err="1">
                <a:latin typeface="Times New Roman"/>
                <a:ea typeface="Times New Roman"/>
              </a:rPr>
              <a:t>miselyum</a:t>
            </a:r>
            <a:r>
              <a:rPr lang="tr-TR" dirty="0">
                <a:latin typeface="Times New Roman"/>
                <a:ea typeface="Times New Roman"/>
              </a:rPr>
              <a:t> olarak yaşamını sürdürür (Şekil 2). Enfeksiyon sadece çiçeklenme döneminde görülür.</a:t>
            </a:r>
            <a:r>
              <a:rPr lang="tr-TR" sz="5400" dirty="0">
                <a:solidFill>
                  <a:srgbClr val="000000"/>
                </a:solidFill>
                <a:latin typeface="Times New Roman"/>
                <a:ea typeface="Times New Roman"/>
              </a:rPr>
              <a:t> </a:t>
            </a:r>
            <a:r>
              <a:rPr lang="tr-TR" dirty="0">
                <a:latin typeface="Times New Roman"/>
                <a:ea typeface="Times New Roman"/>
              </a:rPr>
              <a:t>Çiçeklenme döneminde sporlar kendilerini örten ince zarın yırtılmasıyla serbest kalırlar. Rüzgârla ve yağmurla sporlar taşınarak sağlıklı başakların çiçeklerine ulaşırlar.  Sporlar çiçekte çimlenerek 4 hücreli </a:t>
            </a:r>
            <a:r>
              <a:rPr lang="tr-TR" dirty="0" err="1">
                <a:latin typeface="Times New Roman"/>
                <a:ea typeface="Times New Roman"/>
              </a:rPr>
              <a:t>monokaryotik</a:t>
            </a:r>
            <a:r>
              <a:rPr lang="tr-TR" dirty="0">
                <a:latin typeface="Times New Roman"/>
                <a:ea typeface="Times New Roman"/>
              </a:rPr>
              <a:t> bir </a:t>
            </a:r>
            <a:r>
              <a:rPr lang="tr-TR" dirty="0" err="1">
                <a:latin typeface="Times New Roman"/>
                <a:ea typeface="Times New Roman"/>
              </a:rPr>
              <a:t>basidium</a:t>
            </a:r>
            <a:r>
              <a:rPr lang="tr-TR" dirty="0">
                <a:latin typeface="Times New Roman"/>
                <a:ea typeface="Times New Roman"/>
              </a:rPr>
              <a:t> (</a:t>
            </a:r>
            <a:r>
              <a:rPr lang="tr-TR" dirty="0" err="1">
                <a:latin typeface="Times New Roman"/>
                <a:ea typeface="Times New Roman"/>
              </a:rPr>
              <a:t>promiselyum</a:t>
            </a:r>
            <a:r>
              <a:rPr lang="tr-TR" dirty="0">
                <a:latin typeface="Times New Roman"/>
                <a:ea typeface="Times New Roman"/>
              </a:rPr>
              <a:t>) oluştururlar. Fakat </a:t>
            </a:r>
            <a:r>
              <a:rPr lang="tr-TR" dirty="0" err="1">
                <a:latin typeface="Times New Roman"/>
                <a:ea typeface="Times New Roman"/>
              </a:rPr>
              <a:t>basidiosporlar</a:t>
            </a:r>
            <a:r>
              <a:rPr lang="tr-TR" dirty="0">
                <a:latin typeface="Times New Roman"/>
                <a:ea typeface="Times New Roman"/>
              </a:rPr>
              <a:t> (</a:t>
            </a:r>
            <a:r>
              <a:rPr lang="tr-TR" dirty="0" err="1">
                <a:latin typeface="Times New Roman"/>
                <a:ea typeface="Times New Roman"/>
              </a:rPr>
              <a:t>sporodiumlar</a:t>
            </a:r>
            <a:r>
              <a:rPr lang="tr-TR" dirty="0">
                <a:latin typeface="Times New Roman"/>
                <a:ea typeface="Times New Roman"/>
              </a:rPr>
              <a:t>) görülmez.</a:t>
            </a:r>
            <a:r>
              <a:rPr lang="tr-TR" sz="5400" dirty="0">
                <a:solidFill>
                  <a:srgbClr val="000000"/>
                </a:solidFill>
                <a:latin typeface="Times New Roman"/>
                <a:ea typeface="Times New Roman"/>
              </a:rPr>
              <a:t> </a:t>
            </a:r>
            <a:r>
              <a:rPr lang="tr-TR" dirty="0">
                <a:latin typeface="Times New Roman"/>
                <a:ea typeface="Times New Roman"/>
              </a:rPr>
              <a:t>Uyuşabilen </a:t>
            </a:r>
            <a:r>
              <a:rPr lang="tr-TR" dirty="0" err="1">
                <a:latin typeface="Times New Roman"/>
                <a:ea typeface="Times New Roman"/>
              </a:rPr>
              <a:t>hiflerin</a:t>
            </a:r>
            <a:r>
              <a:rPr lang="tr-TR" dirty="0">
                <a:latin typeface="Times New Roman"/>
                <a:ea typeface="Times New Roman"/>
              </a:rPr>
              <a:t> birleşmesi ile </a:t>
            </a:r>
            <a:r>
              <a:rPr lang="tr-TR" dirty="0" err="1">
                <a:latin typeface="Times New Roman"/>
                <a:ea typeface="Times New Roman"/>
              </a:rPr>
              <a:t>enfekte</a:t>
            </a:r>
            <a:r>
              <a:rPr lang="tr-TR" dirty="0">
                <a:latin typeface="Times New Roman"/>
                <a:ea typeface="Times New Roman"/>
              </a:rPr>
              <a:t> etme yeteneğindeki dallanmış </a:t>
            </a:r>
            <a:r>
              <a:rPr lang="tr-TR" dirty="0" err="1">
                <a:latin typeface="Times New Roman"/>
                <a:ea typeface="Times New Roman"/>
              </a:rPr>
              <a:t>dikaryotik</a:t>
            </a:r>
            <a:r>
              <a:rPr lang="tr-TR" dirty="0">
                <a:latin typeface="Times New Roman"/>
                <a:ea typeface="Times New Roman"/>
              </a:rPr>
              <a:t> </a:t>
            </a:r>
            <a:r>
              <a:rPr lang="tr-TR" dirty="0" err="1">
                <a:latin typeface="Times New Roman"/>
                <a:ea typeface="Times New Roman"/>
              </a:rPr>
              <a:t>hifler</a:t>
            </a:r>
            <a:r>
              <a:rPr lang="tr-TR" dirty="0">
                <a:latin typeface="Times New Roman"/>
                <a:ea typeface="Times New Roman"/>
              </a:rPr>
              <a:t> meydana gelmektedir (</a:t>
            </a:r>
            <a:r>
              <a:rPr lang="tr-TR" dirty="0" err="1">
                <a:latin typeface="Times New Roman"/>
                <a:ea typeface="Times New Roman"/>
              </a:rPr>
              <a:t>Carris</a:t>
            </a:r>
            <a:r>
              <a:rPr lang="tr-TR" dirty="0">
                <a:latin typeface="Times New Roman"/>
                <a:ea typeface="Times New Roman"/>
              </a:rPr>
              <a:t> 2010). </a:t>
            </a:r>
          </a:p>
          <a:p>
            <a:endParaRPr lang="tr-TR" dirty="0"/>
          </a:p>
        </p:txBody>
      </p:sp>
    </p:spTree>
    <p:extLst>
      <p:ext uri="{BB962C8B-B14F-4D97-AF65-F5344CB8AC3E}">
        <p14:creationId xmlns:p14="http://schemas.microsoft.com/office/powerpoint/2010/main" val="1097135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latin typeface="Times New Roman"/>
                <a:ea typeface="Times New Roman"/>
              </a:rPr>
              <a:t>Tohumluk ekimi ile dane içindeki misel de aktivasyon kazanmakta, oluşmakta olan bitki dokularına girmektedir. Misel büyüme sırasında bitki organlarına rastgele dağılmaktadır. Misel büyüme ucuna doğru gelişimini sürdürür. Genellikle başak ekseni dışındaki tüm başak dokularının istilası gerçekleşir. Boğum ve boğum aralarında misellere daha az rastlanmaktadır. Çiçeklenme zamanında çimlenen </a:t>
            </a:r>
            <a:r>
              <a:rPr lang="tr-TR" dirty="0" err="1">
                <a:latin typeface="Times New Roman"/>
                <a:ea typeface="Times New Roman"/>
              </a:rPr>
              <a:t>teliosporlar</a:t>
            </a:r>
            <a:r>
              <a:rPr lang="tr-TR" dirty="0">
                <a:latin typeface="Times New Roman"/>
                <a:ea typeface="Times New Roman"/>
              </a:rPr>
              <a:t> </a:t>
            </a:r>
            <a:r>
              <a:rPr lang="tr-TR" dirty="0" err="1">
                <a:latin typeface="Times New Roman"/>
                <a:ea typeface="Times New Roman"/>
              </a:rPr>
              <a:t>ovaryum</a:t>
            </a:r>
            <a:r>
              <a:rPr lang="tr-TR" dirty="0">
                <a:latin typeface="Times New Roman"/>
                <a:ea typeface="Times New Roman"/>
              </a:rPr>
              <a:t> duvarı ve kısmen </a:t>
            </a:r>
            <a:r>
              <a:rPr lang="tr-TR" dirty="0" err="1">
                <a:latin typeface="Times New Roman"/>
                <a:ea typeface="Times New Roman"/>
              </a:rPr>
              <a:t>stigmadan</a:t>
            </a:r>
            <a:r>
              <a:rPr lang="tr-TR" dirty="0">
                <a:latin typeface="Times New Roman"/>
                <a:ea typeface="Times New Roman"/>
              </a:rPr>
              <a:t> </a:t>
            </a:r>
            <a:r>
              <a:rPr lang="tr-TR" dirty="0" err="1">
                <a:latin typeface="Times New Roman"/>
                <a:ea typeface="Times New Roman"/>
              </a:rPr>
              <a:t>penetrasyon</a:t>
            </a:r>
            <a:r>
              <a:rPr lang="tr-TR" dirty="0">
                <a:latin typeface="Times New Roman"/>
                <a:ea typeface="Times New Roman"/>
              </a:rPr>
              <a:t> yaparak komşu bitkilerin açık çiçeklerini </a:t>
            </a:r>
            <a:r>
              <a:rPr lang="tr-TR" dirty="0" err="1">
                <a:latin typeface="Times New Roman"/>
                <a:ea typeface="Times New Roman"/>
              </a:rPr>
              <a:t>enfekte</a:t>
            </a:r>
            <a:r>
              <a:rPr lang="tr-TR" dirty="0">
                <a:latin typeface="Times New Roman"/>
                <a:ea typeface="Times New Roman"/>
              </a:rPr>
              <a:t> ederler. Etmen </a:t>
            </a:r>
            <a:r>
              <a:rPr lang="tr-TR" dirty="0" err="1">
                <a:latin typeface="Times New Roman"/>
                <a:ea typeface="Times New Roman"/>
              </a:rPr>
              <a:t>fungus</a:t>
            </a:r>
            <a:r>
              <a:rPr lang="tr-TR" dirty="0">
                <a:latin typeface="Times New Roman"/>
                <a:ea typeface="Times New Roman"/>
              </a:rPr>
              <a:t> tamamen çimlenebilen, görünümünde farklılık olmayan ve gelişmekte olan danelerin içine yerleşir (</a:t>
            </a:r>
            <a:r>
              <a:rPr lang="tr-TR" dirty="0" err="1">
                <a:latin typeface="Times New Roman"/>
                <a:ea typeface="Times New Roman"/>
              </a:rPr>
              <a:t>Carris</a:t>
            </a:r>
            <a:r>
              <a:rPr lang="tr-TR" dirty="0">
                <a:latin typeface="Times New Roman"/>
                <a:ea typeface="Times New Roman"/>
              </a:rPr>
              <a:t> 2010).</a:t>
            </a:r>
            <a:endParaRPr lang="tr-TR" dirty="0"/>
          </a:p>
        </p:txBody>
      </p:sp>
    </p:spTree>
    <p:extLst>
      <p:ext uri="{BB962C8B-B14F-4D97-AF65-F5344CB8AC3E}">
        <p14:creationId xmlns:p14="http://schemas.microsoft.com/office/powerpoint/2010/main" val="3164702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ahoma"/>
              </a:rPr>
              <a:t>Kara pas hastalığı hava </a:t>
            </a:r>
            <a:r>
              <a:rPr lang="tr-TR" dirty="0">
                <a:latin typeface="Tahoma"/>
              </a:rPr>
              <a:t>sıcaklığının yükseldiği, </a:t>
            </a:r>
            <a:r>
              <a:rPr lang="tr-TR" dirty="0" smtClean="0">
                <a:latin typeface="Tahoma"/>
              </a:rPr>
              <a:t>bitki gelişiminin </a:t>
            </a:r>
            <a:r>
              <a:rPr lang="tr-TR" dirty="0">
                <a:latin typeface="Tahoma"/>
              </a:rPr>
              <a:t>ileri dönemlerinde ortaya </a:t>
            </a:r>
            <a:r>
              <a:rPr lang="tr-TR" dirty="0" smtClean="0">
                <a:latin typeface="Tahoma"/>
              </a:rPr>
              <a:t>çıkmaktadır</a:t>
            </a:r>
            <a:r>
              <a:rPr lang="tr-TR" dirty="0">
                <a:latin typeface="Tahoma"/>
              </a:rPr>
              <a:t>.</a:t>
            </a:r>
          </a:p>
          <a:p>
            <a:r>
              <a:rPr lang="tr-TR" dirty="0" smtClean="0">
                <a:latin typeface="Tahoma"/>
              </a:rPr>
              <a:t>Hastalık geç ortaya çıktığı için pestisitlerle mücadele de güçleşmektedir.</a:t>
            </a:r>
            <a:endParaRPr lang="tr-TR" dirty="0"/>
          </a:p>
        </p:txBody>
      </p:sp>
    </p:spTree>
    <p:extLst>
      <p:ext uri="{BB962C8B-B14F-4D97-AF65-F5344CB8AC3E}">
        <p14:creationId xmlns:p14="http://schemas.microsoft.com/office/powerpoint/2010/main" val="36692689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marL="228600" algn="just">
              <a:lnSpc>
                <a:spcPct val="150000"/>
              </a:lnSpc>
              <a:spcAft>
                <a:spcPts val="0"/>
              </a:spcAft>
            </a:pPr>
            <a:r>
              <a:rPr lang="tr-TR" dirty="0">
                <a:latin typeface="Times New Roman"/>
                <a:ea typeface="Times New Roman"/>
              </a:rPr>
              <a:t>Danenin oluşmasına paralel olarak </a:t>
            </a:r>
            <a:r>
              <a:rPr lang="tr-TR" dirty="0" err="1">
                <a:latin typeface="Times New Roman"/>
                <a:ea typeface="Times New Roman"/>
              </a:rPr>
              <a:t>intersellüler</a:t>
            </a:r>
            <a:r>
              <a:rPr lang="tr-TR" dirty="0">
                <a:latin typeface="Times New Roman"/>
                <a:ea typeface="Times New Roman"/>
              </a:rPr>
              <a:t> şekilde misel dinlenmeye geçer. Hastalıklı bitkilerde kardeşlenme zayıflamakta, bitki normal boyunu alamamakta ve başak uzunluğu azalmaktadır.</a:t>
            </a:r>
            <a:r>
              <a:rPr lang="tr-TR" sz="5400" dirty="0">
                <a:solidFill>
                  <a:srgbClr val="000000"/>
                </a:solidFill>
                <a:latin typeface="Times New Roman"/>
                <a:ea typeface="Times New Roman"/>
              </a:rPr>
              <a:t> </a:t>
            </a:r>
            <a:r>
              <a:rPr lang="tr-TR" dirty="0">
                <a:latin typeface="Times New Roman"/>
                <a:ea typeface="Times New Roman"/>
              </a:rPr>
              <a:t>Tohum içinde istirahat halinde bulunan misel 11 yıla kadar canlılığını koruyabilir. Bu daneler dıştan tamamen sağlıklı görünmektedir. Ancak zamanla danelerin çimlenme güçleri azalmaktadır (</a:t>
            </a:r>
            <a:r>
              <a:rPr lang="tr-TR" dirty="0" err="1">
                <a:latin typeface="Times New Roman"/>
                <a:ea typeface="Times New Roman"/>
              </a:rPr>
              <a:t>Boyraz</a:t>
            </a:r>
            <a:r>
              <a:rPr lang="tr-TR" dirty="0">
                <a:latin typeface="Times New Roman"/>
                <a:ea typeface="Times New Roman"/>
              </a:rPr>
              <a:t> 2009).</a:t>
            </a:r>
          </a:p>
          <a:p>
            <a:endParaRPr lang="tr-TR" dirty="0"/>
          </a:p>
        </p:txBody>
      </p:sp>
    </p:spTree>
    <p:extLst>
      <p:ext uri="{BB962C8B-B14F-4D97-AF65-F5344CB8AC3E}">
        <p14:creationId xmlns:p14="http://schemas.microsoft.com/office/powerpoint/2010/main" val="27932238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a:ea typeface="Times New Roman"/>
              </a:rPr>
              <a:t>Açık rastık ile mücadelede dayanıklı çeşitlerin kullanımı, kültürel önlemler, tohuma sıcak su ve ısı uygulamaları, sertifikalı tohum kullanımı ve tohum ilaçlaması önerilmektedir. </a:t>
            </a:r>
            <a:endParaRPr lang="tr-TR" dirty="0"/>
          </a:p>
        </p:txBody>
      </p:sp>
    </p:spTree>
    <p:extLst>
      <p:ext uri="{BB962C8B-B14F-4D97-AF65-F5344CB8AC3E}">
        <p14:creationId xmlns:p14="http://schemas.microsoft.com/office/powerpoint/2010/main" val="347136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ahoma"/>
              </a:rPr>
              <a:t>Hastalık </a:t>
            </a:r>
            <a:r>
              <a:rPr lang="tr-TR" dirty="0" smtClean="0">
                <a:latin typeface="Tahoma"/>
              </a:rPr>
              <a:t>gelişimi </a:t>
            </a:r>
            <a:r>
              <a:rPr lang="tr-TR" dirty="0">
                <a:latin typeface="Tahoma"/>
              </a:rPr>
              <a:t>için en uygun sıcaklık </a:t>
            </a:r>
            <a:r>
              <a:rPr lang="tr-TR" dirty="0" smtClean="0">
                <a:latin typeface="Tahoma"/>
              </a:rPr>
              <a:t>20 C </a:t>
            </a:r>
            <a:r>
              <a:rPr lang="tr-TR" dirty="0">
                <a:latin typeface="Tahoma"/>
              </a:rPr>
              <a:t>civarıdır.</a:t>
            </a:r>
          </a:p>
          <a:p>
            <a:r>
              <a:rPr lang="tr-TR" dirty="0" smtClean="0">
                <a:latin typeface="Tahoma"/>
              </a:rPr>
              <a:t>15 C </a:t>
            </a:r>
            <a:r>
              <a:rPr lang="tr-TR" dirty="0">
                <a:latin typeface="Tahoma"/>
              </a:rPr>
              <a:t>altında ve </a:t>
            </a:r>
            <a:r>
              <a:rPr lang="tr-TR" dirty="0" smtClean="0">
                <a:latin typeface="Tahoma"/>
              </a:rPr>
              <a:t>40 C'nin </a:t>
            </a:r>
            <a:r>
              <a:rPr lang="tr-TR" dirty="0">
                <a:latin typeface="Tahoma"/>
              </a:rPr>
              <a:t>üstünde sıcaklıklarda </a:t>
            </a:r>
            <a:r>
              <a:rPr lang="tr-TR" dirty="0" smtClean="0">
                <a:latin typeface="Tahoma"/>
              </a:rPr>
              <a:t>gelişimi önemli </a:t>
            </a:r>
            <a:r>
              <a:rPr lang="tr-TR" dirty="0">
                <a:latin typeface="Tahoma"/>
              </a:rPr>
              <a:t>ölçüde olumsuz etkilenmektedir</a:t>
            </a:r>
            <a:r>
              <a:rPr lang="tr-TR" dirty="0" smtClean="0">
                <a:latin typeface="Tahoma"/>
              </a:rPr>
              <a:t>.</a:t>
            </a:r>
          </a:p>
          <a:p>
            <a:r>
              <a:rPr lang="tr-TR" dirty="0" smtClean="0">
                <a:latin typeface="Tahoma"/>
              </a:rPr>
              <a:t>Hastalık bitkide fotosentez oranını azaltmaktadır.</a:t>
            </a:r>
            <a:endParaRPr lang="tr-TR" dirty="0"/>
          </a:p>
        </p:txBody>
      </p:sp>
    </p:spTree>
    <p:extLst>
      <p:ext uri="{BB962C8B-B14F-4D97-AF65-F5344CB8AC3E}">
        <p14:creationId xmlns:p14="http://schemas.microsoft.com/office/powerpoint/2010/main" val="3785418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4000" dirty="0" err="1" smtClean="0">
                <a:latin typeface="Baskerville Old Face" pitchFamily="18" charset="0"/>
              </a:rPr>
              <a:t>Üredosporlar</a:t>
            </a:r>
            <a:r>
              <a:rPr lang="tr-TR" sz="4000" dirty="0" smtClean="0">
                <a:latin typeface="Baskerville Old Face" pitchFamily="18" charset="0"/>
              </a:rPr>
              <a:t> rüzgar yardımı ile uzak mesafelere yayılabilirler.</a:t>
            </a:r>
          </a:p>
          <a:p>
            <a:r>
              <a:rPr lang="tr-TR" sz="4000" dirty="0" smtClean="0">
                <a:latin typeface="Baskerville Old Face" pitchFamily="18" charset="0"/>
              </a:rPr>
              <a:t>Sezon sonunda </a:t>
            </a:r>
            <a:r>
              <a:rPr lang="tr-TR" sz="4000" dirty="0" err="1" smtClean="0">
                <a:latin typeface="Baskerville Old Face" pitchFamily="18" charset="0"/>
              </a:rPr>
              <a:t>fungusun</a:t>
            </a:r>
            <a:r>
              <a:rPr lang="tr-TR" sz="4000" dirty="0" smtClean="0">
                <a:latin typeface="Baskerville Old Face" pitchFamily="18" charset="0"/>
              </a:rPr>
              <a:t> olumsuz koşullara </a:t>
            </a:r>
            <a:r>
              <a:rPr lang="tr-TR" sz="4000" dirty="0">
                <a:latin typeface="Baskerville Old Face" pitchFamily="18" charset="0"/>
              </a:rPr>
              <a:t>dayanıklı formu </a:t>
            </a:r>
            <a:r>
              <a:rPr lang="tr-TR" sz="4000" dirty="0" smtClean="0">
                <a:latin typeface="Baskerville Old Face" pitchFamily="18" charset="0"/>
              </a:rPr>
              <a:t>olan </a:t>
            </a:r>
            <a:r>
              <a:rPr lang="tr-TR" sz="4000" dirty="0" err="1" smtClean="0">
                <a:latin typeface="Baskerville Old Face" pitchFamily="18" charset="0"/>
              </a:rPr>
              <a:t>teliosporlar</a:t>
            </a:r>
            <a:r>
              <a:rPr lang="tr-TR" sz="4000" dirty="0" smtClean="0">
                <a:latin typeface="Baskerville Old Face" pitchFamily="18" charset="0"/>
              </a:rPr>
              <a:t> üretilir. </a:t>
            </a:r>
            <a:endParaRPr lang="tr-TR" sz="4000" dirty="0">
              <a:latin typeface="Baskerville Old Face" pitchFamily="18" charset="0"/>
            </a:endParaRPr>
          </a:p>
        </p:txBody>
      </p:sp>
    </p:spTree>
    <p:extLst>
      <p:ext uri="{BB962C8B-B14F-4D97-AF65-F5344CB8AC3E}">
        <p14:creationId xmlns:p14="http://schemas.microsoft.com/office/powerpoint/2010/main" val="1580738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2800" dirty="0" smtClean="0">
                <a:latin typeface="Tahoma"/>
              </a:rPr>
              <a:t>Kışı takiben </a:t>
            </a:r>
            <a:r>
              <a:rPr lang="tr-TR" sz="2800" dirty="0" err="1">
                <a:latin typeface="Tahoma"/>
              </a:rPr>
              <a:t>teliosporlardan</a:t>
            </a:r>
            <a:r>
              <a:rPr lang="tr-TR" sz="2800" dirty="0">
                <a:latin typeface="Tahoma"/>
              </a:rPr>
              <a:t> </a:t>
            </a:r>
            <a:r>
              <a:rPr lang="tr-TR" sz="2800" dirty="0" err="1">
                <a:latin typeface="Tahoma"/>
              </a:rPr>
              <a:t>bazidiosporlar</a:t>
            </a:r>
            <a:endParaRPr lang="tr-TR" sz="2800" dirty="0">
              <a:latin typeface="Tahoma"/>
            </a:endParaRPr>
          </a:p>
          <a:p>
            <a:r>
              <a:rPr lang="tr-TR" sz="2800" dirty="0">
                <a:latin typeface="Tahoma"/>
              </a:rPr>
              <a:t>o</a:t>
            </a:r>
            <a:r>
              <a:rPr lang="tr-TR" sz="2800" dirty="0" smtClean="0">
                <a:latin typeface="Tahoma"/>
              </a:rPr>
              <a:t>luşur. </a:t>
            </a:r>
            <a:r>
              <a:rPr lang="tr-TR" sz="2800" dirty="0" err="1" smtClean="0">
                <a:latin typeface="Tahoma"/>
              </a:rPr>
              <a:t>Teliosporlar</a:t>
            </a:r>
            <a:r>
              <a:rPr lang="tr-TR" sz="2800" dirty="0" smtClean="0">
                <a:latin typeface="Tahoma"/>
              </a:rPr>
              <a:t> rüzgarla taşınarak ara </a:t>
            </a:r>
            <a:r>
              <a:rPr lang="tr-TR" sz="2800" dirty="0">
                <a:latin typeface="Tahoma"/>
              </a:rPr>
              <a:t>konukçu </a:t>
            </a:r>
            <a:r>
              <a:rPr lang="tr-TR" sz="2800" i="1" dirty="0" err="1" smtClean="0">
                <a:latin typeface="Tahoma"/>
              </a:rPr>
              <a:t>Berberis</a:t>
            </a:r>
            <a:r>
              <a:rPr lang="tr-TR" sz="2800" i="1" dirty="0" smtClean="0">
                <a:latin typeface="Tahoma"/>
              </a:rPr>
              <a:t> </a:t>
            </a:r>
            <a:r>
              <a:rPr lang="tr-TR" sz="2800" dirty="0" smtClean="0">
                <a:latin typeface="Tahoma"/>
              </a:rPr>
              <a:t>ve </a:t>
            </a:r>
            <a:r>
              <a:rPr lang="tr-TR" sz="2800" i="1" dirty="0" err="1">
                <a:latin typeface="Tahoma"/>
              </a:rPr>
              <a:t>Mahonia</a:t>
            </a:r>
            <a:r>
              <a:rPr lang="tr-TR" sz="2800" dirty="0">
                <a:latin typeface="Tahoma"/>
              </a:rPr>
              <a:t> bitkilerini </a:t>
            </a:r>
            <a:r>
              <a:rPr lang="tr-TR" sz="2800" dirty="0" err="1">
                <a:latin typeface="Tahoma"/>
              </a:rPr>
              <a:t>enfekte</a:t>
            </a:r>
            <a:r>
              <a:rPr lang="tr-TR" sz="2800" dirty="0">
                <a:latin typeface="Tahoma"/>
              </a:rPr>
              <a:t> eder. Bu süreç </a:t>
            </a:r>
            <a:r>
              <a:rPr lang="tr-TR" sz="2800" dirty="0" smtClean="0">
                <a:latin typeface="Tahoma"/>
              </a:rPr>
              <a:t>sonunda </a:t>
            </a:r>
            <a:r>
              <a:rPr lang="tr-TR" sz="2800" i="1" dirty="0" err="1" smtClean="0">
                <a:latin typeface="Tahoma"/>
              </a:rPr>
              <a:t>Berberis</a:t>
            </a:r>
            <a:r>
              <a:rPr lang="tr-TR" sz="2800" dirty="0" smtClean="0">
                <a:latin typeface="Tahoma"/>
              </a:rPr>
              <a:t>  bitkisinin </a:t>
            </a:r>
            <a:r>
              <a:rPr lang="tr-TR" sz="2800" dirty="0">
                <a:latin typeface="Tahoma"/>
              </a:rPr>
              <a:t>yaprakları üzerinde </a:t>
            </a:r>
            <a:r>
              <a:rPr lang="tr-TR" sz="2800" dirty="0" smtClean="0">
                <a:latin typeface="Tahoma"/>
              </a:rPr>
              <a:t>çok </a:t>
            </a:r>
            <a:r>
              <a:rPr lang="tr-TR" sz="2800" dirty="0">
                <a:latin typeface="Tahoma"/>
              </a:rPr>
              <a:t>sayıda </a:t>
            </a:r>
            <a:r>
              <a:rPr lang="tr-TR" sz="2800" dirty="0" err="1" smtClean="0">
                <a:latin typeface="Tahoma"/>
              </a:rPr>
              <a:t>piknium</a:t>
            </a:r>
            <a:r>
              <a:rPr lang="tr-TR" sz="2800" dirty="0" smtClean="0">
                <a:latin typeface="Tahoma"/>
              </a:rPr>
              <a:t> yapıları oluşur</a:t>
            </a:r>
            <a:r>
              <a:rPr lang="tr-TR" sz="2800" dirty="0">
                <a:latin typeface="Tahoma"/>
              </a:rPr>
              <a:t>. </a:t>
            </a:r>
            <a:r>
              <a:rPr lang="tr-TR" sz="2800" dirty="0" err="1">
                <a:latin typeface="Tahoma"/>
              </a:rPr>
              <a:t>Pikniumlar</a:t>
            </a:r>
            <a:r>
              <a:rPr lang="tr-TR" sz="2800" dirty="0">
                <a:latin typeface="Tahoma"/>
              </a:rPr>
              <a:t> + ve </a:t>
            </a:r>
            <a:r>
              <a:rPr lang="tr-TR" sz="2800" dirty="0" smtClean="0">
                <a:latin typeface="Tahoma"/>
              </a:rPr>
              <a:t>- karakterdedir</a:t>
            </a:r>
            <a:r>
              <a:rPr lang="tr-TR" sz="2800" dirty="0">
                <a:latin typeface="Tahoma"/>
              </a:rPr>
              <a:t>. </a:t>
            </a:r>
            <a:r>
              <a:rPr lang="tr-TR" sz="2800" dirty="0" err="1">
                <a:latin typeface="Tahoma"/>
              </a:rPr>
              <a:t>Pikniumlardan</a:t>
            </a:r>
            <a:r>
              <a:rPr lang="tr-TR" sz="2800" dirty="0">
                <a:latin typeface="Tahoma"/>
              </a:rPr>
              <a:t> çıkan </a:t>
            </a:r>
            <a:r>
              <a:rPr lang="tr-TR" sz="2800" dirty="0" err="1" smtClean="0">
                <a:latin typeface="Tahoma"/>
              </a:rPr>
              <a:t>pikniosporlar</a:t>
            </a:r>
            <a:r>
              <a:rPr lang="tr-TR" sz="2800" dirty="0" smtClean="0">
                <a:latin typeface="Tahoma"/>
              </a:rPr>
              <a:t> erkek </a:t>
            </a:r>
            <a:r>
              <a:rPr lang="tr-TR" sz="2800" dirty="0">
                <a:latin typeface="Tahoma"/>
              </a:rPr>
              <a:t>gamet </a:t>
            </a:r>
            <a:r>
              <a:rPr lang="tr-TR" sz="2800" dirty="0" smtClean="0">
                <a:latin typeface="Tahoma"/>
              </a:rPr>
              <a:t>olarak görev yapmaktadır.</a:t>
            </a:r>
            <a:endParaRPr lang="tr-TR" sz="2800" dirty="0">
              <a:latin typeface="Tahoma"/>
            </a:endParaRPr>
          </a:p>
        </p:txBody>
      </p:sp>
    </p:spTree>
    <p:extLst>
      <p:ext uri="{BB962C8B-B14F-4D97-AF65-F5344CB8AC3E}">
        <p14:creationId xmlns:p14="http://schemas.microsoft.com/office/powerpoint/2010/main" val="2971465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pPr lvl="0">
              <a:buClr>
                <a:srgbClr val="72A376"/>
              </a:buClr>
            </a:pPr>
            <a:r>
              <a:rPr lang="tr-TR" sz="2800" dirty="0" err="1" smtClean="0">
                <a:solidFill>
                  <a:prstClr val="white"/>
                </a:solidFill>
                <a:latin typeface="Tahoma"/>
              </a:rPr>
              <a:t>Pikniosporlar</a:t>
            </a:r>
            <a:r>
              <a:rPr lang="tr-TR" sz="2800" dirty="0" smtClean="0">
                <a:solidFill>
                  <a:prstClr val="white"/>
                </a:solidFill>
                <a:latin typeface="Tahoma"/>
              </a:rPr>
              <a:t> </a:t>
            </a:r>
            <a:r>
              <a:rPr lang="tr-TR" sz="2800" dirty="0">
                <a:solidFill>
                  <a:prstClr val="white"/>
                </a:solidFill>
                <a:latin typeface="Tahoma"/>
              </a:rPr>
              <a:t>bir </a:t>
            </a:r>
            <a:r>
              <a:rPr lang="tr-TR" sz="2800" dirty="0" err="1">
                <a:solidFill>
                  <a:prstClr val="white"/>
                </a:solidFill>
                <a:latin typeface="Tahoma"/>
              </a:rPr>
              <a:t>piknidiumdan</a:t>
            </a:r>
            <a:r>
              <a:rPr lang="tr-TR" sz="2800" dirty="0">
                <a:solidFill>
                  <a:prstClr val="white"/>
                </a:solidFill>
                <a:latin typeface="Tahoma"/>
              </a:rPr>
              <a:t> diğerine</a:t>
            </a:r>
          </a:p>
          <a:p>
            <a:pPr lvl="0">
              <a:buClr>
                <a:srgbClr val="72A376"/>
              </a:buClr>
            </a:pPr>
            <a:r>
              <a:rPr lang="tr-TR" sz="2800" dirty="0" smtClean="0">
                <a:solidFill>
                  <a:prstClr val="white"/>
                </a:solidFill>
                <a:latin typeface="Tahoma"/>
              </a:rPr>
              <a:t>böcekler, </a:t>
            </a:r>
            <a:r>
              <a:rPr lang="tr-TR" sz="2800" dirty="0">
                <a:solidFill>
                  <a:prstClr val="white"/>
                </a:solidFill>
                <a:latin typeface="Tahoma"/>
              </a:rPr>
              <a:t>yağmur damlaları veya </a:t>
            </a:r>
            <a:r>
              <a:rPr lang="tr-TR" sz="2800" dirty="0" smtClean="0">
                <a:solidFill>
                  <a:prstClr val="white"/>
                </a:solidFill>
                <a:latin typeface="Tahoma"/>
              </a:rPr>
              <a:t>rüzgarla yaprakların </a:t>
            </a:r>
            <a:r>
              <a:rPr lang="tr-TR" sz="2800" dirty="0">
                <a:solidFill>
                  <a:prstClr val="white"/>
                </a:solidFill>
                <a:latin typeface="Tahoma"/>
              </a:rPr>
              <a:t>birbiriyle teması yoluyla </a:t>
            </a:r>
            <a:r>
              <a:rPr lang="tr-TR" sz="2800" dirty="0" smtClean="0">
                <a:solidFill>
                  <a:prstClr val="white"/>
                </a:solidFill>
                <a:latin typeface="Tahoma"/>
              </a:rPr>
              <a:t>taşınmaktadır</a:t>
            </a:r>
            <a:r>
              <a:rPr lang="tr-TR" sz="2800" dirty="0">
                <a:solidFill>
                  <a:prstClr val="white"/>
                </a:solidFill>
                <a:latin typeface="Tahoma"/>
              </a:rPr>
              <a:t>. </a:t>
            </a:r>
            <a:r>
              <a:rPr lang="tr-TR" sz="2800" dirty="0" err="1" smtClean="0">
                <a:solidFill>
                  <a:prstClr val="white"/>
                </a:solidFill>
                <a:latin typeface="Tahoma"/>
              </a:rPr>
              <a:t>Pikniumlar</a:t>
            </a:r>
            <a:r>
              <a:rPr lang="tr-TR" sz="2800" dirty="0" smtClean="0">
                <a:solidFill>
                  <a:prstClr val="white"/>
                </a:solidFill>
                <a:latin typeface="Tahoma"/>
              </a:rPr>
              <a:t> içerisinde </a:t>
            </a:r>
            <a:r>
              <a:rPr lang="tr-TR" sz="2800" dirty="0">
                <a:solidFill>
                  <a:prstClr val="white"/>
                </a:solidFill>
                <a:latin typeface="Tahoma"/>
              </a:rPr>
              <a:t>dişi gamet </a:t>
            </a:r>
            <a:r>
              <a:rPr lang="tr-TR" sz="2800" dirty="0" smtClean="0">
                <a:solidFill>
                  <a:prstClr val="white"/>
                </a:solidFill>
                <a:latin typeface="Tahoma"/>
              </a:rPr>
              <a:t>özelliğinde </a:t>
            </a:r>
            <a:r>
              <a:rPr lang="tr-TR" sz="2800" dirty="0" err="1">
                <a:solidFill>
                  <a:prstClr val="white"/>
                </a:solidFill>
                <a:latin typeface="Tahoma"/>
              </a:rPr>
              <a:t>hif</a:t>
            </a:r>
            <a:r>
              <a:rPr lang="tr-TR" sz="2800" dirty="0">
                <a:solidFill>
                  <a:prstClr val="white"/>
                </a:solidFill>
                <a:latin typeface="Tahoma"/>
              </a:rPr>
              <a:t> yapıları mevcuttur.</a:t>
            </a:r>
          </a:p>
          <a:p>
            <a:pPr lvl="0">
              <a:buClr>
                <a:srgbClr val="72A376"/>
              </a:buClr>
            </a:pPr>
            <a:r>
              <a:rPr lang="tr-TR" sz="2800" dirty="0">
                <a:solidFill>
                  <a:prstClr val="white"/>
                </a:solidFill>
                <a:latin typeface="Tahoma"/>
              </a:rPr>
              <a:t>Farklı bir </a:t>
            </a:r>
            <a:r>
              <a:rPr lang="tr-TR" sz="2800" dirty="0" err="1">
                <a:solidFill>
                  <a:prstClr val="white"/>
                </a:solidFill>
                <a:latin typeface="Tahoma"/>
              </a:rPr>
              <a:t>piknium</a:t>
            </a:r>
            <a:r>
              <a:rPr lang="tr-TR" sz="2800" dirty="0">
                <a:solidFill>
                  <a:prstClr val="white"/>
                </a:solidFill>
                <a:latin typeface="Tahoma"/>
              </a:rPr>
              <a:t> yapısından gelen </a:t>
            </a:r>
            <a:r>
              <a:rPr lang="tr-TR" sz="2800" dirty="0" err="1">
                <a:solidFill>
                  <a:prstClr val="white"/>
                </a:solidFill>
                <a:latin typeface="Tahoma"/>
              </a:rPr>
              <a:t>pikniospor</a:t>
            </a:r>
            <a:r>
              <a:rPr lang="tr-TR" sz="2800" dirty="0">
                <a:solidFill>
                  <a:prstClr val="white"/>
                </a:solidFill>
                <a:latin typeface="Tahoma"/>
              </a:rPr>
              <a:t> </a:t>
            </a:r>
            <a:r>
              <a:rPr lang="tr-TR" sz="2800" dirty="0" smtClean="0">
                <a:solidFill>
                  <a:prstClr val="white"/>
                </a:solidFill>
                <a:latin typeface="Tahoma"/>
              </a:rPr>
              <a:t>yapıları ile </a:t>
            </a:r>
            <a:r>
              <a:rPr lang="tr-TR" sz="2800" dirty="0">
                <a:solidFill>
                  <a:prstClr val="white"/>
                </a:solidFill>
                <a:latin typeface="Tahoma"/>
              </a:rPr>
              <a:t>bu </a:t>
            </a:r>
            <a:r>
              <a:rPr lang="tr-TR" sz="2800" dirty="0" err="1">
                <a:solidFill>
                  <a:prstClr val="white"/>
                </a:solidFill>
                <a:latin typeface="Tahoma"/>
              </a:rPr>
              <a:t>hif</a:t>
            </a:r>
            <a:r>
              <a:rPr lang="tr-TR" sz="2800" dirty="0">
                <a:solidFill>
                  <a:prstClr val="white"/>
                </a:solidFill>
                <a:latin typeface="Tahoma"/>
              </a:rPr>
              <a:t> yapıları arasında eşleşmeler </a:t>
            </a:r>
            <a:r>
              <a:rPr lang="tr-TR" sz="2800" dirty="0" err="1">
                <a:solidFill>
                  <a:prstClr val="white"/>
                </a:solidFill>
                <a:latin typeface="Tahoma"/>
              </a:rPr>
              <a:t>gercekleşir</a:t>
            </a:r>
            <a:r>
              <a:rPr lang="tr-TR" sz="2800" dirty="0">
                <a:solidFill>
                  <a:prstClr val="white"/>
                </a:solidFill>
                <a:latin typeface="Tahoma"/>
              </a:rPr>
              <a:t>.</a:t>
            </a:r>
          </a:p>
          <a:p>
            <a:pPr lvl="0">
              <a:buClr>
                <a:srgbClr val="72A376"/>
              </a:buClr>
            </a:pPr>
            <a:r>
              <a:rPr lang="tr-TR" sz="2800" dirty="0">
                <a:solidFill>
                  <a:prstClr val="white"/>
                </a:solidFill>
                <a:latin typeface="Tahoma"/>
              </a:rPr>
              <a:t>Uygun </a:t>
            </a:r>
            <a:r>
              <a:rPr lang="tr-TR" sz="2800" dirty="0" err="1">
                <a:solidFill>
                  <a:prstClr val="white"/>
                </a:solidFill>
                <a:latin typeface="Tahoma"/>
              </a:rPr>
              <a:t>eslesmeler</a:t>
            </a:r>
            <a:r>
              <a:rPr lang="tr-TR" sz="2800" dirty="0">
                <a:solidFill>
                  <a:prstClr val="white"/>
                </a:solidFill>
                <a:latin typeface="Tahoma"/>
              </a:rPr>
              <a:t> ancak + ve - karakterler arasında </a:t>
            </a:r>
            <a:r>
              <a:rPr lang="tr-TR" sz="2800" dirty="0" smtClean="0">
                <a:solidFill>
                  <a:prstClr val="white"/>
                </a:solidFill>
                <a:latin typeface="Tahoma"/>
              </a:rPr>
              <a:t>olmaktadır.</a:t>
            </a:r>
            <a:endParaRPr lang="tr-TR" sz="2800" dirty="0"/>
          </a:p>
        </p:txBody>
      </p:sp>
    </p:spTree>
    <p:extLst>
      <p:ext uri="{BB962C8B-B14F-4D97-AF65-F5344CB8AC3E}">
        <p14:creationId xmlns:p14="http://schemas.microsoft.com/office/powerpoint/2010/main" val="3070356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buClr>
                <a:srgbClr val="72A376"/>
              </a:buClr>
            </a:pPr>
            <a:r>
              <a:rPr lang="es-ES" sz="2400" dirty="0">
                <a:solidFill>
                  <a:prstClr val="white"/>
                </a:solidFill>
                <a:latin typeface="Tahoma"/>
              </a:rPr>
              <a:t>Bunun sonucu olarak </a:t>
            </a:r>
            <a:r>
              <a:rPr lang="es-ES" sz="2400" i="1" dirty="0">
                <a:solidFill>
                  <a:prstClr val="white"/>
                </a:solidFill>
                <a:latin typeface="Tahoma"/>
              </a:rPr>
              <a:t>Berberıs</a:t>
            </a:r>
            <a:r>
              <a:rPr lang="es-ES" sz="2400" dirty="0">
                <a:solidFill>
                  <a:prstClr val="white"/>
                </a:solidFill>
                <a:latin typeface="Tahoma"/>
              </a:rPr>
              <a:t> ve </a:t>
            </a:r>
            <a:r>
              <a:rPr lang="es-ES" sz="2400" i="1" dirty="0">
                <a:solidFill>
                  <a:prstClr val="white"/>
                </a:solidFill>
                <a:latin typeface="Tahoma"/>
              </a:rPr>
              <a:t>Mahonia</a:t>
            </a:r>
          </a:p>
          <a:p>
            <a:pPr lvl="0">
              <a:buClr>
                <a:srgbClr val="72A376"/>
              </a:buClr>
            </a:pPr>
            <a:r>
              <a:rPr lang="tr-TR" sz="2400" dirty="0">
                <a:solidFill>
                  <a:prstClr val="white"/>
                </a:solidFill>
                <a:latin typeface="Tahoma"/>
              </a:rPr>
              <a:t>yapraklarının alt yüzeyinde </a:t>
            </a:r>
            <a:r>
              <a:rPr lang="tr-TR" sz="2400" dirty="0" err="1">
                <a:solidFill>
                  <a:prstClr val="white"/>
                </a:solidFill>
                <a:latin typeface="Tahoma"/>
              </a:rPr>
              <a:t>ezidi</a:t>
            </a:r>
            <a:r>
              <a:rPr lang="tr-TR" sz="2400" dirty="0">
                <a:solidFill>
                  <a:prstClr val="white"/>
                </a:solidFill>
                <a:latin typeface="Tahoma"/>
              </a:rPr>
              <a:t> yatakları </a:t>
            </a:r>
            <a:r>
              <a:rPr lang="tr-TR" sz="2400" dirty="0" smtClean="0">
                <a:solidFill>
                  <a:prstClr val="white"/>
                </a:solidFill>
                <a:latin typeface="Tahoma"/>
              </a:rPr>
              <a:t>oluşur</a:t>
            </a:r>
            <a:r>
              <a:rPr lang="tr-TR" sz="2400" dirty="0">
                <a:solidFill>
                  <a:prstClr val="white"/>
                </a:solidFill>
                <a:latin typeface="Tahoma"/>
              </a:rPr>
              <a:t>. Bu </a:t>
            </a:r>
            <a:r>
              <a:rPr lang="tr-TR" sz="2400" dirty="0" smtClean="0">
                <a:solidFill>
                  <a:prstClr val="white"/>
                </a:solidFill>
                <a:latin typeface="Tahoma"/>
              </a:rPr>
              <a:t>yataklarda </a:t>
            </a:r>
            <a:r>
              <a:rPr lang="tr-TR" sz="2400" dirty="0" err="1" smtClean="0">
                <a:solidFill>
                  <a:prstClr val="white"/>
                </a:solidFill>
                <a:latin typeface="Tahoma"/>
              </a:rPr>
              <a:t>dikaryotik</a:t>
            </a:r>
            <a:r>
              <a:rPr lang="tr-TR" sz="2400" dirty="0" smtClean="0">
                <a:solidFill>
                  <a:prstClr val="white"/>
                </a:solidFill>
                <a:latin typeface="Tahoma"/>
              </a:rPr>
              <a:t> </a:t>
            </a:r>
            <a:r>
              <a:rPr lang="tr-TR" sz="2400" dirty="0">
                <a:solidFill>
                  <a:prstClr val="white"/>
                </a:solidFill>
                <a:latin typeface="Tahoma"/>
              </a:rPr>
              <a:t>çekirdek yapısına sahip olan </a:t>
            </a:r>
            <a:r>
              <a:rPr lang="tr-TR" sz="2400" dirty="0" err="1" smtClean="0">
                <a:solidFill>
                  <a:prstClr val="white"/>
                </a:solidFill>
                <a:latin typeface="Tahoma"/>
              </a:rPr>
              <a:t>miselyal</a:t>
            </a:r>
            <a:r>
              <a:rPr lang="tr-TR" sz="2400" dirty="0" smtClean="0">
                <a:solidFill>
                  <a:prstClr val="white"/>
                </a:solidFill>
                <a:latin typeface="Tahoma"/>
              </a:rPr>
              <a:t> hücrelerin </a:t>
            </a:r>
            <a:r>
              <a:rPr lang="tr-TR" sz="2400" dirty="0">
                <a:solidFill>
                  <a:prstClr val="white"/>
                </a:solidFill>
                <a:latin typeface="Tahoma"/>
              </a:rPr>
              <a:t>yer aldığı </a:t>
            </a:r>
            <a:r>
              <a:rPr lang="tr-TR" sz="2400" dirty="0" err="1">
                <a:solidFill>
                  <a:prstClr val="white"/>
                </a:solidFill>
                <a:latin typeface="Tahoma"/>
              </a:rPr>
              <a:t>miselyum</a:t>
            </a:r>
            <a:r>
              <a:rPr lang="tr-TR" sz="2400" dirty="0">
                <a:solidFill>
                  <a:prstClr val="white"/>
                </a:solidFill>
                <a:latin typeface="Tahoma"/>
              </a:rPr>
              <a:t> yapıları </a:t>
            </a:r>
            <a:r>
              <a:rPr lang="tr-TR" sz="2400" dirty="0" smtClean="0">
                <a:solidFill>
                  <a:prstClr val="white"/>
                </a:solidFill>
                <a:latin typeface="Tahoma"/>
              </a:rPr>
              <a:t>oluşmaktadır</a:t>
            </a:r>
            <a:r>
              <a:rPr lang="tr-TR" sz="2400" dirty="0">
                <a:solidFill>
                  <a:prstClr val="white"/>
                </a:solidFill>
                <a:latin typeface="Tahoma"/>
              </a:rPr>
              <a:t>. </a:t>
            </a:r>
            <a:r>
              <a:rPr lang="tr-TR" sz="2400" dirty="0" smtClean="0">
                <a:solidFill>
                  <a:prstClr val="white"/>
                </a:solidFill>
                <a:latin typeface="Tahoma"/>
              </a:rPr>
              <a:t>Her bir </a:t>
            </a:r>
            <a:r>
              <a:rPr lang="tr-TR" sz="2400" dirty="0" err="1">
                <a:solidFill>
                  <a:prstClr val="white"/>
                </a:solidFill>
                <a:latin typeface="Tahoma"/>
              </a:rPr>
              <a:t>eziumda</a:t>
            </a:r>
            <a:r>
              <a:rPr lang="tr-TR" sz="2400" dirty="0">
                <a:solidFill>
                  <a:prstClr val="white"/>
                </a:solidFill>
                <a:latin typeface="Tahoma"/>
              </a:rPr>
              <a:t> </a:t>
            </a:r>
            <a:r>
              <a:rPr lang="tr-TR" sz="2400" dirty="0" smtClean="0">
                <a:solidFill>
                  <a:prstClr val="white"/>
                </a:solidFill>
                <a:latin typeface="Tahoma"/>
              </a:rPr>
              <a:t>çok </a:t>
            </a:r>
            <a:r>
              <a:rPr lang="tr-TR" sz="2400" dirty="0">
                <a:solidFill>
                  <a:prstClr val="white"/>
                </a:solidFill>
                <a:latin typeface="Tahoma"/>
              </a:rPr>
              <a:t>sayıda zincir şeklinde </a:t>
            </a:r>
            <a:r>
              <a:rPr lang="tr-TR" sz="2400" dirty="0" err="1">
                <a:solidFill>
                  <a:prstClr val="white"/>
                </a:solidFill>
                <a:latin typeface="Tahoma"/>
              </a:rPr>
              <a:t>eziosporlar</a:t>
            </a:r>
            <a:r>
              <a:rPr lang="tr-TR" sz="2400" dirty="0">
                <a:solidFill>
                  <a:prstClr val="white"/>
                </a:solidFill>
                <a:latin typeface="Tahoma"/>
              </a:rPr>
              <a:t> bulunmaktadır.</a:t>
            </a:r>
          </a:p>
          <a:p>
            <a:pPr lvl="0">
              <a:buClr>
                <a:srgbClr val="72A376"/>
              </a:buClr>
            </a:pPr>
            <a:r>
              <a:rPr lang="tr-TR" sz="2400" dirty="0">
                <a:solidFill>
                  <a:prstClr val="white"/>
                </a:solidFill>
                <a:latin typeface="Tahoma"/>
              </a:rPr>
              <a:t>Çok sayıda üretilen bu </a:t>
            </a:r>
            <a:r>
              <a:rPr lang="tr-TR" sz="2400" dirty="0" err="1">
                <a:solidFill>
                  <a:prstClr val="white"/>
                </a:solidFill>
                <a:latin typeface="Tahoma"/>
              </a:rPr>
              <a:t>eziosporlar</a:t>
            </a:r>
            <a:r>
              <a:rPr lang="tr-TR" sz="2400" dirty="0">
                <a:solidFill>
                  <a:prstClr val="white"/>
                </a:solidFill>
                <a:latin typeface="Tahoma"/>
              </a:rPr>
              <a:t> çevrede</a:t>
            </a:r>
          </a:p>
          <a:p>
            <a:pPr lvl="0">
              <a:buClr>
                <a:srgbClr val="72A376"/>
              </a:buClr>
            </a:pPr>
            <a:r>
              <a:rPr lang="tr-TR" sz="2400" dirty="0">
                <a:solidFill>
                  <a:prstClr val="white"/>
                </a:solidFill>
                <a:latin typeface="Tahoma"/>
              </a:rPr>
              <a:t>bulunan </a:t>
            </a:r>
            <a:r>
              <a:rPr lang="tr-TR" sz="2400" dirty="0" smtClean="0">
                <a:solidFill>
                  <a:prstClr val="white"/>
                </a:solidFill>
                <a:latin typeface="Tahoma"/>
              </a:rPr>
              <a:t>buğday </a:t>
            </a:r>
            <a:r>
              <a:rPr lang="tr-TR" sz="2400" dirty="0">
                <a:solidFill>
                  <a:prstClr val="white"/>
                </a:solidFill>
                <a:latin typeface="Tahoma"/>
              </a:rPr>
              <a:t>bitkilerini </a:t>
            </a:r>
            <a:r>
              <a:rPr lang="tr-TR" sz="2400" dirty="0" err="1">
                <a:solidFill>
                  <a:prstClr val="white"/>
                </a:solidFill>
                <a:latin typeface="Tahoma"/>
              </a:rPr>
              <a:t>enfekte</a:t>
            </a:r>
            <a:r>
              <a:rPr lang="tr-TR" sz="2400" dirty="0">
                <a:solidFill>
                  <a:prstClr val="white"/>
                </a:solidFill>
                <a:latin typeface="Tahoma"/>
              </a:rPr>
              <a:t> etmektedir. Bu </a:t>
            </a:r>
            <a:r>
              <a:rPr lang="tr-TR" sz="2400" dirty="0" smtClean="0">
                <a:solidFill>
                  <a:prstClr val="white"/>
                </a:solidFill>
                <a:latin typeface="Tahoma"/>
              </a:rPr>
              <a:t>enfeksiyon sonrasında </a:t>
            </a:r>
            <a:r>
              <a:rPr lang="tr-TR" sz="2400" dirty="0">
                <a:solidFill>
                  <a:prstClr val="white"/>
                </a:solidFill>
                <a:latin typeface="Tahoma"/>
              </a:rPr>
              <a:t>buğday sap ve yapraklarında </a:t>
            </a:r>
            <a:r>
              <a:rPr lang="tr-TR" sz="2400" dirty="0" err="1" smtClean="0">
                <a:solidFill>
                  <a:prstClr val="white"/>
                </a:solidFill>
                <a:latin typeface="Tahoma"/>
              </a:rPr>
              <a:t>üredium</a:t>
            </a:r>
            <a:r>
              <a:rPr lang="tr-TR" sz="2400" dirty="0" smtClean="0">
                <a:solidFill>
                  <a:prstClr val="white"/>
                </a:solidFill>
                <a:latin typeface="Tahoma"/>
              </a:rPr>
              <a:t> yatakları oluşur</a:t>
            </a:r>
            <a:r>
              <a:rPr lang="tr-TR" sz="2400" dirty="0">
                <a:solidFill>
                  <a:prstClr val="white"/>
                </a:solidFill>
                <a:latin typeface="Tahoma"/>
              </a:rPr>
              <a:t>. Böylece kara pasın hayat </a:t>
            </a:r>
            <a:r>
              <a:rPr lang="tr-TR" sz="2400" dirty="0" smtClean="0">
                <a:solidFill>
                  <a:prstClr val="white"/>
                </a:solidFill>
                <a:latin typeface="Tahoma"/>
              </a:rPr>
              <a:t>çemberi de tamamlanmaktadır.</a:t>
            </a:r>
            <a:endParaRPr lang="tr-TR" sz="2400" dirty="0">
              <a:solidFill>
                <a:prstClr val="white"/>
              </a:solidFill>
            </a:endParaRPr>
          </a:p>
          <a:p>
            <a:endParaRPr lang="tr-TR" dirty="0"/>
          </a:p>
        </p:txBody>
      </p:sp>
    </p:spTree>
    <p:extLst>
      <p:ext uri="{BB962C8B-B14F-4D97-AF65-F5344CB8AC3E}">
        <p14:creationId xmlns:p14="http://schemas.microsoft.com/office/powerpoint/2010/main" val="4028308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1070</TotalTime>
  <Words>1876</Words>
  <Application>Microsoft Office PowerPoint</Application>
  <PresentationFormat>Ekran Gösterisi (4:3)</PresentationFormat>
  <Paragraphs>91</Paragraphs>
  <Slides>41</Slides>
  <Notes>0</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Döküm</vt:lpstr>
      <vt:lpstr>Buğdayda kara pas  hastalığı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Buğdayda sarı pas hastalığı</vt:lpstr>
      <vt:lpstr>PowerPoint Sunusu</vt:lpstr>
      <vt:lpstr>PowerPoint Sunusu</vt:lpstr>
      <vt:lpstr>PowerPoint Sunusu</vt:lpstr>
      <vt:lpstr>PowerPoint Sunusu</vt:lpstr>
      <vt:lpstr>PowerPoint Sunusu</vt:lpstr>
      <vt:lpstr>Buğdayda kahverengi pas hastalığı</vt:lpstr>
      <vt:lpstr>PowerPoint Sunusu</vt:lpstr>
      <vt:lpstr>Ara konukçu bitkiler</vt:lpstr>
      <vt:lpstr>PowerPoint Sunusu</vt:lpstr>
      <vt:lpstr>PowerPoint Sunusu</vt:lpstr>
      <vt:lpstr>Buğdayda sürme hastalığı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Buğdayda açık rastık hastalığı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 BİTKİLERİ VİRÜSLERİ</dc:title>
  <dc:creator>OZARFLOADA</dc:creator>
  <cp:lastModifiedBy>Reviewer</cp:lastModifiedBy>
  <cp:revision>82</cp:revision>
  <dcterms:created xsi:type="dcterms:W3CDTF">2013-04-18T07:59:18Z</dcterms:created>
  <dcterms:modified xsi:type="dcterms:W3CDTF">2018-11-14T23:55:31Z</dcterms:modified>
</cp:coreProperties>
</file>