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9" r:id="rId4"/>
    <p:sldId id="259" r:id="rId5"/>
    <p:sldId id="260" r:id="rId6"/>
    <p:sldId id="266" r:id="rId7"/>
    <p:sldId id="261" r:id="rId8"/>
    <p:sldId id="267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latin typeface="Arial Black" pitchFamily="34" charset="0"/>
              </a:rPr>
              <a:t>DRAMA UYGULAMALARI VE DRAMANIN ÖNEMİ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smtClean="0">
                <a:latin typeface="Arial Black" pitchFamily="34" charset="0"/>
              </a:rPr>
              <a:t>Drama esnasında başkalarının </a:t>
            </a:r>
            <a:r>
              <a:rPr lang="tr-TR" sz="3200" dirty="0">
                <a:latin typeface="Arial Black" pitchFamily="34" charset="0"/>
              </a:rPr>
              <a:t>duygu ve düşüncelerine daha duyarlı olmayı öğrenirler. Bunların sonucunda, canlandırdıkları rollerin </a:t>
            </a:r>
            <a:r>
              <a:rPr lang="tr-TR" sz="3200" dirty="0" smtClean="0">
                <a:latin typeface="Arial Black" pitchFamily="34" charset="0"/>
              </a:rPr>
              <a:t>benzeri </a:t>
            </a:r>
            <a:r>
              <a:rPr lang="tr-TR" sz="3200" dirty="0">
                <a:latin typeface="Arial Black" pitchFamily="34" charset="0"/>
              </a:rPr>
              <a:t>ile sosyal hayatlarında karşılaştıklarında daha duyarlı ve daha tutarlı bir tutum </a:t>
            </a:r>
            <a:r>
              <a:rPr lang="tr-TR" sz="3200" dirty="0" smtClean="0">
                <a:latin typeface="Arial Black" pitchFamily="34" charset="0"/>
              </a:rPr>
              <a:t>sergilerler</a:t>
            </a:r>
            <a:r>
              <a:rPr lang="tr-TR" sz="3200" dirty="0">
                <a:latin typeface="Arial Black" pitchFamily="34" charset="0"/>
              </a:rPr>
              <a:t>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err="1" smtClean="0">
                <a:latin typeface="Arial Black" pitchFamily="34" charset="0"/>
              </a:rPr>
              <a:t>Fazlıoğlu</a:t>
            </a:r>
            <a:r>
              <a:rPr lang="tr-TR" sz="2000" dirty="0" smtClean="0">
                <a:latin typeface="Arial Black" pitchFamily="34" charset="0"/>
              </a:rPr>
              <a:t>, Y. (2011). </a:t>
            </a:r>
            <a:r>
              <a:rPr lang="tr-TR" sz="2000" dirty="0" err="1" smtClean="0">
                <a:latin typeface="Arial Black" pitchFamily="34" charset="0"/>
              </a:rPr>
              <a:t>Dramanın</a:t>
            </a:r>
            <a:r>
              <a:rPr lang="tr-TR" sz="2000" dirty="0" smtClean="0">
                <a:latin typeface="Arial Black" pitchFamily="34" charset="0"/>
              </a:rPr>
              <a:t> Çocuk Gelişimine Etkisi. İlköğretimde Drama. </a:t>
            </a:r>
            <a:r>
              <a:rPr lang="tr-TR" sz="2000" dirty="0" err="1" smtClean="0">
                <a:latin typeface="Arial Black" pitchFamily="34" charset="0"/>
              </a:rPr>
              <a:t>Edt</a:t>
            </a:r>
            <a:r>
              <a:rPr lang="tr-TR" sz="2000" dirty="0" smtClean="0">
                <a:latin typeface="Arial Black" pitchFamily="34" charset="0"/>
              </a:rPr>
              <a:t>.:Aysel KÖKSAL AKYOL.S: 20-29. İstanbul: Kriter Yayınları</a:t>
            </a:r>
            <a:endParaRPr lang="tr-TR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şağı Şerit"/>
          <p:cNvSpPr/>
          <p:nvPr/>
        </p:nvSpPr>
        <p:spPr>
          <a:xfrm>
            <a:off x="214282" y="1142984"/>
            <a:ext cx="8715436" cy="4214842"/>
          </a:xfrm>
          <a:prstGeom prst="ribb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latin typeface="Arial Black" pitchFamily="34" charset="0"/>
              </a:rPr>
              <a:t>DRAMA UYGULAMALARI VE DRAMANIN ÖNEMİ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tr-TR" sz="3600" dirty="0" smtClean="0">
                <a:solidFill>
                  <a:prstClr val="black"/>
                </a:solidFill>
                <a:latin typeface="Arial Black" pitchFamily="34" charset="0"/>
              </a:rPr>
              <a:t>Çocukların </a:t>
            </a:r>
            <a:r>
              <a:rPr lang="tr-TR" sz="3600" dirty="0">
                <a:solidFill>
                  <a:prstClr val="black"/>
                </a:solidFill>
                <a:latin typeface="Arial Black" pitchFamily="34" charset="0"/>
              </a:rPr>
              <a:t>erken dönemden itibaren, drama etkinliklerinin içine alınmaları önemlidir.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7825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 err="1">
                <a:latin typeface="Arial Black" pitchFamily="34" charset="0"/>
              </a:rPr>
              <a:t>Dramanın</a:t>
            </a:r>
            <a:r>
              <a:rPr lang="tr-TR" sz="2800" dirty="0">
                <a:latin typeface="Arial Black" pitchFamily="34" charset="0"/>
              </a:rPr>
              <a:t> </a:t>
            </a:r>
            <a:r>
              <a:rPr lang="tr-TR" sz="2800" dirty="0" smtClean="0">
                <a:latin typeface="Arial Black" pitchFamily="34" charset="0"/>
              </a:rPr>
              <a:t>çocuğun gelişimini bütüncül </a:t>
            </a:r>
            <a:r>
              <a:rPr lang="tr-TR" sz="2800" dirty="0">
                <a:latin typeface="Arial Black" pitchFamily="34" charset="0"/>
              </a:rPr>
              <a:t>olarak destekleme özelliği </a:t>
            </a:r>
            <a:r>
              <a:rPr lang="tr-TR" sz="2800" dirty="0" smtClean="0">
                <a:latin typeface="Arial Black" pitchFamily="34" charset="0"/>
              </a:rPr>
              <a:t>bulunmaktadır.</a:t>
            </a:r>
          </a:p>
          <a:p>
            <a:pPr algn="ctr"/>
            <a:r>
              <a:rPr lang="tr-TR" sz="2800" dirty="0" smtClean="0">
                <a:latin typeface="Arial Black" pitchFamily="34" charset="0"/>
              </a:rPr>
              <a:t> </a:t>
            </a:r>
            <a:r>
              <a:rPr lang="tr-TR" sz="2800" dirty="0">
                <a:latin typeface="Arial Black" pitchFamily="34" charset="0"/>
              </a:rPr>
              <a:t>Çocuk bir duyguyu ya da bir olayı rol oynama veya doğaçlama gibi teknikler kullanarak sergilerken </a:t>
            </a:r>
            <a:r>
              <a:rPr lang="tr-TR" sz="2800" dirty="0" smtClean="0">
                <a:latin typeface="Arial Black" pitchFamily="34" charset="0"/>
              </a:rPr>
              <a:t>bütün </a:t>
            </a:r>
            <a:r>
              <a:rPr lang="tr-TR" sz="2800" dirty="0">
                <a:latin typeface="Arial Black" pitchFamily="34" charset="0"/>
              </a:rPr>
              <a:t>gelişim alanları </a:t>
            </a:r>
            <a:r>
              <a:rPr lang="tr-TR" sz="2800" dirty="0" smtClean="0">
                <a:latin typeface="Arial Black" pitchFamily="34" charset="0"/>
              </a:rPr>
              <a:t>olumlu </a:t>
            </a:r>
            <a:r>
              <a:rPr lang="tr-TR" sz="2800" dirty="0">
                <a:latin typeface="Arial Black" pitchFamily="34" charset="0"/>
              </a:rPr>
              <a:t>yönde etkilenir.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>
                <a:latin typeface="Arial Black" pitchFamily="34" charset="0"/>
              </a:rPr>
              <a:t>Erken çocukluk döneminde olan </a:t>
            </a:r>
            <a:r>
              <a:rPr lang="tr-TR" sz="3200" dirty="0" smtClean="0">
                <a:latin typeface="Arial Black" pitchFamily="34" charset="0"/>
              </a:rPr>
              <a:t>çocuklar drama yoluyla akranları </a:t>
            </a:r>
            <a:r>
              <a:rPr lang="tr-TR" sz="3200" dirty="0">
                <a:latin typeface="Arial Black" pitchFamily="34" charset="0"/>
              </a:rPr>
              <a:t>ile işbirliği </a:t>
            </a:r>
            <a:r>
              <a:rPr lang="tr-TR" sz="3200" dirty="0" smtClean="0">
                <a:latin typeface="Arial Black" pitchFamily="34" charset="0"/>
              </a:rPr>
              <a:t>yaparak paylaşmayı,sorumluluk almayı,sırasını beklemeyi öğrenir. </a:t>
            </a:r>
            <a:endParaRPr lang="tr-TR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tr-TR" dirty="0">
                <a:solidFill>
                  <a:prstClr val="black"/>
                </a:solidFill>
                <a:latin typeface="Arial Black" pitchFamily="34" charset="0"/>
              </a:rPr>
              <a:t>Drama etkinlikleri sırasında çocuklar </a:t>
            </a:r>
            <a:r>
              <a:rPr lang="tr-TR" dirty="0" smtClean="0">
                <a:solidFill>
                  <a:prstClr val="black"/>
                </a:solidFill>
                <a:latin typeface="Arial Black" pitchFamily="34" charset="0"/>
              </a:rPr>
              <a:t>duygularını </a:t>
            </a:r>
            <a:r>
              <a:rPr lang="tr-TR" dirty="0">
                <a:solidFill>
                  <a:prstClr val="black"/>
                </a:solidFill>
                <a:latin typeface="Arial Black" pitchFamily="34" charset="0"/>
              </a:rPr>
              <a:t>ifade edebilme şansı bulurlar. Stresten kurtulur ve </a:t>
            </a:r>
            <a:r>
              <a:rPr lang="tr-TR" dirty="0" smtClean="0">
                <a:solidFill>
                  <a:prstClr val="black"/>
                </a:solidFill>
                <a:latin typeface="Arial Black" pitchFamily="34" charset="0"/>
              </a:rPr>
              <a:t>duygusal yönden desteklenirler.</a:t>
            </a:r>
            <a:endParaRPr lang="tr-TR" dirty="0">
              <a:solidFill>
                <a:prstClr val="black"/>
              </a:solidFill>
              <a:latin typeface="Arial Black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51535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dirty="0">
                <a:latin typeface="Arial Black" pitchFamily="34" charset="0"/>
              </a:rPr>
              <a:t>Çocukların doğuştan getirdikleri bir güç olan hayal </a:t>
            </a:r>
            <a:r>
              <a:rPr lang="tr-TR" sz="2400" dirty="0" smtClean="0">
                <a:latin typeface="Arial Black" pitchFamily="34" charset="0"/>
              </a:rPr>
              <a:t>gücü </a:t>
            </a:r>
            <a:r>
              <a:rPr lang="tr-TR" sz="2400" dirty="0">
                <a:latin typeface="Arial Black" pitchFamily="34" charset="0"/>
              </a:rPr>
              <a:t>drama oyunları ile harekete </a:t>
            </a:r>
            <a:r>
              <a:rPr lang="tr-TR" sz="2400" dirty="0" smtClean="0">
                <a:latin typeface="Arial Black" pitchFamily="34" charset="0"/>
              </a:rPr>
              <a:t>geçer ve desteklenir.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tr-TR" dirty="0">
                <a:solidFill>
                  <a:prstClr val="black"/>
                </a:solidFill>
                <a:latin typeface="Arial Black" pitchFamily="34" charset="0"/>
              </a:rPr>
              <a:t>Çocuklar </a:t>
            </a:r>
            <a:r>
              <a:rPr lang="tr-TR" dirty="0" err="1">
                <a:solidFill>
                  <a:prstClr val="black"/>
                </a:solidFill>
                <a:latin typeface="Arial Black" pitchFamily="34" charset="0"/>
              </a:rPr>
              <a:t>dramada</a:t>
            </a:r>
            <a:r>
              <a:rPr lang="tr-TR" dirty="0">
                <a:solidFill>
                  <a:prstClr val="black"/>
                </a:solidFill>
                <a:latin typeface="Arial Black" pitchFamily="34" charset="0"/>
              </a:rPr>
              <a:t>, işbirliği içinde rollerini oynarken hem arkadaşlarını anlamaya çalışır, hem de işbirliğinin ne gibi sonuçlar ve ürünler ortaya çıkardığını öğrenerek kendilerini geliştirirler. </a:t>
            </a:r>
          </a:p>
        </p:txBody>
      </p:sp>
    </p:spTree>
    <p:extLst>
      <p:ext uri="{BB962C8B-B14F-4D97-AF65-F5344CB8AC3E}">
        <p14:creationId xmlns:p14="http://schemas.microsoft.com/office/powerpoint/2010/main" xmlns="" val="2113430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err="1">
                <a:latin typeface="Arial Black" pitchFamily="34" charset="0"/>
              </a:rPr>
              <a:t>Dramada</a:t>
            </a:r>
            <a:r>
              <a:rPr lang="tr-TR" sz="3200" dirty="0">
                <a:latin typeface="Arial Black" pitchFamily="34" charset="0"/>
              </a:rPr>
              <a:t> </a:t>
            </a:r>
            <a:r>
              <a:rPr lang="tr-TR" sz="3200" dirty="0" smtClean="0">
                <a:latin typeface="Arial Black" pitchFamily="34" charset="0"/>
              </a:rPr>
              <a:t>çocuklar </a:t>
            </a:r>
            <a:r>
              <a:rPr lang="tr-TR" sz="3200" dirty="0">
                <a:latin typeface="Arial Black" pitchFamily="34" charset="0"/>
              </a:rPr>
              <a:t>bir grup önünde düşüncelerini korkusuzca ve özgürce ifade </a:t>
            </a:r>
            <a:r>
              <a:rPr lang="tr-TR" sz="3200" dirty="0" smtClean="0">
                <a:latin typeface="Arial Black" pitchFamily="34" charset="0"/>
              </a:rPr>
              <a:t>edebilirler </a:t>
            </a:r>
            <a:endParaRPr lang="tr-TR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198</Words>
  <Application>Microsoft Office PowerPoint</Application>
  <PresentationFormat>Ekran Gösterisi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23</cp:revision>
  <dcterms:created xsi:type="dcterms:W3CDTF">2017-01-03T18:35:00Z</dcterms:created>
  <dcterms:modified xsi:type="dcterms:W3CDTF">2017-01-27T10:16:59Z</dcterms:modified>
</cp:coreProperties>
</file>