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5" r:id="rId1"/>
    <p:sldMasterId id="2147483947" r:id="rId2"/>
  </p:sldMasterIdLst>
  <p:notesMasterIdLst>
    <p:notesMasterId r:id="rId11"/>
  </p:notesMasterIdLst>
  <p:sldIdLst>
    <p:sldId id="256" r:id="rId3"/>
    <p:sldId id="269" r:id="rId4"/>
    <p:sldId id="267" r:id="rId5"/>
    <p:sldId id="257" r:id="rId6"/>
    <p:sldId id="259" r:id="rId7"/>
    <p:sldId id="262" r:id="rId8"/>
    <p:sldId id="265"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EFFD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78" autoAdjust="0"/>
    <p:restoredTop sz="94660"/>
  </p:normalViewPr>
  <p:slideViewPr>
    <p:cSldViewPr snapToGrid="0" snapToObjects="1">
      <p:cViewPr varScale="1">
        <p:scale>
          <a:sx n="65" d="100"/>
          <a:sy n="65" d="100"/>
        </p:scale>
        <p:origin x="756" y="40"/>
      </p:cViewPr>
      <p:guideLst>
        <p:guide orient="horz" pos="2160"/>
        <p:guide pos="3840"/>
      </p:guideLst>
    </p:cSldViewPr>
  </p:slideViewPr>
  <p:notesTextViewPr>
    <p:cViewPr>
      <p:scale>
        <a:sx n="100" d="100"/>
        <a:sy n="100" d="100"/>
      </p:scale>
      <p:origin x="0" y="0"/>
    </p:cViewPr>
  </p:notesTextViewPr>
  <p:notesViewPr>
    <p:cSldViewPr snapToGrid="0" snapToObjects="1">
      <p:cViewPr varScale="1">
        <p:scale>
          <a:sx n="68" d="100"/>
          <a:sy n="68" d="100"/>
        </p:scale>
        <p:origin x="3101" y="5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2E0B55-E32B-FD40-BD1D-E6A191A9BBAA}" type="datetimeFigureOut">
              <a:rPr lang="en-US" smtClean="0"/>
              <a:t>5/29/2020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DB4D74-0D15-A94B-B96E-FFCE1DF07852}" type="slidenum">
              <a:rPr lang="en-US" smtClean="0"/>
              <a:t>‹#›</a:t>
            </a:fld>
            <a:endParaRPr lang="en-US"/>
          </a:p>
        </p:txBody>
      </p:sp>
    </p:spTree>
    <p:extLst>
      <p:ext uri="{BB962C8B-B14F-4D97-AF65-F5344CB8AC3E}">
        <p14:creationId xmlns:p14="http://schemas.microsoft.com/office/powerpoint/2010/main" val="6760530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2395295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49074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813325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6"/>
            <a:ext cx="10363200" cy="1470025"/>
          </a:xfrm>
        </p:spPr>
        <p:txBody>
          <a:bodyPr/>
          <a:lstStyle>
            <a:lvl1pPr algn="ctr">
              <a:defRPr>
                <a:latin typeface="Verdana" panose="020B0604030504040204" pitchFamily="34" charset="0"/>
                <a:ea typeface="Verdana" panose="020B0604030504040204" pitchFamily="34" charset="0"/>
                <a:cs typeface="Verdana" panose="020B0604030504040204" pitchFamily="34" charset="0"/>
              </a:defRPr>
            </a:lvl1pPr>
          </a:lstStyle>
          <a:p>
            <a:r>
              <a:rPr lang="tr-TR" dirty="0" smtClean="0"/>
              <a:t>Asıl başlık stili için tıklatın</a:t>
            </a:r>
            <a:endParaRPr lang="tr-TR" dirty="0"/>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dirty="0" smtClean="0"/>
              <a:t>Asıl alt başlık stilini düzenlemek için tıklatın</a:t>
            </a:r>
            <a:endParaRPr lang="tr-TR" dirty="0"/>
          </a:p>
        </p:txBody>
      </p:sp>
      <p:sp>
        <p:nvSpPr>
          <p:cNvPr id="4" name="Veri Yer Tutucusu 3"/>
          <p:cNvSpPr>
            <a:spLocks noGrp="1"/>
          </p:cNvSpPr>
          <p:nvPr>
            <p:ph type="dt" sz="half" idx="10"/>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fld id="{37DEC90F-93E7-493E-90B1-B0A24C29881C}" type="datetimeFigureOut">
              <a:rPr lang="tr-TR" smtClean="0"/>
              <a:pPr/>
              <a:t>29.05.2020</a:t>
            </a:fld>
            <a:endParaRPr lang="tr-TR"/>
          </a:p>
        </p:txBody>
      </p:sp>
      <p:sp>
        <p:nvSpPr>
          <p:cNvPr id="5" name="Altbilgi Yer Tutucusu 4"/>
          <p:cNvSpPr>
            <a:spLocks noGrp="1"/>
          </p:cNvSpPr>
          <p:nvPr>
            <p:ph type="ftr" sz="quarter" idx="11"/>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endParaRPr lang="tr-TR"/>
          </a:p>
        </p:txBody>
      </p:sp>
      <p:sp>
        <p:nvSpPr>
          <p:cNvPr id="6" name="Slayt Numarası Yer Tutucusu 5"/>
          <p:cNvSpPr>
            <a:spLocks noGrp="1"/>
          </p:cNvSpPr>
          <p:nvPr>
            <p:ph type="sldNum" sz="quarter" idx="12"/>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fld id="{274D928B-AB4A-49F7-BC3E-D9C5595CAF5C}" type="slidenum">
              <a:rPr lang="tr-TR" smtClean="0"/>
              <a:pPr/>
              <a:t>‹#›</a:t>
            </a:fld>
            <a:endParaRPr lang="tr-TR"/>
          </a:p>
        </p:txBody>
      </p:sp>
    </p:spTree>
    <p:extLst>
      <p:ext uri="{BB962C8B-B14F-4D97-AF65-F5344CB8AC3E}">
        <p14:creationId xmlns:p14="http://schemas.microsoft.com/office/powerpoint/2010/main" val="3631583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9614859" cy="1143000"/>
          </a:xfrm>
        </p:spPr>
        <p:txBody>
          <a:bodyPr/>
          <a:lstStyle/>
          <a:p>
            <a:r>
              <a:rPr lang="tr-TR" dirty="0" smtClean="0"/>
              <a:t>Asıl başlık stili için tıklatın</a:t>
            </a:r>
            <a:endParaRPr lang="tr-TR" dirty="0"/>
          </a:p>
        </p:txBody>
      </p:sp>
      <p:sp>
        <p:nvSpPr>
          <p:cNvPr id="3" name="İçerik Yer Tutucusu 2"/>
          <p:cNvSpPr>
            <a:spLocks noGrp="1"/>
          </p:cNvSpPr>
          <p:nvPr>
            <p:ph idx="1"/>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vl2pPr>
              <a:defRPr>
                <a:latin typeface="Verdana" panose="020B0604030504040204" pitchFamily="34" charset="0"/>
                <a:ea typeface="Verdana" panose="020B0604030504040204" pitchFamily="34" charset="0"/>
                <a:cs typeface="Verdana" panose="020B0604030504040204" pitchFamily="34" charset="0"/>
              </a:defRPr>
            </a:lvl2pPr>
            <a:lvl3pPr>
              <a:defRPr>
                <a:latin typeface="Verdana" panose="020B0604030504040204" pitchFamily="34" charset="0"/>
                <a:ea typeface="Verdana" panose="020B0604030504040204" pitchFamily="34" charset="0"/>
                <a:cs typeface="Verdana" panose="020B0604030504040204" pitchFamily="34" charset="0"/>
              </a:defRPr>
            </a:lvl3pPr>
            <a:lvl4pPr>
              <a:defRPr>
                <a:latin typeface="Verdana" panose="020B0604030504040204" pitchFamily="34" charset="0"/>
                <a:ea typeface="Verdana" panose="020B0604030504040204" pitchFamily="34" charset="0"/>
                <a:cs typeface="Verdana" panose="020B0604030504040204" pitchFamily="34" charset="0"/>
              </a:defRPr>
            </a:lvl4pPr>
            <a:lvl5pPr>
              <a:defRPr>
                <a:latin typeface="Verdana" panose="020B0604030504040204" pitchFamily="34" charset="0"/>
                <a:ea typeface="Verdana" panose="020B0604030504040204" pitchFamily="34" charset="0"/>
                <a:cs typeface="Verdana" panose="020B0604030504040204" pitchFamily="34" charset="0"/>
              </a:defRPr>
            </a:lvl5p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Veri Yer Tutucusu 3"/>
          <p:cNvSpPr>
            <a:spLocks noGrp="1"/>
          </p:cNvSpPr>
          <p:nvPr>
            <p:ph type="dt" sz="half" idx="10"/>
          </p:nvPr>
        </p:nvSpPr>
        <p:spPr/>
        <p:txBody>
          <a:bodyPr/>
          <a:lstStyle/>
          <a:p>
            <a:fld id="{37DEC90F-93E7-493E-90B1-B0A24C29881C}" type="datetimeFigureOut">
              <a:rPr lang="tr-TR" smtClean="0"/>
              <a:t>29.05.2020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4D928B-AB4A-49F7-BC3E-D9C5595CAF5C}" type="slidenum">
              <a:rPr lang="tr-TR" smtClean="0"/>
              <a:t>‹#›</a:t>
            </a:fld>
            <a:endParaRPr lang="tr-TR"/>
          </a:p>
        </p:txBody>
      </p:sp>
      <p:pic>
        <p:nvPicPr>
          <p:cNvPr id="8" name="Resim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0469" y="188641"/>
            <a:ext cx="1775520" cy="1310067"/>
          </a:xfrm>
          <a:prstGeom prst="rect">
            <a:avLst/>
          </a:prstGeom>
        </p:spPr>
      </p:pic>
    </p:spTree>
    <p:extLst>
      <p:ext uri="{BB962C8B-B14F-4D97-AF65-F5344CB8AC3E}">
        <p14:creationId xmlns:p14="http://schemas.microsoft.com/office/powerpoint/2010/main" val="38887070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9710869"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7DEC90F-93E7-493E-90B1-B0A24C29881C}" type="datetimeFigureOut">
              <a:rPr lang="tr-TR" smtClean="0"/>
              <a:t>29.05.2020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D928B-AB4A-49F7-BC3E-D9C5595CAF5C}" type="slidenum">
              <a:rPr lang="tr-TR" smtClean="0"/>
              <a:t>‹#›</a:t>
            </a:fld>
            <a:endParaRPr lang="tr-TR"/>
          </a:p>
        </p:txBody>
      </p:sp>
      <p:pic>
        <p:nvPicPr>
          <p:cNvPr id="8" name="Resim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0469" y="188641"/>
            <a:ext cx="1775520" cy="1310067"/>
          </a:xfrm>
          <a:prstGeom prst="rect">
            <a:avLst/>
          </a:prstGeom>
        </p:spPr>
      </p:pic>
    </p:spTree>
    <p:extLst>
      <p:ext uri="{BB962C8B-B14F-4D97-AF65-F5344CB8AC3E}">
        <p14:creationId xmlns:p14="http://schemas.microsoft.com/office/powerpoint/2010/main" val="2317258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7DEC90F-93E7-493E-90B1-B0A24C29881C}" type="datetimeFigureOut">
              <a:rPr lang="tr-TR" smtClean="0"/>
              <a:t>29.05.2020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D928B-AB4A-49F7-BC3E-D9C5595CAF5C}" type="slidenum">
              <a:rPr lang="tr-TR" smtClean="0"/>
              <a:t>‹#›</a:t>
            </a:fld>
            <a:endParaRPr lang="tr-TR"/>
          </a:p>
        </p:txBody>
      </p:sp>
    </p:spTree>
    <p:extLst>
      <p:ext uri="{BB962C8B-B14F-4D97-AF65-F5344CB8AC3E}">
        <p14:creationId xmlns:p14="http://schemas.microsoft.com/office/powerpoint/2010/main" val="1931231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772374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C7B2F76-6856-B34B-B37B-5D0FF7542D1F}" type="datetimeFigureOut">
              <a:rPr lang="en-US" smtClean="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pic>
        <p:nvPicPr>
          <p:cNvPr id="7" name="Resim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2351" y="44028"/>
            <a:ext cx="1589649" cy="1638722"/>
          </a:xfrm>
          <a:prstGeom prst="rect">
            <a:avLst/>
          </a:prstGeom>
        </p:spPr>
      </p:pic>
    </p:spTree>
    <p:extLst>
      <p:ext uri="{BB962C8B-B14F-4D97-AF65-F5344CB8AC3E}">
        <p14:creationId xmlns:p14="http://schemas.microsoft.com/office/powerpoint/2010/main" val="158840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C7B2F76-6856-B34B-B37B-5D0FF7542D1F}" type="datetimeFigureOut">
              <a:rPr lang="en-US" smtClean="0"/>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108403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C7B2F76-6856-B34B-B37B-5D0FF7542D1F}" type="datetimeFigureOut">
              <a:rPr lang="en-US" smtClean="0"/>
              <a:t>5/29/2020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1271034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C7B2F76-6856-B34B-B37B-5D0FF7542D1F}" type="datetimeFigureOut">
              <a:rPr lang="en-US" smtClean="0"/>
              <a:t>5/29/2020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518321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B2F76-6856-B34B-B37B-5D0FF7542D1F}" type="datetimeFigureOut">
              <a:rPr lang="en-US" smtClean="0"/>
              <a:t>5/29/2020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174046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C7B2F76-6856-B34B-B37B-5D0FF7542D1F}" type="datetimeFigureOut">
              <a:rPr lang="en-US" smtClean="0"/>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325647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C7B2F76-6856-B34B-B37B-5D0FF7542D1F}" type="datetimeFigureOut">
              <a:rPr lang="en-US" smtClean="0"/>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2607653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B2F76-6856-B34B-B37B-5D0FF7542D1F}" type="datetimeFigureOut">
              <a:rPr lang="en-US" smtClean="0"/>
              <a:t>5/29/2020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9269F-1902-CC4E-9ED1-734966E2D439}" type="slidenum">
              <a:rPr lang="en-US" smtClean="0"/>
              <a:t>‹#›</a:t>
            </a:fld>
            <a:endParaRPr lang="en-US"/>
          </a:p>
        </p:txBody>
      </p:sp>
    </p:spTree>
    <p:extLst>
      <p:ext uri="{BB962C8B-B14F-4D97-AF65-F5344CB8AC3E}">
        <p14:creationId xmlns:p14="http://schemas.microsoft.com/office/powerpoint/2010/main" val="1612163288"/>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09600" y="274638"/>
            <a:ext cx="10959008" cy="1143000"/>
          </a:xfrm>
          <a:prstGeom prst="rect">
            <a:avLst/>
          </a:prstGeom>
        </p:spPr>
        <p:txBody>
          <a:bodyPr vert="horz" lIns="91440" tIns="45720" rIns="91440" bIns="45720" rtlCol="0" anchor="ctr">
            <a:normAutofit/>
          </a:bodyPr>
          <a:lstStyle/>
          <a:p>
            <a:r>
              <a:rPr lang="tr-TR" dirty="0" smtClean="0"/>
              <a:t>Asıl başlık stili için tıklatın</a:t>
            </a:r>
            <a:endParaRPr lang="tr-TR" dirty="0"/>
          </a:p>
        </p:txBody>
      </p:sp>
      <p:sp>
        <p:nvSpPr>
          <p:cNvPr id="3" name="Metin Yer Tutucusu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Veri Yer Tutucusu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37DEC90F-93E7-493E-90B1-B0A24C29881C}" type="datetimeFigureOut">
              <a:rPr lang="tr-TR" smtClean="0"/>
              <a:pPr/>
              <a:t>29.05.2020</a:t>
            </a:fld>
            <a:endParaRPr lang="tr-TR"/>
          </a:p>
        </p:txBody>
      </p:sp>
      <p:sp>
        <p:nvSpPr>
          <p:cNvPr id="5" name="Altbilgi Yer Tutucusu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tr-TR"/>
          </a:p>
        </p:txBody>
      </p:sp>
      <p:sp>
        <p:nvSpPr>
          <p:cNvPr id="6" name="Slayt Numarası Yer Tutucusu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274D928B-AB4A-49F7-BC3E-D9C5595CAF5C}" type="slidenum">
              <a:rPr lang="tr-TR" smtClean="0"/>
              <a:pPr/>
              <a:t>‹#›</a:t>
            </a:fld>
            <a:endParaRPr lang="tr-TR"/>
          </a:p>
        </p:txBody>
      </p:sp>
    </p:spTree>
    <p:extLst>
      <p:ext uri="{BB962C8B-B14F-4D97-AF65-F5344CB8AC3E}">
        <p14:creationId xmlns:p14="http://schemas.microsoft.com/office/powerpoint/2010/main" val="3610980964"/>
      </p:ext>
    </p:extLst>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Lst>
  <p:txStyles>
    <p:titleStyle>
      <a:lvl1pPr algn="l" defTabSz="914400" rtl="0" eaLnBrk="1" latinLnBrk="0" hangingPunct="1">
        <a:spcBef>
          <a:spcPct val="0"/>
        </a:spcBef>
        <a:buNone/>
        <a:defRPr sz="3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304801"/>
            <a:ext cx="9144000" cy="825910"/>
          </a:xfrm>
        </p:spPr>
        <p:txBody>
          <a:bodyPr>
            <a:normAutofit fontScale="90000"/>
          </a:bodyPr>
          <a:lstStyle/>
          <a:p>
            <a:r>
              <a:rPr lang="tr-TR" dirty="0"/>
              <a:t>GİRİŞ: Kataloglama</a:t>
            </a:r>
          </a:p>
        </p:txBody>
      </p:sp>
      <p:sp>
        <p:nvSpPr>
          <p:cNvPr id="3" name="Alt Başlık 2"/>
          <p:cNvSpPr>
            <a:spLocks noGrp="1"/>
          </p:cNvSpPr>
          <p:nvPr>
            <p:ph type="subTitle" idx="1"/>
          </p:nvPr>
        </p:nvSpPr>
        <p:spPr>
          <a:xfrm>
            <a:off x="1524000" y="1229031"/>
            <a:ext cx="9144000" cy="5279923"/>
          </a:xfrm>
        </p:spPr>
        <p:txBody>
          <a:bodyPr>
            <a:normAutofit/>
          </a:bodyPr>
          <a:lstStyle/>
          <a:p>
            <a:pPr algn="l"/>
            <a:r>
              <a:rPr lang="tr-TR" sz="3200" b="1" dirty="0" smtClean="0">
                <a:latin typeface="Times New Roman" panose="02020603050405020304" pitchFamily="18" charset="0"/>
                <a:cs typeface="Times New Roman" panose="02020603050405020304" pitchFamily="18" charset="0"/>
              </a:rPr>
              <a:t>Kataloglama</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Bir eserin fiziksel özellikleri ve içerdiği konuların belirli kurallara göre tanımlanma ve kayıt altına alma işlemidir. </a:t>
            </a:r>
          </a:p>
          <a:p>
            <a:pPr algn="l"/>
            <a:r>
              <a:rPr lang="tr-TR" sz="3200" dirty="0">
                <a:latin typeface="Times New Roman" panose="02020603050405020304" pitchFamily="18" charset="0"/>
                <a:cs typeface="Times New Roman" panose="02020603050405020304" pitchFamily="18" charset="0"/>
              </a:rPr>
              <a:t>Kataloglama niteleyici kataloglama ve konu kataloglaması olarak ikiye ayrılır</a:t>
            </a:r>
          </a:p>
          <a:p>
            <a:pPr algn="l"/>
            <a:r>
              <a:rPr lang="tr-TR" sz="3200" dirty="0">
                <a:latin typeface="Times New Roman" panose="02020603050405020304" pitchFamily="18" charset="0"/>
                <a:cs typeface="Times New Roman" panose="02020603050405020304" pitchFamily="18" charset="0"/>
              </a:rPr>
              <a:t>Niteleyici kataloglama eserin fiziksel özellikleri ile, Konu kataloglaması da eserin içeriği ile ilgili işlemleri kapsar.</a:t>
            </a:r>
          </a:p>
        </p:txBody>
      </p:sp>
    </p:spTree>
    <p:extLst>
      <p:ext uri="{BB962C8B-B14F-4D97-AF65-F5344CB8AC3E}">
        <p14:creationId xmlns:p14="http://schemas.microsoft.com/office/powerpoint/2010/main" val="3814829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304801"/>
            <a:ext cx="9144000" cy="825910"/>
          </a:xfrm>
        </p:spPr>
        <p:txBody>
          <a:bodyPr>
            <a:normAutofit fontScale="90000"/>
          </a:bodyPr>
          <a:lstStyle/>
          <a:p>
            <a:r>
              <a:rPr lang="tr-TR" dirty="0"/>
              <a:t>GİRİŞ: Kataloglama</a:t>
            </a:r>
          </a:p>
        </p:txBody>
      </p:sp>
      <p:sp>
        <p:nvSpPr>
          <p:cNvPr id="3" name="Alt Başlık 2"/>
          <p:cNvSpPr>
            <a:spLocks noGrp="1"/>
          </p:cNvSpPr>
          <p:nvPr>
            <p:ph type="subTitle" idx="1"/>
          </p:nvPr>
        </p:nvSpPr>
        <p:spPr>
          <a:xfrm>
            <a:off x="412955" y="1229031"/>
            <a:ext cx="10255045" cy="5279923"/>
          </a:xfrm>
        </p:spPr>
        <p:txBody>
          <a:bodyPr>
            <a:noAutofit/>
          </a:bodyPr>
          <a:lstStyle/>
          <a:p>
            <a:pPr algn="l"/>
            <a:r>
              <a:rPr lang="tr-TR" sz="3200" dirty="0"/>
              <a:t>Kataloglama, bir eser için bibliyografik kayıt hazırlama ve yer numarası verme işlemidir. Kataloglamanın amacı, kütüphane kullanıcılarına, kütüphanenin mevcudu ve her eserin yerini bildirmekte yardımcı olmaktır. Bu yüzden, okuyucu kataloğu, genellikle “tanımlayıcı kataloglama” ve “konu kataloglaması” diye bilinen işlemlerle sağlanan materyalin tanımlanması ve yerinin belirlenmesi için gerekli olan bilgiyi içermelidir. Tanımlayıcı kataloglama, bir eserin kimliğini tanımlama yoluyla sağlar; “temel girişi” belirler ve bazı “ek girişleri” ekler. Konu kataloglaması, “konu başlıkları” ve “konu numarası” verilerek yapılır.</a:t>
            </a:r>
          </a:p>
        </p:txBody>
      </p:sp>
    </p:spTree>
    <p:extLst>
      <p:ext uri="{BB962C8B-B14F-4D97-AF65-F5344CB8AC3E}">
        <p14:creationId xmlns:p14="http://schemas.microsoft.com/office/powerpoint/2010/main" val="407751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GİRİŞ: Kataloglama</a:t>
            </a:r>
          </a:p>
        </p:txBody>
      </p:sp>
      <p:sp>
        <p:nvSpPr>
          <p:cNvPr id="3" name="İçerik Yer Tutucusu 2"/>
          <p:cNvSpPr>
            <a:spLocks noGrp="1"/>
          </p:cNvSpPr>
          <p:nvPr>
            <p:ph idx="1"/>
          </p:nvPr>
        </p:nvSpPr>
        <p:spPr/>
        <p:txBody>
          <a:bodyPr/>
          <a:lstStyle/>
          <a:p>
            <a:pPr marL="0" indent="0">
              <a:buNone/>
            </a:pPr>
            <a:r>
              <a:rPr lang="tr-TR" dirty="0"/>
              <a:t>Bir kütüphane kataloğu aşağıdaki amaçları gerçekleştirir:</a:t>
            </a:r>
          </a:p>
          <a:p>
            <a:r>
              <a:rPr lang="tr-TR" dirty="0"/>
              <a:t>Bir esere yazar adı, eser adı ve konu aracılığı ile erişimi sağlamak,</a:t>
            </a:r>
          </a:p>
          <a:p>
            <a:r>
              <a:rPr lang="tr-TR" dirty="0"/>
              <a:t>Bir bilgi merkezinin bir yazara ait, belli bir konuda veya bir edebî türde (şiir, roman, tiyatro vb.) hangi eserlere sahip olduğunu göstermek</a:t>
            </a:r>
          </a:p>
          <a:p>
            <a:r>
              <a:rPr lang="tr-TR" dirty="0"/>
              <a:t>Eserin kütüphane raflarındaki yerini göstermek.</a:t>
            </a:r>
          </a:p>
          <a:p>
            <a:r>
              <a:rPr lang="tr-TR" dirty="0"/>
              <a:t>Bu amaçları gerçekleştiren kataloglar tarih boyunca farklı biçimlerde üretilmiş olmalarına karşın günümüzde en yaygın olarak bilgisayar ortamında hazırlanmış kataloglar kullanılmaktadır</a:t>
            </a:r>
            <a:endParaRPr lang="tr-TR" dirty="0"/>
          </a:p>
        </p:txBody>
      </p:sp>
    </p:spTree>
    <p:extLst>
      <p:ext uri="{BB962C8B-B14F-4D97-AF65-F5344CB8AC3E}">
        <p14:creationId xmlns:p14="http://schemas.microsoft.com/office/powerpoint/2010/main" val="56577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GİRİŞ: Tarihsel Gelişim</a:t>
            </a:r>
          </a:p>
        </p:txBody>
      </p:sp>
      <p:sp>
        <p:nvSpPr>
          <p:cNvPr id="3" name="İçerik Yer Tutucusu 2"/>
          <p:cNvSpPr>
            <a:spLocks noGrp="1"/>
          </p:cNvSpPr>
          <p:nvPr>
            <p:ph idx="1"/>
          </p:nvPr>
        </p:nvSpPr>
        <p:spPr/>
        <p:txBody>
          <a:bodyPr>
            <a:normAutofit lnSpcReduction="10000"/>
          </a:bodyPr>
          <a:lstStyle/>
          <a:p>
            <a:pPr marL="0" indent="0">
              <a:buNone/>
            </a:pPr>
            <a:r>
              <a:rPr lang="tr-TR" dirty="0" err="1" smtClean="0">
                <a:latin typeface="Times New Roman" panose="02020603050405020304" pitchFamily="18" charset="0"/>
                <a:cs typeface="Times New Roman" panose="02020603050405020304" pitchFamily="18" charset="0"/>
              </a:rPr>
              <a:t>Anglo</a:t>
            </a:r>
            <a:r>
              <a:rPr lang="tr-TR" dirty="0" smtClean="0">
                <a:latin typeface="Times New Roman" panose="02020603050405020304" pitchFamily="18" charset="0"/>
                <a:cs typeface="Times New Roman" panose="02020603050405020304" pitchFamily="18" charset="0"/>
              </a:rPr>
              <a:t>-Amerikan </a:t>
            </a:r>
            <a:r>
              <a:rPr lang="tr-TR" dirty="0">
                <a:latin typeface="Times New Roman" panose="02020603050405020304" pitchFamily="18" charset="0"/>
                <a:cs typeface="Times New Roman" panose="02020603050405020304" pitchFamily="18" charset="0"/>
              </a:rPr>
              <a:t>Kataloglama Kuralları</a:t>
            </a:r>
          </a:p>
          <a:p>
            <a:pPr marL="0" indent="0">
              <a:buNone/>
            </a:pPr>
            <a:r>
              <a:rPr lang="tr-TR" dirty="0">
                <a:latin typeface="Times New Roman" panose="02020603050405020304" pitchFamily="18" charset="0"/>
                <a:cs typeface="Times New Roman" panose="02020603050405020304" pitchFamily="18" charset="0"/>
              </a:rPr>
              <a:t>	Dünya’daki Gelişmeler</a:t>
            </a:r>
          </a:p>
          <a:p>
            <a:pPr marL="0" indent="0">
              <a:buNone/>
            </a:pPr>
            <a:r>
              <a:rPr lang="tr-TR" dirty="0">
                <a:latin typeface="Times New Roman" panose="02020603050405020304" pitchFamily="18" charset="0"/>
                <a:cs typeface="Times New Roman" panose="02020603050405020304" pitchFamily="18" charset="0"/>
              </a:rPr>
              <a:t>		AACR1</a:t>
            </a:r>
          </a:p>
          <a:p>
            <a:pPr marL="0" indent="0">
              <a:buNone/>
            </a:pPr>
            <a:r>
              <a:rPr lang="tr-TR" dirty="0">
                <a:latin typeface="Times New Roman" panose="02020603050405020304" pitchFamily="18" charset="0"/>
                <a:cs typeface="Times New Roman" panose="02020603050405020304" pitchFamily="18" charset="0"/>
              </a:rPr>
              <a:t>		AACR2</a:t>
            </a:r>
          </a:p>
          <a:p>
            <a:pPr marL="0" indent="0">
              <a:buNone/>
            </a:pPr>
            <a:r>
              <a:rPr lang="tr-TR" dirty="0">
                <a:latin typeface="Times New Roman" panose="02020603050405020304" pitchFamily="18" charset="0"/>
                <a:cs typeface="Times New Roman" panose="02020603050405020304" pitchFamily="18" charset="0"/>
              </a:rPr>
              <a:t>		RDA</a:t>
            </a:r>
          </a:p>
          <a:p>
            <a:pPr marL="0" indent="0">
              <a:buNone/>
            </a:pPr>
            <a:r>
              <a:rPr lang="tr-TR" dirty="0">
                <a:latin typeface="Times New Roman" panose="02020603050405020304" pitchFamily="18" charset="0"/>
                <a:cs typeface="Times New Roman" panose="02020603050405020304" pitchFamily="18" charset="0"/>
              </a:rPr>
              <a:t>	Türkiye’deki Gelişmeler</a:t>
            </a:r>
          </a:p>
          <a:p>
            <a:pPr marL="0" indent="0">
              <a:buNone/>
            </a:pPr>
            <a:r>
              <a:rPr lang="tr-TR" dirty="0">
                <a:latin typeface="Times New Roman" panose="02020603050405020304" pitchFamily="18" charset="0"/>
                <a:cs typeface="Times New Roman" panose="02020603050405020304" pitchFamily="18" charset="0"/>
              </a:rPr>
              <a:t>		AAKK1</a:t>
            </a:r>
          </a:p>
          <a:p>
            <a:pPr marL="0" indent="0">
              <a:buNone/>
            </a:pPr>
            <a:r>
              <a:rPr lang="tr-TR" dirty="0">
                <a:latin typeface="Times New Roman" panose="02020603050405020304" pitchFamily="18" charset="0"/>
                <a:cs typeface="Times New Roman" panose="02020603050405020304" pitchFamily="18" charset="0"/>
              </a:rPr>
              <a:t>		AACR2</a:t>
            </a:r>
          </a:p>
          <a:p>
            <a:pPr marL="0" indent="0">
              <a:buNone/>
            </a:pPr>
            <a:r>
              <a:rPr lang="tr-TR" dirty="0">
                <a:latin typeface="Times New Roman" panose="02020603050405020304" pitchFamily="18" charset="0"/>
                <a:cs typeface="Times New Roman" panose="02020603050405020304" pitchFamily="18" charset="0"/>
              </a:rPr>
              <a:t>		RDA </a:t>
            </a:r>
            <a:r>
              <a:rPr lang="tr-TR" dirty="0" smtClean="0">
                <a:latin typeface="Times New Roman" panose="02020603050405020304" pitchFamily="18" charset="0"/>
                <a:cs typeface="Times New Roman" panose="02020603050405020304" pitchFamily="18" charset="0"/>
              </a:rPr>
              <a:t>Türkiye</a:t>
            </a:r>
            <a:endParaRPr lang="tr-TR" dirty="0"/>
          </a:p>
        </p:txBody>
      </p:sp>
    </p:spTree>
    <p:extLst>
      <p:ext uri="{BB962C8B-B14F-4D97-AF65-F5344CB8AC3E}">
        <p14:creationId xmlns:p14="http://schemas.microsoft.com/office/powerpoint/2010/main" val="1218911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AACR2 Standart Niteleme alanları</a:t>
            </a:r>
          </a:p>
        </p:txBody>
      </p:sp>
      <p:sp>
        <p:nvSpPr>
          <p:cNvPr id="3" name="İçerik Yer Tutucusu 2"/>
          <p:cNvSpPr>
            <a:spLocks noGrp="1"/>
          </p:cNvSpPr>
          <p:nvPr>
            <p:ph idx="1"/>
          </p:nvPr>
        </p:nvSpPr>
        <p:spPr/>
        <p:txBody>
          <a:bodyPr/>
          <a:lstStyle/>
          <a:p>
            <a:pPr marL="457200" indent="-457200">
              <a:buFont typeface="+mj-lt"/>
              <a:buAutoNum type="arabicPeriod"/>
            </a:pPr>
            <a:r>
              <a:rPr lang="tr-TR" dirty="0" err="1">
                <a:latin typeface="Times New Roman" panose="02020603050405020304" pitchFamily="18" charset="0"/>
                <a:cs typeface="Times New Roman" panose="02020603050405020304" pitchFamily="18" charset="0"/>
              </a:rPr>
              <a:t>Eseradı</a:t>
            </a:r>
            <a:r>
              <a:rPr lang="tr-TR" dirty="0">
                <a:latin typeface="Times New Roman" panose="02020603050405020304" pitchFamily="18" charset="0"/>
                <a:cs typeface="Times New Roman" panose="02020603050405020304" pitchFamily="18" charset="0"/>
              </a:rPr>
              <a:t> ve Sorumluluk Bildirimi Alanı</a:t>
            </a:r>
          </a:p>
          <a:p>
            <a:pPr marL="457200" indent="-457200">
              <a:buFont typeface="+mj-lt"/>
              <a:buAutoNum type="arabicPeriod"/>
            </a:pPr>
            <a:r>
              <a:rPr lang="tr-TR" dirty="0">
                <a:latin typeface="Times New Roman" panose="02020603050405020304" pitchFamily="18" charset="0"/>
                <a:cs typeface="Times New Roman" panose="02020603050405020304" pitchFamily="18" charset="0"/>
              </a:rPr>
              <a:t>Basım Bildirim Alanı</a:t>
            </a:r>
          </a:p>
          <a:p>
            <a:pPr marL="457200" indent="-457200">
              <a:buFont typeface="+mj-lt"/>
              <a:buAutoNum type="arabicPeriod"/>
            </a:pPr>
            <a:r>
              <a:rPr lang="tr-TR" dirty="0">
                <a:latin typeface="Times New Roman" panose="02020603050405020304" pitchFamily="18" charset="0"/>
                <a:cs typeface="Times New Roman" panose="02020603050405020304" pitchFamily="18" charset="0"/>
              </a:rPr>
              <a:t>Materyal Türü Özel Ayrıntılar Alanı</a:t>
            </a:r>
          </a:p>
          <a:p>
            <a:pPr marL="457200" indent="-457200">
              <a:buFont typeface="+mj-lt"/>
              <a:buAutoNum type="arabicPeriod"/>
            </a:pPr>
            <a:r>
              <a:rPr lang="tr-TR" dirty="0">
                <a:latin typeface="Times New Roman" panose="02020603050405020304" pitchFamily="18" charset="0"/>
                <a:cs typeface="Times New Roman" panose="02020603050405020304" pitchFamily="18" charset="0"/>
              </a:rPr>
              <a:t>Yayın Dağıtım vb. Alanı</a:t>
            </a:r>
          </a:p>
          <a:p>
            <a:pPr marL="457200" indent="-457200">
              <a:buFont typeface="+mj-lt"/>
              <a:buAutoNum type="arabicPeriod"/>
            </a:pPr>
            <a:r>
              <a:rPr lang="tr-TR" dirty="0">
                <a:latin typeface="Times New Roman" panose="02020603050405020304" pitchFamily="18" charset="0"/>
                <a:cs typeface="Times New Roman" panose="02020603050405020304" pitchFamily="18" charset="0"/>
              </a:rPr>
              <a:t>Fiziksel Niteleme Alanı</a:t>
            </a:r>
          </a:p>
          <a:p>
            <a:pPr marL="457200" indent="-457200">
              <a:buFont typeface="+mj-lt"/>
              <a:buAutoNum type="arabicPeriod"/>
            </a:pPr>
            <a:r>
              <a:rPr lang="tr-TR" dirty="0">
                <a:latin typeface="Times New Roman" panose="02020603050405020304" pitchFamily="18" charset="0"/>
                <a:cs typeface="Times New Roman" panose="02020603050405020304" pitchFamily="18" charset="0"/>
              </a:rPr>
              <a:t>Dizi Bildirim Alanı</a:t>
            </a:r>
          </a:p>
          <a:p>
            <a:pPr marL="457200" indent="-457200">
              <a:buFont typeface="+mj-lt"/>
              <a:buAutoNum type="arabicPeriod"/>
            </a:pPr>
            <a:r>
              <a:rPr lang="tr-TR" dirty="0">
                <a:latin typeface="Times New Roman" panose="02020603050405020304" pitchFamily="18" charset="0"/>
                <a:cs typeface="Times New Roman" panose="02020603050405020304" pitchFamily="18" charset="0"/>
              </a:rPr>
              <a:t>Notlar</a:t>
            </a:r>
          </a:p>
          <a:p>
            <a:pPr marL="457200" indent="-457200">
              <a:buFont typeface="+mj-lt"/>
              <a:buAutoNum type="arabicPeriod"/>
            </a:pPr>
            <a:r>
              <a:rPr lang="tr-TR" dirty="0">
                <a:latin typeface="Times New Roman" panose="02020603050405020304" pitchFamily="18" charset="0"/>
                <a:cs typeface="Times New Roman" panose="02020603050405020304" pitchFamily="18" charset="0"/>
              </a:rPr>
              <a:t>Standart Numara ve Sağlanabilirlik Alanı</a:t>
            </a:r>
          </a:p>
          <a:p>
            <a:endParaRPr lang="tr-TR" dirty="0"/>
          </a:p>
        </p:txBody>
      </p:sp>
    </p:spTree>
    <p:extLst>
      <p:ext uri="{BB962C8B-B14F-4D97-AF65-F5344CB8AC3E}">
        <p14:creationId xmlns:p14="http://schemas.microsoft.com/office/powerpoint/2010/main" val="1886074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Anlam Yüklenmiş Noktalama İşaretleri</a:t>
            </a:r>
            <a:endParaRPr lang="tr-TR" dirty="0"/>
          </a:p>
        </p:txBody>
      </p:sp>
      <p:sp>
        <p:nvSpPr>
          <p:cNvPr id="3" name="İçerik Yer Tutucusu 2"/>
          <p:cNvSpPr>
            <a:spLocks noGrp="1"/>
          </p:cNvSpPr>
          <p:nvPr>
            <p:ph idx="1"/>
          </p:nvPr>
        </p:nvSpPr>
        <p:spPr/>
        <p:txBody>
          <a:bodyPr>
            <a:normAutofit/>
          </a:bodyPr>
          <a:lstStyle/>
          <a:p>
            <a:pPr marL="0" indent="0">
              <a:buNone/>
            </a:pPr>
            <a:r>
              <a:rPr lang="tr-TR" dirty="0" err="1">
                <a:latin typeface="Times New Roman" panose="02020603050405020304" pitchFamily="18" charset="0"/>
                <a:cs typeface="Times New Roman" panose="02020603050405020304" pitchFamily="18" charset="0"/>
              </a:rPr>
              <a:t>Sorumuluk</a:t>
            </a:r>
            <a:r>
              <a:rPr lang="tr-TR" dirty="0">
                <a:latin typeface="Times New Roman" panose="02020603050405020304" pitchFamily="18" charset="0"/>
                <a:cs typeface="Times New Roman" panose="02020603050405020304" pitchFamily="18" charset="0"/>
              </a:rPr>
              <a:t> İşareti /</a:t>
            </a:r>
          </a:p>
          <a:p>
            <a:pPr marL="0" indent="0">
              <a:buNone/>
            </a:pPr>
            <a:r>
              <a:rPr lang="tr-TR" dirty="0">
                <a:latin typeface="Times New Roman" panose="02020603050405020304" pitchFamily="18" charset="0"/>
                <a:cs typeface="Times New Roman" panose="02020603050405020304" pitchFamily="18" charset="0"/>
              </a:rPr>
              <a:t>Alan İşareti .—</a:t>
            </a:r>
          </a:p>
          <a:p>
            <a:pPr marL="0" indent="0">
              <a:buNone/>
            </a:pPr>
            <a:r>
              <a:rPr lang="tr-TR" dirty="0">
                <a:latin typeface="Times New Roman" panose="02020603050405020304" pitchFamily="18" charset="0"/>
                <a:cs typeface="Times New Roman" panose="02020603050405020304" pitchFamily="18" charset="0"/>
              </a:rPr>
              <a:t>[ Köşeli Parantez</a:t>
            </a:r>
            <a:r>
              <a:rPr lang="tr-TR" dirty="0" smtClean="0">
                <a:latin typeface="Times New Roman" panose="02020603050405020304" pitchFamily="18" charset="0"/>
                <a:cs typeface="Times New Roman" panose="02020603050405020304" pitchFamily="18" charset="0"/>
              </a:rPr>
              <a:t>] ana kaynak dışından alınan bilgiler</a:t>
            </a:r>
            <a:endParaRPr lang="tr-TR" dirty="0">
              <a:latin typeface="Times New Roman" panose="02020603050405020304" pitchFamily="18" charset="0"/>
              <a:cs typeface="Times New Roman" panose="02020603050405020304" pitchFamily="18" charset="0"/>
            </a:endParaRPr>
          </a:p>
          <a:p>
            <a:pPr marL="0" indent="0">
              <a:buNone/>
            </a:pPr>
            <a:r>
              <a:rPr lang="tr-TR" dirty="0">
                <a:latin typeface="Times New Roman" panose="02020603050405020304" pitchFamily="18" charset="0"/>
                <a:cs typeface="Times New Roman" panose="02020603050405020304" pitchFamily="18" charset="0"/>
              </a:rPr>
              <a:t>... Üç </a:t>
            </a:r>
            <a:r>
              <a:rPr lang="tr-TR" dirty="0" smtClean="0">
                <a:latin typeface="Times New Roman" panose="02020603050405020304" pitchFamily="18" charset="0"/>
                <a:cs typeface="Times New Roman" panose="02020603050405020304" pitchFamily="18" charset="0"/>
              </a:rPr>
              <a:t>Nokta çıkartılmış bilgiler</a:t>
            </a:r>
            <a:endParaRPr lang="tr-TR" dirty="0">
              <a:latin typeface="Times New Roman" panose="02020603050405020304" pitchFamily="18" charset="0"/>
              <a:cs typeface="Times New Roman" panose="02020603050405020304" pitchFamily="18" charset="0"/>
            </a:endParaRPr>
          </a:p>
          <a:p>
            <a:pPr marL="0" indent="0">
              <a:buNone/>
            </a:pPr>
            <a:r>
              <a:rPr lang="tr-TR" dirty="0" smtClean="0">
                <a:latin typeface="Times New Roman" panose="02020603050405020304" pitchFamily="18" charset="0"/>
                <a:cs typeface="Times New Roman" panose="02020603050405020304" pitchFamily="18" charset="0"/>
              </a:rPr>
              <a:t>Niteleme </a:t>
            </a:r>
            <a:r>
              <a:rPr lang="tr-TR" dirty="0">
                <a:latin typeface="Times New Roman" panose="02020603050405020304" pitchFamily="18" charset="0"/>
                <a:cs typeface="Times New Roman" panose="02020603050405020304" pitchFamily="18" charset="0"/>
              </a:rPr>
              <a:t>Alanlarında kullanılan işaretler: </a:t>
            </a:r>
          </a:p>
          <a:p>
            <a:pPr marL="0" indent="0">
              <a:buNone/>
            </a:pPr>
            <a:r>
              <a:rPr lang="tr-TR" dirty="0" smtClean="0">
                <a:latin typeface="Times New Roman" panose="02020603050405020304" pitchFamily="18" charset="0"/>
                <a:cs typeface="Times New Roman" panose="02020603050405020304" pitchFamily="18" charset="0"/>
              </a:rPr>
              <a:t>= paralel </a:t>
            </a:r>
            <a:r>
              <a:rPr lang="tr-TR" dirty="0" err="1" smtClean="0">
                <a:latin typeface="Times New Roman" panose="02020603050405020304" pitchFamily="18" charset="0"/>
                <a:cs typeface="Times New Roman" panose="02020603050405020304" pitchFamily="18" charset="0"/>
              </a:rPr>
              <a:t>eseradından</a:t>
            </a:r>
            <a:r>
              <a:rPr lang="tr-TR" dirty="0" smtClean="0">
                <a:latin typeface="Times New Roman" panose="02020603050405020304" pitchFamily="18" charset="0"/>
                <a:cs typeface="Times New Roman" panose="02020603050405020304" pitchFamily="18" charset="0"/>
              </a:rPr>
              <a:t> önce</a:t>
            </a:r>
            <a:endParaRPr lang="tr-TR" dirty="0">
              <a:latin typeface="Times New Roman" panose="02020603050405020304" pitchFamily="18" charset="0"/>
              <a:cs typeface="Times New Roman" panose="02020603050405020304" pitchFamily="18" charset="0"/>
            </a:endParaRPr>
          </a:p>
          <a:p>
            <a:pPr marL="0" indent="0">
              <a:buNone/>
            </a:pPr>
            <a:r>
              <a:rPr lang="tr-TR" dirty="0" smtClean="0">
                <a:latin typeface="Times New Roman" panose="02020603050405020304" pitchFamily="18" charset="0"/>
                <a:cs typeface="Times New Roman" panose="02020603050405020304" pitchFamily="18" charset="0"/>
              </a:rPr>
              <a:t>: başka </a:t>
            </a:r>
            <a:r>
              <a:rPr lang="tr-TR" dirty="0" err="1" smtClean="0">
                <a:latin typeface="Times New Roman" panose="02020603050405020304" pitchFamily="18" charset="0"/>
                <a:cs typeface="Times New Roman" panose="02020603050405020304" pitchFamily="18" charset="0"/>
              </a:rPr>
              <a:t>eseradı</a:t>
            </a:r>
            <a:r>
              <a:rPr lang="tr-TR" dirty="0" smtClean="0">
                <a:latin typeface="Times New Roman" panose="02020603050405020304" pitchFamily="18" charset="0"/>
                <a:cs typeface="Times New Roman" panose="02020603050405020304" pitchFamily="18" charset="0"/>
              </a:rPr>
              <a:t> bilgisinden önce</a:t>
            </a:r>
            <a:endParaRPr lang="tr-TR" dirty="0">
              <a:latin typeface="Times New Roman" panose="02020603050405020304" pitchFamily="18" charset="0"/>
              <a:cs typeface="Times New Roman" panose="02020603050405020304" pitchFamily="18" charset="0"/>
            </a:endParaRPr>
          </a:p>
          <a:p>
            <a:pPr marL="0" indent="0">
              <a:buNone/>
            </a:pPr>
            <a:endParaRPr lang="tr-TR" dirty="0" smtClean="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189903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Bilginin Ana Kaynağı</a:t>
            </a:r>
          </a:p>
        </p:txBody>
      </p:sp>
      <p:sp>
        <p:nvSpPr>
          <p:cNvPr id="3" name="İçerik Yer Tutucusu 2"/>
          <p:cNvSpPr>
            <a:spLocks noGrp="1"/>
          </p:cNvSpPr>
          <p:nvPr>
            <p:ph idx="1"/>
          </p:nvPr>
        </p:nvSpPr>
        <p:spPr/>
        <p:txBody>
          <a:bodyPr>
            <a:normAutofit/>
          </a:bodyPr>
          <a:lstStyle/>
          <a:p>
            <a:pPr fontAlgn="t"/>
            <a:endParaRPr lang="tr-TR" dirty="0"/>
          </a:p>
          <a:p>
            <a:pPr fontAlgn="t"/>
            <a:r>
              <a:rPr lang="tr-TR" b="1" dirty="0"/>
              <a:t>Materyal </a:t>
            </a:r>
            <a:r>
              <a:rPr lang="tr-TR" b="1" dirty="0" smtClean="0"/>
              <a:t>Türü                        Bilginin </a:t>
            </a:r>
            <a:r>
              <a:rPr lang="tr-TR" b="1" dirty="0"/>
              <a:t>ana kaynağı</a:t>
            </a:r>
            <a:endParaRPr lang="tr-TR" dirty="0"/>
          </a:p>
          <a:p>
            <a:pPr fontAlgn="ctr"/>
            <a:r>
              <a:rPr lang="tr-TR" dirty="0"/>
              <a:t>Basılı </a:t>
            </a:r>
            <a:r>
              <a:rPr lang="tr-TR" dirty="0" smtClean="0"/>
              <a:t>eserler                               </a:t>
            </a:r>
            <a:r>
              <a:rPr lang="tr-TR" dirty="0" err="1" smtClean="0"/>
              <a:t>İçkapak</a:t>
            </a:r>
            <a:endParaRPr lang="tr-TR" dirty="0"/>
          </a:p>
          <a:p>
            <a:pPr fontAlgn="ctr"/>
            <a:r>
              <a:rPr lang="tr-TR" dirty="0"/>
              <a:t>Elektronik </a:t>
            </a:r>
            <a:r>
              <a:rPr lang="tr-TR" dirty="0" smtClean="0"/>
              <a:t>kaynaklar                  Kaynağın </a:t>
            </a:r>
            <a:r>
              <a:rPr lang="tr-TR" dirty="0"/>
              <a:t>kendisi</a:t>
            </a:r>
          </a:p>
          <a:p>
            <a:pPr fontAlgn="ctr"/>
            <a:r>
              <a:rPr lang="tr-TR" dirty="0" err="1"/>
              <a:t>Kitapdışı</a:t>
            </a:r>
            <a:r>
              <a:rPr lang="tr-TR" dirty="0"/>
              <a:t> </a:t>
            </a:r>
            <a:r>
              <a:rPr lang="tr-TR" dirty="0" smtClean="0"/>
              <a:t>materyaller                 Eserin </a:t>
            </a:r>
            <a:r>
              <a:rPr lang="tr-TR" dirty="0"/>
              <a:t>bütünü</a:t>
            </a:r>
          </a:p>
          <a:p>
            <a:pPr fontAlgn="ctr"/>
            <a:r>
              <a:rPr lang="tr-TR" dirty="0"/>
              <a:t>Mikro </a:t>
            </a:r>
            <a:r>
              <a:rPr lang="tr-TR" dirty="0" smtClean="0"/>
              <a:t>formlar                             </a:t>
            </a:r>
            <a:r>
              <a:rPr lang="tr-TR" dirty="0" err="1" smtClean="0"/>
              <a:t>Eseradı</a:t>
            </a:r>
            <a:r>
              <a:rPr lang="tr-TR" dirty="0" smtClean="0"/>
              <a:t> </a:t>
            </a:r>
            <a:r>
              <a:rPr lang="tr-TR" dirty="0"/>
              <a:t>etiketi</a:t>
            </a:r>
          </a:p>
          <a:p>
            <a:pPr marL="0" indent="0">
              <a:buNone/>
            </a:pPr>
            <a:endParaRPr lang="tr-TR" dirty="0" smtClean="0">
              <a:latin typeface="Times New Roman" panose="02020603050405020304" pitchFamily="18" charset="0"/>
              <a:cs typeface="Times New Roman" panose="02020603050405020304" pitchFamily="18" charset="0"/>
            </a:endParaRPr>
          </a:p>
          <a:p>
            <a:pPr marL="0" indent="0">
              <a:buNone/>
            </a:pPr>
            <a:endParaRPr lang="tr-TR"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230677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8659"/>
            <a:ext cx="10515600" cy="875070"/>
          </a:xfrm>
        </p:spPr>
        <p:txBody>
          <a:bodyPr/>
          <a:lstStyle/>
          <a:p>
            <a:r>
              <a:rPr lang="tr-TR" dirty="0"/>
              <a:t>Bilginin Ana Kaynağı</a:t>
            </a:r>
          </a:p>
        </p:txBody>
      </p:sp>
      <p:sp>
        <p:nvSpPr>
          <p:cNvPr id="3" name="İçerik Yer Tutucusu 2"/>
          <p:cNvSpPr>
            <a:spLocks noGrp="1"/>
          </p:cNvSpPr>
          <p:nvPr>
            <p:ph idx="1"/>
          </p:nvPr>
        </p:nvSpPr>
        <p:spPr>
          <a:xfrm>
            <a:off x="167148" y="1825625"/>
            <a:ext cx="11720052" cy="4899640"/>
          </a:xfrm>
        </p:spPr>
        <p:txBody>
          <a:bodyPr>
            <a:normAutofit fontScale="92500"/>
          </a:bodyPr>
          <a:lstStyle/>
          <a:p>
            <a:pPr marL="0" indent="0" fontAlgn="t">
              <a:buNone/>
            </a:pPr>
            <a:r>
              <a:rPr lang="tr-TR" b="1" dirty="0" smtClean="0"/>
              <a:t>Niteleme Alanı                                                                      Bilginin </a:t>
            </a:r>
            <a:r>
              <a:rPr lang="tr-TR" b="1" dirty="0"/>
              <a:t>ana kaynağı</a:t>
            </a:r>
            <a:endParaRPr lang="tr-TR" dirty="0"/>
          </a:p>
          <a:p>
            <a:pPr marL="0" indent="0" fontAlgn="ctr">
              <a:buNone/>
            </a:pPr>
            <a:r>
              <a:rPr lang="tr-TR" dirty="0" err="1"/>
              <a:t>Eseradı</a:t>
            </a:r>
            <a:r>
              <a:rPr lang="tr-TR" dirty="0"/>
              <a:t> ve Sorumluluk Bildirimi </a:t>
            </a:r>
            <a:r>
              <a:rPr lang="tr-TR" dirty="0" smtClean="0"/>
              <a:t>Alanı                                              </a:t>
            </a:r>
            <a:r>
              <a:rPr lang="tr-TR" dirty="0" err="1" smtClean="0"/>
              <a:t>İçkapak</a:t>
            </a:r>
            <a:endParaRPr lang="tr-TR" dirty="0"/>
          </a:p>
          <a:p>
            <a:pPr marL="0" indent="0" fontAlgn="ctr">
              <a:buNone/>
            </a:pPr>
            <a:r>
              <a:rPr lang="tr-TR" dirty="0"/>
              <a:t>Basım Bildirimi </a:t>
            </a:r>
            <a:r>
              <a:rPr lang="tr-TR" dirty="0" smtClean="0"/>
              <a:t>Alanı                                                        İç </a:t>
            </a:r>
            <a:r>
              <a:rPr lang="tr-TR" dirty="0"/>
              <a:t>kapak önceki sayfalar ve sonluk</a:t>
            </a:r>
          </a:p>
          <a:p>
            <a:pPr marL="0" indent="0" fontAlgn="ctr">
              <a:buNone/>
            </a:pPr>
            <a:r>
              <a:rPr lang="tr-TR" dirty="0"/>
              <a:t>Materyal Türü Özel Ayrıntılar </a:t>
            </a:r>
            <a:r>
              <a:rPr lang="tr-TR" dirty="0" smtClean="0"/>
              <a:t>Alanı 		                          Eserin </a:t>
            </a:r>
            <a:r>
              <a:rPr lang="tr-TR" dirty="0"/>
              <a:t>bütünü</a:t>
            </a:r>
          </a:p>
          <a:p>
            <a:pPr marL="0" indent="0" fontAlgn="ctr">
              <a:buNone/>
            </a:pPr>
            <a:r>
              <a:rPr lang="tr-TR" dirty="0"/>
              <a:t>Yayın Dağıtım </a:t>
            </a:r>
            <a:r>
              <a:rPr lang="tr-TR" dirty="0" err="1"/>
              <a:t>vb</a:t>
            </a:r>
            <a:r>
              <a:rPr lang="tr-TR" dirty="0"/>
              <a:t> </a:t>
            </a:r>
            <a:r>
              <a:rPr lang="tr-TR" dirty="0" smtClean="0"/>
              <a:t>Alanı                                                     İç </a:t>
            </a:r>
            <a:r>
              <a:rPr lang="tr-TR" dirty="0"/>
              <a:t>kapak önceki sayfalar ve sonluk</a:t>
            </a:r>
          </a:p>
          <a:p>
            <a:pPr marL="0" indent="0" fontAlgn="ctr">
              <a:buNone/>
            </a:pPr>
            <a:r>
              <a:rPr lang="tr-TR" dirty="0"/>
              <a:t>Fiziksel Niteleme </a:t>
            </a:r>
            <a:r>
              <a:rPr lang="tr-TR" dirty="0" smtClean="0"/>
              <a:t>Alanı                                                                        Eserin </a:t>
            </a:r>
            <a:r>
              <a:rPr lang="tr-TR" dirty="0"/>
              <a:t>bütünü</a:t>
            </a:r>
          </a:p>
          <a:p>
            <a:pPr marL="0" indent="0" fontAlgn="ctr">
              <a:buNone/>
            </a:pPr>
            <a:r>
              <a:rPr lang="tr-TR" dirty="0"/>
              <a:t>Dizi Bildirim </a:t>
            </a:r>
            <a:r>
              <a:rPr lang="tr-TR" dirty="0" smtClean="0"/>
              <a:t>Alanı                                                              İç </a:t>
            </a:r>
            <a:r>
              <a:rPr lang="tr-TR" dirty="0"/>
              <a:t>kapak önceki sayfalar ve sonluk</a:t>
            </a:r>
          </a:p>
          <a:p>
            <a:pPr marL="0" indent="0" fontAlgn="ctr">
              <a:buNone/>
            </a:pPr>
            <a:r>
              <a:rPr lang="tr-TR" dirty="0" smtClean="0"/>
              <a:t>Notlar 							</a:t>
            </a:r>
            <a:r>
              <a:rPr lang="tr-TR" smtClean="0"/>
              <a:t>	  Herhangi </a:t>
            </a:r>
            <a:r>
              <a:rPr lang="tr-TR" dirty="0"/>
              <a:t>bir kaynak</a:t>
            </a:r>
          </a:p>
          <a:p>
            <a:pPr marL="0" indent="0" fontAlgn="ctr">
              <a:buNone/>
            </a:pPr>
            <a:r>
              <a:rPr lang="tr-TR" dirty="0"/>
              <a:t>Standart Numara ve Sağlanabilirlik </a:t>
            </a:r>
            <a:r>
              <a:rPr lang="tr-TR" dirty="0" smtClean="0"/>
              <a:t>Alanı 	                                       Eserin </a:t>
            </a:r>
            <a:r>
              <a:rPr lang="tr-TR" dirty="0"/>
              <a:t>bütünü</a:t>
            </a:r>
          </a:p>
          <a:p>
            <a:pPr marL="0" indent="0">
              <a:buNone/>
            </a:pPr>
            <a:endParaRPr lang="tr-TR" dirty="0" smtClean="0">
              <a:latin typeface="Times New Roman" panose="02020603050405020304" pitchFamily="18" charset="0"/>
              <a:cs typeface="Times New Roman" panose="02020603050405020304" pitchFamily="18" charset="0"/>
            </a:endParaRPr>
          </a:p>
          <a:p>
            <a:pPr marL="0" indent="0">
              <a:buNone/>
            </a:pPr>
            <a:endParaRPr lang="tr-TR"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729166221"/>
      </p:ext>
    </p:extLst>
  </p:cSld>
  <p:clrMapOvr>
    <a:masterClrMapping/>
  </p:clrMapOvr>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6420</TotalTime>
  <Words>433</Words>
  <Application>Microsoft Office PowerPoint</Application>
  <PresentationFormat>Geniş ekran</PresentationFormat>
  <Paragraphs>64</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8</vt:i4>
      </vt:variant>
    </vt:vector>
  </HeadingPairs>
  <TitlesOfParts>
    <vt:vector size="15" baseType="lpstr">
      <vt:lpstr>Arial</vt:lpstr>
      <vt:lpstr>Calibri</vt:lpstr>
      <vt:lpstr>Calibri Light</vt:lpstr>
      <vt:lpstr>Times New Roman</vt:lpstr>
      <vt:lpstr>Verdana</vt:lpstr>
      <vt:lpstr>Office Theme</vt:lpstr>
      <vt:lpstr>Ofis Teması</vt:lpstr>
      <vt:lpstr>GİRİŞ: Kataloglama</vt:lpstr>
      <vt:lpstr>GİRİŞ: Kataloglama</vt:lpstr>
      <vt:lpstr>GİRİŞ: Kataloglama</vt:lpstr>
      <vt:lpstr>GİRİŞ: Tarihsel Gelişim</vt:lpstr>
      <vt:lpstr>AACR2 Standart Niteleme alanları</vt:lpstr>
      <vt:lpstr>Anlam Yüklenmiş Noktalama İşaretleri</vt:lpstr>
      <vt:lpstr>Bilginin Ana Kaynağı</vt:lpstr>
      <vt:lpstr>Bilginin Ana Kaynağı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Mustafa BAYTER</dc:creator>
  <cp:lastModifiedBy>Doğan ATILGAN</cp:lastModifiedBy>
  <cp:revision>356</cp:revision>
  <dcterms:created xsi:type="dcterms:W3CDTF">2014-11-20T14:17:10Z</dcterms:created>
  <dcterms:modified xsi:type="dcterms:W3CDTF">2020-05-29T14:21:32Z</dcterms:modified>
</cp:coreProperties>
</file>