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6" r:id="rId9"/>
    <p:sldId id="267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74F6C-A307-48B9-9E3F-F50B0F5BABA6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A223AE-2CEC-4ADF-854D-7AF4599D04F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427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A1B4040-AB53-434C-BD86-7CDEC3731849}" type="slidenum">
              <a:rPr lang="tr-TR" altLang="en-US" smtClean="0"/>
              <a:pPr/>
              <a:t>1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246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55E1052-9B18-472F-A72A-4137670B4E18}" type="slidenum">
              <a:rPr lang="tr-TR" altLang="en-US" smtClean="0"/>
              <a:pPr/>
              <a:t>2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349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D544A60-3026-489C-850E-782ED37997A9}" type="slidenum">
              <a:rPr lang="tr-TR" altLang="en-US" smtClean="0"/>
              <a:pPr/>
              <a:t>3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451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E119087-DC27-40FA-B366-15A91CBD1D23}" type="slidenum">
              <a:rPr lang="tr-TR" altLang="en-US" smtClean="0"/>
              <a:pPr/>
              <a:t>4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554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AAFAF99-0B3F-4BE2-9943-823CE39AB364}" type="slidenum">
              <a:rPr lang="tr-TR" altLang="en-US" smtClean="0"/>
              <a:pPr/>
              <a:t>5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656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57B9BD3-820C-441A-AA00-090AE7ED6F54}" type="slidenum">
              <a:rPr lang="tr-TR" altLang="en-US" smtClean="0"/>
              <a:pPr/>
              <a:t>6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758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A83FE6E-42BD-4933-A1DD-825024F9F58F}" type="slidenum">
              <a:rPr lang="tr-TR" altLang="en-US" smtClean="0"/>
              <a:pPr/>
              <a:t>7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861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BB76FDA-6E76-4300-BC2C-49E94ED7365F}" type="slidenum">
              <a:rPr lang="tr-TR" altLang="en-US" smtClean="0"/>
              <a:pPr/>
              <a:t>8</a:t>
            </a:fld>
            <a:endParaRPr lang="tr-TR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963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A4577F-A538-4E59-8CDF-234234475D78}" type="slidenum">
              <a:rPr lang="tr-TR" altLang="en-US" smtClean="0"/>
              <a:pPr/>
              <a:t>9</a:t>
            </a:fld>
            <a:endParaRPr lang="tr-TR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1913" y="2420938"/>
            <a:ext cx="7239000" cy="1444625"/>
          </a:xfrm>
        </p:spPr>
        <p:txBody>
          <a:bodyPr/>
          <a:lstStyle/>
          <a:p>
            <a:pPr algn="ctr" eaLnBrk="1" hangingPunct="1"/>
            <a:r>
              <a:rPr lang="tr-TR" altLang="tr-TR" dirty="0" smtClean="0"/>
              <a:t>SOSYOLOJİK YAKLAŞIMLAR VE </a:t>
            </a:r>
            <a:r>
              <a:rPr lang="tr-TR" altLang="tr-TR" dirty="0" smtClean="0"/>
              <a:t>AİLE</a:t>
            </a:r>
            <a:endParaRPr lang="tr-TR" alt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dirty="0" smtClean="0"/>
              <a:t>Sosyolojik yaklaşımlar </a:t>
            </a:r>
            <a:r>
              <a:rPr lang="tr-TR" sz="2400" dirty="0"/>
              <a:t>ve </a:t>
            </a:r>
            <a:r>
              <a:rPr lang="tr-TR" sz="2400" dirty="0" smtClean="0"/>
              <a:t>onların </a:t>
            </a:r>
            <a:r>
              <a:rPr lang="tr-TR" sz="2400" dirty="0"/>
              <a:t>aile </a:t>
            </a:r>
            <a:r>
              <a:rPr lang="tr-TR" sz="2400" dirty="0" smtClean="0"/>
              <a:t>hakkındaki görüşleri </a:t>
            </a:r>
            <a:r>
              <a:rPr lang="tr-TR" sz="2400" dirty="0"/>
              <a:t>temelinde aile kuramlar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9" cy="4556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8047"/>
                <a:gridCol w="1440160"/>
                <a:gridCol w="1728192"/>
                <a:gridCol w="1656184"/>
                <a:gridCol w="2361656"/>
              </a:tblGrid>
              <a:tr h="731461">
                <a:tc>
                  <a:txBody>
                    <a:bodyPr/>
                    <a:lstStyle/>
                    <a:p>
                      <a:r>
                        <a:rPr kumimoji="0" lang="tr-TR" sz="14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Yaklaşmlar</a:t>
                      </a:r>
                      <a:endParaRPr lang="tr-TR" sz="14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r>
                        <a:rPr kumimoji="0" lang="tr-TR" sz="14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Genel analiz</a:t>
                      </a:r>
                    </a:p>
                    <a:p>
                      <a:r>
                        <a:rPr kumimoji="0" lang="tr-TR" sz="14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düzeyi</a:t>
                      </a:r>
                      <a:endParaRPr lang="tr-TR" sz="1400" dirty="0" smtClean="0"/>
                    </a:p>
                    <a:p>
                      <a:endParaRPr lang="tr-TR" sz="14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r>
                        <a:rPr kumimoji="0" lang="tr-TR" sz="14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Analiz odağı</a:t>
                      </a:r>
                      <a:endParaRPr lang="tr-TR" sz="14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r>
                        <a:rPr kumimoji="0" lang="tr-TR" sz="14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Anahtar</a:t>
                      </a:r>
                    </a:p>
                    <a:p>
                      <a:r>
                        <a:rPr kumimoji="0" lang="tr-TR" sz="14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kavramlar</a:t>
                      </a:r>
                      <a:endParaRPr lang="tr-TR" sz="14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r>
                        <a:rPr kumimoji="0" lang="tr-TR" sz="14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Anahtar</a:t>
                      </a:r>
                    </a:p>
                    <a:p>
                      <a:r>
                        <a:rPr kumimoji="0" lang="tr-TR" sz="14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kavramlar</a:t>
                      </a:r>
                      <a:endParaRPr lang="tr-TR" sz="1400" dirty="0"/>
                    </a:p>
                  </a:txBody>
                  <a:tcPr marT="45708" marB="45708"/>
                </a:tc>
              </a:tr>
              <a:tr h="1264831">
                <a:tc>
                  <a:txBody>
                    <a:bodyPr/>
                    <a:lstStyle/>
                    <a:p>
                      <a:r>
                        <a:rPr kumimoji="0"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Sembolik</a:t>
                      </a:r>
                    </a:p>
                    <a:p>
                      <a:r>
                        <a:rPr kumimoji="0" lang="tr-TR" sz="11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Etkileşimcilik</a:t>
                      </a:r>
                      <a:endParaRPr lang="tr-TR" sz="11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r>
                        <a:rPr kumimoji="0"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Sosyal etkileşimin</a:t>
                      </a:r>
                    </a:p>
                    <a:p>
                      <a:r>
                        <a:rPr kumimoji="0" lang="tr-TR" sz="11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mikrososyolojik</a:t>
                      </a:r>
                      <a:endParaRPr kumimoji="0" lang="tr-TR" sz="11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incelemeleri</a:t>
                      </a:r>
                      <a:endParaRPr lang="tr-TR" sz="11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r>
                        <a:rPr kumimoji="0" lang="tr-TR" sz="11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Yüzyüze</a:t>
                      </a:r>
                      <a:endParaRPr kumimoji="0" lang="tr-TR" sz="11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etkileşim ve</a:t>
                      </a:r>
                    </a:p>
                    <a:p>
                      <a:r>
                        <a:rPr kumimoji="0"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insanların toplum</a:t>
                      </a:r>
                    </a:p>
                    <a:p>
                      <a:r>
                        <a:rPr kumimoji="0"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yaşamı</a:t>
                      </a:r>
                    </a:p>
                    <a:p>
                      <a:r>
                        <a:rPr kumimoji="0"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oluşturmak için</a:t>
                      </a:r>
                    </a:p>
                    <a:p>
                      <a:r>
                        <a:rPr kumimoji="0"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sembolleri nasıl</a:t>
                      </a:r>
                    </a:p>
                    <a:p>
                      <a:r>
                        <a:rPr kumimoji="0"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kullandıkları</a:t>
                      </a:r>
                      <a:endParaRPr lang="tr-TR" sz="11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r>
                        <a:rPr kumimoji="0"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Semboller</a:t>
                      </a:r>
                    </a:p>
                    <a:p>
                      <a:r>
                        <a:rPr kumimoji="0"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Etkileşim</a:t>
                      </a:r>
                    </a:p>
                    <a:p>
                      <a:r>
                        <a:rPr kumimoji="0"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Anlamlar</a:t>
                      </a:r>
                    </a:p>
                    <a:p>
                      <a:r>
                        <a:rPr kumimoji="0"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Tanımlar</a:t>
                      </a:r>
                      <a:endParaRPr lang="tr-TR" sz="11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r>
                        <a:rPr kumimoji="0"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Sanayileşme ve kentleşme</a:t>
                      </a:r>
                    </a:p>
                    <a:p>
                      <a:r>
                        <a:rPr kumimoji="0"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aile/evlilik rollerini</a:t>
                      </a:r>
                    </a:p>
                    <a:p>
                      <a:r>
                        <a:rPr kumimoji="0"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değiştirerek; aşk, evlenme, çocuk</a:t>
                      </a:r>
                    </a:p>
                    <a:p>
                      <a:r>
                        <a:rPr kumimoji="0"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 boşanmanın yeniden</a:t>
                      </a:r>
                    </a:p>
                    <a:p>
                      <a:r>
                        <a:rPr kumimoji="0" lang="tr-TR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Tanımlanmasına yol açmıştır.</a:t>
                      </a:r>
                      <a:endParaRPr lang="tr-TR" sz="1100" dirty="0"/>
                    </a:p>
                  </a:txBody>
                  <a:tcPr marT="45708" marB="45708"/>
                </a:tc>
              </a:tr>
              <a:tr h="1005766">
                <a:tc>
                  <a:txBody>
                    <a:bodyPr/>
                    <a:lstStyle/>
                    <a:p>
                      <a:r>
                        <a:rPr kumimoji="0" lang="tr-TR" sz="12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İşlevselci</a:t>
                      </a:r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Analiz</a:t>
                      </a:r>
                    </a:p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(Yapısal</a:t>
                      </a:r>
                    </a:p>
                    <a:p>
                      <a:r>
                        <a:rPr kumimoji="0" lang="tr-TR" sz="12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İşlevselcilik</a:t>
                      </a:r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)</a:t>
                      </a:r>
                      <a:endParaRPr lang="tr-TR" sz="12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Toplumun</a:t>
                      </a:r>
                    </a:p>
                    <a:p>
                      <a:r>
                        <a:rPr kumimoji="0" lang="tr-TR" sz="12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makrososyolojik</a:t>
                      </a:r>
                      <a:endParaRPr kumimoji="0" lang="tr-TR" sz="12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incelemesi</a:t>
                      </a:r>
                      <a:endParaRPr lang="tr-TR" sz="12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Toplumu oluşturan</a:t>
                      </a:r>
                    </a:p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Parçaların birbirleriyle olan olumlu (işlevsel)</a:t>
                      </a:r>
                    </a:p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 olumsuz (işlevsel olmayan ilişkileri)</a:t>
                      </a:r>
                      <a:endParaRPr lang="tr-TR" sz="12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Yapı İşlevler (gizil veya açık) İşlevsel olmayan Denge/tarafsızlık</a:t>
                      </a:r>
                      <a:endParaRPr lang="tr-TR" sz="12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Toplumsal değişmeler</a:t>
                      </a:r>
                    </a:p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ailenin işlevlerini aşındırdıkça aile bağları zayıflamakta ve</a:t>
                      </a:r>
                    </a:p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Boşanmalar artmaktadır.</a:t>
                      </a:r>
                      <a:endParaRPr lang="tr-TR" sz="1200" dirty="0"/>
                    </a:p>
                  </a:txBody>
                  <a:tcPr marT="45708" marB="45708"/>
                </a:tc>
              </a:tr>
              <a:tr h="1371505">
                <a:tc>
                  <a:txBody>
                    <a:bodyPr/>
                    <a:lstStyle/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Çatışmacı</a:t>
                      </a:r>
                      <a:endParaRPr lang="tr-TR" sz="12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Toplumun</a:t>
                      </a:r>
                    </a:p>
                    <a:p>
                      <a:r>
                        <a:rPr kumimoji="0" lang="tr-TR" sz="12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makrososyolojik</a:t>
                      </a:r>
                      <a:endParaRPr kumimoji="0" lang="tr-TR" sz="12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incelemesi</a:t>
                      </a:r>
                      <a:endParaRPr lang="tr-TR" sz="12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Toplumda</a:t>
                      </a:r>
                    </a:p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kıt olan kaynaklar</a:t>
                      </a:r>
                    </a:p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için mücadele ve</a:t>
                      </a:r>
                    </a:p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güçlü</a:t>
                      </a:r>
                    </a:p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egemenlerin</a:t>
                      </a:r>
                    </a:p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güçsüzleri nasıl</a:t>
                      </a:r>
                    </a:p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kontrol ettikleri</a:t>
                      </a:r>
                      <a:endParaRPr lang="tr-TR" sz="12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Eşitsizlik</a:t>
                      </a:r>
                    </a:p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Güç/iktidar</a:t>
                      </a:r>
                    </a:p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Çatışma</a:t>
                      </a:r>
                    </a:p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Rekabet</a:t>
                      </a:r>
                    </a:p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Sömürü/istismar</a:t>
                      </a:r>
                      <a:endParaRPr lang="tr-TR" sz="1200" dirty="0"/>
                    </a:p>
                  </a:txBody>
                  <a:tcPr marT="45708" marB="45708"/>
                </a:tc>
                <a:tc>
                  <a:txBody>
                    <a:bodyPr/>
                    <a:lstStyle/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Erkekler ekonomik yaşamı</a:t>
                      </a:r>
                    </a:p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kontrol ettiğinde boşanmalar</a:t>
                      </a:r>
                    </a:p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düşüktür. Boşanmalardaki</a:t>
                      </a:r>
                    </a:p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artış, kadın ve erkek arasındaki</a:t>
                      </a:r>
                    </a:p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güç dengesinin değiştiğinin</a:t>
                      </a:r>
                    </a:p>
                    <a:p>
                      <a:r>
                        <a:rPr kumimoji="0" lang="tr-T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göstergesidir.</a:t>
                      </a:r>
                      <a:endParaRPr lang="tr-TR" sz="1200" dirty="0"/>
                    </a:p>
                  </a:txBody>
                  <a:tcPr marT="45708" marB="45708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İçerik Yer Tutucusu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2800" dirty="0" smtClean="0"/>
              <a:t>Aile</a:t>
            </a:r>
            <a:r>
              <a:rPr lang="tr-TR" altLang="tr-TR" sz="2800" dirty="0" smtClean="0"/>
              <a:t>’ makro ve mikro ölçekte olmak üzere çeşitli sosyolojik analiz düzlemlerinin nesnesi kılınabilir. </a:t>
            </a:r>
            <a:endParaRPr lang="tr-TR" altLang="tr-TR" sz="2800" dirty="0" smtClean="0"/>
          </a:p>
          <a:p>
            <a:pPr eaLnBrk="1" hangingPunct="1"/>
            <a:endParaRPr lang="tr-TR" altLang="tr-TR" sz="2800" dirty="0" smtClean="0"/>
          </a:p>
          <a:p>
            <a:pPr eaLnBrk="1" hangingPunct="1"/>
            <a:r>
              <a:rPr lang="tr-TR" altLang="tr-TR" sz="2800" dirty="0" smtClean="0"/>
              <a:t>Herhangi bir makro yaklaşım içinde aile, toplumsal ve/ya da toplumlar arası yapı ve ilişkiler bütünü içinde incelenip değerlendirilirken; </a:t>
            </a:r>
          </a:p>
          <a:p>
            <a:pPr eaLnBrk="1" hangingPunct="1"/>
            <a:endParaRPr lang="tr-T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800" dirty="0" smtClean="0"/>
              <a:t>Mikro düzlemde aile, daha çok kendi iç yapısı ve bireyler arası ilişkiler çerçevesinde incelenir. </a:t>
            </a:r>
            <a:endParaRPr lang="tr-TR" altLang="tr-TR" sz="2800" dirty="0" smtClean="0"/>
          </a:p>
          <a:p>
            <a:pPr eaLnBrk="1" hangingPunct="1">
              <a:lnSpc>
                <a:spcPct val="90000"/>
              </a:lnSpc>
            </a:pPr>
            <a:endParaRPr lang="tr-TR" altLang="tr-TR" sz="28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800" dirty="0" smtClean="0"/>
              <a:t>Sosyolojik birikim içinde aileye ilişkin ele alışları, kavramsallaştırmaları anlayıp, eleştirel bir değerlendirmeye tabi kılabilmek için her şeyden önce, ‘</a:t>
            </a:r>
            <a:r>
              <a:rPr lang="tr-TR" altLang="tr-TR" sz="2800" u="sng" dirty="0" smtClean="0"/>
              <a:t>sosyolojik yaklaşımlar</a:t>
            </a:r>
            <a:r>
              <a:rPr lang="tr-TR" altLang="tr-TR" sz="2800" dirty="0" smtClean="0"/>
              <a:t>’ hakkında bilgili olmaya gerek vardır.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>
              <a:solidFill>
                <a:srgbClr val="7B9899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2800" dirty="0" smtClean="0"/>
              <a:t>Sosyolojik yaklaşımlar, ‘</a:t>
            </a:r>
            <a:r>
              <a:rPr lang="tr-TR" altLang="tr-TR" sz="2800" dirty="0" err="1" smtClean="0"/>
              <a:t>onto</a:t>
            </a:r>
            <a:r>
              <a:rPr lang="tr-TR" altLang="tr-TR" sz="2800" dirty="0" smtClean="0"/>
              <a:t>’ (sosyal gerçeklik) üzerine söylenen en kapsamlı sözlerden oluşmaktadır. </a:t>
            </a:r>
            <a:endParaRPr lang="tr-TR" altLang="tr-TR" sz="2800" dirty="0" smtClean="0"/>
          </a:p>
          <a:p>
            <a:pPr eaLnBrk="1" hangingPunct="1"/>
            <a:endParaRPr lang="tr-TR" altLang="tr-TR" sz="2800" dirty="0" smtClean="0"/>
          </a:p>
          <a:p>
            <a:pPr eaLnBrk="1" hangingPunct="1"/>
            <a:r>
              <a:rPr lang="tr-TR" altLang="tr-TR" sz="2800" dirty="0" smtClean="0"/>
              <a:t>Yaklaşımlar, birer </a:t>
            </a:r>
            <a:r>
              <a:rPr lang="tr-TR" altLang="tr-TR" sz="2800" dirty="0" err="1" smtClean="0"/>
              <a:t>sayıltılar</a:t>
            </a:r>
            <a:r>
              <a:rPr lang="tr-TR" altLang="tr-TR" sz="2800" dirty="0" smtClean="0"/>
              <a:t> bütünüdür. </a:t>
            </a:r>
            <a:endParaRPr lang="tr-TR" altLang="tr-TR" sz="2800" dirty="0" smtClean="0"/>
          </a:p>
          <a:p>
            <a:pPr eaLnBrk="1" hangingPunct="1"/>
            <a:endParaRPr lang="tr-TR" altLang="tr-TR" sz="2800" dirty="0" smtClean="0"/>
          </a:p>
          <a:p>
            <a:pPr eaLnBrk="1" hangingPunct="1"/>
            <a:r>
              <a:rPr lang="tr-TR" altLang="tr-TR" sz="2800" dirty="0" smtClean="0"/>
              <a:t>‘</a:t>
            </a:r>
            <a:r>
              <a:rPr lang="tr-TR" altLang="tr-TR" sz="2800" dirty="0" err="1" smtClean="0"/>
              <a:t>Onto’ya</a:t>
            </a:r>
            <a:r>
              <a:rPr lang="tr-TR" altLang="tr-TR" sz="2800" dirty="0" smtClean="0"/>
              <a:t> </a:t>
            </a:r>
            <a:r>
              <a:rPr lang="tr-TR" altLang="tr-TR" sz="2800" dirty="0" smtClean="0"/>
              <a:t>nasıl bakmamız gerektiğini bize bildiren ontolojik yaklaşımımızdır.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>
              <a:solidFill>
                <a:srgbClr val="7B9899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2800" dirty="0" smtClean="0"/>
              <a:t>Sosyolojide mevcut ontolojik yaklaşımlar temelde ikiye ayrılmaktadır: </a:t>
            </a:r>
            <a:r>
              <a:rPr lang="tr-TR" altLang="tr-TR" sz="2800" b="1" dirty="0" err="1" smtClean="0"/>
              <a:t>holistik</a:t>
            </a:r>
            <a:r>
              <a:rPr lang="tr-TR" altLang="tr-TR" sz="2800" dirty="0" smtClean="0"/>
              <a:t> yaklaşımlar ve </a:t>
            </a:r>
            <a:r>
              <a:rPr lang="tr-TR" altLang="tr-TR" sz="2800" b="1" dirty="0" err="1" smtClean="0"/>
              <a:t>aksiyonel</a:t>
            </a:r>
            <a:r>
              <a:rPr lang="tr-TR" altLang="tr-TR" sz="2800" dirty="0" smtClean="0"/>
              <a:t> yaklaşımlar. </a:t>
            </a:r>
            <a:endParaRPr lang="tr-TR" altLang="tr-TR" sz="2800" dirty="0" smtClean="0"/>
          </a:p>
          <a:p>
            <a:pPr eaLnBrk="1" hangingPunct="1"/>
            <a:endParaRPr lang="tr-TR" altLang="tr-TR" sz="2800" dirty="0" smtClean="0"/>
          </a:p>
          <a:p>
            <a:pPr eaLnBrk="1" hangingPunct="1"/>
            <a:r>
              <a:rPr lang="tr-TR" altLang="tr-TR" sz="2800" u="sng" dirty="0" err="1" smtClean="0"/>
              <a:t>Holistik</a:t>
            </a:r>
            <a:r>
              <a:rPr lang="tr-TR" altLang="tr-TR" sz="2800" u="sng" dirty="0" smtClean="0"/>
              <a:t> yaklaşımlar</a:t>
            </a:r>
            <a:r>
              <a:rPr lang="tr-TR" altLang="tr-TR" sz="2800" dirty="0" smtClean="0"/>
              <a:t>, sosyal gerçekliği ‘olgusal’ olarak gören, ‘bütün’e (ör. Toplum) önem veren yaklaşımlardır (İşlevselcilik, yapısal-işlevselcilik, yapısalcılık, çatışmacı yaklaşımlar gibi)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2800" b="1" dirty="0" err="1" smtClean="0"/>
              <a:t>Aksiyonel</a:t>
            </a:r>
            <a:r>
              <a:rPr lang="tr-TR" altLang="tr-TR" sz="2800" b="1" dirty="0" smtClean="0"/>
              <a:t> yaklaşımlar</a:t>
            </a:r>
            <a:r>
              <a:rPr lang="tr-TR" altLang="tr-TR" sz="2800" dirty="0" smtClean="0"/>
              <a:t> ise, ‘olgu’ yerine ‘sürece’ odaklanır; sosyal gerçekliğin, insan aksiyonlarıyla ‘inşa’ edilen bir süreç olarak kabulü, bu yaklaşımların temel, ortak </a:t>
            </a:r>
            <a:r>
              <a:rPr lang="tr-TR" altLang="tr-TR" sz="2800" dirty="0" err="1" smtClean="0"/>
              <a:t>sayıltısıdır</a:t>
            </a:r>
            <a:r>
              <a:rPr lang="tr-TR" altLang="tr-TR" sz="2800" dirty="0" smtClean="0"/>
              <a:t>. </a:t>
            </a:r>
            <a:endParaRPr lang="tr-TR" altLang="tr-TR" sz="2800" dirty="0" smtClean="0"/>
          </a:p>
          <a:p>
            <a:pPr eaLnBrk="1" hangingPunct="1"/>
            <a:endParaRPr lang="tr-TR" altLang="tr-TR" sz="2800" dirty="0" smtClean="0"/>
          </a:p>
          <a:p>
            <a:pPr eaLnBrk="1" hangingPunct="1"/>
            <a:r>
              <a:rPr lang="tr-TR" altLang="tr-TR" sz="2800" dirty="0" smtClean="0"/>
              <a:t>Bu bağlamda, bireylerin eylemleri, onlara yükledikleri anlamlar ve değerler ile sosyal olanı nasıl inşa ettikleri üzerine odaklanılır.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2800" dirty="0" err="1" smtClean="0"/>
              <a:t>Aksiyonel</a:t>
            </a:r>
            <a:r>
              <a:rPr lang="tr-TR" altLang="tr-TR" sz="2800" dirty="0" smtClean="0"/>
              <a:t> yaklaşımlar içinde başlıca yaklaşımlar, fenomenoloji, sembolik etkileşimcilik, </a:t>
            </a:r>
            <a:r>
              <a:rPr lang="tr-TR" altLang="tr-TR" sz="2800" dirty="0" err="1" smtClean="0"/>
              <a:t>etnometodolojidir</a:t>
            </a:r>
            <a:r>
              <a:rPr lang="tr-TR" altLang="tr-TR" sz="2800" dirty="0" smtClean="0"/>
              <a:t>. </a:t>
            </a:r>
            <a:endParaRPr lang="tr-TR" altLang="tr-TR" sz="2800" dirty="0" smtClean="0"/>
          </a:p>
          <a:p>
            <a:pPr eaLnBrk="1" hangingPunct="1"/>
            <a:endParaRPr lang="tr-TR" altLang="tr-TR" sz="2800" dirty="0" smtClean="0"/>
          </a:p>
          <a:p>
            <a:pPr eaLnBrk="1" hangingPunct="1"/>
            <a:r>
              <a:rPr lang="tr-TR" altLang="tr-TR" sz="2800" dirty="0" smtClean="0"/>
              <a:t>Sözü edilen ontolojik yaklaşımların her biri içinde çeşitli kuramlar yer almaktadır. Diğer bir deyişle, kuramlar, belirli bir yaklaşımın </a:t>
            </a:r>
            <a:r>
              <a:rPr lang="tr-TR" altLang="tr-TR" sz="2800" dirty="0" err="1" smtClean="0"/>
              <a:t>sayıltılarını</a:t>
            </a:r>
            <a:r>
              <a:rPr lang="tr-TR" altLang="tr-TR" sz="2800" dirty="0" smtClean="0"/>
              <a:t> paylaşmaktadır.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>
              <a:solidFill>
                <a:srgbClr val="7B9899"/>
              </a:solidFill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2800" dirty="0" smtClean="0"/>
              <a:t>Aileye ilişkin sosyolojik kavramsallaştırmaların her biri, sözü edilen yaklaşım-kuram ilişkisi çerçevesinde kurulmaktadır. </a:t>
            </a:r>
            <a:endParaRPr lang="tr-TR" altLang="tr-TR" sz="2800" dirty="0" smtClean="0"/>
          </a:p>
          <a:p>
            <a:pPr eaLnBrk="1" hangingPunct="1"/>
            <a:endParaRPr lang="tr-TR" altLang="tr-TR" sz="2800" dirty="0" smtClean="0"/>
          </a:p>
          <a:p>
            <a:pPr eaLnBrk="1" hangingPunct="1"/>
            <a:r>
              <a:rPr lang="tr-TR" altLang="tr-TR" sz="2800" dirty="0" smtClean="0"/>
              <a:t>Bu bağlamda, diyelim </a:t>
            </a:r>
            <a:r>
              <a:rPr lang="tr-TR" altLang="tr-TR" sz="2800" dirty="0" err="1" smtClean="0"/>
              <a:t>Parsons’ın</a:t>
            </a:r>
            <a:r>
              <a:rPr lang="tr-TR" altLang="tr-TR" sz="2800" dirty="0" smtClean="0"/>
              <a:t> aile kavramsallaştırmasını, aileye ilişkin görüşlerini anlayabilmek için, benimsemiş olduğu ‘yaklaşım’ın (yapısal-işlevselcilik) </a:t>
            </a:r>
            <a:r>
              <a:rPr lang="tr-TR" altLang="tr-TR" sz="2800" dirty="0" err="1" smtClean="0"/>
              <a:t>sayıltılarını</a:t>
            </a:r>
            <a:r>
              <a:rPr lang="tr-TR" altLang="tr-TR" sz="2800" dirty="0" smtClean="0"/>
              <a:t> göz önünde bulundurmak gerekir.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</TotalTime>
  <Words>455</Words>
  <Application>Microsoft Office PowerPoint</Application>
  <PresentationFormat>Ekran Gösterisi (4:3)</PresentationFormat>
  <Paragraphs>98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Cumba</vt:lpstr>
      <vt:lpstr>SOSYOLOJİK YAKLAŞIMLAR VE AİLE</vt:lpstr>
      <vt:lpstr>Sosyolojik yaklaşımlar ve onların aile hakkındaki görüşleri temelinde aile kuramlar</vt:lpstr>
      <vt:lpstr>Slayt 3</vt:lpstr>
      <vt:lpstr>Slayt 4</vt:lpstr>
      <vt:lpstr>Slayt 5</vt:lpstr>
      <vt:lpstr>Slayt 6</vt:lpstr>
      <vt:lpstr>Slayt 7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SOSYOLOJİK YAKLAŞIMLAR VE AİLE</dc:title>
  <dc:creator>irem yilmaz</dc:creator>
  <cp:lastModifiedBy>iremyilmaz</cp:lastModifiedBy>
  <cp:revision>1</cp:revision>
  <dcterms:created xsi:type="dcterms:W3CDTF">2018-04-01T19:04:10Z</dcterms:created>
  <dcterms:modified xsi:type="dcterms:W3CDTF">2018-04-01T19:17:38Z</dcterms:modified>
</cp:coreProperties>
</file>