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4" r:id="rId4"/>
    <p:sldId id="265" r:id="rId5"/>
    <p:sldId id="266" r:id="rId6"/>
    <p:sldId id="267" r:id="rId7"/>
    <p:sldId id="268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06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licey.net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CB0B1-BEF2-4B2E-A81B-47F6AA2B0E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Синтаксис </a:t>
            </a:r>
            <a:r>
              <a:rPr lang="tr-TR" dirty="0"/>
              <a:t>II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8CD69-D3F2-4000-8667-1A55860AC7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Лекция 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438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2739A-383E-4938-BB80-40B9DF8A4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08722"/>
            <a:ext cx="9601200" cy="1063487"/>
          </a:xfrm>
        </p:spPr>
        <p:txBody>
          <a:bodyPr>
            <a:normAutofit fontScale="90000"/>
          </a:bodyPr>
          <a:lstStyle/>
          <a:p>
            <a:r>
              <a:rPr lang="ru-RU" dirty="0"/>
              <a:t>Сложноподчиненные предложения </a:t>
            </a:r>
            <a:br>
              <a:rPr lang="ru-RU" dirty="0"/>
            </a:br>
            <a:r>
              <a:rPr lang="ru-RU" dirty="0"/>
              <a:t>с придаточными определительными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14844-0193-4624-B852-256761BA1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272209"/>
            <a:ext cx="9601200" cy="4899992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Придаточные определительные выполняют функции определения и выражают признак предмета. Однако они характеризуют предмет не прямо, а косвенно, через ситуацию, которая связана с предметом. </a:t>
            </a:r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i="1" dirty="0"/>
              <a:t>Комната, в которую мы вошли, была совершенно пуста.</a:t>
            </a:r>
          </a:p>
          <a:p>
            <a:pPr marL="0" indent="0" algn="just">
              <a:buNone/>
            </a:pPr>
            <a:r>
              <a:rPr lang="ru-RU" i="1" dirty="0"/>
              <a:t>	Место, куда нас привезли, было нам знакомо. </a:t>
            </a:r>
          </a:p>
          <a:p>
            <a:pPr algn="just"/>
            <a:r>
              <a:rPr lang="ru-RU" dirty="0"/>
              <a:t>Коммуникативно-семантические функции определительных придаточных предложений могут быть различными. Различаются:</a:t>
            </a:r>
          </a:p>
          <a:p>
            <a:pPr marL="0" indent="0" algn="just">
              <a:buNone/>
            </a:pPr>
            <a:r>
              <a:rPr lang="ru-RU" dirty="0"/>
              <a:t>	-придаточные определительно-выделительные</a:t>
            </a:r>
          </a:p>
          <a:p>
            <a:pPr marL="0" indent="0" algn="just">
              <a:buNone/>
            </a:pPr>
            <a:r>
              <a:rPr lang="ru-RU" dirty="0"/>
              <a:t>	-придаточные определительно-качественные</a:t>
            </a:r>
          </a:p>
          <a:p>
            <a:pPr marL="0" indent="0" algn="just">
              <a:buNone/>
            </a:pPr>
            <a:r>
              <a:rPr lang="ru-RU" dirty="0"/>
              <a:t>	-придаточные определительно-присоединительные </a:t>
            </a:r>
          </a:p>
          <a:p>
            <a:pPr marL="0" indent="0" algn="just">
              <a:buNone/>
            </a:pPr>
            <a:endParaRPr lang="ru-RU" dirty="0"/>
          </a:p>
          <a:p>
            <a:pPr marL="530352" lvl="1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7819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F3188-316D-434A-9C65-78DDB9CFD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781878"/>
            <a:ext cx="9601200" cy="5085522"/>
          </a:xfrm>
        </p:spPr>
        <p:txBody>
          <a:bodyPr/>
          <a:lstStyle/>
          <a:p>
            <a:r>
              <a:rPr lang="ru-RU" dirty="0"/>
              <a:t>Определительно-выделительные придаточные части выражают признак, выделяющий данный предмет среди других предметов.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Автором рассказа, в котором все герои имели своих прототипов, был Николай Гришко. </a:t>
            </a:r>
          </a:p>
          <a:p>
            <a:r>
              <a:rPr lang="ru-RU" dirty="0"/>
              <a:t>Грамматической особенностью сложных предложений с определительно-выделительными придаточными частями является возможность употребления указательного местоимения </a:t>
            </a:r>
            <a:r>
              <a:rPr lang="ru-RU" b="1" i="1" dirty="0"/>
              <a:t>тот.</a:t>
            </a: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Автором того рассказа, в котором все герои имели своих прототипов, был Николай Гришко</a:t>
            </a:r>
            <a:r>
              <a:rPr lang="ru-RU" dirty="0"/>
              <a:t>. </a:t>
            </a:r>
          </a:p>
          <a:p>
            <a:r>
              <a:rPr lang="ru-RU" dirty="0"/>
              <a:t>Признак, выраженный определительно-выделительной придаточной частью должен быть достаточно информативным.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209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15C1EE-1CC6-4449-B597-D144FF020B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96347"/>
            <a:ext cx="9601200" cy="6056243"/>
          </a:xfrm>
        </p:spPr>
        <p:txBody>
          <a:bodyPr/>
          <a:lstStyle/>
          <a:p>
            <a:pPr algn="just"/>
            <a:r>
              <a:rPr lang="ru-RU" dirty="0"/>
              <a:t>Определительные-качественные придаточные выражают качественную характеристику предмета. Особенностью данных определительных придаточных является возможность употребления местоимения </a:t>
            </a:r>
            <a:r>
              <a:rPr lang="ru-RU" b="1" i="1" dirty="0"/>
              <a:t>такой</a:t>
            </a:r>
            <a:r>
              <a:rPr lang="ru-RU" dirty="0"/>
              <a:t>.  </a:t>
            </a:r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i="1" dirty="0"/>
              <a:t>Он подбирал слова, которые можно было сказать в эту минуту.</a:t>
            </a:r>
          </a:p>
          <a:p>
            <a:pPr marL="0" indent="0" algn="just">
              <a:buNone/>
            </a:pPr>
            <a:r>
              <a:rPr lang="ru-RU" i="1" dirty="0"/>
              <a:t>	 Он подбирал такие слова, которые можно было сказать в эту минуту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При употреблении союза </a:t>
            </a:r>
            <a:r>
              <a:rPr lang="ru-RU" b="1" i="1" dirty="0"/>
              <a:t>что</a:t>
            </a:r>
            <a:r>
              <a:rPr lang="ru-RU" dirty="0"/>
              <a:t>, характеристика предмета передается через 	следствие. </a:t>
            </a:r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i="1" dirty="0"/>
              <a:t>В комнате было такое окно, что мы ничего не видели из происходящего на улице. </a:t>
            </a:r>
          </a:p>
          <a:p>
            <a:pPr algn="just"/>
            <a:r>
              <a:rPr lang="ru-RU" dirty="0"/>
              <a:t> При употреблении союза </a:t>
            </a:r>
            <a:r>
              <a:rPr lang="ru-RU" b="1" i="1" dirty="0"/>
              <a:t>чтобы</a:t>
            </a:r>
            <a:r>
              <a:rPr lang="ru-RU" dirty="0"/>
              <a:t> признак передается через цель.</a:t>
            </a:r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i="1" dirty="0"/>
              <a:t>Нужно было найти такое решение, чтобы все остались довольными</a:t>
            </a:r>
            <a:r>
              <a:rPr lang="ru-RU" dirty="0"/>
              <a:t>. </a:t>
            </a:r>
          </a:p>
          <a:p>
            <a:pPr algn="just"/>
            <a:r>
              <a:rPr lang="ru-RU" dirty="0"/>
              <a:t>При употреблении союзов </a:t>
            </a:r>
            <a:r>
              <a:rPr lang="ru-RU" b="1" i="1" dirty="0"/>
              <a:t>будто, как будто, словно, как если бы 	</a:t>
            </a:r>
            <a:r>
              <a:rPr lang="ru-RU" dirty="0"/>
              <a:t>качественная характеристика передается через сравнение.</a:t>
            </a:r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i="1" dirty="0"/>
              <a:t>У него было такое лицо, как будто он увидел приведение. 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3058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503688-ADB6-44FF-8108-245E98C51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56591"/>
            <a:ext cx="9601200" cy="6003235"/>
          </a:xfrm>
        </p:spPr>
        <p:txBody>
          <a:bodyPr/>
          <a:lstStyle/>
          <a:p>
            <a:pPr algn="just"/>
            <a:r>
              <a:rPr lang="ru-RU" dirty="0"/>
              <a:t>Определительно-присоединительные придаточные части употребляются для выражения добавочной информации. При употреблении данных придаточных определяемый предмет не нуждается в конкретизирующих признаках, характеристики предмета уже известны из контекста. Признак, выраженный определительно-присоединительной придаточной частью представляет только коммуникативный интерес. </a:t>
            </a:r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i="1" dirty="0"/>
              <a:t>Они встречались прежде в Стамбуле, где у них было много общих знакомых</a:t>
            </a:r>
            <a:r>
              <a:rPr lang="ru-RU" dirty="0"/>
              <a:t>. </a:t>
            </a:r>
          </a:p>
          <a:p>
            <a:pPr algn="just"/>
            <a:r>
              <a:rPr lang="ru-RU" dirty="0"/>
              <a:t>Для сложных предложений с определительно-присоединительной придаточной частью характерна семантическая завершенность главного предложения. Данные предложения могут быть разделены без потери семантики.</a:t>
            </a:r>
          </a:p>
          <a:p>
            <a:pPr marL="0" indent="0" algn="just">
              <a:buNone/>
            </a:pPr>
            <a:r>
              <a:rPr lang="ru-RU" dirty="0"/>
              <a:t>Пример</a:t>
            </a:r>
            <a:r>
              <a:rPr lang="ru-RU" i="1" dirty="0"/>
              <a:t>: Они встречались прежде в Стамбуле. Там у них было много общих знакомых.</a:t>
            </a:r>
          </a:p>
          <a:p>
            <a:pPr algn="just"/>
            <a:r>
              <a:rPr lang="ru-RU" dirty="0"/>
              <a:t>В данных предложениях перед определяемым словом нельзя поставить </a:t>
            </a:r>
            <a:r>
              <a:rPr lang="ru-RU" b="1" i="1" dirty="0"/>
              <a:t>тот</a:t>
            </a:r>
            <a:r>
              <a:rPr lang="ru-RU" dirty="0"/>
              <a:t> или </a:t>
            </a:r>
            <a:r>
              <a:rPr lang="ru-RU" b="1" i="1" dirty="0"/>
              <a:t>такой</a:t>
            </a:r>
            <a:r>
              <a:rPr lang="ru-RU" i="1" dirty="0"/>
              <a:t>.</a:t>
            </a:r>
          </a:p>
          <a:p>
            <a:pPr algn="just"/>
            <a:r>
              <a:rPr lang="ru-RU" dirty="0"/>
              <a:t>В данных предложениях сложно задать вопрос </a:t>
            </a:r>
            <a:r>
              <a:rPr lang="ru-RU" i="1" dirty="0"/>
              <a:t>какой</a:t>
            </a:r>
            <a:r>
              <a:rPr lang="ru-RU" dirty="0"/>
              <a:t> к придаточному предложению.</a:t>
            </a:r>
            <a:endParaRPr lang="ru-RU" i="1" dirty="0"/>
          </a:p>
          <a:p>
            <a:pPr algn="just"/>
            <a:endParaRPr lang="ru-RU" i="1" dirty="0"/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797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C6A56-D348-46D3-AB10-7649FAFF5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36983"/>
          </a:xfrm>
        </p:spPr>
        <p:txBody>
          <a:bodyPr>
            <a:noAutofit/>
          </a:bodyPr>
          <a:lstStyle/>
          <a:p>
            <a:r>
              <a:rPr lang="ru-RU" sz="3600" dirty="0"/>
              <a:t>Средства связи придаточных определительных с главным предложением.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4DAC36-3EF0-4AC7-810C-F713AAE900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87826"/>
            <a:ext cx="9601200" cy="4870174"/>
          </a:xfrm>
        </p:spPr>
        <p:txBody>
          <a:bodyPr/>
          <a:lstStyle/>
          <a:p>
            <a:pPr algn="just"/>
            <a:r>
              <a:rPr lang="ru-RU" dirty="0"/>
              <a:t>Основным средством связи придаточных определительных с главным предложением являются союзные слова: </a:t>
            </a:r>
            <a:r>
              <a:rPr lang="ru-RU" b="1" i="1" dirty="0"/>
              <a:t>который, какой, чей, что, куда, где, куда, откуда </a:t>
            </a:r>
            <a:r>
              <a:rPr lang="ru-RU" dirty="0"/>
              <a:t>и. др. Доминирующим союзным словом является </a:t>
            </a:r>
            <a:r>
              <a:rPr lang="ru-RU" i="1" dirty="0"/>
              <a:t>который</a:t>
            </a:r>
            <a:r>
              <a:rPr lang="ru-RU" dirty="0"/>
              <a:t>. Часто союзным словом </a:t>
            </a:r>
            <a:r>
              <a:rPr lang="ru-RU" b="1" i="1" dirty="0"/>
              <a:t>которым</a:t>
            </a:r>
            <a:r>
              <a:rPr lang="ru-RU" dirty="0"/>
              <a:t> можно заменить вышеуказанные союзные слова. 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Дом, где я вырос, показался мне теперь крошечным. </a:t>
            </a:r>
          </a:p>
          <a:p>
            <a:pPr marL="0" indent="0">
              <a:buNone/>
            </a:pPr>
            <a:r>
              <a:rPr lang="ru-RU" i="1" dirty="0"/>
              <a:t>	Дом, в котором я вырос, показался мне теперь крошечным. </a:t>
            </a:r>
          </a:p>
          <a:p>
            <a:r>
              <a:rPr lang="ru-RU" dirty="0"/>
              <a:t>Союзные слова который, какой и чей характеризуются семантическими различиями. </a:t>
            </a:r>
          </a:p>
          <a:p>
            <a:pPr marL="0" indent="0">
              <a:buNone/>
            </a:pPr>
            <a:r>
              <a:rPr lang="ru-RU" dirty="0"/>
              <a:t>	-Который является заместителем определяемого слова и выражает тождество. </a:t>
            </a:r>
          </a:p>
          <a:p>
            <a:pPr marL="0" indent="0">
              <a:buNone/>
            </a:pPr>
            <a:r>
              <a:rPr lang="ru-RU" dirty="0"/>
              <a:t>	-Какой передает отношения качественного сходства, а не тождества.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504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7817E1-773D-4268-BBEA-A63D4F978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980661"/>
            <a:ext cx="9601200" cy="4886739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Люди, которых я никогда прежде не видел, обнимали и подбадривали меня. </a:t>
            </a:r>
          </a:p>
          <a:p>
            <a:pPr marL="0" indent="0">
              <a:buNone/>
            </a:pPr>
            <a:r>
              <a:rPr lang="ru-RU" i="1" dirty="0"/>
              <a:t>	 Люди, каких я никогда прежде не видел, обнимали и подбадривали меня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В первом предложении речь идет о людях и именно этих людей прежде не видели. Во втором предложении речь идет о людях похожих на них.</a:t>
            </a:r>
          </a:p>
          <a:p>
            <a:r>
              <a:rPr lang="ru-RU" dirty="0"/>
              <a:t>Особенность употребления союзного слова </a:t>
            </a:r>
            <a:r>
              <a:rPr lang="ru-RU" b="1" i="1" dirty="0"/>
              <a:t>чей</a:t>
            </a:r>
            <a:r>
              <a:rPr lang="ru-RU" dirty="0"/>
              <a:t> заключается в том, что оно не сохраняет грамматической связи с определяемым словом. </a:t>
            </a:r>
            <a:r>
              <a:rPr lang="ru-RU" b="1" i="1" dirty="0"/>
              <a:t>Чей</a:t>
            </a:r>
            <a:r>
              <a:rPr lang="ru-RU" dirty="0"/>
              <a:t> обладает приподнятой стилистической окраской. </a:t>
            </a:r>
          </a:p>
          <a:p>
            <a:r>
              <a:rPr lang="ru-RU" dirty="0"/>
              <a:t>Придаточное определительное всегда стоит после главного предложения, то есть всегда находится в постпозиции. </a:t>
            </a:r>
          </a:p>
          <a:p>
            <a:r>
              <a:rPr lang="ru-RU" dirty="0"/>
              <a:t>Придаточное определительное от определяемого слова могут отделять только зависимыми от определяемого слова. </a:t>
            </a:r>
          </a:p>
          <a:p>
            <a:pPr marL="0" indent="0">
              <a:buNone/>
            </a:pPr>
            <a:r>
              <a:rPr lang="ru-RU" dirty="0"/>
              <a:t>Пример: В доме моей сестры, где собрались все ее друзья, было очень  весело.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871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21D1D-5D66-4DB7-A70C-9CE2B2CC1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28E66-6187-4CB0-8599-77BFBBAB5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2784"/>
            <a:ext cx="9601200" cy="3988904"/>
          </a:xfrm>
        </p:spPr>
        <p:txBody>
          <a:bodyPr>
            <a:normAutofit/>
          </a:bodyPr>
          <a:lstStyle/>
          <a:p>
            <a:r>
              <a:rPr lang="tr-TR" dirty="0" err="1"/>
              <a:t>Nenkova</a:t>
            </a:r>
            <a:r>
              <a:rPr lang="tr-TR" dirty="0"/>
              <a:t>, T. </a:t>
            </a:r>
            <a:r>
              <a:rPr lang="tr-TR" dirty="0" err="1"/>
              <a:t>Praktiçeskaya</a:t>
            </a:r>
            <a:r>
              <a:rPr lang="tr-TR" dirty="0"/>
              <a:t> </a:t>
            </a:r>
            <a:r>
              <a:rPr lang="tr-TR" dirty="0" err="1"/>
              <a:t>grammatika</a:t>
            </a:r>
            <a:r>
              <a:rPr lang="tr-TR" dirty="0"/>
              <a:t> </a:t>
            </a:r>
            <a:r>
              <a:rPr lang="tr-TR" dirty="0" err="1"/>
              <a:t>russkogo</a:t>
            </a:r>
            <a:r>
              <a:rPr lang="tr-TR" dirty="0"/>
              <a:t> </a:t>
            </a:r>
            <a:r>
              <a:rPr lang="tr-TR" dirty="0" err="1"/>
              <a:t>yazıka</a:t>
            </a:r>
            <a:r>
              <a:rPr lang="tr-TR" dirty="0"/>
              <a:t>, </a:t>
            </a:r>
            <a:r>
              <a:rPr lang="tr-TR" dirty="0" err="1"/>
              <a:t>Veles</a:t>
            </a:r>
            <a:r>
              <a:rPr lang="tr-TR" dirty="0"/>
              <a:t>, Sofya, 2002.</a:t>
            </a:r>
          </a:p>
          <a:p>
            <a:r>
              <a:rPr lang="tr-TR" dirty="0" err="1"/>
              <a:t>Lekant</a:t>
            </a:r>
            <a:r>
              <a:rPr lang="tr-TR" dirty="0"/>
              <a:t>, P.A.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2001.</a:t>
            </a:r>
          </a:p>
          <a:p>
            <a:r>
              <a:rPr lang="tr-TR" dirty="0" err="1"/>
              <a:t>İvanova</a:t>
            </a:r>
            <a:r>
              <a:rPr lang="tr-TR" dirty="0"/>
              <a:t>, İ.S.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Sintaksis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Veliçko</a:t>
            </a:r>
            <a:r>
              <a:rPr lang="tr-TR" dirty="0"/>
              <a:t>, A.V.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Kniga</a:t>
            </a:r>
            <a:r>
              <a:rPr lang="tr-TR" dirty="0"/>
              <a:t> o </a:t>
            </a:r>
            <a:r>
              <a:rPr lang="tr-TR" dirty="0" err="1"/>
              <a:t>grammatike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Babaytseva</a:t>
            </a:r>
            <a:r>
              <a:rPr lang="tr-TR" dirty="0"/>
              <a:t>, V.V.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2010.</a:t>
            </a:r>
          </a:p>
          <a:p>
            <a:r>
              <a:rPr lang="tr-TR" dirty="0" err="1"/>
              <a:t>Rozental</a:t>
            </a:r>
            <a:r>
              <a:rPr lang="tr-TR" dirty="0"/>
              <a:t>, D.E.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Ayris-Press</a:t>
            </a:r>
            <a:r>
              <a:rPr lang="tr-TR" dirty="0"/>
              <a:t>: </a:t>
            </a:r>
            <a:r>
              <a:rPr lang="tr-TR" dirty="0" err="1"/>
              <a:t>Moskva</a:t>
            </a:r>
            <a:r>
              <a:rPr lang="tr-TR" dirty="0"/>
              <a:t>, 2004.</a:t>
            </a:r>
            <a:endParaRPr lang="ru-RU" dirty="0"/>
          </a:p>
          <a:p>
            <a:r>
              <a:rPr lang="tr-TR" dirty="0" err="1"/>
              <a:t>Skoblikova</a:t>
            </a:r>
            <a:r>
              <a:rPr lang="tr-TR" dirty="0"/>
              <a:t>, Ye.S.,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yazık. </a:t>
            </a:r>
            <a:r>
              <a:rPr lang="tr-TR" dirty="0" err="1"/>
              <a:t>Sintaksis</a:t>
            </a:r>
            <a:r>
              <a:rPr lang="tr-TR" dirty="0"/>
              <a:t> </a:t>
            </a:r>
            <a:r>
              <a:rPr lang="tr-TR" dirty="0" err="1"/>
              <a:t>slojnogopredlojeniya</a:t>
            </a:r>
            <a:r>
              <a:rPr lang="tr-TR" dirty="0"/>
              <a:t>, </a:t>
            </a:r>
            <a:r>
              <a:rPr lang="tr-TR" dirty="0" err="1"/>
              <a:t>Flinta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2006.</a:t>
            </a:r>
            <a:endParaRPr lang="ru-RU" dirty="0"/>
          </a:p>
          <a:p>
            <a:r>
              <a:rPr lang="en-US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https://licey.net/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35112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943</TotalTime>
  <Words>789</Words>
  <Application>Microsoft Office PowerPoint</Application>
  <PresentationFormat>Widescreen</PresentationFormat>
  <Paragraphs>53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Franklin Gothic Book</vt:lpstr>
      <vt:lpstr>Crop</vt:lpstr>
      <vt:lpstr>Синтаксис II</vt:lpstr>
      <vt:lpstr>Сложноподчиненные предложения  с придаточными определительными</vt:lpstr>
      <vt:lpstr>PowerPoint Presentation</vt:lpstr>
      <vt:lpstr>PowerPoint Presentation</vt:lpstr>
      <vt:lpstr>PowerPoint Presentation</vt:lpstr>
      <vt:lpstr>Средства связи придаточных определительных с главным предложением.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Синтаксис II</dc:title>
  <dc:creator>asus</dc:creator>
  <cp:lastModifiedBy>asus</cp:lastModifiedBy>
  <cp:revision>120</cp:revision>
  <dcterms:created xsi:type="dcterms:W3CDTF">2020-03-16T17:46:39Z</dcterms:created>
  <dcterms:modified xsi:type="dcterms:W3CDTF">2020-03-19T08:42:12Z</dcterms:modified>
</cp:coreProperties>
</file>