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0"/>
  </p:notesMasterIdLst>
  <p:sldIdLst>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FCCEE-9BB5-4BF6-8B8F-9FEEC12B9D3A}" type="datetimeFigureOut">
              <a:rPr lang="tr-TR" smtClean="0"/>
              <a:t>10.02.2018</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BE651-6353-4A56-BE42-805E118CBE7C}" type="slidenum">
              <a:rPr lang="tr-TR" smtClean="0"/>
              <a:t>‹#›</a:t>
            </a:fld>
            <a:endParaRPr lang="tr-TR"/>
          </a:p>
        </p:txBody>
      </p:sp>
    </p:spTree>
    <p:extLst>
      <p:ext uri="{BB962C8B-B14F-4D97-AF65-F5344CB8AC3E}">
        <p14:creationId xmlns:p14="http://schemas.microsoft.com/office/powerpoint/2010/main" val="328931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7D60BF5-26D4-4C65-ABBC-42EA997BD1CC}" type="datetimeFigureOut">
              <a:rPr lang="tr-TR" smtClean="0"/>
              <a:t>10.02.2018</a:t>
            </a:fld>
            <a:endParaRPr lang="tr-T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5AB3940-1C43-4C5D-B5E0-74B4D13D177A}" type="slidenum">
              <a:rPr lang="tr-TR" smtClean="0"/>
              <a:t>‹#›</a:t>
            </a:fld>
            <a:endParaRPr lang="tr-T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10.02.2018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10.02.2018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19" name="Footer Placeholder 18"/>
          <p:cNvSpPr>
            <a:spLocks noGrp="1"/>
          </p:cNvSpPr>
          <p:nvPr>
            <p:ph type="ftr" sz="quarter" idx="11"/>
          </p:nvPr>
        </p:nvSpPr>
        <p:spPr/>
        <p:txBody>
          <a:bodyPr/>
          <a:lstStyle/>
          <a:p>
            <a:endParaRPr lang="tr-TR">
              <a:solidFill>
                <a:srgbClr val="DBF5F9">
                  <a:shade val="90000"/>
                </a:srgbClr>
              </a:solidFill>
            </a:endParaRPr>
          </a:p>
        </p:txBody>
      </p:sp>
      <p:sp>
        <p:nvSpPr>
          <p:cNvPr id="27" name="Slide Number Placeholder 26"/>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23774758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400873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5" name="Footer Placeholder 4"/>
          <p:cNvSpPr>
            <a:spLocks noGrp="1"/>
          </p:cNvSpPr>
          <p:nvPr>
            <p:ph type="ftr" sz="quarter" idx="11"/>
          </p:nvPr>
        </p:nvSpPr>
        <p:spPr/>
        <p:txBody>
          <a:bodyPr/>
          <a:lstStyle/>
          <a:p>
            <a:endParaRPr lang="tr-TR">
              <a:solidFill>
                <a:srgbClr val="DBF5F9">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19405491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909677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8" name="Footer Placeholder 7"/>
          <p:cNvSpPr>
            <a:spLocks noGrp="1"/>
          </p:cNvSpPr>
          <p:nvPr>
            <p:ph type="ftr" sz="quarter" idx="11"/>
          </p:nvPr>
        </p:nvSpPr>
        <p:spPr/>
        <p:txBody>
          <a:bodyPr/>
          <a:lstStyle/>
          <a:p>
            <a:endParaRPr lang="tr-TR">
              <a:solidFill>
                <a:srgbClr val="04617B">
                  <a:shade val="90000"/>
                </a:srgbClr>
              </a:solidFill>
            </a:endParaRPr>
          </a:p>
        </p:txBody>
      </p:sp>
      <p:sp>
        <p:nvSpPr>
          <p:cNvPr id="9" name="Slide Number Placeholder 8"/>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714761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4" name="Footer Placeholder 3"/>
          <p:cNvSpPr>
            <a:spLocks noGrp="1"/>
          </p:cNvSpPr>
          <p:nvPr>
            <p:ph type="ftr" sz="quarter" idx="11"/>
          </p:nvPr>
        </p:nvSpPr>
        <p:spPr/>
        <p:txBody>
          <a:bodyPr/>
          <a:lstStyle/>
          <a:p>
            <a:endParaRPr lang="tr-TR">
              <a:solidFill>
                <a:srgbClr val="04617B">
                  <a:shade val="90000"/>
                </a:srgbClr>
              </a:solidFill>
            </a:endParaRPr>
          </a:p>
        </p:txBody>
      </p:sp>
      <p:sp>
        <p:nvSpPr>
          <p:cNvPr id="5" name="Slide Number Placeholder 4"/>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6914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3" name="Footer Placeholder 2"/>
          <p:cNvSpPr>
            <a:spLocks noGrp="1"/>
          </p:cNvSpPr>
          <p:nvPr>
            <p:ph type="ftr" sz="quarter" idx="11"/>
          </p:nvPr>
        </p:nvSpPr>
        <p:spPr/>
        <p:txBody>
          <a:bodyPr/>
          <a:lstStyle/>
          <a:p>
            <a:endParaRPr lang="tr-TR">
              <a:solidFill>
                <a:srgbClr val="04617B">
                  <a:shade val="90000"/>
                </a:srgbClr>
              </a:solidFill>
            </a:endParaRPr>
          </a:p>
        </p:txBody>
      </p:sp>
      <p:sp>
        <p:nvSpPr>
          <p:cNvPr id="4" name="Slide Number Placeholder 3"/>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296225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401002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D60BF5-26D4-4C65-ABBC-42EA997BD1CC}" type="datetimeFigureOut">
              <a:rPr lang="tr-TR" smtClean="0"/>
              <a:t>10.02.2018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21812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033974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397716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19" name="Footer Placeholder 18"/>
          <p:cNvSpPr>
            <a:spLocks noGrp="1"/>
          </p:cNvSpPr>
          <p:nvPr>
            <p:ph type="ftr" sz="quarter" idx="11"/>
          </p:nvPr>
        </p:nvSpPr>
        <p:spPr/>
        <p:txBody>
          <a:bodyPr/>
          <a:lstStyle/>
          <a:p>
            <a:endParaRPr lang="tr-TR">
              <a:solidFill>
                <a:srgbClr val="DBF5F9">
                  <a:shade val="90000"/>
                </a:srgbClr>
              </a:solidFill>
            </a:endParaRPr>
          </a:p>
        </p:txBody>
      </p:sp>
      <p:sp>
        <p:nvSpPr>
          <p:cNvPr id="27" name="Slide Number Placeholder 26"/>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254225992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611803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5" name="Footer Placeholder 4"/>
          <p:cNvSpPr>
            <a:spLocks noGrp="1"/>
          </p:cNvSpPr>
          <p:nvPr>
            <p:ph type="ftr" sz="quarter" idx="11"/>
          </p:nvPr>
        </p:nvSpPr>
        <p:spPr/>
        <p:txBody>
          <a:bodyPr/>
          <a:lstStyle/>
          <a:p>
            <a:endParaRPr lang="tr-TR">
              <a:solidFill>
                <a:srgbClr val="DBF5F9">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417652654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412828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8" name="Footer Placeholder 7"/>
          <p:cNvSpPr>
            <a:spLocks noGrp="1"/>
          </p:cNvSpPr>
          <p:nvPr>
            <p:ph type="ftr" sz="quarter" idx="11"/>
          </p:nvPr>
        </p:nvSpPr>
        <p:spPr/>
        <p:txBody>
          <a:bodyPr/>
          <a:lstStyle/>
          <a:p>
            <a:endParaRPr lang="tr-TR">
              <a:solidFill>
                <a:srgbClr val="04617B">
                  <a:shade val="90000"/>
                </a:srgbClr>
              </a:solidFill>
            </a:endParaRPr>
          </a:p>
        </p:txBody>
      </p:sp>
      <p:sp>
        <p:nvSpPr>
          <p:cNvPr id="9" name="Slide Number Placeholder 8"/>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651052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4" name="Footer Placeholder 3"/>
          <p:cNvSpPr>
            <a:spLocks noGrp="1"/>
          </p:cNvSpPr>
          <p:nvPr>
            <p:ph type="ftr" sz="quarter" idx="11"/>
          </p:nvPr>
        </p:nvSpPr>
        <p:spPr/>
        <p:txBody>
          <a:bodyPr/>
          <a:lstStyle/>
          <a:p>
            <a:endParaRPr lang="tr-TR">
              <a:solidFill>
                <a:srgbClr val="04617B">
                  <a:shade val="90000"/>
                </a:srgbClr>
              </a:solidFill>
            </a:endParaRPr>
          </a:p>
        </p:txBody>
      </p:sp>
      <p:sp>
        <p:nvSpPr>
          <p:cNvPr id="5" name="Slide Number Placeholder 4"/>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091222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3" name="Footer Placeholder 2"/>
          <p:cNvSpPr>
            <a:spLocks noGrp="1"/>
          </p:cNvSpPr>
          <p:nvPr>
            <p:ph type="ftr" sz="quarter" idx="11"/>
          </p:nvPr>
        </p:nvSpPr>
        <p:spPr/>
        <p:txBody>
          <a:bodyPr/>
          <a:lstStyle/>
          <a:p>
            <a:endParaRPr lang="tr-TR">
              <a:solidFill>
                <a:srgbClr val="04617B">
                  <a:shade val="90000"/>
                </a:srgbClr>
              </a:solidFill>
            </a:endParaRPr>
          </a:p>
        </p:txBody>
      </p:sp>
      <p:sp>
        <p:nvSpPr>
          <p:cNvPr id="4" name="Slide Number Placeholder 3"/>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48004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7D60BF5-26D4-4C65-ABBC-42EA997BD1CC}" type="datetimeFigureOut">
              <a:rPr lang="tr-TR" smtClean="0"/>
              <a:t>10.02.2018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37993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00278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922921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714603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19" name="Footer Placeholder 18"/>
          <p:cNvSpPr>
            <a:spLocks noGrp="1"/>
          </p:cNvSpPr>
          <p:nvPr>
            <p:ph type="ftr" sz="quarter" idx="11"/>
          </p:nvPr>
        </p:nvSpPr>
        <p:spPr/>
        <p:txBody>
          <a:bodyPr/>
          <a:lstStyle/>
          <a:p>
            <a:endParaRPr lang="tr-TR">
              <a:solidFill>
                <a:srgbClr val="DBF5F9">
                  <a:shade val="90000"/>
                </a:srgbClr>
              </a:solidFill>
            </a:endParaRPr>
          </a:p>
        </p:txBody>
      </p:sp>
      <p:sp>
        <p:nvSpPr>
          <p:cNvPr id="27" name="Slide Number Placeholder 26"/>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347816651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018323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DBF5F9">
                    <a:shade val="90000"/>
                  </a:srgbClr>
                </a:solidFill>
              </a:rPr>
              <a:pPr/>
              <a:t>10.02.2018</a:t>
            </a:fld>
            <a:endParaRPr lang="tr-TR">
              <a:solidFill>
                <a:srgbClr val="DBF5F9">
                  <a:shade val="90000"/>
                </a:srgbClr>
              </a:solidFill>
            </a:endParaRPr>
          </a:p>
        </p:txBody>
      </p:sp>
      <p:sp>
        <p:nvSpPr>
          <p:cNvPr id="5" name="Footer Placeholder 4"/>
          <p:cNvSpPr>
            <a:spLocks noGrp="1"/>
          </p:cNvSpPr>
          <p:nvPr>
            <p:ph type="ftr" sz="quarter" idx="11"/>
          </p:nvPr>
        </p:nvSpPr>
        <p:spPr/>
        <p:txBody>
          <a:bodyPr/>
          <a:lstStyle/>
          <a:p>
            <a:endParaRPr lang="tr-TR">
              <a:solidFill>
                <a:srgbClr val="DBF5F9">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DBF5F9">
                    <a:shade val="90000"/>
                  </a:srgbClr>
                </a:solidFill>
              </a:rPr>
              <a:pPr/>
              <a:t>‹#›</a:t>
            </a:fld>
            <a:endParaRPr lang="tr-TR">
              <a:solidFill>
                <a:srgbClr val="DBF5F9">
                  <a:shade val="90000"/>
                </a:srgbClr>
              </a:solidFill>
            </a:endParaRPr>
          </a:p>
        </p:txBody>
      </p:sp>
    </p:spTree>
    <p:extLst>
      <p:ext uri="{BB962C8B-B14F-4D97-AF65-F5344CB8AC3E}">
        <p14:creationId xmlns:p14="http://schemas.microsoft.com/office/powerpoint/2010/main" val="91801658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118047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8" name="Footer Placeholder 7"/>
          <p:cNvSpPr>
            <a:spLocks noGrp="1"/>
          </p:cNvSpPr>
          <p:nvPr>
            <p:ph type="ftr" sz="quarter" idx="11"/>
          </p:nvPr>
        </p:nvSpPr>
        <p:spPr/>
        <p:txBody>
          <a:bodyPr/>
          <a:lstStyle/>
          <a:p>
            <a:endParaRPr lang="tr-TR">
              <a:solidFill>
                <a:srgbClr val="04617B">
                  <a:shade val="90000"/>
                </a:srgbClr>
              </a:solidFill>
            </a:endParaRPr>
          </a:p>
        </p:txBody>
      </p:sp>
      <p:sp>
        <p:nvSpPr>
          <p:cNvPr id="9" name="Slide Number Placeholder 8"/>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76498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4" name="Footer Placeholder 3"/>
          <p:cNvSpPr>
            <a:spLocks noGrp="1"/>
          </p:cNvSpPr>
          <p:nvPr>
            <p:ph type="ftr" sz="quarter" idx="11"/>
          </p:nvPr>
        </p:nvSpPr>
        <p:spPr/>
        <p:txBody>
          <a:bodyPr/>
          <a:lstStyle/>
          <a:p>
            <a:endParaRPr lang="tr-TR">
              <a:solidFill>
                <a:srgbClr val="04617B">
                  <a:shade val="90000"/>
                </a:srgbClr>
              </a:solidFill>
            </a:endParaRPr>
          </a:p>
        </p:txBody>
      </p:sp>
      <p:sp>
        <p:nvSpPr>
          <p:cNvPr id="5" name="Slide Number Placeholder 4"/>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54233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10.02.2018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3" name="Footer Placeholder 2"/>
          <p:cNvSpPr>
            <a:spLocks noGrp="1"/>
          </p:cNvSpPr>
          <p:nvPr>
            <p:ph type="ftr" sz="quarter" idx="11"/>
          </p:nvPr>
        </p:nvSpPr>
        <p:spPr/>
        <p:txBody>
          <a:bodyPr/>
          <a:lstStyle/>
          <a:p>
            <a:endParaRPr lang="tr-TR">
              <a:solidFill>
                <a:srgbClr val="04617B">
                  <a:shade val="90000"/>
                </a:srgbClr>
              </a:solidFill>
            </a:endParaRPr>
          </a:p>
        </p:txBody>
      </p:sp>
      <p:sp>
        <p:nvSpPr>
          <p:cNvPr id="4" name="Slide Number Placeholder 3"/>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1421185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2334945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6" name="Footer Placeholder 5"/>
          <p:cNvSpPr>
            <a:spLocks noGrp="1"/>
          </p:cNvSpPr>
          <p:nvPr>
            <p:ph type="ftr" sz="quarter" idx="11"/>
          </p:nvPr>
        </p:nvSpPr>
        <p:spPr/>
        <p:txBody>
          <a:bodyPr/>
          <a:lstStyle/>
          <a:p>
            <a:endParaRPr lang="tr-T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790332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406369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5" name="Footer Placeholder 4"/>
          <p:cNvSpPr>
            <a:spLocks noGrp="1"/>
          </p:cNvSpPr>
          <p:nvPr>
            <p:ph type="ftr" sz="quarter" idx="11"/>
          </p:nvPr>
        </p:nvSpPr>
        <p:spPr/>
        <p:txBody>
          <a:bodyPr/>
          <a:lstStyle/>
          <a:p>
            <a:endParaRPr lang="tr-TR">
              <a:solidFill>
                <a:srgbClr val="04617B">
                  <a:shade val="90000"/>
                </a:srgbClr>
              </a:solidFill>
            </a:endParaRPr>
          </a:p>
        </p:txBody>
      </p:sp>
      <p:sp>
        <p:nvSpPr>
          <p:cNvPr id="6" name="Slide Number Placeholder 5"/>
          <p:cNvSpPr>
            <a:spLocks noGrp="1"/>
          </p:cNvSpPr>
          <p:nvPr>
            <p:ph type="sldNum" sz="quarter" idx="12"/>
          </p:nvPr>
        </p:nvSpPr>
        <p:spPr/>
        <p:txBody>
          <a:body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spTree>
    <p:extLst>
      <p:ext uri="{BB962C8B-B14F-4D97-AF65-F5344CB8AC3E}">
        <p14:creationId xmlns:p14="http://schemas.microsoft.com/office/powerpoint/2010/main" val="3316606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7D60BF5-26D4-4C65-ABBC-42EA997BD1CC}" type="datetimeFigureOut">
              <a:rPr lang="tr-TR" smtClean="0"/>
              <a:t>10.02.2018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F7D60BF5-26D4-4C65-ABBC-42EA997BD1CC}" type="datetimeFigureOut">
              <a:rPr lang="tr-TR" smtClean="0"/>
              <a:t>10.02.2018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60BF5-26D4-4C65-ABBC-42EA997BD1CC}" type="datetimeFigureOut">
              <a:rPr lang="tr-TR" smtClean="0"/>
              <a:t>10.02.2018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10.02.2018</a:t>
            </a:fld>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7D60BF5-26D4-4C65-ABBC-42EA997BD1CC}" type="datetimeFigureOut">
              <a:rPr lang="tr-TR" smtClean="0"/>
              <a:t>10.02.2018</a:t>
            </a:fld>
            <a:endParaRPr lang="tr-T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7D60BF5-26D4-4C65-ABBC-42EA997BD1CC}" type="datetimeFigureOut">
              <a:rPr lang="tr-TR" smtClean="0"/>
              <a:t>10.02.2018</a:t>
            </a:fld>
            <a:endParaRPr lang="tr-T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5AB3940-1C43-4C5D-B5E0-74B4D13D177A}"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24523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9902522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83AE7B-1232-410B-8460-73541B07F0E9}" type="datetimeFigureOut">
              <a:rPr lang="tr-TR" smtClean="0">
                <a:solidFill>
                  <a:srgbClr val="04617B">
                    <a:shade val="90000"/>
                  </a:srgbClr>
                </a:solidFill>
              </a:rPr>
              <a:pPr/>
              <a:t>10.02.2018</a:t>
            </a:fld>
            <a:endParaRPr lang="tr-T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3C1640-1B55-4BBB-8198-F317AA2B6E7E}" type="slidenum">
              <a:rPr lang="tr-TR" smtClean="0">
                <a:solidFill>
                  <a:srgbClr val="04617B">
                    <a:shade val="90000"/>
                  </a:srgbClr>
                </a:solidFill>
              </a:rPr>
              <a:pPr/>
              <a:t>‹#›</a:t>
            </a:fld>
            <a:endParaRPr lang="tr-T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2482962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7" y="476672"/>
            <a:ext cx="7632848" cy="5904656"/>
          </a:xfrm>
        </p:spPr>
      </p:pic>
    </p:spTree>
    <p:extLst>
      <p:ext uri="{BB962C8B-B14F-4D97-AF65-F5344CB8AC3E}">
        <p14:creationId xmlns:p14="http://schemas.microsoft.com/office/powerpoint/2010/main" val="4058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06998" y="1106996"/>
            <a:ext cx="6857999" cy="4644009"/>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48235" y="1195773"/>
            <a:ext cx="6858002" cy="446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218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98882" y="1198883"/>
            <a:ext cx="6825743" cy="4427986"/>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0"/>
            <a:ext cx="47160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2694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692696"/>
            <a:ext cx="8208912" cy="1008112"/>
          </a:xfrm>
        </p:spPr>
        <p:txBody>
          <a:bodyPr>
            <a:normAutofit/>
          </a:bodyPr>
          <a:lstStyle/>
          <a:p>
            <a:r>
              <a:rPr lang="tr-TR" sz="3200" i="1" dirty="0" smtClean="0">
                <a:solidFill>
                  <a:schemeClr val="accent1"/>
                </a:solidFill>
              </a:rPr>
              <a:t>ORGANİK TARIMI ZORUNLU KILAN SEBEPLER </a:t>
            </a:r>
            <a:endParaRPr lang="tr-TR" sz="3200" i="1" dirty="0">
              <a:solidFill>
                <a:schemeClr val="accent1"/>
              </a:solidFill>
            </a:endParaRPr>
          </a:p>
        </p:txBody>
      </p:sp>
      <p:sp>
        <p:nvSpPr>
          <p:cNvPr id="3" name="İçerik Yer Tutucusu 2"/>
          <p:cNvSpPr>
            <a:spLocks noGrp="1"/>
          </p:cNvSpPr>
          <p:nvPr>
            <p:ph idx="1"/>
          </p:nvPr>
        </p:nvSpPr>
        <p:spPr/>
        <p:txBody>
          <a:bodyPr>
            <a:normAutofit/>
          </a:bodyPr>
          <a:lstStyle/>
          <a:p>
            <a:r>
              <a:rPr lang="tr-TR" sz="3200" dirty="0" smtClean="0">
                <a:solidFill>
                  <a:srgbClr val="FF0000"/>
                </a:solidFill>
              </a:rPr>
              <a:t>Çevre sorunları</a:t>
            </a:r>
          </a:p>
          <a:p>
            <a:r>
              <a:rPr lang="tr-TR" sz="3200" dirty="0" smtClean="0">
                <a:solidFill>
                  <a:schemeClr val="bg2">
                    <a:lumMod val="50000"/>
                  </a:schemeClr>
                </a:solidFill>
              </a:rPr>
              <a:t>Yer altı suyu kirliliği</a:t>
            </a:r>
          </a:p>
          <a:p>
            <a:r>
              <a:rPr lang="tr-TR" sz="3200" dirty="0" smtClean="0">
                <a:solidFill>
                  <a:srgbClr val="800080"/>
                </a:solidFill>
              </a:rPr>
              <a:t>Nitrat birikimi ve Azot kayıpları</a:t>
            </a:r>
          </a:p>
          <a:p>
            <a:r>
              <a:rPr lang="tr-TR" sz="3200" dirty="0" smtClean="0">
                <a:solidFill>
                  <a:srgbClr val="996633"/>
                </a:solidFill>
              </a:rPr>
              <a:t>Sera gazları</a:t>
            </a:r>
          </a:p>
          <a:p>
            <a:r>
              <a:rPr lang="tr-TR" sz="3200" dirty="0" smtClean="0">
                <a:solidFill>
                  <a:srgbClr val="FFC000"/>
                </a:solidFill>
              </a:rPr>
              <a:t>Pestisit kalıntıları</a:t>
            </a:r>
          </a:p>
          <a:p>
            <a:r>
              <a:rPr lang="tr-TR" sz="3200" dirty="0" smtClean="0">
                <a:solidFill>
                  <a:srgbClr val="00B050"/>
                </a:solidFill>
              </a:rPr>
              <a:t>Biyolojik çeşitlilik </a:t>
            </a:r>
          </a:p>
        </p:txBody>
      </p:sp>
    </p:spTree>
    <p:extLst>
      <p:ext uri="{BB962C8B-B14F-4D97-AF65-F5344CB8AC3E}">
        <p14:creationId xmlns:p14="http://schemas.microsoft.com/office/powerpoint/2010/main" val="4200520647"/>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0" y="188640"/>
            <a:ext cx="8460432" cy="1296144"/>
          </a:xfrm>
        </p:spPr>
        <p:txBody>
          <a:bodyPr>
            <a:normAutofit/>
          </a:bodyPr>
          <a:lstStyle/>
          <a:p>
            <a:pPr algn="ctr"/>
            <a:r>
              <a:rPr lang="tr-TR" sz="3200" dirty="0" smtClean="0">
                <a:solidFill>
                  <a:srgbClr val="FF0000"/>
                </a:solidFill>
                <a:latin typeface="Calibri" pitchFamily="34" charset="0"/>
                <a:cs typeface="Calibri" pitchFamily="34" charset="0"/>
              </a:rPr>
              <a:t>ÇEVRE SORUNLARI</a:t>
            </a:r>
            <a:endParaRPr lang="tr-TR" sz="3200" dirty="0">
              <a:solidFill>
                <a:srgbClr val="FF0000"/>
              </a:solidFill>
              <a:latin typeface="Calibri" pitchFamily="34" charset="0"/>
              <a:cs typeface="Calibri" pitchFamily="34" charset="0"/>
            </a:endParaRPr>
          </a:p>
        </p:txBody>
      </p:sp>
      <p:sp>
        <p:nvSpPr>
          <p:cNvPr id="3" name="Alt Başlık 2"/>
          <p:cNvSpPr>
            <a:spLocks noGrp="1"/>
          </p:cNvSpPr>
          <p:nvPr>
            <p:ph type="subTitle" idx="1"/>
          </p:nvPr>
        </p:nvSpPr>
        <p:spPr>
          <a:xfrm>
            <a:off x="971600" y="1628800"/>
            <a:ext cx="7497620" cy="2016224"/>
          </a:xfrm>
        </p:spPr>
        <p:txBody>
          <a:bodyPr>
            <a:normAutofit lnSpcReduction="10000"/>
          </a:bodyPr>
          <a:lstStyle/>
          <a:p>
            <a:pPr algn="l"/>
            <a:r>
              <a:rPr lang="tr-TR" sz="3200" dirty="0" smtClean="0">
                <a:solidFill>
                  <a:schemeClr val="bg1"/>
                </a:solidFill>
                <a:latin typeface="Calibri" pitchFamily="34" charset="0"/>
                <a:cs typeface="Calibri" pitchFamily="34" charset="0"/>
              </a:rPr>
              <a:t>Hızlı nüfus artışı ile birlikte ortaya çıkan çevre kirlenmesi yaşam koşullarını zorlaştırmakta, canlılar ve insanlık için su, hava ve toprak bulma imkansız hale gelmektedir.</a:t>
            </a:r>
            <a:endParaRPr lang="tr-TR" sz="3200" dirty="0">
              <a:solidFill>
                <a:schemeClr val="bg1"/>
              </a:solidFill>
              <a:latin typeface="Calibri" pitchFamily="34" charset="0"/>
              <a:cs typeface="Calibri"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45024"/>
            <a:ext cx="8496944"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8046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7239000" cy="5619024"/>
          </a:xfrm>
        </p:spPr>
        <p:txBody>
          <a:bodyPr>
            <a:noAutofit/>
          </a:bodyPr>
          <a:lstStyle/>
          <a:p>
            <a:pPr marL="0" indent="0">
              <a:buNone/>
            </a:pPr>
            <a:r>
              <a:rPr lang="tr-TR" sz="3200" dirty="0" smtClean="0">
                <a:solidFill>
                  <a:srgbClr val="FF0000"/>
                </a:solidFill>
                <a:latin typeface="Calibri" pitchFamily="34" charset="0"/>
                <a:cs typeface="Calibri" pitchFamily="34" charset="0"/>
              </a:rPr>
              <a:t>YER ALTI SUYU KİRLİLİĞİ</a:t>
            </a:r>
          </a:p>
          <a:p>
            <a:pPr marL="0" indent="0">
              <a:buNone/>
            </a:pPr>
            <a:r>
              <a:rPr lang="tr-TR" sz="2800" dirty="0" smtClean="0">
                <a:latin typeface="Calibri" pitchFamily="34" charset="0"/>
                <a:cs typeface="Calibri" pitchFamily="34" charset="0"/>
              </a:rPr>
              <a:t>Gübre azotu bitkilere tümüyle kullanılmamaktadır. Uygulanan azotun bir kısmı topraktaki yer altı suyunu kirletmektedir.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24944"/>
            <a:ext cx="7344816" cy="36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954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908720"/>
            <a:ext cx="8229600" cy="2592288"/>
          </a:xfrm>
        </p:spPr>
        <p:txBody>
          <a:bodyPr/>
          <a:lstStyle/>
          <a:p>
            <a:pPr marL="0" indent="0">
              <a:buNone/>
            </a:pPr>
            <a:r>
              <a:rPr lang="tr-TR" sz="2800" dirty="0">
                <a:solidFill>
                  <a:srgbClr val="FF0000"/>
                </a:solidFill>
                <a:latin typeface="Calibri" pitchFamily="34" charset="0"/>
                <a:cs typeface="Calibri" pitchFamily="34" charset="0"/>
              </a:rPr>
              <a:t>SUSUZ AMONYAĞIN TAŞINMASI VE NİTRAT BİRİKİMİ</a:t>
            </a:r>
          </a:p>
          <a:p>
            <a:pPr marL="0" indent="0">
              <a:buNone/>
            </a:pPr>
            <a:r>
              <a:rPr lang="tr-TR" sz="2800" dirty="0">
                <a:latin typeface="Calibri" pitchFamily="34" charset="0"/>
                <a:cs typeface="Calibri" pitchFamily="34" charset="0"/>
              </a:rPr>
              <a:t> Azot gübrelemesi birçok sağlık sorununa neden olmaktadır. Endüstriyel olarak üretilen amonyak(NH3) dağıtım merkezlerine taşınırken çevre, insan ve diğer canlılara zarar verebilmektedir.</a:t>
            </a:r>
          </a:p>
          <a:p>
            <a:pPr marL="0" indent="0">
              <a:buNone/>
            </a:pPr>
            <a:endParaRPr lang="tr-T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1" y="3284983"/>
            <a:ext cx="7743602"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157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323528" y="476672"/>
            <a:ext cx="4896544" cy="6120680"/>
          </a:xfrm>
        </p:spPr>
        <p:txBody>
          <a:bodyPr>
            <a:normAutofit/>
          </a:bodyPr>
          <a:lstStyle/>
          <a:p>
            <a:pPr algn="ctr"/>
            <a:endParaRPr lang="tr-TR" sz="3200" dirty="0" smtClean="0">
              <a:solidFill>
                <a:srgbClr val="FF0000"/>
              </a:solidFill>
              <a:latin typeface="Calibri" pitchFamily="34" charset="0"/>
              <a:cs typeface="Calibri" pitchFamily="34" charset="0"/>
            </a:endParaRPr>
          </a:p>
          <a:p>
            <a:pPr algn="ctr"/>
            <a:r>
              <a:rPr lang="tr-TR" sz="3000" i="1" dirty="0" smtClean="0">
                <a:solidFill>
                  <a:srgbClr val="FF0000"/>
                </a:solidFill>
                <a:latin typeface="Calibri" pitchFamily="34" charset="0"/>
                <a:cs typeface="Calibri" pitchFamily="34" charset="0"/>
              </a:rPr>
              <a:t>AZOT KAYIPLARI</a:t>
            </a:r>
          </a:p>
          <a:p>
            <a:pPr algn="l"/>
            <a:r>
              <a:rPr lang="tr-TR" sz="3200" dirty="0" smtClean="0">
                <a:solidFill>
                  <a:schemeClr val="bg1"/>
                </a:solidFill>
                <a:latin typeface="Calibri" pitchFamily="34" charset="0"/>
                <a:cs typeface="Calibri" pitchFamily="34" charset="0"/>
              </a:rPr>
              <a:t>Azot gübresi kullanımının artmasına paralel olarak özellikle gelişmiş ülkelerde </a:t>
            </a:r>
            <a:r>
              <a:rPr lang="tr-TR" sz="3200" dirty="0" err="1" smtClean="0">
                <a:solidFill>
                  <a:schemeClr val="bg1"/>
                </a:solidFill>
                <a:latin typeface="Calibri" pitchFamily="34" charset="0"/>
                <a:cs typeface="Calibri" pitchFamily="34" charset="0"/>
              </a:rPr>
              <a:t>baklagil</a:t>
            </a:r>
            <a:r>
              <a:rPr lang="tr-TR" sz="3200" dirty="0" smtClean="0">
                <a:solidFill>
                  <a:schemeClr val="bg1"/>
                </a:solidFill>
                <a:latin typeface="Calibri" pitchFamily="34" charset="0"/>
                <a:cs typeface="Calibri" pitchFamily="34" charset="0"/>
              </a:rPr>
              <a:t> yetiştiriciliği hızla azalmıştır.</a:t>
            </a:r>
          </a:p>
          <a:p>
            <a:pPr algn="ctr"/>
            <a:r>
              <a:rPr lang="tr-TR" sz="3200" dirty="0">
                <a:solidFill>
                  <a:srgbClr val="FF0000"/>
                </a:solidFill>
                <a:latin typeface="Calibri" pitchFamily="34" charset="0"/>
                <a:cs typeface="Calibri" pitchFamily="34" charset="0"/>
              </a:rPr>
              <a:t> </a:t>
            </a:r>
            <a:r>
              <a:rPr lang="tr-TR" sz="3000" i="1" dirty="0" smtClean="0">
                <a:solidFill>
                  <a:srgbClr val="FF0000"/>
                </a:solidFill>
                <a:latin typeface="Calibri" pitchFamily="34" charset="0"/>
                <a:cs typeface="Calibri" pitchFamily="34" charset="0"/>
              </a:rPr>
              <a:t>SERA GAZLARI</a:t>
            </a:r>
            <a:endParaRPr lang="tr-TR" sz="3000" i="1" dirty="0">
              <a:solidFill>
                <a:srgbClr val="FF0000"/>
              </a:solidFill>
              <a:latin typeface="Calibri" pitchFamily="34" charset="0"/>
              <a:cs typeface="Calibri" pitchFamily="34" charset="0"/>
            </a:endParaRPr>
          </a:p>
          <a:p>
            <a:pPr algn="l"/>
            <a:r>
              <a:rPr lang="tr-TR" sz="3200" dirty="0" smtClean="0">
                <a:solidFill>
                  <a:schemeClr val="bg1"/>
                </a:solidFill>
                <a:latin typeface="Calibri" pitchFamily="34" charset="0"/>
                <a:cs typeface="Calibri" pitchFamily="34" charset="0"/>
              </a:rPr>
              <a:t>İnsan faaliyetleri sera gazlarının miktarını arttırmaktadır.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8787" y="1628800"/>
            <a:ext cx="336155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725144"/>
            <a:ext cx="3361556" cy="18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123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908720"/>
            <a:ext cx="5122912" cy="5763040"/>
          </a:xfrm>
        </p:spPr>
        <p:txBody>
          <a:bodyPr>
            <a:normAutofit/>
          </a:bodyPr>
          <a:lstStyle/>
          <a:p>
            <a:pPr marL="0" indent="0">
              <a:buNone/>
            </a:pPr>
            <a:r>
              <a:rPr lang="tr-TR" sz="3200" dirty="0" smtClean="0">
                <a:solidFill>
                  <a:srgbClr val="FF0000"/>
                </a:solidFill>
                <a:latin typeface="Calibri" pitchFamily="34" charset="0"/>
                <a:cs typeface="Calibri" pitchFamily="34" charset="0"/>
              </a:rPr>
              <a:t>PESTİSİT KALINTILARI</a:t>
            </a:r>
          </a:p>
          <a:p>
            <a:pPr marL="0" indent="0">
              <a:buNone/>
            </a:pPr>
            <a:r>
              <a:rPr lang="tr-TR" sz="3200" dirty="0" smtClean="0">
                <a:latin typeface="Calibri" pitchFamily="34" charset="0"/>
                <a:cs typeface="Calibri" pitchFamily="34" charset="0"/>
              </a:rPr>
              <a:t>Mevcut tarımda bitki hastalık ve zararlarına karşı kullanılan pestisitler sürekli artmakta ve canlı yaşamını tehdit etmektedir.</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980729"/>
            <a:ext cx="3277697" cy="25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918" y="3933056"/>
            <a:ext cx="3665612" cy="26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933056"/>
            <a:ext cx="3888432" cy="26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70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645130"/>
            <a:ext cx="8308070" cy="288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67544" y="1412776"/>
            <a:ext cx="8280920" cy="1815882"/>
          </a:xfrm>
          <a:prstGeom prst="rect">
            <a:avLst/>
          </a:prstGeom>
        </p:spPr>
        <p:txBody>
          <a:bodyPr wrap="square">
            <a:spAutoFit/>
          </a:bodyPr>
          <a:lstStyle/>
          <a:p>
            <a:r>
              <a:rPr lang="tr-TR" sz="2800" dirty="0">
                <a:solidFill>
                  <a:srgbClr val="FF0000"/>
                </a:solidFill>
                <a:latin typeface="Calibri"/>
              </a:rPr>
              <a:t>BİTKİ VE HAYVAN ETKİLEŞİMLERİ</a:t>
            </a:r>
          </a:p>
          <a:p>
            <a:r>
              <a:rPr lang="tr-TR" sz="2800" dirty="0">
                <a:solidFill>
                  <a:prstClr val="black"/>
                </a:solidFill>
                <a:latin typeface="Calibri"/>
              </a:rPr>
              <a:t>Doğal ekosistemlerin yapı ve fonksiyonları tarımsal uygulamalar tarafından önemli ölçüde değiştirilebilmektedir.</a:t>
            </a:r>
          </a:p>
        </p:txBody>
      </p:sp>
    </p:spTree>
    <p:extLst>
      <p:ext uri="{BB962C8B-B14F-4D97-AF65-F5344CB8AC3E}">
        <p14:creationId xmlns:p14="http://schemas.microsoft.com/office/powerpoint/2010/main" val="749940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7239000" cy="5688632"/>
          </a:xfrm>
        </p:spPr>
        <p:txBody>
          <a:bodyPr>
            <a:noAutofit/>
          </a:bodyPr>
          <a:lstStyle/>
          <a:p>
            <a:pPr marL="0" indent="0">
              <a:buNone/>
            </a:pPr>
            <a:r>
              <a:rPr lang="tr-TR" sz="2800" dirty="0" smtClean="0">
                <a:solidFill>
                  <a:srgbClr val="FF0000"/>
                </a:solidFill>
                <a:latin typeface="Calibri" pitchFamily="34" charset="0"/>
                <a:cs typeface="Calibri" pitchFamily="34" charset="0"/>
              </a:rPr>
              <a:t>BİTKİSEL ÜRETİMDE FOSİL ENERJİ KULLANIMI</a:t>
            </a:r>
          </a:p>
          <a:p>
            <a:pPr marL="0" indent="0">
              <a:buNone/>
            </a:pPr>
            <a:r>
              <a:rPr lang="tr-TR" sz="2800" dirty="0" smtClean="0">
                <a:latin typeface="Calibri" pitchFamily="34" charset="0"/>
                <a:cs typeface="Calibri" pitchFamily="34" charset="0"/>
              </a:rPr>
              <a:t>İster kimyasal isterse biyolojik yolla olsun azotun indirgenmesi, yüksek oranda enerji gerektirir. Kimyasal gübre üretimi için enerji kaynağı olarak yakıt kullanılır. Bu materyaller tekrar yerine konamaz ve tükenir özelliktedir.</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45024"/>
            <a:ext cx="799288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826553"/>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28" y="0"/>
            <a:ext cx="9324528" cy="6858000"/>
          </a:xfrm>
          <a:prstGeom prst="rect">
            <a:avLst/>
          </a:prstGeom>
        </p:spPr>
      </p:pic>
      <p:sp>
        <p:nvSpPr>
          <p:cNvPr id="4" name="Dikdörtgen 3"/>
          <p:cNvSpPr/>
          <p:nvPr/>
        </p:nvSpPr>
        <p:spPr>
          <a:xfrm>
            <a:off x="2195736" y="2967335"/>
            <a:ext cx="6552728" cy="1754326"/>
          </a:xfrm>
          <a:prstGeom prst="rect">
            <a:avLst/>
          </a:prstGeom>
          <a:noFill/>
        </p:spPr>
        <p:txBody>
          <a:bodyPr wrap="square" lIns="91440" tIns="45720" rIns="91440" bIns="45720">
            <a:spAutoFit/>
          </a:bodyPr>
          <a:lstStyle/>
          <a:p>
            <a:pPr algn="ctr"/>
            <a:r>
              <a:rPr lang="tr-TR" sz="5400" b="1" dirty="0" smtClean="0">
                <a:ln w="18000">
                  <a:solidFill>
                    <a:srgbClr val="009DD9">
                      <a:satMod val="140000"/>
                    </a:srgbClr>
                  </a:solidFill>
                  <a:prstDash val="solid"/>
                  <a:miter lim="800000"/>
                </a:ln>
                <a:solidFill>
                  <a:srgbClr val="002060"/>
                </a:solidFill>
                <a:effectLst>
                  <a:outerShdw blurRad="50800" dist="38100" dir="2700000" algn="tl" rotWithShape="0">
                    <a:prstClr val="black">
                      <a:alpha val="40000"/>
                    </a:prstClr>
                  </a:outerShdw>
                </a:effectLst>
              </a:rPr>
              <a:t>ORGANİK TARIM</a:t>
            </a:r>
          </a:p>
          <a:p>
            <a:pPr algn="ctr"/>
            <a:r>
              <a:rPr lang="tr-TR" sz="5400" b="1" dirty="0" smtClean="0">
                <a:ln w="18000">
                  <a:solidFill>
                    <a:srgbClr val="009DD9">
                      <a:satMod val="140000"/>
                    </a:srgbClr>
                  </a:solidFill>
                  <a:prstDash val="solid"/>
                  <a:miter lim="800000"/>
                </a:ln>
                <a:solidFill>
                  <a:srgbClr val="002060"/>
                </a:solidFill>
                <a:effectLst>
                  <a:outerShdw blurRad="50800" dist="38100" dir="2700000" algn="tl" rotWithShape="0">
                    <a:prstClr val="black">
                      <a:alpha val="40000"/>
                    </a:prstClr>
                  </a:outerShdw>
                </a:effectLst>
              </a:rPr>
              <a:t> VE ÇEVRE İLİŞKİSİ</a:t>
            </a:r>
            <a:endParaRPr lang="tr-TR" sz="5400" b="1" dirty="0">
              <a:ln w="18000">
                <a:solidFill>
                  <a:srgbClr val="009DD9">
                    <a:satMod val="140000"/>
                  </a:srgbClr>
                </a:solidFill>
                <a:prstDash val="solid"/>
                <a:miter lim="800000"/>
              </a:ln>
              <a:solidFill>
                <a:srgbClr val="00206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44946191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7032"/>
            <a:ext cx="9144000" cy="312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457200" y="404664"/>
            <a:ext cx="8229600" cy="650336"/>
          </a:xfrm>
        </p:spPr>
        <p:txBody>
          <a:bodyPr>
            <a:noAutofit/>
          </a:bodyPr>
          <a:lstStyle/>
          <a:p>
            <a:r>
              <a:rPr lang="tr-TR" sz="3600" b="1" i="1" dirty="0" smtClean="0">
                <a:solidFill>
                  <a:schemeClr val="accent5">
                    <a:lumMod val="50000"/>
                  </a:schemeClr>
                </a:solidFill>
                <a:latin typeface="Calibri" pitchFamily="34" charset="0"/>
                <a:cs typeface="Calibri" pitchFamily="34" charset="0"/>
              </a:rPr>
              <a:t>Organik tarımın küresel ısınma ile ilişkisi</a:t>
            </a:r>
            <a:endParaRPr lang="tr-TR" sz="3600" b="1" i="1" dirty="0">
              <a:solidFill>
                <a:schemeClr val="accent5">
                  <a:lumMod val="50000"/>
                </a:schemeClr>
              </a:solidFill>
              <a:latin typeface="Calibri" pitchFamily="34" charset="0"/>
              <a:cs typeface="Calibri" pitchFamily="34" charset="0"/>
            </a:endParaRPr>
          </a:p>
        </p:txBody>
      </p:sp>
      <p:sp>
        <p:nvSpPr>
          <p:cNvPr id="3" name="İçerik Yer Tutucusu 2"/>
          <p:cNvSpPr>
            <a:spLocks noGrp="1"/>
          </p:cNvSpPr>
          <p:nvPr>
            <p:ph idx="1"/>
          </p:nvPr>
        </p:nvSpPr>
        <p:spPr>
          <a:xfrm>
            <a:off x="0" y="1052736"/>
            <a:ext cx="8964488" cy="3384376"/>
          </a:xfrm>
        </p:spPr>
        <p:txBody>
          <a:bodyPr>
            <a:noAutofit/>
          </a:bodyPr>
          <a:lstStyle/>
          <a:p>
            <a:pPr marL="0" indent="0">
              <a:buNone/>
            </a:pPr>
            <a:r>
              <a:rPr lang="tr-TR" sz="2800" dirty="0" smtClean="0">
                <a:latin typeface="Calibri" pitchFamily="34" charset="0"/>
                <a:cs typeface="Calibri" pitchFamily="34" charset="0"/>
              </a:rPr>
              <a:t>     </a:t>
            </a:r>
            <a:r>
              <a:rPr lang="tr-TR" sz="2800" i="1" dirty="0" smtClean="0">
                <a:solidFill>
                  <a:srgbClr val="002060"/>
                </a:solidFill>
                <a:latin typeface="Calibri" pitchFamily="34" charset="0"/>
                <a:cs typeface="Calibri" pitchFamily="34" charset="0"/>
              </a:rPr>
              <a:t>Günümüzde </a:t>
            </a:r>
            <a:r>
              <a:rPr lang="tr-TR" sz="2800" i="1" dirty="0">
                <a:solidFill>
                  <a:srgbClr val="002060"/>
                </a:solidFill>
                <a:latin typeface="Calibri" pitchFamily="34" charset="0"/>
                <a:cs typeface="Calibri" pitchFamily="34" charset="0"/>
              </a:rPr>
              <a:t>en önemli çevre problemlerinden birisi olarak değerlendirilen iklim değişikliği problemi, genel olarak yenilenemeyen doğal kaynakların yakılması sonucu oluşan sera gazları (CO2, CH4, N20) emisyonlarının atmosferde birikmesi sonucu ortaya çıkmaktadır. Tarımsal faaliyetler </a:t>
            </a:r>
            <a:r>
              <a:rPr lang="tr-TR" sz="2800" i="1" dirty="0" smtClean="0">
                <a:solidFill>
                  <a:srgbClr val="002060"/>
                </a:solidFill>
                <a:latin typeface="Calibri" pitchFamily="34" charset="0"/>
                <a:cs typeface="Calibri" pitchFamily="34" charset="0"/>
              </a:rPr>
              <a:t>sonucunda </a:t>
            </a:r>
            <a:r>
              <a:rPr lang="tr-TR" sz="2800" i="1" dirty="0">
                <a:solidFill>
                  <a:srgbClr val="002060"/>
                </a:solidFill>
                <a:latin typeface="Calibri" pitchFamily="34" charset="0"/>
                <a:cs typeface="Calibri" pitchFamily="34" charset="0"/>
              </a:rPr>
              <a:t>da sera </a:t>
            </a:r>
            <a:r>
              <a:rPr lang="tr-TR" sz="2800" i="1" dirty="0" smtClean="0">
                <a:solidFill>
                  <a:srgbClr val="002060"/>
                </a:solidFill>
                <a:latin typeface="Calibri" pitchFamily="34" charset="0"/>
                <a:cs typeface="Calibri" pitchFamily="34" charset="0"/>
              </a:rPr>
              <a:t>gazlarının </a:t>
            </a:r>
            <a:r>
              <a:rPr lang="tr-TR" sz="2800" i="1" dirty="0">
                <a:solidFill>
                  <a:srgbClr val="002060"/>
                </a:solidFill>
                <a:latin typeface="Calibri" pitchFamily="34" charset="0"/>
                <a:cs typeface="Calibri" pitchFamily="34" charset="0"/>
              </a:rPr>
              <a:t>oluştuğu </a:t>
            </a:r>
            <a:r>
              <a:rPr lang="tr-TR" sz="2800" i="1" dirty="0" smtClean="0">
                <a:solidFill>
                  <a:srgbClr val="002060"/>
                </a:solidFill>
                <a:latin typeface="Calibri" pitchFamily="34" charset="0"/>
                <a:cs typeface="Calibri" pitchFamily="34" charset="0"/>
              </a:rPr>
              <a:t>bilinmektedir.</a:t>
            </a:r>
          </a:p>
          <a:p>
            <a:pPr marL="0" indent="0">
              <a:buNone/>
            </a:pPr>
            <a:r>
              <a:rPr lang="tr-TR" sz="3200" b="1" dirty="0">
                <a:latin typeface="Calibri" pitchFamily="34" charset="0"/>
                <a:cs typeface="Calibri" pitchFamily="34" charset="0"/>
              </a:rPr>
              <a:t/>
            </a:r>
            <a:br>
              <a:rPr lang="tr-TR" sz="3200" b="1" dirty="0">
                <a:latin typeface="Calibri" pitchFamily="34" charset="0"/>
                <a:cs typeface="Calibri" pitchFamily="34" charset="0"/>
              </a:rPr>
            </a:br>
            <a:endParaRPr lang="tr-TR" sz="3200" dirty="0">
              <a:latin typeface="Calibri" pitchFamily="34" charset="0"/>
              <a:cs typeface="Calibri" pitchFamily="34" charset="0"/>
            </a:endParaRPr>
          </a:p>
          <a:p>
            <a:endParaRPr lang="tr-TR" sz="3200" dirty="0">
              <a:latin typeface="Calibri" pitchFamily="34" charset="0"/>
              <a:cs typeface="Calibri" pitchFamily="34" charset="0"/>
            </a:endParaRPr>
          </a:p>
        </p:txBody>
      </p:sp>
    </p:spTree>
    <p:extLst>
      <p:ext uri="{BB962C8B-B14F-4D97-AF65-F5344CB8AC3E}">
        <p14:creationId xmlns:p14="http://schemas.microsoft.com/office/powerpoint/2010/main" val="3926581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836712"/>
            <a:ext cx="8229600" cy="4176464"/>
          </a:xfrm>
        </p:spPr>
        <p:txBody>
          <a:bodyPr>
            <a:normAutofit/>
          </a:bodyPr>
          <a:lstStyle/>
          <a:p>
            <a:r>
              <a:rPr lang="tr-TR" sz="2800" dirty="0">
                <a:latin typeface="Calibri" pitchFamily="34" charset="0"/>
                <a:cs typeface="Calibri" pitchFamily="34" charset="0"/>
              </a:rPr>
              <a:t> Tarımsal faaliyetler küresel ısınmayı arttırmakta, küresel ısınma da tarımsal alanlardaki üretim ve verim üzerinde olumsuz etkilere neden olmaktadır</a:t>
            </a:r>
            <a:r>
              <a:rPr lang="tr-TR" sz="2800" dirty="0" smtClean="0">
                <a:latin typeface="Calibri" pitchFamily="34" charset="0"/>
                <a:cs typeface="Calibri" pitchFamily="34" charset="0"/>
              </a:rPr>
              <a:t>.</a:t>
            </a:r>
          </a:p>
          <a:p>
            <a:r>
              <a:rPr lang="tr-TR" sz="2800" dirty="0" smtClean="0">
                <a:latin typeface="Calibri" pitchFamily="34" charset="0"/>
                <a:cs typeface="Calibri" pitchFamily="34" charset="0"/>
              </a:rPr>
              <a:t> </a:t>
            </a:r>
            <a:r>
              <a:rPr lang="tr-TR" sz="2800" dirty="0">
                <a:latin typeface="Calibri" pitchFamily="34" charset="0"/>
                <a:cs typeface="Calibri" pitchFamily="34" charset="0"/>
              </a:rPr>
              <a:t>Karasal iklim görülen alanlarda, daha yüksek oranda toprak tuzluluğu, erozyon ve çölleşme problemleri </a:t>
            </a:r>
            <a:r>
              <a:rPr lang="tr-TR" sz="2800" dirty="0" smtClean="0">
                <a:latin typeface="Calibri" pitchFamily="34" charset="0"/>
                <a:cs typeface="Calibri" pitchFamily="34" charset="0"/>
              </a:rPr>
              <a:t>görülmekte </a:t>
            </a:r>
            <a:r>
              <a:rPr lang="tr-TR" sz="2800" dirty="0">
                <a:latin typeface="Calibri" pitchFamily="34" charset="0"/>
                <a:cs typeface="Calibri" pitchFamily="34" charset="0"/>
              </a:rPr>
              <a:t>ve bu alanlarda ekstrem hava şartları daha sık bir şekilde ortaya çıkmaktadır. </a:t>
            </a:r>
            <a:br>
              <a:rPr lang="tr-TR" sz="2800" dirty="0">
                <a:latin typeface="Calibri" pitchFamily="34" charset="0"/>
                <a:cs typeface="Calibri" pitchFamily="34" charset="0"/>
              </a:rPr>
            </a:br>
            <a:endParaRPr lang="tr-T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995146"/>
            <a:ext cx="3840407"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3995146"/>
            <a:ext cx="3888431"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08776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9497" y="1052736"/>
            <a:ext cx="8676456" cy="6120680"/>
          </a:xfrm>
        </p:spPr>
        <p:txBody>
          <a:bodyPr>
            <a:normAutofit/>
          </a:bodyPr>
          <a:lstStyle/>
          <a:p>
            <a:r>
              <a:rPr lang="tr-TR" sz="2800" i="1" dirty="0">
                <a:latin typeface="Calibri" pitchFamily="34" charset="0"/>
                <a:cs typeface="Calibri" pitchFamily="34" charset="0"/>
              </a:rPr>
              <a:t>Bütün bu faktörler tarımsal verimlilik üzerinde olumsuz etkilere neden olmaktadır. İklim değişiklikleri, tarımsal faaliyetler üzerinde doğrudan etkili olduğu için, çevresel etkileri daha az olan tarımsal metotların kullanılması, günümüzde bir zorunluluk haline gelmektedir. </a:t>
            </a:r>
            <a:endParaRPr lang="tr-TR" sz="2800" i="1" dirty="0" smtClean="0">
              <a:latin typeface="Calibri" pitchFamily="34" charset="0"/>
              <a:cs typeface="Calibri" pitchFamily="34" charset="0"/>
            </a:endParaRPr>
          </a:p>
          <a:p>
            <a:pPr marL="0" indent="0">
              <a:buNone/>
            </a:pPr>
            <a:endParaRPr lang="tr-TR" sz="2800" i="1" dirty="0" smtClean="0">
              <a:latin typeface="Calibri" pitchFamily="34" charset="0"/>
              <a:cs typeface="Calibri" pitchFamily="34" charset="0"/>
            </a:endParaRPr>
          </a:p>
          <a:p>
            <a:pPr marL="0" indent="0">
              <a:buNone/>
            </a:pPr>
            <a:endParaRPr lang="tr-TR" sz="2800" i="1" dirty="0" smtClean="0">
              <a:latin typeface="Calibri" pitchFamily="34" charset="0"/>
              <a:cs typeface="Calibri" pitchFamily="34" charset="0"/>
            </a:endParaRPr>
          </a:p>
          <a:p>
            <a:endParaRPr lang="tr-TR" sz="2800" i="1" dirty="0" smtClean="0">
              <a:latin typeface="Calibri" pitchFamily="34" charset="0"/>
              <a:cs typeface="Calibri"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4" y="3410850"/>
            <a:ext cx="858171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12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52736"/>
            <a:ext cx="8229600" cy="5271864"/>
          </a:xfrm>
        </p:spPr>
        <p:txBody>
          <a:bodyPr/>
          <a:lstStyle/>
          <a:p>
            <a:r>
              <a:rPr lang="tr-TR" sz="2800" i="1" dirty="0">
                <a:latin typeface="+mj-lt"/>
                <a:cs typeface="Calibri" pitchFamily="34" charset="0"/>
              </a:rPr>
              <a:t>Organik tarım, ekosisteme, iklim değişikliği etkilerine karşı daha dayanıklı olabilme özelliğini kazandırmakta ve tarımsal kaynaklı sera gazlarının oluşumunu azaltıcı tedbirleri içermektedir (FAO, 2002). </a:t>
            </a:r>
            <a:endParaRPr lang="tr-TR" sz="2800" dirty="0">
              <a:latin typeface="+mj-lt"/>
            </a:endParaRPr>
          </a:p>
          <a:p>
            <a:pPr marL="0" indent="0">
              <a:buNone/>
            </a:pPr>
            <a:endParaRPr lang="tr-TR"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96952"/>
            <a:ext cx="8208912"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035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idx="1"/>
          </p:nvPr>
        </p:nvSpPr>
        <p:spPr>
          <a:xfrm>
            <a:off x="457200" y="692696"/>
            <a:ext cx="8003232" cy="5832648"/>
          </a:xfrm>
        </p:spPr>
        <p:txBody>
          <a:bodyPr>
            <a:normAutofit fontScale="92500" lnSpcReduction="20000"/>
          </a:bodyPr>
          <a:lstStyle/>
          <a:p>
            <a:pPr marL="0" indent="0">
              <a:buNone/>
            </a:pPr>
            <a:r>
              <a:rPr lang="tr-TR" b="1" i="1" dirty="0">
                <a:latin typeface="Calibri" pitchFamily="34" charset="0"/>
                <a:cs typeface="Calibri" pitchFamily="34" charset="0"/>
              </a:rPr>
              <a:t/>
            </a:r>
            <a:br>
              <a:rPr lang="tr-TR" b="1" i="1" dirty="0">
                <a:latin typeface="Calibri" pitchFamily="34" charset="0"/>
                <a:cs typeface="Calibri" pitchFamily="34" charset="0"/>
              </a:rPr>
            </a:br>
            <a:r>
              <a:rPr lang="tr-TR" sz="3300" i="1" dirty="0">
                <a:latin typeface="Calibri" pitchFamily="34" charset="0"/>
                <a:cs typeface="Calibri" pitchFamily="34" charset="0"/>
              </a:rPr>
              <a:t>Yapılan bazı araştırmalar, organik tarım sistemlerinde ortaya çıkan CO</a:t>
            </a:r>
            <a:r>
              <a:rPr lang="tr-TR" sz="3300" i="1" baseline="-25000" dirty="0">
                <a:latin typeface="Calibri" pitchFamily="34" charset="0"/>
                <a:cs typeface="Calibri" pitchFamily="34" charset="0"/>
              </a:rPr>
              <a:t>2</a:t>
            </a:r>
            <a:r>
              <a:rPr lang="tr-TR" sz="3300" i="1" dirty="0">
                <a:latin typeface="Calibri" pitchFamily="34" charset="0"/>
                <a:cs typeface="Calibri" pitchFamily="34" charset="0"/>
              </a:rPr>
              <a:t> emisyonlarının klasik tarım sistemine göre %48-66 daha düşük olduğu sonucunu ortaya koymaktadır. </a:t>
            </a:r>
            <a:endParaRPr lang="tr-TR" sz="3300" i="1" dirty="0" smtClean="0">
              <a:latin typeface="Calibri" pitchFamily="34" charset="0"/>
              <a:cs typeface="Calibri" pitchFamily="34" charset="0"/>
            </a:endParaRPr>
          </a:p>
          <a:p>
            <a:pPr marL="0" indent="0">
              <a:buNone/>
            </a:pPr>
            <a:r>
              <a:rPr lang="tr-TR" sz="3300" i="1" dirty="0" smtClean="0">
                <a:latin typeface="Calibri" pitchFamily="34" charset="0"/>
                <a:cs typeface="Calibri" pitchFamily="34" charset="0"/>
              </a:rPr>
              <a:t>Organik </a:t>
            </a:r>
            <a:r>
              <a:rPr lang="tr-TR" sz="3300" i="1" dirty="0">
                <a:latin typeface="Calibri" pitchFamily="34" charset="0"/>
                <a:cs typeface="Calibri" pitchFamily="34" charset="0"/>
              </a:rPr>
              <a:t>tarım sistemlerinde daha düşük oranlarda fosil yakıtların kullanılması sonucu daha az emisyonun ortaya çıkması, bu düşüklüğün en önemli nedenlerinden biri olarak değerlendirilmektedir</a:t>
            </a:r>
            <a:r>
              <a:rPr lang="tr-TR" sz="3300" i="1" dirty="0" smtClean="0">
                <a:latin typeface="Calibri" pitchFamily="34" charset="0"/>
                <a:cs typeface="Calibri" pitchFamily="34" charset="0"/>
              </a:rPr>
              <a:t>.</a:t>
            </a:r>
          </a:p>
          <a:p>
            <a:pPr marL="0" indent="0">
              <a:buNone/>
            </a:pPr>
            <a:r>
              <a:rPr lang="tr-TR" sz="3300" i="1" dirty="0" smtClean="0">
                <a:latin typeface="Calibri" pitchFamily="34" charset="0"/>
                <a:cs typeface="Calibri" pitchFamily="34" charset="0"/>
              </a:rPr>
              <a:t> </a:t>
            </a:r>
          </a:p>
          <a:p>
            <a:pPr marL="0" indent="0">
              <a:buNone/>
            </a:pPr>
            <a:r>
              <a:rPr lang="tr-TR" b="1" i="1" dirty="0">
                <a:latin typeface="Calibri" pitchFamily="34" charset="0"/>
                <a:cs typeface="Calibri" pitchFamily="34" charset="0"/>
              </a:rPr>
              <a:t/>
            </a:r>
            <a:br>
              <a:rPr lang="tr-TR" b="1" i="1" dirty="0">
                <a:latin typeface="Calibri" pitchFamily="34" charset="0"/>
                <a:cs typeface="Calibri" pitchFamily="34" charset="0"/>
              </a:rPr>
            </a:br>
            <a:r>
              <a:rPr lang="tr-TR" b="1" i="1" dirty="0">
                <a:latin typeface="Calibri" pitchFamily="34" charset="0"/>
                <a:cs typeface="Calibri" pitchFamily="34" charset="0"/>
              </a:rPr>
              <a:t/>
            </a:r>
            <a:br>
              <a:rPr lang="tr-TR" b="1" i="1" dirty="0">
                <a:latin typeface="Calibri" pitchFamily="34" charset="0"/>
                <a:cs typeface="Calibri" pitchFamily="34" charset="0"/>
              </a:rPr>
            </a:br>
            <a:endParaRPr lang="tr-TR" i="1" dirty="0">
              <a:latin typeface="Calibri" pitchFamily="34" charset="0"/>
              <a:cs typeface="Calibri"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336" y="4725144"/>
            <a:ext cx="4870664" cy="21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33774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sz="2800" i="1" dirty="0">
                <a:latin typeface="Calibri" pitchFamily="34" charset="0"/>
                <a:cs typeface="Calibri" pitchFamily="34" charset="0"/>
              </a:rPr>
              <a:t>Ayrıca sentetik gübre ve pestisit kullanımının sınırlandırılmış olması da dolaylı olarak bu tür girdilerin üretimi ve taşınması esnasında ortaya çıkan emisyonların azalmasına yol açmakladır (FAO, 2002).</a:t>
            </a:r>
            <a:endParaRPr lang="tr-TR"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933056"/>
            <a:ext cx="7560840" cy="255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862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Başlık 1"/>
          <p:cNvSpPr>
            <a:spLocks noGrp="1"/>
          </p:cNvSpPr>
          <p:nvPr>
            <p:ph idx="1"/>
          </p:nvPr>
        </p:nvSpPr>
        <p:spPr>
          <a:xfrm>
            <a:off x="323528" y="2056898"/>
            <a:ext cx="7455024" cy="3667534"/>
          </a:xfrm>
          <a:ln/>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endParaRPr lang="tr-TR" sz="2800" dirty="0" smtClean="0">
              <a:latin typeface="Calibri" pitchFamily="34" charset="0"/>
              <a:cs typeface="Calibri" pitchFamily="34" charset="0"/>
            </a:endParaRPr>
          </a:p>
          <a:p>
            <a:pPr marL="0" indent="0">
              <a:buNone/>
            </a:pPr>
            <a:r>
              <a:rPr lang="tr-TR" sz="3200" i="1" dirty="0" smtClean="0">
                <a:solidFill>
                  <a:schemeClr val="accent2">
                    <a:lumMod val="75000"/>
                  </a:schemeClr>
                </a:solidFill>
                <a:latin typeface="Calibri" pitchFamily="34" charset="0"/>
                <a:cs typeface="Calibri" pitchFamily="34" charset="0"/>
              </a:rPr>
              <a:t>Organik </a:t>
            </a:r>
            <a:r>
              <a:rPr lang="tr-TR" sz="3200" i="1" dirty="0">
                <a:solidFill>
                  <a:schemeClr val="accent2">
                    <a:lumMod val="75000"/>
                  </a:schemeClr>
                </a:solidFill>
                <a:latin typeface="Calibri" pitchFamily="34" charset="0"/>
                <a:cs typeface="Calibri" pitchFamily="34" charset="0"/>
              </a:rPr>
              <a:t>tarım tamamen doğal yöntemlerle, sanayi bölgelerinden uzak, kimyasal ilaç, suni gübre ve hormon kullanılmadan yapılan tarımdır. </a:t>
            </a:r>
            <a:br>
              <a:rPr lang="tr-TR" sz="3200" i="1" dirty="0">
                <a:solidFill>
                  <a:schemeClr val="accent2">
                    <a:lumMod val="75000"/>
                  </a:schemeClr>
                </a:solidFill>
                <a:latin typeface="Calibri" pitchFamily="34" charset="0"/>
                <a:cs typeface="Calibri" pitchFamily="34" charset="0"/>
              </a:rPr>
            </a:br>
            <a:endParaRPr lang="tr-TR" sz="3200" i="1" dirty="0">
              <a:solidFill>
                <a:schemeClr val="accent2">
                  <a:lumMod val="75000"/>
                </a:schemeClr>
              </a:solidFill>
              <a:latin typeface="Calibri" pitchFamily="34" charset="0"/>
              <a:cs typeface="Calibri" pitchFamily="34" charset="0"/>
            </a:endParaRPr>
          </a:p>
        </p:txBody>
      </p:sp>
      <p:sp>
        <p:nvSpPr>
          <p:cNvPr id="7" name="Dikdörtgen 6"/>
          <p:cNvSpPr/>
          <p:nvPr/>
        </p:nvSpPr>
        <p:spPr>
          <a:xfrm>
            <a:off x="4479635" y="2967335"/>
            <a:ext cx="184731" cy="923330"/>
          </a:xfrm>
          <a:prstGeom prst="rect">
            <a:avLst/>
          </a:prstGeom>
          <a:noFill/>
        </p:spPr>
        <p:txBody>
          <a:bodyPr wrap="none" lIns="91440" tIns="45720" rIns="91440" bIns="45720">
            <a:spAutoFit/>
          </a:bodyPr>
          <a:lstStyle/>
          <a:p>
            <a:pPr algn="ctr"/>
            <a:endParaRPr lang="tr-TR" sz="5400" b="1" dirty="0">
              <a:ln w="31550" cmpd="sng">
                <a:gradFill>
                  <a:gsLst>
                    <a:gs pos="70000">
                      <a:srgbClr val="A5C249">
                        <a:shade val="50000"/>
                        <a:satMod val="190000"/>
                      </a:srgbClr>
                    </a:gs>
                    <a:gs pos="0">
                      <a:srgbClr val="A5C249">
                        <a:tint val="77000"/>
                        <a:satMod val="180000"/>
                      </a:srgbClr>
                    </a:gs>
                  </a:gsLst>
                  <a:lin ang="5400000"/>
                </a:gradFill>
                <a:prstDash val="solid"/>
              </a:ln>
              <a:solidFill>
                <a:srgbClr val="A5C249">
                  <a:tint val="15000"/>
                  <a:satMod val="200000"/>
                </a:srgbClr>
              </a:solidFill>
              <a:effectLst>
                <a:outerShdw blurRad="50800" dist="40000" dir="5400000" algn="tl" rotWithShape="0">
                  <a:srgbClr val="000000">
                    <a:shade val="5000"/>
                    <a:satMod val="120000"/>
                    <a:alpha val="33000"/>
                  </a:srgbClr>
                </a:outerShdw>
              </a:effectLst>
            </a:endParaRPr>
          </a:p>
        </p:txBody>
      </p:sp>
      <p:sp>
        <p:nvSpPr>
          <p:cNvPr id="8" name="Dikdörtgen 7"/>
          <p:cNvSpPr/>
          <p:nvPr/>
        </p:nvSpPr>
        <p:spPr>
          <a:xfrm rot="10800000" flipV="1">
            <a:off x="0" y="-747464"/>
            <a:ext cx="7575978" cy="2308324"/>
          </a:xfrm>
          <a:prstGeom prst="rect">
            <a:avLst/>
          </a:prstGeom>
          <a:noFill/>
        </p:spPr>
        <p:txBody>
          <a:bodyPr wrap="square" lIns="91440" tIns="45720" rIns="91440" bIns="45720">
            <a:spAutoFit/>
          </a:bodyPr>
          <a:lstStyle/>
          <a:p>
            <a:pPr algn="ctr"/>
            <a:endParaRPr lang="tr-TR" sz="3600" b="1" dirty="0" smtClean="0">
              <a:ln w="10541" cmpd="sng">
                <a:solidFill>
                  <a:srgbClr val="0F6FC6">
                    <a:shade val="88000"/>
                    <a:satMod val="110000"/>
                  </a:srgbClr>
                </a:solidFill>
                <a:prstDash val="solid"/>
              </a:ln>
              <a:gradFill>
                <a:gsLst>
                  <a:gs pos="0">
                    <a:srgbClr val="0F6FC6">
                      <a:tint val="40000"/>
                      <a:satMod val="250000"/>
                    </a:srgbClr>
                  </a:gs>
                  <a:gs pos="9000">
                    <a:srgbClr val="0F6FC6">
                      <a:tint val="52000"/>
                      <a:satMod val="300000"/>
                    </a:srgbClr>
                  </a:gs>
                  <a:gs pos="50000">
                    <a:srgbClr val="0F6FC6">
                      <a:shade val="20000"/>
                      <a:satMod val="300000"/>
                    </a:srgbClr>
                  </a:gs>
                  <a:gs pos="79000">
                    <a:srgbClr val="0F6FC6">
                      <a:tint val="52000"/>
                      <a:satMod val="300000"/>
                    </a:srgbClr>
                  </a:gs>
                  <a:gs pos="100000">
                    <a:srgbClr val="0F6FC6">
                      <a:tint val="40000"/>
                      <a:satMod val="250000"/>
                    </a:srgbClr>
                  </a:gs>
                </a:gsLst>
                <a:lin ang="5400000"/>
              </a:gradFill>
              <a:latin typeface="Calibri" pitchFamily="34" charset="0"/>
              <a:cs typeface="Calibri" pitchFamily="34" charset="0"/>
            </a:endParaRPr>
          </a:p>
          <a:p>
            <a:pPr algn="ctr"/>
            <a:endParaRPr lang="tr-TR" sz="3600" b="1" dirty="0">
              <a:ln w="10541" cmpd="sng">
                <a:solidFill>
                  <a:srgbClr val="0F6FC6">
                    <a:shade val="88000"/>
                    <a:satMod val="110000"/>
                  </a:srgbClr>
                </a:solidFill>
                <a:prstDash val="solid"/>
              </a:ln>
              <a:gradFill>
                <a:gsLst>
                  <a:gs pos="0">
                    <a:srgbClr val="0F6FC6">
                      <a:tint val="40000"/>
                      <a:satMod val="250000"/>
                    </a:srgbClr>
                  </a:gs>
                  <a:gs pos="9000">
                    <a:srgbClr val="0F6FC6">
                      <a:tint val="52000"/>
                      <a:satMod val="300000"/>
                    </a:srgbClr>
                  </a:gs>
                  <a:gs pos="50000">
                    <a:srgbClr val="0F6FC6">
                      <a:shade val="20000"/>
                      <a:satMod val="300000"/>
                    </a:srgbClr>
                  </a:gs>
                  <a:gs pos="79000">
                    <a:srgbClr val="0F6FC6">
                      <a:tint val="52000"/>
                      <a:satMod val="300000"/>
                    </a:srgbClr>
                  </a:gs>
                  <a:gs pos="100000">
                    <a:srgbClr val="0F6FC6">
                      <a:tint val="40000"/>
                      <a:satMod val="250000"/>
                    </a:srgbClr>
                  </a:gs>
                </a:gsLst>
                <a:lin ang="5400000"/>
              </a:gradFill>
              <a:latin typeface="Calibri" pitchFamily="34" charset="0"/>
              <a:cs typeface="Calibri" pitchFamily="34" charset="0"/>
            </a:endParaRPr>
          </a:p>
          <a:p>
            <a:pPr algn="ctr"/>
            <a:r>
              <a:rPr lang="tr-TR" sz="3600" b="1" dirty="0" smtClean="0">
                <a:ln w="10541" cmpd="sng">
                  <a:solidFill>
                    <a:srgbClr val="0F6FC6">
                      <a:shade val="88000"/>
                      <a:satMod val="110000"/>
                    </a:srgbClr>
                  </a:solidFill>
                  <a:prstDash val="solid"/>
                </a:ln>
                <a:gradFill>
                  <a:gsLst>
                    <a:gs pos="0">
                      <a:srgbClr val="0F6FC6">
                        <a:tint val="40000"/>
                        <a:satMod val="250000"/>
                      </a:srgbClr>
                    </a:gs>
                    <a:gs pos="9000">
                      <a:srgbClr val="0F6FC6">
                        <a:tint val="52000"/>
                        <a:satMod val="300000"/>
                      </a:srgbClr>
                    </a:gs>
                    <a:gs pos="50000">
                      <a:srgbClr val="0F6FC6">
                        <a:shade val="20000"/>
                        <a:satMod val="300000"/>
                      </a:srgbClr>
                    </a:gs>
                    <a:gs pos="79000">
                      <a:srgbClr val="0F6FC6">
                        <a:tint val="52000"/>
                        <a:satMod val="300000"/>
                      </a:srgbClr>
                    </a:gs>
                    <a:gs pos="100000">
                      <a:srgbClr val="0F6FC6">
                        <a:tint val="40000"/>
                        <a:satMod val="250000"/>
                      </a:srgbClr>
                    </a:gs>
                  </a:gsLst>
                  <a:lin ang="5400000"/>
                </a:gradFill>
                <a:latin typeface="Calibri" pitchFamily="34" charset="0"/>
                <a:cs typeface="Calibri" pitchFamily="34" charset="0"/>
              </a:rPr>
              <a:t>ORGANİK TARIMIN </a:t>
            </a:r>
            <a:r>
              <a:rPr lang="tr-TR" sz="3600" b="1" dirty="0">
                <a:ln w="10541" cmpd="sng">
                  <a:solidFill>
                    <a:srgbClr val="0F6FC6">
                      <a:shade val="88000"/>
                      <a:satMod val="110000"/>
                    </a:srgbClr>
                  </a:solidFill>
                  <a:prstDash val="solid"/>
                </a:ln>
                <a:gradFill>
                  <a:gsLst>
                    <a:gs pos="0">
                      <a:srgbClr val="0F6FC6">
                        <a:tint val="40000"/>
                        <a:satMod val="250000"/>
                      </a:srgbClr>
                    </a:gs>
                    <a:gs pos="9000">
                      <a:srgbClr val="0F6FC6">
                        <a:tint val="52000"/>
                        <a:satMod val="300000"/>
                      </a:srgbClr>
                    </a:gs>
                    <a:gs pos="50000">
                      <a:srgbClr val="0F6FC6">
                        <a:shade val="20000"/>
                        <a:satMod val="300000"/>
                      </a:srgbClr>
                    </a:gs>
                    <a:gs pos="79000">
                      <a:srgbClr val="0F6FC6">
                        <a:tint val="52000"/>
                        <a:satMod val="300000"/>
                      </a:srgbClr>
                    </a:gs>
                    <a:gs pos="100000">
                      <a:srgbClr val="0F6FC6">
                        <a:tint val="40000"/>
                        <a:satMod val="250000"/>
                      </a:srgbClr>
                    </a:gs>
                  </a:gsLst>
                  <a:lin ang="5400000"/>
                </a:gradFill>
                <a:latin typeface="Calibri" pitchFamily="34" charset="0"/>
                <a:cs typeface="Calibri" pitchFamily="34" charset="0"/>
              </a:rPr>
              <a:t>ÇEVRE KİRLİLİĞİ AÇISINDAN  ÖNEMİ</a:t>
            </a:r>
            <a:endParaRPr lang="tr-TR" sz="3600" b="1" dirty="0">
              <a:ln w="10541" cmpd="sng">
                <a:solidFill>
                  <a:srgbClr val="0F6FC6">
                    <a:shade val="88000"/>
                    <a:satMod val="110000"/>
                  </a:srgbClr>
                </a:solidFill>
                <a:prstDash val="solid"/>
              </a:ln>
              <a:gradFill>
                <a:gsLst>
                  <a:gs pos="0">
                    <a:srgbClr val="0F6FC6">
                      <a:tint val="40000"/>
                      <a:satMod val="250000"/>
                    </a:srgbClr>
                  </a:gs>
                  <a:gs pos="9000">
                    <a:srgbClr val="0F6FC6">
                      <a:tint val="52000"/>
                      <a:satMod val="300000"/>
                    </a:srgbClr>
                  </a:gs>
                  <a:gs pos="50000">
                    <a:srgbClr val="0F6FC6">
                      <a:shade val="20000"/>
                      <a:satMod val="300000"/>
                    </a:srgbClr>
                  </a:gs>
                  <a:gs pos="79000">
                    <a:srgbClr val="0F6FC6">
                      <a:tint val="52000"/>
                      <a:satMod val="300000"/>
                    </a:srgbClr>
                  </a:gs>
                  <a:gs pos="100000">
                    <a:srgbClr val="0F6FC6">
                      <a:tint val="40000"/>
                      <a:satMod val="250000"/>
                    </a:srgbClr>
                  </a:gs>
                </a:gsLst>
                <a:lin ang="5400000"/>
              </a:gradFill>
            </a:endParaRPr>
          </a:p>
        </p:txBody>
      </p:sp>
    </p:spTree>
    <p:extLst>
      <p:ext uri="{BB962C8B-B14F-4D97-AF65-F5344CB8AC3E}">
        <p14:creationId xmlns:p14="http://schemas.microsoft.com/office/powerpoint/2010/main" val="85641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988840"/>
            <a:ext cx="8291264" cy="2952328"/>
          </a:xfrm>
        </p:spPr>
        <p:style>
          <a:lnRef idx="1">
            <a:schemeClr val="accent5"/>
          </a:lnRef>
          <a:fillRef idx="2">
            <a:schemeClr val="accent5"/>
          </a:fillRef>
          <a:effectRef idx="1">
            <a:schemeClr val="accent5"/>
          </a:effectRef>
          <a:fontRef idx="minor">
            <a:schemeClr val="dk1"/>
          </a:fontRef>
        </p:style>
        <p:txBody>
          <a:bodyPr/>
          <a:lstStyle/>
          <a:p>
            <a:r>
              <a:rPr lang="tr-TR" i="1" dirty="0">
                <a:solidFill>
                  <a:schemeClr val="bg2">
                    <a:lumMod val="10000"/>
                  </a:schemeClr>
                </a:solidFill>
              </a:rPr>
              <a:t>Klasik tarım metodunda ürün kalitesi değil, ürün miktarı önemli iken, organik tarımda ürünün kalitesi önemlidir. Çevreye de dost </a:t>
            </a:r>
            <a:r>
              <a:rPr lang="tr-TR" i="1" dirty="0" smtClean="0">
                <a:solidFill>
                  <a:schemeClr val="bg2">
                    <a:lumMod val="10000"/>
                  </a:schemeClr>
                </a:solidFill>
              </a:rPr>
              <a:t>olan bu </a:t>
            </a:r>
            <a:r>
              <a:rPr lang="tr-TR" i="1" dirty="0">
                <a:solidFill>
                  <a:schemeClr val="bg2">
                    <a:lumMod val="10000"/>
                  </a:schemeClr>
                </a:solidFill>
              </a:rPr>
              <a:t>tarım yönteminde doğal metotlar kullanıldığı için uzun vadede toprağın da verimi artmakta ve üründe miktar artışı da sağlanmaktadır. </a:t>
            </a:r>
          </a:p>
          <a:p>
            <a:pPr marL="0" indent="0">
              <a:buNone/>
            </a:pPr>
            <a:endParaRPr lang="tr-TR" i="1" dirty="0">
              <a:solidFill>
                <a:schemeClr val="bg2">
                  <a:lumMod val="10000"/>
                </a:schemeClr>
              </a:solidFill>
            </a:endParaRPr>
          </a:p>
        </p:txBody>
      </p:sp>
    </p:spTree>
    <p:extLst>
      <p:ext uri="{BB962C8B-B14F-4D97-AF65-F5344CB8AC3E}">
        <p14:creationId xmlns:p14="http://schemas.microsoft.com/office/powerpoint/2010/main" val="183115645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772816"/>
            <a:ext cx="7776864" cy="3674808"/>
          </a:xfrm>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tr-TR" sz="3200" i="1" dirty="0">
                <a:solidFill>
                  <a:srgbClr val="7030A0"/>
                </a:solidFill>
                <a:latin typeface="Calibri" pitchFamily="34" charset="0"/>
                <a:cs typeface="Calibri" pitchFamily="34" charset="0"/>
              </a:rPr>
              <a:t>Son yıllarda gerek tarımsal ilaçların, gerekse gübrelerin bilinçsizce kullanımı bitkisel üretimde miktar artışının yanında kalitesiz ve insan sağlığını tehdit edecek ürünlerin ortaya çıkmasına neden olmuştur. </a:t>
            </a:r>
          </a:p>
        </p:txBody>
      </p:sp>
    </p:spTree>
    <p:extLst>
      <p:ext uri="{BB962C8B-B14F-4D97-AF65-F5344CB8AC3E}">
        <p14:creationId xmlns:p14="http://schemas.microsoft.com/office/powerpoint/2010/main" val="1922312759"/>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692696"/>
            <a:ext cx="4392488" cy="6142096"/>
          </a:xfrm>
        </p:spPr>
        <p:style>
          <a:lnRef idx="2">
            <a:schemeClr val="accent1"/>
          </a:lnRef>
          <a:fillRef idx="1">
            <a:schemeClr val="lt1"/>
          </a:fillRef>
          <a:effectRef idx="0">
            <a:schemeClr val="accent1"/>
          </a:effectRef>
          <a:fontRef idx="minor">
            <a:schemeClr val="dk1"/>
          </a:fontRef>
        </p:style>
        <p:txBody>
          <a:bodyPr>
            <a:normAutofit/>
          </a:bodyPr>
          <a:lstStyle/>
          <a:p>
            <a:r>
              <a:rPr lang="tr-TR" sz="2800" dirty="0">
                <a:latin typeface="Calibri" pitchFamily="34" charset="0"/>
                <a:cs typeface="Calibri" pitchFamily="34" charset="0"/>
              </a:rPr>
              <a:t>Sanayileşmeden kaynaklanan çevre kirliliğinin de etkisiyle soframıza gelen sebze ve meyvelerin doğallığı, güvenilirliği neredeyse kalmamıştır. Ülkemizde kanser vakalarının artışında pestisit denilen tarım ilaçlarının “aşırı” ve “uygunsuz” kullanımının büyük payı olduğu açıklanmaktadır.</a:t>
            </a:r>
            <a:r>
              <a:rPr lang="tr-TR" sz="2400" dirty="0">
                <a:latin typeface="Calibri" pitchFamily="34" charset="0"/>
                <a:cs typeface="Calibri" pitchFamily="34" charset="0"/>
              </a:rPr>
              <a:t/>
            </a:r>
            <a:br>
              <a:rPr lang="tr-TR" sz="2400" dirty="0">
                <a:latin typeface="Calibri" pitchFamily="34" charset="0"/>
                <a:cs typeface="Calibri" pitchFamily="34" charset="0"/>
              </a:rPr>
            </a:br>
            <a:endParaRPr lang="tr-TR" sz="2400" dirty="0">
              <a:latin typeface="Calibri" pitchFamily="34" charset="0"/>
              <a:cs typeface="Calibri" pitchFamily="34" charset="0"/>
            </a:endParaRPr>
          </a:p>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620688"/>
            <a:ext cx="4032448"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20414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855" y="0"/>
            <a:ext cx="9157856" cy="2708920"/>
          </a:xfrm>
        </p:spPr>
        <p:style>
          <a:lnRef idx="2">
            <a:schemeClr val="accent4"/>
          </a:lnRef>
          <a:fillRef idx="1">
            <a:schemeClr val="lt1"/>
          </a:fillRef>
          <a:effectRef idx="0">
            <a:schemeClr val="accent4"/>
          </a:effectRef>
          <a:fontRef idx="minor">
            <a:schemeClr val="dk1"/>
          </a:fontRef>
        </p:style>
        <p:txBody>
          <a:bodyPr>
            <a:noAutofit/>
          </a:bodyPr>
          <a:lstStyle/>
          <a:p>
            <a:pPr marL="0" indent="0">
              <a:buNone/>
            </a:pPr>
            <a:endParaRPr lang="tr-TR" sz="2400" dirty="0" smtClean="0">
              <a:latin typeface="Calibri" pitchFamily="34" charset="0"/>
              <a:cs typeface="Calibri" pitchFamily="34" charset="0"/>
            </a:endParaRPr>
          </a:p>
          <a:p>
            <a:pPr marL="0" indent="0">
              <a:buNone/>
            </a:pPr>
            <a:r>
              <a:rPr lang="tr-TR" sz="2400" dirty="0" smtClean="0">
                <a:latin typeface="Calibri" pitchFamily="34" charset="0"/>
                <a:cs typeface="Calibri" pitchFamily="34" charset="0"/>
              </a:rPr>
              <a:t>    Çarşı </a:t>
            </a:r>
            <a:r>
              <a:rPr lang="tr-TR" sz="2400" dirty="0">
                <a:latin typeface="Calibri" pitchFamily="34" charset="0"/>
                <a:cs typeface="Calibri" pitchFamily="34" charset="0"/>
              </a:rPr>
              <a:t>ve pazardan alınan s</a:t>
            </a:r>
            <a:r>
              <a:rPr lang="tr-TR" sz="2400" dirty="0" smtClean="0">
                <a:latin typeface="Calibri" pitchFamily="34" charset="0"/>
                <a:cs typeface="Calibri" pitchFamily="34" charset="0"/>
              </a:rPr>
              <a:t>ebze ve meyve </a:t>
            </a:r>
            <a:r>
              <a:rPr lang="tr-TR" sz="2400" dirty="0">
                <a:latin typeface="Calibri" pitchFamily="34" charset="0"/>
                <a:cs typeface="Calibri" pitchFamily="34" charset="0"/>
              </a:rPr>
              <a:t>örneklerinde, üst sınırın üzerinde </a:t>
            </a:r>
            <a:r>
              <a:rPr lang="tr-TR" sz="2400" dirty="0" err="1">
                <a:latin typeface="Calibri" pitchFamily="34" charset="0"/>
                <a:cs typeface="Calibri" pitchFamily="34" charset="0"/>
              </a:rPr>
              <a:t>nitrit</a:t>
            </a:r>
            <a:r>
              <a:rPr lang="tr-TR" sz="2400" dirty="0">
                <a:latin typeface="Calibri" pitchFamily="34" charset="0"/>
                <a:cs typeface="Calibri" pitchFamily="34" charset="0"/>
              </a:rPr>
              <a:t>, nitrat, kurşun, pestisit miktarlarına rastlanmıştır. Bebekler ve çocuklar; erişkinlere göre, gıdalardaki kimyasallardan ve pestisit kalıntılarından dolayı gelişmekte olan sistem ve organlarına daha büyük yük bindiği için daha fazla risk altındadır. </a:t>
            </a:r>
            <a:endParaRPr lang="tr-TR" sz="2400" dirty="0" smtClean="0">
              <a:latin typeface="Calibri" pitchFamily="34" charset="0"/>
              <a:cs typeface="Calibri" pitchFamily="34" charset="0"/>
            </a:endParaRPr>
          </a:p>
          <a:p>
            <a:pPr marL="0" indent="0">
              <a:buNone/>
            </a:pPr>
            <a:r>
              <a:rPr lang="tr-TR" sz="2400" dirty="0">
                <a:latin typeface="Calibri" pitchFamily="34" charset="0"/>
                <a:cs typeface="Calibri" pitchFamily="34" charset="0"/>
              </a:rPr>
              <a:t/>
            </a:r>
            <a:br>
              <a:rPr lang="tr-TR" sz="2400" dirty="0">
                <a:latin typeface="Calibri" pitchFamily="34" charset="0"/>
                <a:cs typeface="Calibri" pitchFamily="34" charset="0"/>
              </a:rPr>
            </a:br>
            <a:endParaRPr lang="tr-TR" sz="2400" dirty="0">
              <a:latin typeface="Calibri" pitchFamily="34" charset="0"/>
              <a:cs typeface="Calibri"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920"/>
            <a:ext cx="9144000"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31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42760"/>
          </a:xfrm>
        </p:spPr>
        <p:style>
          <a:lnRef idx="1">
            <a:schemeClr val="accent4"/>
          </a:lnRef>
          <a:fillRef idx="2">
            <a:schemeClr val="accent4"/>
          </a:fillRef>
          <a:effectRef idx="1">
            <a:schemeClr val="accent4"/>
          </a:effectRef>
          <a:fontRef idx="minor">
            <a:schemeClr val="dk1"/>
          </a:fontRef>
        </p:style>
        <p:txBody>
          <a:bodyPr>
            <a:noAutofit/>
          </a:bodyPr>
          <a:lstStyle/>
          <a:p>
            <a:pPr marL="0" indent="0">
              <a:buNone/>
            </a:pPr>
            <a:r>
              <a:rPr lang="tr-TR" sz="2800" i="1" dirty="0" smtClean="0">
                <a:latin typeface="Calibri" pitchFamily="34" charset="0"/>
                <a:cs typeface="Calibri" pitchFamily="34" charset="0"/>
              </a:rPr>
              <a:t>    </a:t>
            </a:r>
          </a:p>
          <a:p>
            <a:pPr marL="0" indent="0">
              <a:buNone/>
            </a:pPr>
            <a:r>
              <a:rPr lang="tr-TR" sz="2800" i="1" dirty="0" smtClean="0">
                <a:latin typeface="Calibri" pitchFamily="34" charset="0"/>
                <a:cs typeface="Calibri" pitchFamily="34" charset="0"/>
              </a:rPr>
              <a:t>   Alerji </a:t>
            </a:r>
            <a:r>
              <a:rPr lang="tr-TR" sz="2800" i="1" dirty="0">
                <a:latin typeface="Calibri" pitchFamily="34" charset="0"/>
                <a:cs typeface="Calibri" pitchFamily="34" charset="0"/>
              </a:rPr>
              <a:t>teşhisi konan </a:t>
            </a:r>
            <a:r>
              <a:rPr lang="tr-TR" sz="2800" i="1" dirty="0" smtClean="0">
                <a:latin typeface="Calibri" pitchFamily="34" charset="0"/>
                <a:cs typeface="Calibri" pitchFamily="34" charset="0"/>
              </a:rPr>
              <a:t>bebeklerin beslenmelerine </a:t>
            </a:r>
            <a:r>
              <a:rPr lang="tr-TR" sz="2800" i="1" dirty="0">
                <a:latin typeface="Calibri" pitchFamily="34" charset="0"/>
                <a:cs typeface="Calibri" pitchFamily="34" charset="0"/>
              </a:rPr>
              <a:t>geriye dönüp bakıldığında, alerji sebebi olarak gıdanın kendisiyle değil, gıdalardaki pestisit (böcek ilacı), </a:t>
            </a:r>
            <a:r>
              <a:rPr lang="tr-TR" sz="2800" i="1" dirty="0" err="1">
                <a:latin typeface="Calibri" pitchFamily="34" charset="0"/>
                <a:cs typeface="Calibri" pitchFamily="34" charset="0"/>
              </a:rPr>
              <a:t>nitrit</a:t>
            </a:r>
            <a:r>
              <a:rPr lang="tr-TR" sz="2800" i="1" dirty="0">
                <a:latin typeface="Calibri" pitchFamily="34" charset="0"/>
                <a:cs typeface="Calibri" pitchFamily="34" charset="0"/>
              </a:rPr>
              <a:t>, nitrat kalıntıları ile karşılaşılmaktadır. </a:t>
            </a:r>
            <a:endParaRPr lang="tr-TR" sz="2800" i="1" dirty="0" smtClean="0">
              <a:latin typeface="Calibri" pitchFamily="34" charset="0"/>
              <a:cs typeface="Calibri" pitchFamily="34" charset="0"/>
            </a:endParaRPr>
          </a:p>
          <a:p>
            <a:pPr marL="0" indent="0">
              <a:buNone/>
            </a:pPr>
            <a:r>
              <a:rPr lang="tr-TR" sz="2800" i="1" dirty="0" smtClean="0">
                <a:latin typeface="Calibri" pitchFamily="34" charset="0"/>
                <a:cs typeface="Calibri" pitchFamily="34" charset="0"/>
              </a:rPr>
              <a:t>     Alerji </a:t>
            </a:r>
            <a:r>
              <a:rPr lang="tr-TR" sz="2800" i="1" dirty="0">
                <a:latin typeface="Calibri" pitchFamily="34" charset="0"/>
                <a:cs typeface="Calibri" pitchFamily="34" charset="0"/>
              </a:rPr>
              <a:t>riskini de artırdığı için, özellikle bebek ve çocukların organik ürünlerle beslenmesinin ileriki yaşlardaki yaşam kalitesi açısından önemi </a:t>
            </a:r>
            <a:r>
              <a:rPr lang="tr-TR" sz="2800" i="1" dirty="0" smtClean="0">
                <a:latin typeface="Calibri" pitchFamily="34" charset="0"/>
                <a:cs typeface="Calibri" pitchFamily="34" charset="0"/>
              </a:rPr>
              <a:t>büyüktür.</a:t>
            </a:r>
          </a:p>
          <a:p>
            <a:pPr marL="0" indent="0">
              <a:buNone/>
            </a:pPr>
            <a:r>
              <a:rPr lang="tr-TR" sz="2800" i="1" dirty="0" smtClean="0">
                <a:latin typeface="Calibri" pitchFamily="34" charset="0"/>
                <a:cs typeface="Calibri" pitchFamily="34" charset="0"/>
              </a:rPr>
              <a:t>     </a:t>
            </a:r>
            <a:r>
              <a:rPr lang="tr-TR" sz="2800" i="1" dirty="0">
                <a:latin typeface="Calibri" pitchFamily="34" charset="0"/>
                <a:cs typeface="Calibri" pitchFamily="34" charset="0"/>
              </a:rPr>
              <a:t/>
            </a:r>
            <a:br>
              <a:rPr lang="tr-TR" sz="2800" i="1" dirty="0">
                <a:latin typeface="Calibri" pitchFamily="34" charset="0"/>
                <a:cs typeface="Calibri" pitchFamily="34" charset="0"/>
              </a:rPr>
            </a:br>
            <a:endParaRPr lang="tr-TR" sz="2800" i="1" dirty="0">
              <a:latin typeface="Calibri" pitchFamily="34" charset="0"/>
              <a:cs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356992"/>
            <a:ext cx="3937620" cy="32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4176464" cy="27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818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620688"/>
            <a:ext cx="4824536" cy="5616624"/>
          </a:xfrm>
        </p:spPr>
        <p:txBody>
          <a:bodyPr>
            <a:normAutofit/>
          </a:bodyPr>
          <a:lstStyle/>
          <a:p>
            <a:r>
              <a:rPr lang="tr-TR" sz="2800" i="1" dirty="0">
                <a:latin typeface="+mj-lt"/>
              </a:rPr>
              <a:t>Kontrol ve sertifikasyon, organik tarımın en önemli basamaklarından biridir. Sertifika sistemi, ürünün ekolojik standartlara göre üretildiğinin, işlendiğinin, paketlendiğinin garantisidir. İzlenebilir olmasından dolayı, raftaki üründen, hammadde ve üreticiye kadar her aşamasının güvenliği öğrenilebilir, izlenebilir</a:t>
            </a:r>
          </a:p>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303" y="692696"/>
            <a:ext cx="4367808" cy="50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1485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öküm">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146</TotalTime>
  <Words>686</Words>
  <Application>Microsoft Office PowerPoint</Application>
  <PresentationFormat>Ekran Gösterisi (4:3)</PresentationFormat>
  <Paragraphs>55</Paragraphs>
  <Slides>25</Slides>
  <Notes>0</Notes>
  <HiddenSlides>0</HiddenSlides>
  <MMClips>0</MMClips>
  <ScaleCrop>false</ScaleCrop>
  <HeadingPairs>
    <vt:vector size="6" baseType="variant">
      <vt:variant>
        <vt:lpstr>Kullanılan Yazı Tipleri</vt:lpstr>
      </vt:variant>
      <vt:variant>
        <vt:i4>4</vt:i4>
      </vt:variant>
      <vt:variant>
        <vt:lpstr>Tema</vt:lpstr>
      </vt:variant>
      <vt:variant>
        <vt:i4>4</vt:i4>
      </vt:variant>
      <vt:variant>
        <vt:lpstr>Slayt Başlıkları</vt:lpstr>
      </vt:variant>
      <vt:variant>
        <vt:i4>25</vt:i4>
      </vt:variant>
    </vt:vector>
  </HeadingPairs>
  <TitlesOfParts>
    <vt:vector size="33" baseType="lpstr">
      <vt:lpstr>Calibri</vt:lpstr>
      <vt:lpstr>Constantia</vt:lpstr>
      <vt:lpstr>Rockwell</vt:lpstr>
      <vt:lpstr>Wingdings 2</vt:lpstr>
      <vt:lpstr>Austin</vt:lpstr>
      <vt:lpstr>Akış</vt:lpstr>
      <vt:lpstr>1_Akış</vt:lpstr>
      <vt:lpstr>2_Akış</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ORGANİK TARIMI ZORUNLU KILAN SEBEPLER </vt:lpstr>
      <vt:lpstr>ÇEVRE SORUNLARI</vt:lpstr>
      <vt:lpstr>PowerPoint Sunusu</vt:lpstr>
      <vt:lpstr>PowerPoint Sunusu</vt:lpstr>
      <vt:lpstr>PowerPoint Sunusu</vt:lpstr>
      <vt:lpstr>PowerPoint Sunusu</vt:lpstr>
      <vt:lpstr>PowerPoint Sunusu</vt:lpstr>
      <vt:lpstr>PowerPoint Sunusu</vt:lpstr>
      <vt:lpstr>Organik tarımın küresel ısınma ile ilişkisi</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ORGANİK TARIMIN TARİHİ</dc:title>
  <dc:creator>melikeincetekin</dc:creator>
  <cp:lastModifiedBy>Windows Kullanıcısı</cp:lastModifiedBy>
  <cp:revision>13</cp:revision>
  <dcterms:created xsi:type="dcterms:W3CDTF">2016-11-13T12:42:54Z</dcterms:created>
  <dcterms:modified xsi:type="dcterms:W3CDTF">2018-02-10T10:59:01Z</dcterms:modified>
</cp:coreProperties>
</file>