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4" r:id="rId2"/>
    <p:sldId id="296" r:id="rId3"/>
    <p:sldId id="297" r:id="rId4"/>
    <p:sldId id="298" r:id="rId5"/>
    <p:sldId id="299" r:id="rId6"/>
    <p:sldId id="300"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5" d="100"/>
          <a:sy n="75" d="100"/>
        </p:scale>
        <p:origin x="-444"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E661CB-288F-4025-913E-7A2A82B87BB1}" type="datetimeFigureOut">
              <a:rPr lang="tr-TR" smtClean="0"/>
              <a:pPr/>
              <a:t>30.11.2017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BD1CF-BDD9-4C56-9C01-1DBCD4EDBC80}" type="slidenum">
              <a:rPr lang="tr-TR" smtClean="0"/>
              <a:pPr/>
              <a:t>‹#›</a:t>
            </a:fld>
            <a:endParaRPr lang="tr-TR"/>
          </a:p>
        </p:txBody>
      </p:sp>
    </p:spTree>
    <p:extLst>
      <p:ext uri="{BB962C8B-B14F-4D97-AF65-F5344CB8AC3E}">
        <p14:creationId xmlns="" xmlns:p14="http://schemas.microsoft.com/office/powerpoint/2010/main" val="1571570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9826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360998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108635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213875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1546116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4217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416523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3322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2733971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2252657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5C43091-F59E-4959-A587-73C6A9152740}" type="datetimeFigureOut">
              <a:rPr lang="tr-TR" smtClean="0"/>
              <a:pPr/>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297194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C43091-F59E-4959-A587-73C6A9152740}" type="datetimeFigureOut">
              <a:rPr lang="tr-TR" smtClean="0"/>
              <a:pPr/>
              <a:t>30.11.2017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4234A-7629-4273-B6D4-5C23CC79CA29}" type="slidenum">
              <a:rPr lang="tr-TR" smtClean="0"/>
              <a:pPr/>
              <a:t>‹#›</a:t>
            </a:fld>
            <a:endParaRPr lang="tr-TR"/>
          </a:p>
        </p:txBody>
      </p:sp>
    </p:spTree>
    <p:extLst>
      <p:ext uri="{BB962C8B-B14F-4D97-AF65-F5344CB8AC3E}">
        <p14:creationId xmlns="" xmlns:p14="http://schemas.microsoft.com/office/powerpoint/2010/main" val="3738948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64"/>
          <p:cNvPicPr>
            <a:picLocks noChangeAspect="1" noChangeArrowheads="1"/>
          </p:cNvPicPr>
          <p:nvPr/>
        </p:nvPicPr>
        <p:blipFill>
          <a:blip r:embed="rId2" cstate="print">
            <a:lum bright="70000" contrast="-70000"/>
            <a:grayscl/>
            <a:extLst>
              <a:ext uri="{28A0092B-C50C-407E-A947-70E740481C1C}">
                <a14:useLocalDpi xmlns="" xmlns:a14="http://schemas.microsoft.com/office/drawing/2010/main" val="0"/>
              </a:ext>
            </a:extLst>
          </a:blip>
          <a:srcRect/>
          <a:stretch>
            <a:fillRect/>
          </a:stretch>
        </p:blipFill>
        <p:spPr bwMode="auto">
          <a:xfrm>
            <a:off x="1524000" y="582614"/>
            <a:ext cx="9144000" cy="6275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099" name="Text Box 3"/>
          <p:cNvSpPr txBox="1">
            <a:spLocks noChangeArrowheads="1"/>
          </p:cNvSpPr>
          <p:nvPr/>
        </p:nvSpPr>
        <p:spPr bwMode="auto">
          <a:xfrm>
            <a:off x="2855913" y="1473201"/>
            <a:ext cx="6553200" cy="2043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endParaRPr lang="tr-TR" altLang="tr-TR">
              <a:latin typeface="Tahoma" panose="020B0604030504040204" pitchFamily="34" charset="0"/>
            </a:endParaRPr>
          </a:p>
          <a:p>
            <a:pPr algn="ctr" eaLnBrk="1" hangingPunct="1">
              <a:spcBef>
                <a:spcPct val="50000"/>
              </a:spcBef>
              <a:buFontTx/>
              <a:buNone/>
            </a:pPr>
            <a:r>
              <a:rPr lang="tr-TR" altLang="tr-TR">
                <a:latin typeface="Tahoma" panose="020B0604030504040204" pitchFamily="34" charset="0"/>
              </a:rPr>
              <a:t> </a:t>
            </a:r>
          </a:p>
        </p:txBody>
      </p:sp>
      <p:sp>
        <p:nvSpPr>
          <p:cNvPr id="4100" name="Rectangle 4"/>
          <p:cNvSpPr>
            <a:spLocks noChangeArrowheads="1"/>
          </p:cNvSpPr>
          <p:nvPr/>
        </p:nvSpPr>
        <p:spPr bwMode="auto">
          <a:xfrm rot="5400000">
            <a:off x="5785644" y="-4261643"/>
            <a:ext cx="620713" cy="9144000"/>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tr-TR" altLang="tr-TR" sz="2000"/>
          </a:p>
        </p:txBody>
      </p:sp>
      <p:sp>
        <p:nvSpPr>
          <p:cNvPr id="4101" name="Rectangle 5"/>
          <p:cNvSpPr>
            <a:spLocks noChangeArrowheads="1"/>
          </p:cNvSpPr>
          <p:nvPr/>
        </p:nvSpPr>
        <p:spPr bwMode="auto">
          <a:xfrm>
            <a:off x="2855913" y="2743201"/>
            <a:ext cx="6335712" cy="3662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endParaRPr lang="tr-TR" altLang="tr-TR" sz="1800" b="1"/>
          </a:p>
          <a:p>
            <a:pPr algn="ctr" eaLnBrk="1" hangingPunct="1">
              <a:spcBef>
                <a:spcPct val="0"/>
              </a:spcBef>
              <a:buFontTx/>
              <a:buNone/>
            </a:pPr>
            <a:r>
              <a:rPr lang="tr-TR" altLang="tr-TR" sz="2000" b="1"/>
              <a:t>Prof. Dr. M. Muhtar Kutlu</a:t>
            </a:r>
          </a:p>
          <a:p>
            <a:pPr algn="ctr" eaLnBrk="1" hangingPunct="1">
              <a:spcBef>
                <a:spcPct val="0"/>
              </a:spcBef>
              <a:buFontTx/>
              <a:buNone/>
            </a:pPr>
            <a:r>
              <a:rPr lang="tr-TR" altLang="tr-TR" sz="2000"/>
              <a:t>Ankara Üniversitesi DTCF Halkbilim Bölümü </a:t>
            </a:r>
          </a:p>
          <a:p>
            <a:pPr eaLnBrk="1" hangingPunct="1">
              <a:spcBef>
                <a:spcPct val="50000"/>
              </a:spcBef>
            </a:pPr>
            <a:endParaRPr lang="tr-TR" altLang="tr-TR" sz="2000"/>
          </a:p>
        </p:txBody>
      </p:sp>
      <p:sp>
        <p:nvSpPr>
          <p:cNvPr id="56326" name="Rectangle 6"/>
          <p:cNvSpPr>
            <a:spLocks noChangeArrowheads="1"/>
          </p:cNvSpPr>
          <p:nvPr/>
        </p:nvSpPr>
        <p:spPr bwMode="auto">
          <a:xfrm>
            <a:off x="2711451" y="1052513"/>
            <a:ext cx="6913563" cy="2032000"/>
          </a:xfrm>
          <a:prstGeom prst="rect">
            <a:avLst/>
          </a:prstGeom>
          <a:noFill/>
          <a:ln w="9525">
            <a:noFill/>
            <a:miter lim="800000"/>
            <a:headEnd/>
            <a:tailEnd/>
          </a:ln>
          <a:effectLst/>
        </p:spPr>
        <p:txBody>
          <a:bodyPr>
            <a:spAutoFit/>
          </a:bodyPr>
          <a:lstStyle/>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eaLnBrk="1" hangingPunct="1">
              <a:defRPr/>
            </a:pPr>
            <a:endParaRPr lang="tr-TR" b="1" dirty="0">
              <a:solidFill>
                <a:schemeClr val="tx2"/>
              </a:solidFill>
              <a:effectLst>
                <a:outerShdw blurRad="38100" dist="38100" dir="2700000" algn="tl">
                  <a:srgbClr val="C0C0C0"/>
                </a:outerShdw>
              </a:effectLst>
              <a:latin typeface="Arial"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ANADOLU GÖÇER KÜLTÜRÜ</a:t>
            </a:r>
          </a:p>
          <a:p>
            <a:pPr algn="ctr" eaLnBrk="1" hangingPunct="1">
              <a:defRPr/>
            </a:pPr>
            <a:endParaRPr lang="tr-TR" sz="2400" b="1" dirty="0">
              <a:solidFill>
                <a:schemeClr val="tx2"/>
              </a:solidFill>
              <a:effectLst>
                <a:outerShdw blurRad="38100" dist="38100" dir="2700000" algn="tl">
                  <a:srgbClr val="C0C0C0"/>
                </a:outerShdw>
              </a:effectLst>
              <a:latin typeface="Arial Rounded MT Bold" pitchFamily="34" charset="0"/>
            </a:endParaRPr>
          </a:p>
          <a:p>
            <a:pPr algn="ctr" eaLnBrk="1" hangingPunct="1">
              <a:defRPr/>
            </a:pPr>
            <a:r>
              <a:rPr lang="tr-TR" sz="2400" b="1" dirty="0">
                <a:solidFill>
                  <a:schemeClr val="tx2"/>
                </a:solidFill>
                <a:effectLst>
                  <a:outerShdw blurRad="38100" dist="38100" dir="2700000" algn="tl">
                    <a:srgbClr val="C0C0C0"/>
                  </a:outerShdw>
                </a:effectLst>
                <a:latin typeface="Arial Rounded MT Bold" pitchFamily="34" charset="0"/>
              </a:rPr>
              <a:t>...sınırlar çizilmeden, duvarlar örülmeden... </a:t>
            </a:r>
          </a:p>
        </p:txBody>
      </p:sp>
    </p:spTree>
    <p:extLst>
      <p:ext uri="{BB962C8B-B14F-4D97-AF65-F5344CB8AC3E}">
        <p14:creationId xmlns="" xmlns:p14="http://schemas.microsoft.com/office/powerpoint/2010/main" val="1003301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r>
              <a:rPr lang="tr-TR" altLang="tr-TR" sz="2400" b="1" dirty="0"/>
              <a:t>ANADOLU ETNOGRAFYASINDA GÖÇERLER</a:t>
            </a:r>
            <a:br>
              <a:rPr lang="tr-TR" altLang="tr-TR" sz="2400" b="1" dirty="0"/>
            </a:br>
            <a:endParaRPr lang="tr-TR" altLang="tr-TR" sz="2400" b="1" dirty="0"/>
          </a:p>
        </p:txBody>
      </p:sp>
      <p:sp>
        <p:nvSpPr>
          <p:cNvPr id="37891" name="Rectangle 3"/>
          <p:cNvSpPr>
            <a:spLocks noGrp="1" noChangeArrowheads="1"/>
          </p:cNvSpPr>
          <p:nvPr>
            <p:ph idx="1"/>
          </p:nvPr>
        </p:nvSpPr>
        <p:spPr>
          <a:xfrm>
            <a:off x="7172512" y="2435598"/>
            <a:ext cx="3836988" cy="4103688"/>
          </a:xfrm>
        </p:spPr>
        <p:txBody>
          <a:bodyPr/>
          <a:lstStyle/>
          <a:p>
            <a:pPr algn="ctr" eaLnBrk="1" hangingPunct="1">
              <a:buFontTx/>
              <a:buNone/>
            </a:pPr>
            <a:endParaRPr lang="tr-TR" altLang="tr-TR" sz="2000" dirty="0"/>
          </a:p>
          <a:p>
            <a:pPr algn="ctr" eaLnBrk="1" hangingPunct="1">
              <a:buFontTx/>
              <a:buNone/>
            </a:pPr>
            <a:r>
              <a:rPr lang="tr-TR" altLang="tr-TR" sz="2000" b="1" dirty="0"/>
              <a:t>YERLEŞME</a:t>
            </a:r>
          </a:p>
          <a:p>
            <a:pPr algn="ctr" eaLnBrk="1" hangingPunct="1">
              <a:buFontTx/>
              <a:buNone/>
            </a:pPr>
            <a:r>
              <a:rPr lang="tr-TR" altLang="tr-TR" sz="2000" dirty="0"/>
              <a:t>Kırsal Yerleşme Dokusunda </a:t>
            </a:r>
          </a:p>
          <a:p>
            <a:pPr algn="ctr" eaLnBrk="1" hangingPunct="1">
              <a:buFontTx/>
              <a:buNone/>
            </a:pPr>
            <a:r>
              <a:rPr lang="tr-TR" altLang="tr-TR" sz="2000" dirty="0"/>
              <a:t>Göçebeliğin İzleri</a:t>
            </a:r>
          </a:p>
          <a:p>
            <a:pPr algn="ctr" eaLnBrk="1" hangingPunct="1">
              <a:buFontTx/>
              <a:buNone/>
            </a:pPr>
            <a:endParaRPr lang="tr-TR" altLang="tr-TR" sz="2000" dirty="0"/>
          </a:p>
        </p:txBody>
      </p:sp>
      <p:pic>
        <p:nvPicPr>
          <p:cNvPr id="37892" name="Picture 5" descr="1241172845sarikecili01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19288" y="1628775"/>
            <a:ext cx="4572000" cy="4103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016257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787400"/>
            <a:ext cx="10515600" cy="903288"/>
          </a:xfrm>
        </p:spPr>
        <p:txBody>
          <a:bodyPr>
            <a:normAutofit/>
          </a:bodyPr>
          <a:lstStyle/>
          <a:p>
            <a:pPr algn="ctr"/>
            <a:r>
              <a:rPr lang="tr-TR" sz="2400" b="1" dirty="0" smtClean="0">
                <a:latin typeface="+mn-lt"/>
              </a:rPr>
              <a:t>YERLEŞME</a:t>
            </a:r>
            <a:endParaRPr lang="tr-TR" sz="2400" b="1" dirty="0">
              <a:latin typeface="+mn-lt"/>
            </a:endParaRPr>
          </a:p>
        </p:txBody>
      </p:sp>
      <p:sp>
        <p:nvSpPr>
          <p:cNvPr id="3" name="2 İçerik Yer Tutucusu"/>
          <p:cNvSpPr>
            <a:spLocks noGrp="1"/>
          </p:cNvSpPr>
          <p:nvPr>
            <p:ph idx="1"/>
          </p:nvPr>
        </p:nvSpPr>
        <p:spPr>
          <a:xfrm>
            <a:off x="838200" y="2451099"/>
            <a:ext cx="10515600" cy="3725863"/>
          </a:xfrm>
        </p:spPr>
        <p:txBody>
          <a:bodyPr/>
          <a:lstStyle/>
          <a:p>
            <a:pPr algn="just">
              <a:buNone/>
            </a:pPr>
            <a:r>
              <a:rPr lang="tr-TR" sz="2400" dirty="0" smtClean="0"/>
              <a:t>    Anadolu’da </a:t>
            </a:r>
            <a:r>
              <a:rPr lang="tr-TR" sz="2400" dirty="0" smtClean="0"/>
              <a:t>göçebe kültürün mekân üzerindeki en önemli etkisi kırsal yerleşme dokusunun oluşumunda izlenir. Göçebelik ve yerleşikliğe geçiş süreci birçok toplu ve dağınık yerleşme birimlerinin oluşumuna neden olmuştur. Bunların başında geçici yerleşmeler gelir.</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latin typeface="+mn-lt"/>
              </a:rPr>
              <a:t>YERLEŞME</a:t>
            </a:r>
            <a:endParaRPr lang="tr-TR" sz="2400" b="1" dirty="0">
              <a:latin typeface="+mn-lt"/>
            </a:endParaRPr>
          </a:p>
        </p:txBody>
      </p:sp>
      <p:sp>
        <p:nvSpPr>
          <p:cNvPr id="3" name="2 İçerik Yer Tutucusu"/>
          <p:cNvSpPr>
            <a:spLocks noGrp="1"/>
          </p:cNvSpPr>
          <p:nvPr>
            <p:ph idx="1"/>
          </p:nvPr>
        </p:nvSpPr>
        <p:spPr>
          <a:xfrm>
            <a:off x="838200" y="2209799"/>
            <a:ext cx="10515600" cy="3967163"/>
          </a:xfrm>
        </p:spPr>
        <p:txBody>
          <a:bodyPr/>
          <a:lstStyle/>
          <a:p>
            <a:pPr algn="just"/>
            <a:r>
              <a:rPr lang="tr-TR" sz="2400" dirty="0" smtClean="0"/>
              <a:t>Önceleri konar-göçer toplulukların kışlakları olan yerler giderek yeni yerleşim birimlerine köylere dönüşmüştür. İskân çabaları içinde yeni ulaşım ve tarım alanlarının yaratılmasında yerleştirilen konar-göçerlerle oluşturulmuş yeni köy ve kasabalar, yerleşme tarihimiz içinde sıkça görülür. Yerleşme coğrafyasının köy-altı ya da köye bağlı geçici yerleşmeler olarak nitelediği birçok yerleşme türü bu yaşam biçiminin gereği olarak ortaya çıkmıştır. </a:t>
            </a:r>
            <a:r>
              <a:rPr lang="tr-TR" sz="2400" i="1" dirty="0" smtClean="0"/>
              <a:t>Yayla</a:t>
            </a:r>
            <a:r>
              <a:rPr lang="tr-TR" sz="2400" dirty="0" smtClean="0"/>
              <a:t> (yaylak), </a:t>
            </a:r>
            <a:r>
              <a:rPr lang="tr-TR" sz="2400" i="1" dirty="0" smtClean="0"/>
              <a:t>kışla</a:t>
            </a:r>
            <a:r>
              <a:rPr lang="tr-TR" sz="2400" dirty="0" smtClean="0"/>
              <a:t> (kışlak), </a:t>
            </a:r>
            <a:r>
              <a:rPr lang="tr-TR" sz="2400" i="1" dirty="0" smtClean="0"/>
              <a:t>güzle</a:t>
            </a:r>
            <a:r>
              <a:rPr lang="tr-TR" sz="2400" dirty="0" smtClean="0"/>
              <a:t> (güzlek), </a:t>
            </a:r>
            <a:r>
              <a:rPr lang="tr-TR" sz="2400" i="1" dirty="0" smtClean="0"/>
              <a:t>bargah</a:t>
            </a:r>
            <a:r>
              <a:rPr lang="tr-TR" sz="2400" dirty="0" smtClean="0"/>
              <a:t> (</a:t>
            </a:r>
            <a:r>
              <a:rPr lang="tr-TR" sz="2400" dirty="0" err="1" smtClean="0"/>
              <a:t>bahargah</a:t>
            </a:r>
            <a:r>
              <a:rPr lang="tr-TR" sz="2400" dirty="0" smtClean="0"/>
              <a:t>), </a:t>
            </a:r>
            <a:r>
              <a:rPr lang="tr-TR" sz="2400" i="1" dirty="0" smtClean="0"/>
              <a:t>oba</a:t>
            </a:r>
            <a:r>
              <a:rPr lang="tr-TR" sz="2400" dirty="0" smtClean="0"/>
              <a:t>, </a:t>
            </a:r>
            <a:r>
              <a:rPr lang="tr-TR" sz="2400" i="1" dirty="0" smtClean="0"/>
              <a:t>kom</a:t>
            </a:r>
            <a:r>
              <a:rPr lang="tr-TR" sz="2400" dirty="0" smtClean="0"/>
              <a:t> (</a:t>
            </a:r>
            <a:r>
              <a:rPr lang="tr-TR" sz="2400" dirty="0" err="1" smtClean="0"/>
              <a:t>köm</a:t>
            </a:r>
            <a:r>
              <a:rPr lang="tr-TR" sz="2400" dirty="0" smtClean="0"/>
              <a:t>), </a:t>
            </a:r>
            <a:r>
              <a:rPr lang="tr-TR" sz="2400" i="1" dirty="0" smtClean="0"/>
              <a:t>zom</a:t>
            </a:r>
            <a:r>
              <a:rPr lang="tr-TR" sz="2400" dirty="0" smtClean="0"/>
              <a:t> (</a:t>
            </a:r>
            <a:r>
              <a:rPr lang="tr-TR" sz="2400" dirty="0" err="1" smtClean="0"/>
              <a:t>zoma</a:t>
            </a:r>
            <a:r>
              <a:rPr lang="tr-TR" sz="2400" dirty="0" smtClean="0"/>
              <a:t>), ağıl, </a:t>
            </a:r>
            <a:r>
              <a:rPr lang="tr-TR" sz="2400" i="1" dirty="0" smtClean="0"/>
              <a:t>koz</a:t>
            </a:r>
            <a:r>
              <a:rPr lang="tr-TR" sz="2400" dirty="0" smtClean="0"/>
              <a:t>, </a:t>
            </a:r>
            <a:r>
              <a:rPr lang="tr-TR" sz="2400" i="1" dirty="0" smtClean="0"/>
              <a:t>banı</a:t>
            </a:r>
            <a:r>
              <a:rPr lang="tr-TR" sz="2400" dirty="0" smtClean="0"/>
              <a:t>, </a:t>
            </a:r>
            <a:r>
              <a:rPr lang="tr-TR" sz="2400" i="1" dirty="0" smtClean="0"/>
              <a:t>pey</a:t>
            </a:r>
            <a:r>
              <a:rPr lang="tr-TR" sz="2400" dirty="0" smtClean="0"/>
              <a:t> gibi adlar alan yerleşim birimleri göçer yaşam biçimiyle doğrudan ilişkilidir.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latin typeface="+mn-lt"/>
              </a:rPr>
              <a:t>YERLEŞME</a:t>
            </a:r>
            <a:endParaRPr lang="tr-TR" sz="2400" b="1" dirty="0">
              <a:latin typeface="+mn-lt"/>
            </a:endParaRPr>
          </a:p>
        </p:txBody>
      </p:sp>
      <p:sp>
        <p:nvSpPr>
          <p:cNvPr id="3" name="2 İçerik Yer Tutucusu"/>
          <p:cNvSpPr>
            <a:spLocks noGrp="1"/>
          </p:cNvSpPr>
          <p:nvPr>
            <p:ph idx="1"/>
          </p:nvPr>
        </p:nvSpPr>
        <p:spPr>
          <a:xfrm>
            <a:off x="838200" y="2070099"/>
            <a:ext cx="10515600" cy="4106863"/>
          </a:xfrm>
        </p:spPr>
        <p:txBody>
          <a:bodyPr/>
          <a:lstStyle/>
          <a:p>
            <a:pPr algn="just"/>
            <a:r>
              <a:rPr lang="tr-TR" sz="2400" dirty="0" smtClean="0"/>
              <a:t>Geçici yerleşmelerin başında gelen ve bu üretim tarzının ekolojik birimleri olan yaylalar önemini bugüne kadar korumuştur.  Gerek göçerlerin gerekse yerleşik yaylacı köylülerin göçer hayvancılığında vazgeçilmez alanlardır. Yaylanın ekonomik açıdan önemi “hayvan otlağı” olmasından, yerleşme açısından ise “yazın oturulan yer” olmasından ileri gelmektedir. </a:t>
            </a:r>
          </a:p>
          <a:p>
            <a:pPr algn="just">
              <a:buNone/>
            </a:pPr>
            <a:r>
              <a:rPr lang="tr-TR" sz="2400" dirty="0" smtClean="0"/>
              <a:t> </a:t>
            </a:r>
          </a:p>
          <a:p>
            <a:pPr algn="just"/>
            <a:r>
              <a:rPr lang="tr-TR" sz="2400" dirty="0" smtClean="0"/>
              <a:t>Yaylanın ve yayla yaşamının bu topluluklarda öteden beri bir tutku ve önlenemez bir alışkanlığa dönüştüğü görülmektedir.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latin typeface="+mn-lt"/>
              </a:rPr>
              <a:t>YERLEŞME</a:t>
            </a:r>
            <a:endParaRPr lang="tr-TR" sz="2400" b="1" dirty="0">
              <a:latin typeface="+mn-lt"/>
            </a:endParaRPr>
          </a:p>
        </p:txBody>
      </p:sp>
      <p:sp>
        <p:nvSpPr>
          <p:cNvPr id="3" name="2 İçerik Yer Tutucusu"/>
          <p:cNvSpPr>
            <a:spLocks noGrp="1"/>
          </p:cNvSpPr>
          <p:nvPr>
            <p:ph idx="1"/>
          </p:nvPr>
        </p:nvSpPr>
        <p:spPr>
          <a:xfrm>
            <a:off x="838200" y="2298699"/>
            <a:ext cx="10515600" cy="3878263"/>
          </a:xfrm>
        </p:spPr>
        <p:txBody>
          <a:bodyPr/>
          <a:lstStyle/>
          <a:p>
            <a:pPr algn="just"/>
            <a:r>
              <a:rPr lang="tr-TR" sz="2400" dirty="0" smtClean="0"/>
              <a:t>Günümüzde ise bu alışkanlığı bir başka biçimde yaşıyoruz: Köylü ya da kentli insanımızın kışlık evlerinin yanı sıra yazlık ev ihtiyacı duymaları; kimi büyük kentlerimizin civarındaki yaylaların yapılan yayla evleriyle sayfiye amaçlı tatil köylerine dönüşmesi; bir yayla turizminden söz eder olmamız bu tutkunun, bu alışkanlığın kısacası bu yaşama biçiminin toplumsal ve kültürel hayatımıza yansımaları şeklinde açıklarsak sanırım yanılmayız.  </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287</Words>
  <Application>Microsoft Office PowerPoint</Application>
  <PresentationFormat>Özel</PresentationFormat>
  <Paragraphs>35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Office Teması</vt:lpstr>
      <vt:lpstr>Slayt 1</vt:lpstr>
      <vt:lpstr>ANADOLU ETNOGRAFYASINDA GÖÇERLER </vt:lpstr>
      <vt:lpstr>YERLEŞME</vt:lpstr>
      <vt:lpstr>YERLEŞME</vt:lpstr>
      <vt:lpstr>YERLEŞME</vt:lpstr>
      <vt:lpstr>YERLEŞME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muhtar</cp:lastModifiedBy>
  <cp:revision>18</cp:revision>
  <dcterms:created xsi:type="dcterms:W3CDTF">2017-11-29T13:26:08Z</dcterms:created>
  <dcterms:modified xsi:type="dcterms:W3CDTF">2017-11-29T21:21:52Z</dcterms:modified>
</cp:coreProperties>
</file>