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quickStyle4.xml" ContentType="application/vnd.openxmlformats-officedocument.drawingml.diagramStyl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28"/>
  </p:notesMasterIdLst>
  <p:sldIdLst>
    <p:sldId id="415" r:id="rId2"/>
    <p:sldId id="336" r:id="rId3"/>
    <p:sldId id="337" r:id="rId4"/>
    <p:sldId id="338" r:id="rId5"/>
    <p:sldId id="339" r:id="rId6"/>
    <p:sldId id="340" r:id="rId7"/>
    <p:sldId id="341" r:id="rId8"/>
    <p:sldId id="342" r:id="rId9"/>
    <p:sldId id="343" r:id="rId10"/>
    <p:sldId id="344" r:id="rId11"/>
    <p:sldId id="345" r:id="rId12"/>
    <p:sldId id="412" r:id="rId13"/>
    <p:sldId id="413" r:id="rId14"/>
    <p:sldId id="349" r:id="rId15"/>
    <p:sldId id="414" r:id="rId16"/>
    <p:sldId id="416" r:id="rId17"/>
    <p:sldId id="351" r:id="rId18"/>
    <p:sldId id="353" r:id="rId19"/>
    <p:sldId id="354" r:id="rId20"/>
    <p:sldId id="352" r:id="rId21"/>
    <p:sldId id="355" r:id="rId22"/>
    <p:sldId id="417" r:id="rId23"/>
    <p:sldId id="357" r:id="rId24"/>
    <p:sldId id="419" r:id="rId25"/>
    <p:sldId id="356" r:id="rId26"/>
    <p:sldId id="418"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snapToObjects="1">
      <p:cViewPr varScale="1">
        <p:scale>
          <a:sx n="75" d="100"/>
          <a:sy n="75" d="100"/>
        </p:scale>
        <p:origin x="-1236"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svg"/><Relationship Id="rId1" Type="http://schemas.openxmlformats.org/officeDocument/2006/relationships/image" Target="../media/image1.png"/><Relationship Id="rId6" Type="http://schemas.openxmlformats.org/officeDocument/2006/relationships/image" Target="../media/image17.svg"/><Relationship Id="rId5" Type="http://schemas.openxmlformats.org/officeDocument/2006/relationships/image" Target="../media/image3.png"/><Relationship Id="rId4" Type="http://schemas.openxmlformats.org/officeDocument/2006/relationships/image" Target="../media/image1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svg"/><Relationship Id="rId1" Type="http://schemas.openxmlformats.org/officeDocument/2006/relationships/image" Target="../media/image1.png"/><Relationship Id="rId6" Type="http://schemas.openxmlformats.org/officeDocument/2006/relationships/image" Target="../media/image17.svg"/><Relationship Id="rId5" Type="http://schemas.openxmlformats.org/officeDocument/2006/relationships/image" Target="../media/image3.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2AC7D1-CB60-4600-8CEA-AC10EEE36114}" type="doc">
      <dgm:prSet loTypeId="urn:microsoft.com/office/officeart/2005/8/layout/vProcess5" loCatId="process" qsTypeId="urn:microsoft.com/office/officeart/2005/8/quickstyle/simple1" qsCatId="simple" csTypeId="urn:microsoft.com/office/officeart/2005/8/colors/colorful1#1" csCatId="colorful"/>
      <dgm:spPr/>
      <dgm:t>
        <a:bodyPr/>
        <a:lstStyle/>
        <a:p>
          <a:endParaRPr lang="en-US"/>
        </a:p>
      </dgm:t>
    </dgm:pt>
    <dgm:pt modelId="{0416FBDF-5DC1-4722-A1D4-4FD8EA03C2E4}">
      <dgm:prSet/>
      <dgm:spPr/>
      <dgm:t>
        <a:bodyPr/>
        <a:lstStyle/>
        <a:p>
          <a:r>
            <a:rPr lang="en-US"/>
            <a:t>1) Cell is the structural and functional basic unit of living organisms. All known living beings are composed of more or one cell in one place.</a:t>
          </a:r>
        </a:p>
      </dgm:t>
    </dgm:pt>
    <dgm:pt modelId="{F87FA586-BB86-4615-AE54-FF119029B107}" type="parTrans" cxnId="{EF38E1E9-411B-44A7-BF24-7F3CE78EE1A0}">
      <dgm:prSet/>
      <dgm:spPr/>
      <dgm:t>
        <a:bodyPr/>
        <a:lstStyle/>
        <a:p>
          <a:endParaRPr lang="en-US"/>
        </a:p>
      </dgm:t>
    </dgm:pt>
    <dgm:pt modelId="{6AB08D85-436F-4E33-A27E-EB0DC92FC6FD}" type="sibTrans" cxnId="{EF38E1E9-411B-44A7-BF24-7F3CE78EE1A0}">
      <dgm:prSet/>
      <dgm:spPr/>
      <dgm:t>
        <a:bodyPr/>
        <a:lstStyle/>
        <a:p>
          <a:endParaRPr lang="en-US"/>
        </a:p>
      </dgm:t>
    </dgm:pt>
    <dgm:pt modelId="{725D5ACA-8209-42A9-A3BE-783376588C2A}">
      <dgm:prSet/>
      <dgm:spPr/>
      <dgm:t>
        <a:bodyPr/>
        <a:lstStyle/>
        <a:p>
          <a:r>
            <a:rPr lang="en-US"/>
            <a:t>2) All cells come into being by dividing an existing cell.</a:t>
          </a:r>
        </a:p>
      </dgm:t>
    </dgm:pt>
    <dgm:pt modelId="{E43EB6D8-78C7-4C60-B341-A80AC7595657}" type="parTrans" cxnId="{ABB59B21-A6EB-4AFB-954B-07EF917DA4D0}">
      <dgm:prSet/>
      <dgm:spPr/>
      <dgm:t>
        <a:bodyPr/>
        <a:lstStyle/>
        <a:p>
          <a:endParaRPr lang="en-US"/>
        </a:p>
      </dgm:t>
    </dgm:pt>
    <dgm:pt modelId="{26F8BEAB-18D2-41E2-B5B7-6B97AA13E0E9}" type="sibTrans" cxnId="{ABB59B21-A6EB-4AFB-954B-07EF917DA4D0}">
      <dgm:prSet/>
      <dgm:spPr/>
      <dgm:t>
        <a:bodyPr/>
        <a:lstStyle/>
        <a:p>
          <a:endParaRPr lang="en-US"/>
        </a:p>
      </dgm:t>
    </dgm:pt>
    <dgm:pt modelId="{17384ED3-0BDD-4759-8AB9-935F4560E907}">
      <dgm:prSet/>
      <dgm:spPr/>
      <dgm:t>
        <a:bodyPr/>
        <a:lstStyle/>
        <a:p>
          <a:r>
            <a:rPr lang="en-US"/>
            <a:t>3) All metabolic and biochemical energy flows occur within the cells.</a:t>
          </a:r>
        </a:p>
      </dgm:t>
    </dgm:pt>
    <dgm:pt modelId="{71A1C8A3-48D8-41EE-A051-23C01F5F8A10}" type="parTrans" cxnId="{FE099E22-D976-4503-88E5-AB0FF352ED58}">
      <dgm:prSet/>
      <dgm:spPr/>
      <dgm:t>
        <a:bodyPr/>
        <a:lstStyle/>
        <a:p>
          <a:endParaRPr lang="en-US"/>
        </a:p>
      </dgm:t>
    </dgm:pt>
    <dgm:pt modelId="{BA20FCAF-DA5C-4574-B08D-FF5DA45C4E4B}" type="sibTrans" cxnId="{FE099E22-D976-4503-88E5-AB0FF352ED58}">
      <dgm:prSet/>
      <dgm:spPr/>
      <dgm:t>
        <a:bodyPr/>
        <a:lstStyle/>
        <a:p>
          <a:endParaRPr lang="en-US"/>
        </a:p>
      </dgm:t>
    </dgm:pt>
    <dgm:pt modelId="{9AE606A2-925B-4230-BA69-20F835FE510C}">
      <dgm:prSet/>
      <dgm:spPr/>
      <dgm:t>
        <a:bodyPr/>
        <a:lstStyle/>
        <a:p>
          <a:r>
            <a:rPr lang="en-US"/>
            <a:t>4) Cells inherit the hereditary information (nucleic acids and DNA in the cell) from one cell to another through cell division.</a:t>
          </a:r>
        </a:p>
      </dgm:t>
    </dgm:pt>
    <dgm:pt modelId="{EC18A0B1-EE92-4933-8FA4-05E631A0AF42}" type="parTrans" cxnId="{2CD6028C-ED9A-4730-B76C-9B80FE14EFC7}">
      <dgm:prSet/>
      <dgm:spPr/>
      <dgm:t>
        <a:bodyPr/>
        <a:lstStyle/>
        <a:p>
          <a:endParaRPr lang="en-US"/>
        </a:p>
      </dgm:t>
    </dgm:pt>
    <dgm:pt modelId="{C7920B68-E934-419C-8245-41ACF435273C}" type="sibTrans" cxnId="{2CD6028C-ED9A-4730-B76C-9B80FE14EFC7}">
      <dgm:prSet/>
      <dgm:spPr/>
      <dgm:t>
        <a:bodyPr/>
        <a:lstStyle/>
        <a:p>
          <a:endParaRPr lang="en-US"/>
        </a:p>
      </dgm:t>
    </dgm:pt>
    <dgm:pt modelId="{117A5C2D-A4C5-4F3A-A4EC-4E1C9BC396AB}">
      <dgm:prSet/>
      <dgm:spPr/>
      <dgm:t>
        <a:bodyPr/>
        <a:lstStyle/>
        <a:p>
          <a:r>
            <a:rPr lang="en-US"/>
            <a:t>5) All the cells in organisms belonging to similar species have basically the same chemical structure.</a:t>
          </a:r>
        </a:p>
      </dgm:t>
    </dgm:pt>
    <dgm:pt modelId="{1541CEA9-B437-4711-930A-4149B9A1A2E9}" type="parTrans" cxnId="{36460378-9F64-40FC-9D30-2B4D653C77F3}">
      <dgm:prSet/>
      <dgm:spPr/>
      <dgm:t>
        <a:bodyPr/>
        <a:lstStyle/>
        <a:p>
          <a:endParaRPr lang="en-US"/>
        </a:p>
      </dgm:t>
    </dgm:pt>
    <dgm:pt modelId="{11CAD45E-9FF9-489B-9913-C296E1B9162E}" type="sibTrans" cxnId="{36460378-9F64-40FC-9D30-2B4D653C77F3}">
      <dgm:prSet/>
      <dgm:spPr/>
      <dgm:t>
        <a:bodyPr/>
        <a:lstStyle/>
        <a:p>
          <a:endParaRPr lang="en-US"/>
        </a:p>
      </dgm:t>
    </dgm:pt>
    <dgm:pt modelId="{82FE0D35-FC62-234C-8008-CE460EC38E52}" type="pres">
      <dgm:prSet presAssocID="{192AC7D1-CB60-4600-8CEA-AC10EEE36114}" presName="outerComposite" presStyleCnt="0">
        <dgm:presLayoutVars>
          <dgm:chMax val="5"/>
          <dgm:dir/>
          <dgm:resizeHandles val="exact"/>
        </dgm:presLayoutVars>
      </dgm:prSet>
      <dgm:spPr/>
      <dgm:t>
        <a:bodyPr/>
        <a:lstStyle/>
        <a:p>
          <a:endParaRPr lang="tr-TR"/>
        </a:p>
      </dgm:t>
    </dgm:pt>
    <dgm:pt modelId="{7BE1C1A8-6762-B842-8335-9223471CBDEE}" type="pres">
      <dgm:prSet presAssocID="{192AC7D1-CB60-4600-8CEA-AC10EEE36114}" presName="dummyMaxCanvas" presStyleCnt="0">
        <dgm:presLayoutVars/>
      </dgm:prSet>
      <dgm:spPr/>
    </dgm:pt>
    <dgm:pt modelId="{D0FAA221-2940-CD43-83D2-901B5CA3328B}" type="pres">
      <dgm:prSet presAssocID="{192AC7D1-CB60-4600-8CEA-AC10EEE36114}" presName="FiveNodes_1" presStyleLbl="node1" presStyleIdx="0" presStyleCnt="5">
        <dgm:presLayoutVars>
          <dgm:bulletEnabled val="1"/>
        </dgm:presLayoutVars>
      </dgm:prSet>
      <dgm:spPr/>
      <dgm:t>
        <a:bodyPr/>
        <a:lstStyle/>
        <a:p>
          <a:endParaRPr lang="tr-TR"/>
        </a:p>
      </dgm:t>
    </dgm:pt>
    <dgm:pt modelId="{09EB444B-06AD-D148-9731-137AC09824CA}" type="pres">
      <dgm:prSet presAssocID="{192AC7D1-CB60-4600-8CEA-AC10EEE36114}" presName="FiveNodes_2" presStyleLbl="node1" presStyleIdx="1" presStyleCnt="5">
        <dgm:presLayoutVars>
          <dgm:bulletEnabled val="1"/>
        </dgm:presLayoutVars>
      </dgm:prSet>
      <dgm:spPr/>
      <dgm:t>
        <a:bodyPr/>
        <a:lstStyle/>
        <a:p>
          <a:endParaRPr lang="tr-TR"/>
        </a:p>
      </dgm:t>
    </dgm:pt>
    <dgm:pt modelId="{824B1A75-1098-8844-9C77-5BE0C4F95E33}" type="pres">
      <dgm:prSet presAssocID="{192AC7D1-CB60-4600-8CEA-AC10EEE36114}" presName="FiveNodes_3" presStyleLbl="node1" presStyleIdx="2" presStyleCnt="5">
        <dgm:presLayoutVars>
          <dgm:bulletEnabled val="1"/>
        </dgm:presLayoutVars>
      </dgm:prSet>
      <dgm:spPr/>
      <dgm:t>
        <a:bodyPr/>
        <a:lstStyle/>
        <a:p>
          <a:endParaRPr lang="tr-TR"/>
        </a:p>
      </dgm:t>
    </dgm:pt>
    <dgm:pt modelId="{1CEAAAFD-DCA6-6B43-AD6C-F791361A699F}" type="pres">
      <dgm:prSet presAssocID="{192AC7D1-CB60-4600-8CEA-AC10EEE36114}" presName="FiveNodes_4" presStyleLbl="node1" presStyleIdx="3" presStyleCnt="5">
        <dgm:presLayoutVars>
          <dgm:bulletEnabled val="1"/>
        </dgm:presLayoutVars>
      </dgm:prSet>
      <dgm:spPr/>
      <dgm:t>
        <a:bodyPr/>
        <a:lstStyle/>
        <a:p>
          <a:endParaRPr lang="tr-TR"/>
        </a:p>
      </dgm:t>
    </dgm:pt>
    <dgm:pt modelId="{C0B31155-1DBE-2D41-8550-3D5347A1902C}" type="pres">
      <dgm:prSet presAssocID="{192AC7D1-CB60-4600-8CEA-AC10EEE36114}" presName="FiveNodes_5" presStyleLbl="node1" presStyleIdx="4" presStyleCnt="5">
        <dgm:presLayoutVars>
          <dgm:bulletEnabled val="1"/>
        </dgm:presLayoutVars>
      </dgm:prSet>
      <dgm:spPr/>
      <dgm:t>
        <a:bodyPr/>
        <a:lstStyle/>
        <a:p>
          <a:endParaRPr lang="tr-TR"/>
        </a:p>
      </dgm:t>
    </dgm:pt>
    <dgm:pt modelId="{C8751BF7-F2C2-D140-9A5F-72478AD2F354}" type="pres">
      <dgm:prSet presAssocID="{192AC7D1-CB60-4600-8CEA-AC10EEE36114}" presName="FiveConn_1-2" presStyleLbl="fgAccFollowNode1" presStyleIdx="0" presStyleCnt="4">
        <dgm:presLayoutVars>
          <dgm:bulletEnabled val="1"/>
        </dgm:presLayoutVars>
      </dgm:prSet>
      <dgm:spPr/>
      <dgm:t>
        <a:bodyPr/>
        <a:lstStyle/>
        <a:p>
          <a:endParaRPr lang="tr-TR"/>
        </a:p>
      </dgm:t>
    </dgm:pt>
    <dgm:pt modelId="{DF6E6CB3-1A6D-A54E-8786-FBB63E3A3142}" type="pres">
      <dgm:prSet presAssocID="{192AC7D1-CB60-4600-8CEA-AC10EEE36114}" presName="FiveConn_2-3" presStyleLbl="fgAccFollowNode1" presStyleIdx="1" presStyleCnt="4">
        <dgm:presLayoutVars>
          <dgm:bulletEnabled val="1"/>
        </dgm:presLayoutVars>
      </dgm:prSet>
      <dgm:spPr/>
      <dgm:t>
        <a:bodyPr/>
        <a:lstStyle/>
        <a:p>
          <a:endParaRPr lang="tr-TR"/>
        </a:p>
      </dgm:t>
    </dgm:pt>
    <dgm:pt modelId="{0FD67F72-95A2-204B-B01A-E014D12EA05D}" type="pres">
      <dgm:prSet presAssocID="{192AC7D1-CB60-4600-8CEA-AC10EEE36114}" presName="FiveConn_3-4" presStyleLbl="fgAccFollowNode1" presStyleIdx="2" presStyleCnt="4">
        <dgm:presLayoutVars>
          <dgm:bulletEnabled val="1"/>
        </dgm:presLayoutVars>
      </dgm:prSet>
      <dgm:spPr/>
      <dgm:t>
        <a:bodyPr/>
        <a:lstStyle/>
        <a:p>
          <a:endParaRPr lang="tr-TR"/>
        </a:p>
      </dgm:t>
    </dgm:pt>
    <dgm:pt modelId="{97BA45B4-C648-594B-857A-995D14AEF19E}" type="pres">
      <dgm:prSet presAssocID="{192AC7D1-CB60-4600-8CEA-AC10EEE36114}" presName="FiveConn_4-5" presStyleLbl="fgAccFollowNode1" presStyleIdx="3" presStyleCnt="4">
        <dgm:presLayoutVars>
          <dgm:bulletEnabled val="1"/>
        </dgm:presLayoutVars>
      </dgm:prSet>
      <dgm:spPr/>
      <dgm:t>
        <a:bodyPr/>
        <a:lstStyle/>
        <a:p>
          <a:endParaRPr lang="tr-TR"/>
        </a:p>
      </dgm:t>
    </dgm:pt>
    <dgm:pt modelId="{8C83C7F7-A2ED-EC4A-9DE9-97C05BDBA3EF}" type="pres">
      <dgm:prSet presAssocID="{192AC7D1-CB60-4600-8CEA-AC10EEE36114}" presName="FiveNodes_1_text" presStyleLbl="node1" presStyleIdx="4" presStyleCnt="5">
        <dgm:presLayoutVars>
          <dgm:bulletEnabled val="1"/>
        </dgm:presLayoutVars>
      </dgm:prSet>
      <dgm:spPr/>
      <dgm:t>
        <a:bodyPr/>
        <a:lstStyle/>
        <a:p>
          <a:endParaRPr lang="tr-TR"/>
        </a:p>
      </dgm:t>
    </dgm:pt>
    <dgm:pt modelId="{02DCC229-41C3-3B41-B869-5A24C2E100E8}" type="pres">
      <dgm:prSet presAssocID="{192AC7D1-CB60-4600-8CEA-AC10EEE36114}" presName="FiveNodes_2_text" presStyleLbl="node1" presStyleIdx="4" presStyleCnt="5">
        <dgm:presLayoutVars>
          <dgm:bulletEnabled val="1"/>
        </dgm:presLayoutVars>
      </dgm:prSet>
      <dgm:spPr/>
      <dgm:t>
        <a:bodyPr/>
        <a:lstStyle/>
        <a:p>
          <a:endParaRPr lang="tr-TR"/>
        </a:p>
      </dgm:t>
    </dgm:pt>
    <dgm:pt modelId="{F5C4F17F-2953-7E40-AFD7-4FDC7233FA63}" type="pres">
      <dgm:prSet presAssocID="{192AC7D1-CB60-4600-8CEA-AC10EEE36114}" presName="FiveNodes_3_text" presStyleLbl="node1" presStyleIdx="4" presStyleCnt="5">
        <dgm:presLayoutVars>
          <dgm:bulletEnabled val="1"/>
        </dgm:presLayoutVars>
      </dgm:prSet>
      <dgm:spPr/>
      <dgm:t>
        <a:bodyPr/>
        <a:lstStyle/>
        <a:p>
          <a:endParaRPr lang="tr-TR"/>
        </a:p>
      </dgm:t>
    </dgm:pt>
    <dgm:pt modelId="{09E3E64F-2D9D-0E42-894C-C61E31CE211A}" type="pres">
      <dgm:prSet presAssocID="{192AC7D1-CB60-4600-8CEA-AC10EEE36114}" presName="FiveNodes_4_text" presStyleLbl="node1" presStyleIdx="4" presStyleCnt="5">
        <dgm:presLayoutVars>
          <dgm:bulletEnabled val="1"/>
        </dgm:presLayoutVars>
      </dgm:prSet>
      <dgm:spPr/>
      <dgm:t>
        <a:bodyPr/>
        <a:lstStyle/>
        <a:p>
          <a:endParaRPr lang="tr-TR"/>
        </a:p>
      </dgm:t>
    </dgm:pt>
    <dgm:pt modelId="{130C0604-3D73-3E44-AC3D-914761A9D85E}" type="pres">
      <dgm:prSet presAssocID="{192AC7D1-CB60-4600-8CEA-AC10EEE36114}" presName="FiveNodes_5_text" presStyleLbl="node1" presStyleIdx="4" presStyleCnt="5">
        <dgm:presLayoutVars>
          <dgm:bulletEnabled val="1"/>
        </dgm:presLayoutVars>
      </dgm:prSet>
      <dgm:spPr/>
      <dgm:t>
        <a:bodyPr/>
        <a:lstStyle/>
        <a:p>
          <a:endParaRPr lang="tr-TR"/>
        </a:p>
      </dgm:t>
    </dgm:pt>
  </dgm:ptLst>
  <dgm:cxnLst>
    <dgm:cxn modelId="{E996537A-3821-0C4F-855E-CC96683305B0}" type="presOf" srcId="{9AE606A2-925B-4230-BA69-20F835FE510C}" destId="{09E3E64F-2D9D-0E42-894C-C61E31CE211A}" srcOrd="1" destOrd="0" presId="urn:microsoft.com/office/officeart/2005/8/layout/vProcess5"/>
    <dgm:cxn modelId="{2CD6028C-ED9A-4730-B76C-9B80FE14EFC7}" srcId="{192AC7D1-CB60-4600-8CEA-AC10EEE36114}" destId="{9AE606A2-925B-4230-BA69-20F835FE510C}" srcOrd="3" destOrd="0" parTransId="{EC18A0B1-EE92-4933-8FA4-05E631A0AF42}" sibTransId="{C7920B68-E934-419C-8245-41ACF435273C}"/>
    <dgm:cxn modelId="{8CC9AC32-A281-0946-8A46-0AD64EEF37D9}" type="presOf" srcId="{725D5ACA-8209-42A9-A3BE-783376588C2A}" destId="{02DCC229-41C3-3B41-B869-5A24C2E100E8}" srcOrd="1" destOrd="0" presId="urn:microsoft.com/office/officeart/2005/8/layout/vProcess5"/>
    <dgm:cxn modelId="{557C7244-C631-7D4B-90F2-46E337B32F64}" type="presOf" srcId="{6AB08D85-436F-4E33-A27E-EB0DC92FC6FD}" destId="{C8751BF7-F2C2-D140-9A5F-72478AD2F354}" srcOrd="0" destOrd="0" presId="urn:microsoft.com/office/officeart/2005/8/layout/vProcess5"/>
    <dgm:cxn modelId="{87D9BDF7-A9FD-3740-AE68-C74E79F17777}" type="presOf" srcId="{725D5ACA-8209-42A9-A3BE-783376588C2A}" destId="{09EB444B-06AD-D148-9731-137AC09824CA}" srcOrd="0" destOrd="0" presId="urn:microsoft.com/office/officeart/2005/8/layout/vProcess5"/>
    <dgm:cxn modelId="{4B38DB51-E75F-5742-87BF-2F88661F4199}" type="presOf" srcId="{117A5C2D-A4C5-4F3A-A4EC-4E1C9BC396AB}" destId="{C0B31155-1DBE-2D41-8550-3D5347A1902C}" srcOrd="0" destOrd="0" presId="urn:microsoft.com/office/officeart/2005/8/layout/vProcess5"/>
    <dgm:cxn modelId="{B9482683-9D51-A44B-AF0D-C5E4A1088DE2}" type="presOf" srcId="{9AE606A2-925B-4230-BA69-20F835FE510C}" destId="{1CEAAAFD-DCA6-6B43-AD6C-F791361A699F}" srcOrd="0" destOrd="0" presId="urn:microsoft.com/office/officeart/2005/8/layout/vProcess5"/>
    <dgm:cxn modelId="{16D392E1-56F2-0B4D-8D2A-9ADFBF939414}" type="presOf" srcId="{17384ED3-0BDD-4759-8AB9-935F4560E907}" destId="{824B1A75-1098-8844-9C77-5BE0C4F95E33}" srcOrd="0" destOrd="0" presId="urn:microsoft.com/office/officeart/2005/8/layout/vProcess5"/>
    <dgm:cxn modelId="{F0A49F9F-EF8F-3042-B602-6A840F74F1FC}" type="presOf" srcId="{0416FBDF-5DC1-4722-A1D4-4FD8EA03C2E4}" destId="{8C83C7F7-A2ED-EC4A-9DE9-97C05BDBA3EF}" srcOrd="1" destOrd="0" presId="urn:microsoft.com/office/officeart/2005/8/layout/vProcess5"/>
    <dgm:cxn modelId="{EF38E1E9-411B-44A7-BF24-7F3CE78EE1A0}" srcId="{192AC7D1-CB60-4600-8CEA-AC10EEE36114}" destId="{0416FBDF-5DC1-4722-A1D4-4FD8EA03C2E4}" srcOrd="0" destOrd="0" parTransId="{F87FA586-BB86-4615-AE54-FF119029B107}" sibTransId="{6AB08D85-436F-4E33-A27E-EB0DC92FC6FD}"/>
    <dgm:cxn modelId="{FE099E22-D976-4503-88E5-AB0FF352ED58}" srcId="{192AC7D1-CB60-4600-8CEA-AC10EEE36114}" destId="{17384ED3-0BDD-4759-8AB9-935F4560E907}" srcOrd="2" destOrd="0" parTransId="{71A1C8A3-48D8-41EE-A051-23C01F5F8A10}" sibTransId="{BA20FCAF-DA5C-4574-B08D-FF5DA45C4E4B}"/>
    <dgm:cxn modelId="{36460378-9F64-40FC-9D30-2B4D653C77F3}" srcId="{192AC7D1-CB60-4600-8CEA-AC10EEE36114}" destId="{117A5C2D-A4C5-4F3A-A4EC-4E1C9BC396AB}" srcOrd="4" destOrd="0" parTransId="{1541CEA9-B437-4711-930A-4149B9A1A2E9}" sibTransId="{11CAD45E-9FF9-489B-9913-C296E1B9162E}"/>
    <dgm:cxn modelId="{73F51DCB-0402-D74B-9B47-49148D3E26AA}" type="presOf" srcId="{0416FBDF-5DC1-4722-A1D4-4FD8EA03C2E4}" destId="{D0FAA221-2940-CD43-83D2-901B5CA3328B}" srcOrd="0" destOrd="0" presId="urn:microsoft.com/office/officeart/2005/8/layout/vProcess5"/>
    <dgm:cxn modelId="{0C6C4BA7-C21F-3C4C-A5CF-DC872A7D3E7A}" type="presOf" srcId="{17384ED3-0BDD-4759-8AB9-935F4560E907}" destId="{F5C4F17F-2953-7E40-AFD7-4FDC7233FA63}" srcOrd="1" destOrd="0" presId="urn:microsoft.com/office/officeart/2005/8/layout/vProcess5"/>
    <dgm:cxn modelId="{1A695C80-853A-9446-8206-F63ECB1C558A}" type="presOf" srcId="{C7920B68-E934-419C-8245-41ACF435273C}" destId="{97BA45B4-C648-594B-857A-995D14AEF19E}" srcOrd="0" destOrd="0" presId="urn:microsoft.com/office/officeart/2005/8/layout/vProcess5"/>
    <dgm:cxn modelId="{ABB59B21-A6EB-4AFB-954B-07EF917DA4D0}" srcId="{192AC7D1-CB60-4600-8CEA-AC10EEE36114}" destId="{725D5ACA-8209-42A9-A3BE-783376588C2A}" srcOrd="1" destOrd="0" parTransId="{E43EB6D8-78C7-4C60-B341-A80AC7595657}" sibTransId="{26F8BEAB-18D2-41E2-B5B7-6B97AA13E0E9}"/>
    <dgm:cxn modelId="{D1E63910-072D-2248-B0C1-BD07FCCD54B2}" type="presOf" srcId="{26F8BEAB-18D2-41E2-B5B7-6B97AA13E0E9}" destId="{DF6E6CB3-1A6D-A54E-8786-FBB63E3A3142}" srcOrd="0" destOrd="0" presId="urn:microsoft.com/office/officeart/2005/8/layout/vProcess5"/>
    <dgm:cxn modelId="{DE6786D9-E000-4A4D-84F0-5226ADCF2FA2}" type="presOf" srcId="{BA20FCAF-DA5C-4574-B08D-FF5DA45C4E4B}" destId="{0FD67F72-95A2-204B-B01A-E014D12EA05D}" srcOrd="0" destOrd="0" presId="urn:microsoft.com/office/officeart/2005/8/layout/vProcess5"/>
    <dgm:cxn modelId="{69CCF1E5-A7B9-2E40-AFB1-D6966D76DF2A}" type="presOf" srcId="{192AC7D1-CB60-4600-8CEA-AC10EEE36114}" destId="{82FE0D35-FC62-234C-8008-CE460EC38E52}" srcOrd="0" destOrd="0" presId="urn:microsoft.com/office/officeart/2005/8/layout/vProcess5"/>
    <dgm:cxn modelId="{03DEEBF7-A75D-5344-A481-46BE34D2D538}" type="presOf" srcId="{117A5C2D-A4C5-4F3A-A4EC-4E1C9BC396AB}" destId="{130C0604-3D73-3E44-AC3D-914761A9D85E}" srcOrd="1" destOrd="0" presId="urn:microsoft.com/office/officeart/2005/8/layout/vProcess5"/>
    <dgm:cxn modelId="{8F2499C0-9CFE-D14E-8930-B58C1D83477C}" type="presParOf" srcId="{82FE0D35-FC62-234C-8008-CE460EC38E52}" destId="{7BE1C1A8-6762-B842-8335-9223471CBDEE}" srcOrd="0" destOrd="0" presId="urn:microsoft.com/office/officeart/2005/8/layout/vProcess5"/>
    <dgm:cxn modelId="{F65C128E-3B05-214D-9E27-06D61D0E407B}" type="presParOf" srcId="{82FE0D35-FC62-234C-8008-CE460EC38E52}" destId="{D0FAA221-2940-CD43-83D2-901B5CA3328B}" srcOrd="1" destOrd="0" presId="urn:microsoft.com/office/officeart/2005/8/layout/vProcess5"/>
    <dgm:cxn modelId="{9112083C-A392-5F42-BD98-9DCB1310285A}" type="presParOf" srcId="{82FE0D35-FC62-234C-8008-CE460EC38E52}" destId="{09EB444B-06AD-D148-9731-137AC09824CA}" srcOrd="2" destOrd="0" presId="urn:microsoft.com/office/officeart/2005/8/layout/vProcess5"/>
    <dgm:cxn modelId="{62B88D81-6D52-6B48-971C-169EA532135E}" type="presParOf" srcId="{82FE0D35-FC62-234C-8008-CE460EC38E52}" destId="{824B1A75-1098-8844-9C77-5BE0C4F95E33}" srcOrd="3" destOrd="0" presId="urn:microsoft.com/office/officeart/2005/8/layout/vProcess5"/>
    <dgm:cxn modelId="{F9698990-99FA-904F-8313-1F3D3F02E235}" type="presParOf" srcId="{82FE0D35-FC62-234C-8008-CE460EC38E52}" destId="{1CEAAAFD-DCA6-6B43-AD6C-F791361A699F}" srcOrd="4" destOrd="0" presId="urn:microsoft.com/office/officeart/2005/8/layout/vProcess5"/>
    <dgm:cxn modelId="{36093D97-0829-CB41-AACF-E18E0B92C1D7}" type="presParOf" srcId="{82FE0D35-FC62-234C-8008-CE460EC38E52}" destId="{C0B31155-1DBE-2D41-8550-3D5347A1902C}" srcOrd="5" destOrd="0" presId="urn:microsoft.com/office/officeart/2005/8/layout/vProcess5"/>
    <dgm:cxn modelId="{7410004D-0F4C-BF4E-AF2F-0923BD1A4740}" type="presParOf" srcId="{82FE0D35-FC62-234C-8008-CE460EC38E52}" destId="{C8751BF7-F2C2-D140-9A5F-72478AD2F354}" srcOrd="6" destOrd="0" presId="urn:microsoft.com/office/officeart/2005/8/layout/vProcess5"/>
    <dgm:cxn modelId="{A0F8706C-1A94-624F-9BA6-8CC96A3F898E}" type="presParOf" srcId="{82FE0D35-FC62-234C-8008-CE460EC38E52}" destId="{DF6E6CB3-1A6D-A54E-8786-FBB63E3A3142}" srcOrd="7" destOrd="0" presId="urn:microsoft.com/office/officeart/2005/8/layout/vProcess5"/>
    <dgm:cxn modelId="{BA6F0620-2755-244F-ADA6-B8F771FC3717}" type="presParOf" srcId="{82FE0D35-FC62-234C-8008-CE460EC38E52}" destId="{0FD67F72-95A2-204B-B01A-E014D12EA05D}" srcOrd="8" destOrd="0" presId="urn:microsoft.com/office/officeart/2005/8/layout/vProcess5"/>
    <dgm:cxn modelId="{8B4CDAAB-094B-A445-A149-EF2EF06B9A66}" type="presParOf" srcId="{82FE0D35-FC62-234C-8008-CE460EC38E52}" destId="{97BA45B4-C648-594B-857A-995D14AEF19E}" srcOrd="9" destOrd="0" presId="urn:microsoft.com/office/officeart/2005/8/layout/vProcess5"/>
    <dgm:cxn modelId="{54A8510C-925D-F944-BEE3-6199CC61FD2B}" type="presParOf" srcId="{82FE0D35-FC62-234C-8008-CE460EC38E52}" destId="{8C83C7F7-A2ED-EC4A-9DE9-97C05BDBA3EF}" srcOrd="10" destOrd="0" presId="urn:microsoft.com/office/officeart/2005/8/layout/vProcess5"/>
    <dgm:cxn modelId="{580937BD-221C-E046-B0C2-0291412F3F3A}" type="presParOf" srcId="{82FE0D35-FC62-234C-8008-CE460EC38E52}" destId="{02DCC229-41C3-3B41-B869-5A24C2E100E8}" srcOrd="11" destOrd="0" presId="urn:microsoft.com/office/officeart/2005/8/layout/vProcess5"/>
    <dgm:cxn modelId="{2FBE597D-FF0D-944E-B404-1BF253A9E232}" type="presParOf" srcId="{82FE0D35-FC62-234C-8008-CE460EC38E52}" destId="{F5C4F17F-2953-7E40-AFD7-4FDC7233FA63}" srcOrd="12" destOrd="0" presId="urn:microsoft.com/office/officeart/2005/8/layout/vProcess5"/>
    <dgm:cxn modelId="{43D19256-4921-6B4C-93E7-A2B9F1EA0036}" type="presParOf" srcId="{82FE0D35-FC62-234C-8008-CE460EC38E52}" destId="{09E3E64F-2D9D-0E42-894C-C61E31CE211A}" srcOrd="13" destOrd="0" presId="urn:microsoft.com/office/officeart/2005/8/layout/vProcess5"/>
    <dgm:cxn modelId="{68CB3EA6-143C-8D40-8423-9C18C1485D3C}" type="presParOf" srcId="{82FE0D35-FC62-234C-8008-CE460EC38E52}" destId="{130C0604-3D73-3E44-AC3D-914761A9D85E}"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A8F252-792D-4954-82A6-E7FAA99D546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7FA205D-9D74-4D02-A23B-434449E464C3}">
      <dgm:prSet/>
      <dgm:spPr/>
      <dgm:t>
        <a:bodyPr/>
        <a:lstStyle/>
        <a:p>
          <a:r>
            <a:rPr lang="en-US"/>
            <a:t>Cells are the smallest structural and functional unit of living organisms and are divided according to their level of development: </a:t>
          </a:r>
        </a:p>
      </dgm:t>
    </dgm:pt>
    <dgm:pt modelId="{676BD7CD-0468-482C-BB9C-1B6A84E8B5BF}" type="parTrans" cxnId="{D33400C4-CC7E-4387-90D5-30EBB5CFE0BD}">
      <dgm:prSet/>
      <dgm:spPr/>
      <dgm:t>
        <a:bodyPr/>
        <a:lstStyle/>
        <a:p>
          <a:endParaRPr lang="en-US"/>
        </a:p>
      </dgm:t>
    </dgm:pt>
    <dgm:pt modelId="{BA3F6A04-47E8-4697-9112-AAB2D309B4BA}" type="sibTrans" cxnId="{D33400C4-CC7E-4387-90D5-30EBB5CFE0BD}">
      <dgm:prSet/>
      <dgm:spPr/>
      <dgm:t>
        <a:bodyPr/>
        <a:lstStyle/>
        <a:p>
          <a:endParaRPr lang="en-US"/>
        </a:p>
      </dgm:t>
    </dgm:pt>
    <dgm:pt modelId="{DCC8B0DE-BBFE-485D-A99E-BB4039702965}">
      <dgm:prSet/>
      <dgm:spPr/>
      <dgm:t>
        <a:bodyPr/>
        <a:lstStyle/>
        <a:p>
          <a:r>
            <a:rPr lang="en-US" b="1"/>
            <a:t>1-Prokaryote Cells: </a:t>
          </a:r>
          <a:r>
            <a:rPr lang="en-US"/>
            <a:t>The nucleus is absent, and the genetic material is scattered in the protoplasm. </a:t>
          </a:r>
          <a:br>
            <a:rPr lang="en-US"/>
          </a:br>
          <a:r>
            <a:rPr lang="en-US"/>
            <a:t>The cell membrane surrounds the protoplasm. </a:t>
          </a:r>
        </a:p>
      </dgm:t>
    </dgm:pt>
    <dgm:pt modelId="{8218255E-95C4-49E1-A7E0-E96F7FCD8D2D}" type="parTrans" cxnId="{2BE362EA-BD9C-463A-86E3-9A425C8D332B}">
      <dgm:prSet/>
      <dgm:spPr/>
      <dgm:t>
        <a:bodyPr/>
        <a:lstStyle/>
        <a:p>
          <a:endParaRPr lang="en-US"/>
        </a:p>
      </dgm:t>
    </dgm:pt>
    <dgm:pt modelId="{D2A03CEC-3F17-4341-95FC-5C5F74124CD7}" type="sibTrans" cxnId="{2BE362EA-BD9C-463A-86E3-9A425C8D332B}">
      <dgm:prSet/>
      <dgm:spPr/>
      <dgm:t>
        <a:bodyPr/>
        <a:lstStyle/>
        <a:p>
          <a:endParaRPr lang="en-US"/>
        </a:p>
      </dgm:t>
    </dgm:pt>
    <dgm:pt modelId="{5D03E738-BA16-444A-B58C-B27ED42C5605}">
      <dgm:prSet/>
      <dgm:spPr/>
      <dgm:t>
        <a:bodyPr/>
        <a:lstStyle/>
        <a:p>
          <a:r>
            <a:rPr lang="en-US"/>
            <a:t>The protoplasm is membrane organelle free. Only ribosome is found in prokaryotes. </a:t>
          </a:r>
          <a:br>
            <a:rPr lang="en-US"/>
          </a:br>
          <a:endParaRPr lang="en-US"/>
        </a:p>
      </dgm:t>
    </dgm:pt>
    <dgm:pt modelId="{E95B4AB5-6192-4A09-BDC5-740C8133A286}" type="parTrans" cxnId="{8ED76A51-7D08-4E43-B054-9ADDBBE6C09E}">
      <dgm:prSet/>
      <dgm:spPr/>
      <dgm:t>
        <a:bodyPr/>
        <a:lstStyle/>
        <a:p>
          <a:endParaRPr lang="en-US"/>
        </a:p>
      </dgm:t>
    </dgm:pt>
    <dgm:pt modelId="{06C2C27F-F316-43F5-A40E-399643BB41F2}" type="sibTrans" cxnId="{8ED76A51-7D08-4E43-B054-9ADDBBE6C09E}">
      <dgm:prSet/>
      <dgm:spPr/>
      <dgm:t>
        <a:bodyPr/>
        <a:lstStyle/>
        <a:p>
          <a:endParaRPr lang="en-US"/>
        </a:p>
      </dgm:t>
    </dgm:pt>
    <dgm:pt modelId="{1BAF9380-8718-4995-84C6-576A813C9AE3}">
      <dgm:prSet/>
      <dgm:spPr/>
      <dgm:t>
        <a:bodyPr/>
        <a:lstStyle/>
        <a:p>
          <a:r>
            <a:rPr lang="en-US"/>
            <a:t>Bacteria, blue-green algae are prokaryotic cells.</a:t>
          </a:r>
        </a:p>
      </dgm:t>
    </dgm:pt>
    <dgm:pt modelId="{22218439-F46C-4790-A500-1087C7C2092E}" type="parTrans" cxnId="{E7F98A1A-6A8F-4BE2-BA3D-2705B6FF8E20}">
      <dgm:prSet/>
      <dgm:spPr/>
      <dgm:t>
        <a:bodyPr/>
        <a:lstStyle/>
        <a:p>
          <a:endParaRPr lang="en-US"/>
        </a:p>
      </dgm:t>
    </dgm:pt>
    <dgm:pt modelId="{CC303A6A-A1C3-44D6-8968-CC300A65DF0D}" type="sibTrans" cxnId="{E7F98A1A-6A8F-4BE2-BA3D-2705B6FF8E20}">
      <dgm:prSet/>
      <dgm:spPr/>
      <dgm:t>
        <a:bodyPr/>
        <a:lstStyle/>
        <a:p>
          <a:endParaRPr lang="en-US"/>
        </a:p>
      </dgm:t>
    </dgm:pt>
    <dgm:pt modelId="{F26DBD0A-0C18-47E9-B14F-2006E4839CAC}" type="pres">
      <dgm:prSet presAssocID="{AEA8F252-792D-4954-82A6-E7FAA99D5467}" presName="root" presStyleCnt="0">
        <dgm:presLayoutVars>
          <dgm:dir/>
          <dgm:resizeHandles val="exact"/>
        </dgm:presLayoutVars>
      </dgm:prSet>
      <dgm:spPr/>
      <dgm:t>
        <a:bodyPr/>
        <a:lstStyle/>
        <a:p>
          <a:endParaRPr lang="tr-TR"/>
        </a:p>
      </dgm:t>
    </dgm:pt>
    <dgm:pt modelId="{5C1D9F09-F170-4CF1-94A4-E6424F9B128D}" type="pres">
      <dgm:prSet presAssocID="{27FA205D-9D74-4D02-A23B-434449E464C3}" presName="compNode" presStyleCnt="0"/>
      <dgm:spPr/>
    </dgm:pt>
    <dgm:pt modelId="{68E0BEDF-78FF-4E43-9AB1-C3CA02B48B60}" type="pres">
      <dgm:prSet presAssocID="{27FA205D-9D74-4D02-A23B-434449E464C3}" presName="bgRect" presStyleLbl="bgShp" presStyleIdx="0" presStyleCnt="4"/>
      <dgm:spPr/>
    </dgm:pt>
    <dgm:pt modelId="{8895544E-DE57-40E2-A3AF-338B8EC9A0EB}" type="pres">
      <dgm:prSet presAssocID="{27FA205D-9D74-4D02-A23B-434449E464C3}"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Microscope"/>
        </a:ext>
      </dgm:extLst>
    </dgm:pt>
    <dgm:pt modelId="{332ADBDF-75CC-4865-8E3D-6B0EEBD47852}" type="pres">
      <dgm:prSet presAssocID="{27FA205D-9D74-4D02-A23B-434449E464C3}" presName="spaceRect" presStyleCnt="0"/>
      <dgm:spPr/>
    </dgm:pt>
    <dgm:pt modelId="{F4EAB9E4-C259-419D-95F4-27555667FE53}" type="pres">
      <dgm:prSet presAssocID="{27FA205D-9D74-4D02-A23B-434449E464C3}" presName="parTx" presStyleLbl="revTx" presStyleIdx="0" presStyleCnt="4">
        <dgm:presLayoutVars>
          <dgm:chMax val="0"/>
          <dgm:chPref val="0"/>
        </dgm:presLayoutVars>
      </dgm:prSet>
      <dgm:spPr/>
      <dgm:t>
        <a:bodyPr/>
        <a:lstStyle/>
        <a:p>
          <a:endParaRPr lang="tr-TR"/>
        </a:p>
      </dgm:t>
    </dgm:pt>
    <dgm:pt modelId="{672855A8-B91E-4175-90FB-AF649AAA2975}" type="pres">
      <dgm:prSet presAssocID="{BA3F6A04-47E8-4697-9112-AAB2D309B4BA}" presName="sibTrans" presStyleCnt="0"/>
      <dgm:spPr/>
    </dgm:pt>
    <dgm:pt modelId="{1EA8CD69-286E-47E3-B74E-D8404E714CF0}" type="pres">
      <dgm:prSet presAssocID="{DCC8B0DE-BBFE-485D-A99E-BB4039702965}" presName="compNode" presStyleCnt="0"/>
      <dgm:spPr/>
    </dgm:pt>
    <dgm:pt modelId="{F4D276EA-15F6-45E0-9A7A-FE1560499B3C}" type="pres">
      <dgm:prSet presAssocID="{DCC8B0DE-BBFE-485D-A99E-BB4039702965}" presName="bgRect" presStyleLbl="bgShp" presStyleIdx="1" presStyleCnt="4"/>
      <dgm:spPr/>
    </dgm:pt>
    <dgm:pt modelId="{814428D2-B284-4C47-AEE8-277D8961B364}" type="pres">
      <dgm:prSet presAssocID="{DCC8B0DE-BBFE-485D-A99E-BB403970296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DNA"/>
        </a:ext>
      </dgm:extLst>
    </dgm:pt>
    <dgm:pt modelId="{B9939097-20EA-49EF-AA8C-967F3D0C5102}" type="pres">
      <dgm:prSet presAssocID="{DCC8B0DE-BBFE-485D-A99E-BB4039702965}" presName="spaceRect" presStyleCnt="0"/>
      <dgm:spPr/>
    </dgm:pt>
    <dgm:pt modelId="{C8B38F7B-448D-43F0-814C-37F2F638FC06}" type="pres">
      <dgm:prSet presAssocID="{DCC8B0DE-BBFE-485D-A99E-BB4039702965}" presName="parTx" presStyleLbl="revTx" presStyleIdx="1" presStyleCnt="4">
        <dgm:presLayoutVars>
          <dgm:chMax val="0"/>
          <dgm:chPref val="0"/>
        </dgm:presLayoutVars>
      </dgm:prSet>
      <dgm:spPr/>
      <dgm:t>
        <a:bodyPr/>
        <a:lstStyle/>
        <a:p>
          <a:endParaRPr lang="tr-TR"/>
        </a:p>
      </dgm:t>
    </dgm:pt>
    <dgm:pt modelId="{62CAC288-A8BE-4062-9A83-5D0F1C381228}" type="pres">
      <dgm:prSet presAssocID="{D2A03CEC-3F17-4341-95FC-5C5F74124CD7}" presName="sibTrans" presStyleCnt="0"/>
      <dgm:spPr/>
    </dgm:pt>
    <dgm:pt modelId="{1C663D32-E425-49EC-AF2D-F294C5C3E70A}" type="pres">
      <dgm:prSet presAssocID="{5D03E738-BA16-444A-B58C-B27ED42C5605}" presName="compNode" presStyleCnt="0"/>
      <dgm:spPr/>
    </dgm:pt>
    <dgm:pt modelId="{19B69AFB-C3E7-4C59-8AC1-6475475648D2}" type="pres">
      <dgm:prSet presAssocID="{5D03E738-BA16-444A-B58C-B27ED42C5605}" presName="bgRect" presStyleLbl="bgShp" presStyleIdx="2" presStyleCnt="4"/>
      <dgm:spPr/>
    </dgm:pt>
    <dgm:pt modelId="{DF0E849A-513B-4EB5-A281-504EF3E88BBD}" type="pres">
      <dgm:prSet presAssocID="{5D03E738-BA16-444A-B58C-B27ED42C560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Stomach"/>
        </a:ext>
      </dgm:extLst>
    </dgm:pt>
    <dgm:pt modelId="{FC54F30C-5645-474E-83B7-AB62DC38E6D5}" type="pres">
      <dgm:prSet presAssocID="{5D03E738-BA16-444A-B58C-B27ED42C5605}" presName="spaceRect" presStyleCnt="0"/>
      <dgm:spPr/>
    </dgm:pt>
    <dgm:pt modelId="{5BD2F29A-F182-4025-BD21-9A7AB7AE9505}" type="pres">
      <dgm:prSet presAssocID="{5D03E738-BA16-444A-B58C-B27ED42C5605}" presName="parTx" presStyleLbl="revTx" presStyleIdx="2" presStyleCnt="4">
        <dgm:presLayoutVars>
          <dgm:chMax val="0"/>
          <dgm:chPref val="0"/>
        </dgm:presLayoutVars>
      </dgm:prSet>
      <dgm:spPr/>
      <dgm:t>
        <a:bodyPr/>
        <a:lstStyle/>
        <a:p>
          <a:endParaRPr lang="tr-TR"/>
        </a:p>
      </dgm:t>
    </dgm:pt>
    <dgm:pt modelId="{0FB1F8C6-0709-4FD5-8C04-2D68DF487517}" type="pres">
      <dgm:prSet presAssocID="{06C2C27F-F316-43F5-A40E-399643BB41F2}" presName="sibTrans" presStyleCnt="0"/>
      <dgm:spPr/>
    </dgm:pt>
    <dgm:pt modelId="{D80DED14-1695-4A02-A953-6FB9C2F5ADE4}" type="pres">
      <dgm:prSet presAssocID="{1BAF9380-8718-4995-84C6-576A813C9AE3}" presName="compNode" presStyleCnt="0"/>
      <dgm:spPr/>
    </dgm:pt>
    <dgm:pt modelId="{27289AF9-9D54-4293-A5AA-1378CF8C3A69}" type="pres">
      <dgm:prSet presAssocID="{1BAF9380-8718-4995-84C6-576A813C9AE3}" presName="bgRect" presStyleLbl="bgShp" presStyleIdx="3" presStyleCnt="4"/>
      <dgm:spPr/>
    </dgm:pt>
    <dgm:pt modelId="{CA99317A-F4B0-4BAE-A381-F2A20AA24DD2}" type="pres">
      <dgm:prSet presAssocID="{1BAF9380-8718-4995-84C6-576A813C9AE3}" presName="iconRect" presStyleLbl="node1" presStyleIdx="3" presStyleCnt="4"/>
      <dgm:spPr>
        <a:ln>
          <a:noFill/>
        </a:ln>
      </dgm:spPr>
    </dgm:pt>
    <dgm:pt modelId="{4657DBB1-D906-4945-9EDE-88A8950172B0}" type="pres">
      <dgm:prSet presAssocID="{1BAF9380-8718-4995-84C6-576A813C9AE3}" presName="spaceRect" presStyleCnt="0"/>
      <dgm:spPr/>
    </dgm:pt>
    <dgm:pt modelId="{1A759C7F-6D53-457B-89D9-16378C804625}" type="pres">
      <dgm:prSet presAssocID="{1BAF9380-8718-4995-84C6-576A813C9AE3}" presName="parTx" presStyleLbl="revTx" presStyleIdx="3" presStyleCnt="4">
        <dgm:presLayoutVars>
          <dgm:chMax val="0"/>
          <dgm:chPref val="0"/>
        </dgm:presLayoutVars>
      </dgm:prSet>
      <dgm:spPr/>
      <dgm:t>
        <a:bodyPr/>
        <a:lstStyle/>
        <a:p>
          <a:endParaRPr lang="tr-TR"/>
        </a:p>
      </dgm:t>
    </dgm:pt>
  </dgm:ptLst>
  <dgm:cxnLst>
    <dgm:cxn modelId="{2BE362EA-BD9C-463A-86E3-9A425C8D332B}" srcId="{AEA8F252-792D-4954-82A6-E7FAA99D5467}" destId="{DCC8B0DE-BBFE-485D-A99E-BB4039702965}" srcOrd="1" destOrd="0" parTransId="{8218255E-95C4-49E1-A7E0-E96F7FCD8D2D}" sibTransId="{D2A03CEC-3F17-4341-95FC-5C5F74124CD7}"/>
    <dgm:cxn modelId="{A10350B8-2EF5-4864-84B2-B519894DB4BF}" type="presOf" srcId="{1BAF9380-8718-4995-84C6-576A813C9AE3}" destId="{1A759C7F-6D53-457B-89D9-16378C804625}" srcOrd="0" destOrd="0" presId="urn:microsoft.com/office/officeart/2018/2/layout/IconVerticalSolidList"/>
    <dgm:cxn modelId="{3A149BAD-A90D-4C93-89C2-20CF41ADBCF4}" type="presOf" srcId="{DCC8B0DE-BBFE-485D-A99E-BB4039702965}" destId="{C8B38F7B-448D-43F0-814C-37F2F638FC06}" srcOrd="0" destOrd="0" presId="urn:microsoft.com/office/officeart/2018/2/layout/IconVerticalSolidList"/>
    <dgm:cxn modelId="{77F99777-E2F0-4E7D-A5B9-A9365D7DF9DE}" type="presOf" srcId="{AEA8F252-792D-4954-82A6-E7FAA99D5467}" destId="{F26DBD0A-0C18-47E9-B14F-2006E4839CAC}" srcOrd="0" destOrd="0" presId="urn:microsoft.com/office/officeart/2018/2/layout/IconVerticalSolidList"/>
    <dgm:cxn modelId="{8ED76A51-7D08-4E43-B054-9ADDBBE6C09E}" srcId="{AEA8F252-792D-4954-82A6-E7FAA99D5467}" destId="{5D03E738-BA16-444A-B58C-B27ED42C5605}" srcOrd="2" destOrd="0" parTransId="{E95B4AB5-6192-4A09-BDC5-740C8133A286}" sibTransId="{06C2C27F-F316-43F5-A40E-399643BB41F2}"/>
    <dgm:cxn modelId="{EE4BDE9A-311A-43A6-8B30-5131AAEDA541}" type="presOf" srcId="{27FA205D-9D74-4D02-A23B-434449E464C3}" destId="{F4EAB9E4-C259-419D-95F4-27555667FE53}" srcOrd="0" destOrd="0" presId="urn:microsoft.com/office/officeart/2018/2/layout/IconVerticalSolidList"/>
    <dgm:cxn modelId="{E7F98A1A-6A8F-4BE2-BA3D-2705B6FF8E20}" srcId="{AEA8F252-792D-4954-82A6-E7FAA99D5467}" destId="{1BAF9380-8718-4995-84C6-576A813C9AE3}" srcOrd="3" destOrd="0" parTransId="{22218439-F46C-4790-A500-1087C7C2092E}" sibTransId="{CC303A6A-A1C3-44D6-8968-CC300A65DF0D}"/>
    <dgm:cxn modelId="{AEE5F75A-9214-437C-991B-2B167E4CB243}" type="presOf" srcId="{5D03E738-BA16-444A-B58C-B27ED42C5605}" destId="{5BD2F29A-F182-4025-BD21-9A7AB7AE9505}" srcOrd="0" destOrd="0" presId="urn:microsoft.com/office/officeart/2018/2/layout/IconVerticalSolidList"/>
    <dgm:cxn modelId="{D33400C4-CC7E-4387-90D5-30EBB5CFE0BD}" srcId="{AEA8F252-792D-4954-82A6-E7FAA99D5467}" destId="{27FA205D-9D74-4D02-A23B-434449E464C3}" srcOrd="0" destOrd="0" parTransId="{676BD7CD-0468-482C-BB9C-1B6A84E8B5BF}" sibTransId="{BA3F6A04-47E8-4697-9112-AAB2D309B4BA}"/>
    <dgm:cxn modelId="{97BF775B-3A0A-4A95-806D-71825027ADD7}" type="presParOf" srcId="{F26DBD0A-0C18-47E9-B14F-2006E4839CAC}" destId="{5C1D9F09-F170-4CF1-94A4-E6424F9B128D}" srcOrd="0" destOrd="0" presId="urn:microsoft.com/office/officeart/2018/2/layout/IconVerticalSolidList"/>
    <dgm:cxn modelId="{C3914F81-5B89-48F5-824E-627C34C418BE}" type="presParOf" srcId="{5C1D9F09-F170-4CF1-94A4-E6424F9B128D}" destId="{68E0BEDF-78FF-4E43-9AB1-C3CA02B48B60}" srcOrd="0" destOrd="0" presId="urn:microsoft.com/office/officeart/2018/2/layout/IconVerticalSolidList"/>
    <dgm:cxn modelId="{CA1E1EA3-6DC3-4AE3-8868-AF4274C21AFC}" type="presParOf" srcId="{5C1D9F09-F170-4CF1-94A4-E6424F9B128D}" destId="{8895544E-DE57-40E2-A3AF-338B8EC9A0EB}" srcOrd="1" destOrd="0" presId="urn:microsoft.com/office/officeart/2018/2/layout/IconVerticalSolidList"/>
    <dgm:cxn modelId="{FE03C4A0-2256-48BC-AF2E-F40DC1BA6C74}" type="presParOf" srcId="{5C1D9F09-F170-4CF1-94A4-E6424F9B128D}" destId="{332ADBDF-75CC-4865-8E3D-6B0EEBD47852}" srcOrd="2" destOrd="0" presId="urn:microsoft.com/office/officeart/2018/2/layout/IconVerticalSolidList"/>
    <dgm:cxn modelId="{F9E1107B-52AE-452A-8A48-D50A19D833AE}" type="presParOf" srcId="{5C1D9F09-F170-4CF1-94A4-E6424F9B128D}" destId="{F4EAB9E4-C259-419D-95F4-27555667FE53}" srcOrd="3" destOrd="0" presId="urn:microsoft.com/office/officeart/2018/2/layout/IconVerticalSolidList"/>
    <dgm:cxn modelId="{B076C8FD-3F85-49D8-986B-88B0AA3F0112}" type="presParOf" srcId="{F26DBD0A-0C18-47E9-B14F-2006E4839CAC}" destId="{672855A8-B91E-4175-90FB-AF649AAA2975}" srcOrd="1" destOrd="0" presId="urn:microsoft.com/office/officeart/2018/2/layout/IconVerticalSolidList"/>
    <dgm:cxn modelId="{819D1BF6-FEEB-40FA-8D96-3A7A32D5BDCF}" type="presParOf" srcId="{F26DBD0A-0C18-47E9-B14F-2006E4839CAC}" destId="{1EA8CD69-286E-47E3-B74E-D8404E714CF0}" srcOrd="2" destOrd="0" presId="urn:microsoft.com/office/officeart/2018/2/layout/IconVerticalSolidList"/>
    <dgm:cxn modelId="{E6BF5B9A-33A0-40D6-881C-69AFB4320829}" type="presParOf" srcId="{1EA8CD69-286E-47E3-B74E-D8404E714CF0}" destId="{F4D276EA-15F6-45E0-9A7A-FE1560499B3C}" srcOrd="0" destOrd="0" presId="urn:microsoft.com/office/officeart/2018/2/layout/IconVerticalSolidList"/>
    <dgm:cxn modelId="{55044148-6AE2-47C6-B2BF-2209077DAD8D}" type="presParOf" srcId="{1EA8CD69-286E-47E3-B74E-D8404E714CF0}" destId="{814428D2-B284-4C47-AEE8-277D8961B364}" srcOrd="1" destOrd="0" presId="urn:microsoft.com/office/officeart/2018/2/layout/IconVerticalSolidList"/>
    <dgm:cxn modelId="{94AD68C0-BB62-48FB-B5D0-B4FAD4C3C221}" type="presParOf" srcId="{1EA8CD69-286E-47E3-B74E-D8404E714CF0}" destId="{B9939097-20EA-49EF-AA8C-967F3D0C5102}" srcOrd="2" destOrd="0" presId="urn:microsoft.com/office/officeart/2018/2/layout/IconVerticalSolidList"/>
    <dgm:cxn modelId="{B023EEA2-29B0-4DA3-A1C8-5FF5991B60F7}" type="presParOf" srcId="{1EA8CD69-286E-47E3-B74E-D8404E714CF0}" destId="{C8B38F7B-448D-43F0-814C-37F2F638FC06}" srcOrd="3" destOrd="0" presId="urn:microsoft.com/office/officeart/2018/2/layout/IconVerticalSolidList"/>
    <dgm:cxn modelId="{7B459ED9-8E86-4B53-91E9-6D668CC52464}" type="presParOf" srcId="{F26DBD0A-0C18-47E9-B14F-2006E4839CAC}" destId="{62CAC288-A8BE-4062-9A83-5D0F1C381228}" srcOrd="3" destOrd="0" presId="urn:microsoft.com/office/officeart/2018/2/layout/IconVerticalSolidList"/>
    <dgm:cxn modelId="{6BF9C648-965D-4416-A00E-9B41C8849123}" type="presParOf" srcId="{F26DBD0A-0C18-47E9-B14F-2006E4839CAC}" destId="{1C663D32-E425-49EC-AF2D-F294C5C3E70A}" srcOrd="4" destOrd="0" presId="urn:microsoft.com/office/officeart/2018/2/layout/IconVerticalSolidList"/>
    <dgm:cxn modelId="{A8F46FA2-9170-4A57-8F22-F3D2D72B5B59}" type="presParOf" srcId="{1C663D32-E425-49EC-AF2D-F294C5C3E70A}" destId="{19B69AFB-C3E7-4C59-8AC1-6475475648D2}" srcOrd="0" destOrd="0" presId="urn:microsoft.com/office/officeart/2018/2/layout/IconVerticalSolidList"/>
    <dgm:cxn modelId="{EE79607F-8178-4A76-8902-79F3B9AB48CA}" type="presParOf" srcId="{1C663D32-E425-49EC-AF2D-F294C5C3E70A}" destId="{DF0E849A-513B-4EB5-A281-504EF3E88BBD}" srcOrd="1" destOrd="0" presId="urn:microsoft.com/office/officeart/2018/2/layout/IconVerticalSolidList"/>
    <dgm:cxn modelId="{C5A2BE98-DC82-4C6A-95BD-10D064AC4229}" type="presParOf" srcId="{1C663D32-E425-49EC-AF2D-F294C5C3E70A}" destId="{FC54F30C-5645-474E-83B7-AB62DC38E6D5}" srcOrd="2" destOrd="0" presId="urn:microsoft.com/office/officeart/2018/2/layout/IconVerticalSolidList"/>
    <dgm:cxn modelId="{57AF20B1-8419-4A61-B99E-2FAF12CC82E3}" type="presParOf" srcId="{1C663D32-E425-49EC-AF2D-F294C5C3E70A}" destId="{5BD2F29A-F182-4025-BD21-9A7AB7AE9505}" srcOrd="3" destOrd="0" presId="urn:microsoft.com/office/officeart/2018/2/layout/IconVerticalSolidList"/>
    <dgm:cxn modelId="{388F8ECF-9AF3-4C28-A98E-667D5CE03D9D}" type="presParOf" srcId="{F26DBD0A-0C18-47E9-B14F-2006E4839CAC}" destId="{0FB1F8C6-0709-4FD5-8C04-2D68DF487517}" srcOrd="5" destOrd="0" presId="urn:microsoft.com/office/officeart/2018/2/layout/IconVerticalSolidList"/>
    <dgm:cxn modelId="{803FF703-4018-43D6-BA67-2746A382648C}" type="presParOf" srcId="{F26DBD0A-0C18-47E9-B14F-2006E4839CAC}" destId="{D80DED14-1695-4A02-A953-6FB9C2F5ADE4}" srcOrd="6" destOrd="0" presId="urn:microsoft.com/office/officeart/2018/2/layout/IconVerticalSolidList"/>
    <dgm:cxn modelId="{D24F7E61-84FA-4128-B561-51B39BFAE528}" type="presParOf" srcId="{D80DED14-1695-4A02-A953-6FB9C2F5ADE4}" destId="{27289AF9-9D54-4293-A5AA-1378CF8C3A69}" srcOrd="0" destOrd="0" presId="urn:microsoft.com/office/officeart/2018/2/layout/IconVerticalSolidList"/>
    <dgm:cxn modelId="{162B7848-AAAD-4B1B-A9B6-F7944A2B3F48}" type="presParOf" srcId="{D80DED14-1695-4A02-A953-6FB9C2F5ADE4}" destId="{CA99317A-F4B0-4BAE-A381-F2A20AA24DD2}" srcOrd="1" destOrd="0" presId="urn:microsoft.com/office/officeart/2018/2/layout/IconVerticalSolidList"/>
    <dgm:cxn modelId="{3F02061D-EC20-4032-B84E-429C3F69CAC2}" type="presParOf" srcId="{D80DED14-1695-4A02-A953-6FB9C2F5ADE4}" destId="{4657DBB1-D906-4945-9EDE-88A8950172B0}" srcOrd="2" destOrd="0" presId="urn:microsoft.com/office/officeart/2018/2/layout/IconVerticalSolidList"/>
    <dgm:cxn modelId="{C048DD99-835A-4555-81F5-E155B749DF8A}" type="presParOf" srcId="{D80DED14-1695-4A02-A953-6FB9C2F5ADE4}" destId="{1A759C7F-6D53-457B-89D9-16378C804625}" srcOrd="3" destOrd="0" presId="urn:microsoft.com/office/officeart/2018/2/layout/IconVerticalSoli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7FEEA7-5477-40AC-9D51-3983097EF6E1}"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5A5E679A-7DA2-44B4-9C6F-9BABE1FA9E80}">
      <dgm:prSet/>
      <dgm:spPr/>
      <dgm:t>
        <a:bodyPr/>
        <a:lstStyle/>
        <a:p>
          <a:r>
            <a:rPr lang="en-US"/>
            <a:t>the nucleus (meaning kernel or seed) is a membrane-enclosed organelle found in eukaryotic cells. </a:t>
          </a:r>
        </a:p>
      </dgm:t>
    </dgm:pt>
    <dgm:pt modelId="{17154674-B130-4163-8247-40E8ADE1B192}" type="parTrans" cxnId="{58A4D737-91C3-4567-97D5-E49DC979E645}">
      <dgm:prSet/>
      <dgm:spPr/>
      <dgm:t>
        <a:bodyPr/>
        <a:lstStyle/>
        <a:p>
          <a:endParaRPr lang="en-US"/>
        </a:p>
      </dgm:t>
    </dgm:pt>
    <dgm:pt modelId="{F49A4E94-6F7F-46FD-82B0-FB7BD5537E8A}" type="sibTrans" cxnId="{58A4D737-91C3-4567-97D5-E49DC979E645}">
      <dgm:prSet/>
      <dgm:spPr/>
      <dgm:t>
        <a:bodyPr/>
        <a:lstStyle/>
        <a:p>
          <a:endParaRPr lang="en-US"/>
        </a:p>
      </dgm:t>
    </dgm:pt>
    <dgm:pt modelId="{C80D4651-015F-4D90-8FCE-5707B9BBF165}">
      <dgm:prSet/>
      <dgm:spPr/>
      <dgm:t>
        <a:bodyPr/>
        <a:lstStyle/>
        <a:p>
          <a:r>
            <a:rPr lang="en-US"/>
            <a:t>Eukaryotes usually have a single nucleus,</a:t>
          </a:r>
        </a:p>
      </dgm:t>
    </dgm:pt>
    <dgm:pt modelId="{17FF8FC3-F90D-431D-99AA-38E31DCDAC21}" type="parTrans" cxnId="{0CCE1C6B-55D3-4180-BB6C-E29F7D62DC3C}">
      <dgm:prSet/>
      <dgm:spPr/>
      <dgm:t>
        <a:bodyPr/>
        <a:lstStyle/>
        <a:p>
          <a:endParaRPr lang="en-US"/>
        </a:p>
      </dgm:t>
    </dgm:pt>
    <dgm:pt modelId="{C1D6768E-2526-4F01-A44C-6EA641794EC7}" type="sibTrans" cxnId="{0CCE1C6B-55D3-4180-BB6C-E29F7D62DC3C}">
      <dgm:prSet/>
      <dgm:spPr/>
      <dgm:t>
        <a:bodyPr/>
        <a:lstStyle/>
        <a:p>
          <a:endParaRPr lang="en-US"/>
        </a:p>
      </dgm:t>
    </dgm:pt>
    <dgm:pt modelId="{4BC686C2-F4C1-41BB-818F-6B3B066AA617}">
      <dgm:prSet/>
      <dgm:spPr/>
      <dgm:t>
        <a:bodyPr/>
        <a:lstStyle/>
        <a:p>
          <a:r>
            <a:rPr lang="en-US"/>
            <a:t>mammalian red blood cells have no nuclei,</a:t>
          </a:r>
        </a:p>
      </dgm:t>
    </dgm:pt>
    <dgm:pt modelId="{8D956A6C-CAEA-40CE-9F57-5248EAA24BE3}" type="parTrans" cxnId="{BE0F1DE8-94C6-4346-A993-5339791C37DD}">
      <dgm:prSet/>
      <dgm:spPr/>
      <dgm:t>
        <a:bodyPr/>
        <a:lstStyle/>
        <a:p>
          <a:endParaRPr lang="en-US"/>
        </a:p>
      </dgm:t>
    </dgm:pt>
    <dgm:pt modelId="{21279ED8-26FE-4A1F-802C-81DE5B6A68F0}" type="sibTrans" cxnId="{BE0F1DE8-94C6-4346-A993-5339791C37DD}">
      <dgm:prSet/>
      <dgm:spPr/>
      <dgm:t>
        <a:bodyPr/>
        <a:lstStyle/>
        <a:p>
          <a:endParaRPr lang="en-US"/>
        </a:p>
      </dgm:t>
    </dgm:pt>
    <dgm:pt modelId="{99C4FF89-8AED-4C31-BA19-E827F865BE11}">
      <dgm:prSet/>
      <dgm:spPr/>
      <dgm:t>
        <a:bodyPr/>
        <a:lstStyle/>
        <a:p>
          <a:r>
            <a:rPr lang="en-US"/>
            <a:t>osteoclasts have many.</a:t>
          </a:r>
        </a:p>
      </dgm:t>
    </dgm:pt>
    <dgm:pt modelId="{A01B0C29-C61E-47D5-A4BA-C51AD7CB74E0}" type="parTrans" cxnId="{E9A47127-367D-4497-871E-B7A6BB23BD92}">
      <dgm:prSet/>
      <dgm:spPr/>
      <dgm:t>
        <a:bodyPr/>
        <a:lstStyle/>
        <a:p>
          <a:endParaRPr lang="en-US"/>
        </a:p>
      </dgm:t>
    </dgm:pt>
    <dgm:pt modelId="{D5280C12-463F-4E31-BECE-C2B2BDB93B7F}" type="sibTrans" cxnId="{E9A47127-367D-4497-871E-B7A6BB23BD92}">
      <dgm:prSet/>
      <dgm:spPr/>
      <dgm:t>
        <a:bodyPr/>
        <a:lstStyle/>
        <a:p>
          <a:endParaRPr lang="en-US"/>
        </a:p>
      </dgm:t>
    </dgm:pt>
    <dgm:pt modelId="{F8D2BEE2-95DB-9944-A975-E29B285F80E0}" type="pres">
      <dgm:prSet presAssocID="{FE7FEEA7-5477-40AC-9D51-3983097EF6E1}" presName="outerComposite" presStyleCnt="0">
        <dgm:presLayoutVars>
          <dgm:chMax val="5"/>
          <dgm:dir/>
          <dgm:resizeHandles val="exact"/>
        </dgm:presLayoutVars>
      </dgm:prSet>
      <dgm:spPr/>
      <dgm:t>
        <a:bodyPr/>
        <a:lstStyle/>
        <a:p>
          <a:endParaRPr lang="tr-TR"/>
        </a:p>
      </dgm:t>
    </dgm:pt>
    <dgm:pt modelId="{8D477B5F-A8F7-FD4B-80D4-230EA890B93F}" type="pres">
      <dgm:prSet presAssocID="{FE7FEEA7-5477-40AC-9D51-3983097EF6E1}" presName="dummyMaxCanvas" presStyleCnt="0">
        <dgm:presLayoutVars/>
      </dgm:prSet>
      <dgm:spPr/>
    </dgm:pt>
    <dgm:pt modelId="{C113FD44-B543-4C48-819B-2A686D30F2D3}" type="pres">
      <dgm:prSet presAssocID="{FE7FEEA7-5477-40AC-9D51-3983097EF6E1}" presName="FourNodes_1" presStyleLbl="node1" presStyleIdx="0" presStyleCnt="4">
        <dgm:presLayoutVars>
          <dgm:bulletEnabled val="1"/>
        </dgm:presLayoutVars>
      </dgm:prSet>
      <dgm:spPr/>
      <dgm:t>
        <a:bodyPr/>
        <a:lstStyle/>
        <a:p>
          <a:endParaRPr lang="tr-TR"/>
        </a:p>
      </dgm:t>
    </dgm:pt>
    <dgm:pt modelId="{BEB04F63-39D4-A043-92B9-287DDB448319}" type="pres">
      <dgm:prSet presAssocID="{FE7FEEA7-5477-40AC-9D51-3983097EF6E1}" presName="FourNodes_2" presStyleLbl="node1" presStyleIdx="1" presStyleCnt="4">
        <dgm:presLayoutVars>
          <dgm:bulletEnabled val="1"/>
        </dgm:presLayoutVars>
      </dgm:prSet>
      <dgm:spPr/>
      <dgm:t>
        <a:bodyPr/>
        <a:lstStyle/>
        <a:p>
          <a:endParaRPr lang="tr-TR"/>
        </a:p>
      </dgm:t>
    </dgm:pt>
    <dgm:pt modelId="{4797B541-B8B4-5F4D-91F4-10564CD3A43F}" type="pres">
      <dgm:prSet presAssocID="{FE7FEEA7-5477-40AC-9D51-3983097EF6E1}" presName="FourNodes_3" presStyleLbl="node1" presStyleIdx="2" presStyleCnt="4">
        <dgm:presLayoutVars>
          <dgm:bulletEnabled val="1"/>
        </dgm:presLayoutVars>
      </dgm:prSet>
      <dgm:spPr/>
      <dgm:t>
        <a:bodyPr/>
        <a:lstStyle/>
        <a:p>
          <a:endParaRPr lang="tr-TR"/>
        </a:p>
      </dgm:t>
    </dgm:pt>
    <dgm:pt modelId="{27178EFA-CB3E-6245-A4A4-E4E3EC6E4996}" type="pres">
      <dgm:prSet presAssocID="{FE7FEEA7-5477-40AC-9D51-3983097EF6E1}" presName="FourNodes_4" presStyleLbl="node1" presStyleIdx="3" presStyleCnt="4">
        <dgm:presLayoutVars>
          <dgm:bulletEnabled val="1"/>
        </dgm:presLayoutVars>
      </dgm:prSet>
      <dgm:spPr/>
      <dgm:t>
        <a:bodyPr/>
        <a:lstStyle/>
        <a:p>
          <a:endParaRPr lang="tr-TR"/>
        </a:p>
      </dgm:t>
    </dgm:pt>
    <dgm:pt modelId="{020C2B0D-8AC1-8743-9B2D-B3646B1F3EB1}" type="pres">
      <dgm:prSet presAssocID="{FE7FEEA7-5477-40AC-9D51-3983097EF6E1}" presName="FourConn_1-2" presStyleLbl="fgAccFollowNode1" presStyleIdx="0" presStyleCnt="3">
        <dgm:presLayoutVars>
          <dgm:bulletEnabled val="1"/>
        </dgm:presLayoutVars>
      </dgm:prSet>
      <dgm:spPr/>
      <dgm:t>
        <a:bodyPr/>
        <a:lstStyle/>
        <a:p>
          <a:endParaRPr lang="tr-TR"/>
        </a:p>
      </dgm:t>
    </dgm:pt>
    <dgm:pt modelId="{BFCE7D41-EA7D-C040-B9D2-0BBA654CBE10}" type="pres">
      <dgm:prSet presAssocID="{FE7FEEA7-5477-40AC-9D51-3983097EF6E1}" presName="FourConn_2-3" presStyleLbl="fgAccFollowNode1" presStyleIdx="1" presStyleCnt="3">
        <dgm:presLayoutVars>
          <dgm:bulletEnabled val="1"/>
        </dgm:presLayoutVars>
      </dgm:prSet>
      <dgm:spPr/>
      <dgm:t>
        <a:bodyPr/>
        <a:lstStyle/>
        <a:p>
          <a:endParaRPr lang="tr-TR"/>
        </a:p>
      </dgm:t>
    </dgm:pt>
    <dgm:pt modelId="{B4FD50F1-DBCA-494A-9F42-3C1ED22484A8}" type="pres">
      <dgm:prSet presAssocID="{FE7FEEA7-5477-40AC-9D51-3983097EF6E1}" presName="FourConn_3-4" presStyleLbl="fgAccFollowNode1" presStyleIdx="2" presStyleCnt="3">
        <dgm:presLayoutVars>
          <dgm:bulletEnabled val="1"/>
        </dgm:presLayoutVars>
      </dgm:prSet>
      <dgm:spPr/>
      <dgm:t>
        <a:bodyPr/>
        <a:lstStyle/>
        <a:p>
          <a:endParaRPr lang="tr-TR"/>
        </a:p>
      </dgm:t>
    </dgm:pt>
    <dgm:pt modelId="{C1EDF775-4E0B-034A-8A55-800A1B08EC22}" type="pres">
      <dgm:prSet presAssocID="{FE7FEEA7-5477-40AC-9D51-3983097EF6E1}" presName="FourNodes_1_text" presStyleLbl="node1" presStyleIdx="3" presStyleCnt="4">
        <dgm:presLayoutVars>
          <dgm:bulletEnabled val="1"/>
        </dgm:presLayoutVars>
      </dgm:prSet>
      <dgm:spPr/>
      <dgm:t>
        <a:bodyPr/>
        <a:lstStyle/>
        <a:p>
          <a:endParaRPr lang="tr-TR"/>
        </a:p>
      </dgm:t>
    </dgm:pt>
    <dgm:pt modelId="{712B8631-BBDD-DD40-B5F7-3B872ECB59A8}" type="pres">
      <dgm:prSet presAssocID="{FE7FEEA7-5477-40AC-9D51-3983097EF6E1}" presName="FourNodes_2_text" presStyleLbl="node1" presStyleIdx="3" presStyleCnt="4">
        <dgm:presLayoutVars>
          <dgm:bulletEnabled val="1"/>
        </dgm:presLayoutVars>
      </dgm:prSet>
      <dgm:spPr/>
      <dgm:t>
        <a:bodyPr/>
        <a:lstStyle/>
        <a:p>
          <a:endParaRPr lang="tr-TR"/>
        </a:p>
      </dgm:t>
    </dgm:pt>
    <dgm:pt modelId="{55895233-7F42-034E-AF1E-DF2DDE829ABA}" type="pres">
      <dgm:prSet presAssocID="{FE7FEEA7-5477-40AC-9D51-3983097EF6E1}" presName="FourNodes_3_text" presStyleLbl="node1" presStyleIdx="3" presStyleCnt="4">
        <dgm:presLayoutVars>
          <dgm:bulletEnabled val="1"/>
        </dgm:presLayoutVars>
      </dgm:prSet>
      <dgm:spPr/>
      <dgm:t>
        <a:bodyPr/>
        <a:lstStyle/>
        <a:p>
          <a:endParaRPr lang="tr-TR"/>
        </a:p>
      </dgm:t>
    </dgm:pt>
    <dgm:pt modelId="{F20B27DD-EBF1-274E-BC27-4D3B8A706B2B}" type="pres">
      <dgm:prSet presAssocID="{FE7FEEA7-5477-40AC-9D51-3983097EF6E1}" presName="FourNodes_4_text" presStyleLbl="node1" presStyleIdx="3" presStyleCnt="4">
        <dgm:presLayoutVars>
          <dgm:bulletEnabled val="1"/>
        </dgm:presLayoutVars>
      </dgm:prSet>
      <dgm:spPr/>
      <dgm:t>
        <a:bodyPr/>
        <a:lstStyle/>
        <a:p>
          <a:endParaRPr lang="tr-TR"/>
        </a:p>
      </dgm:t>
    </dgm:pt>
  </dgm:ptLst>
  <dgm:cxnLst>
    <dgm:cxn modelId="{94969038-3982-C849-A4A7-1AF9B7A3C202}" type="presOf" srcId="{4BC686C2-F4C1-41BB-818F-6B3B066AA617}" destId="{4797B541-B8B4-5F4D-91F4-10564CD3A43F}" srcOrd="0" destOrd="0" presId="urn:microsoft.com/office/officeart/2005/8/layout/vProcess5"/>
    <dgm:cxn modelId="{1958E78A-2855-F84A-B009-D8CC66B8D661}" type="presOf" srcId="{C1D6768E-2526-4F01-A44C-6EA641794EC7}" destId="{BFCE7D41-EA7D-C040-B9D2-0BBA654CBE10}" srcOrd="0" destOrd="0" presId="urn:microsoft.com/office/officeart/2005/8/layout/vProcess5"/>
    <dgm:cxn modelId="{58A4D737-91C3-4567-97D5-E49DC979E645}" srcId="{FE7FEEA7-5477-40AC-9D51-3983097EF6E1}" destId="{5A5E679A-7DA2-44B4-9C6F-9BABE1FA9E80}" srcOrd="0" destOrd="0" parTransId="{17154674-B130-4163-8247-40E8ADE1B192}" sibTransId="{F49A4E94-6F7F-46FD-82B0-FB7BD5537E8A}"/>
    <dgm:cxn modelId="{93512FF0-4EDD-1141-8BA0-19F52704CF73}" type="presOf" srcId="{5A5E679A-7DA2-44B4-9C6F-9BABE1FA9E80}" destId="{C1EDF775-4E0B-034A-8A55-800A1B08EC22}" srcOrd="1" destOrd="0" presId="urn:microsoft.com/office/officeart/2005/8/layout/vProcess5"/>
    <dgm:cxn modelId="{E9A47127-367D-4497-871E-B7A6BB23BD92}" srcId="{FE7FEEA7-5477-40AC-9D51-3983097EF6E1}" destId="{99C4FF89-8AED-4C31-BA19-E827F865BE11}" srcOrd="3" destOrd="0" parTransId="{A01B0C29-C61E-47D5-A4BA-C51AD7CB74E0}" sibTransId="{D5280C12-463F-4E31-BECE-C2B2BDB93B7F}"/>
    <dgm:cxn modelId="{A6EF7866-A88A-A548-939D-F6D7E03E299D}" type="presOf" srcId="{5A5E679A-7DA2-44B4-9C6F-9BABE1FA9E80}" destId="{C113FD44-B543-4C48-819B-2A686D30F2D3}" srcOrd="0" destOrd="0" presId="urn:microsoft.com/office/officeart/2005/8/layout/vProcess5"/>
    <dgm:cxn modelId="{BE0F1DE8-94C6-4346-A993-5339791C37DD}" srcId="{FE7FEEA7-5477-40AC-9D51-3983097EF6E1}" destId="{4BC686C2-F4C1-41BB-818F-6B3B066AA617}" srcOrd="2" destOrd="0" parTransId="{8D956A6C-CAEA-40CE-9F57-5248EAA24BE3}" sibTransId="{21279ED8-26FE-4A1F-802C-81DE5B6A68F0}"/>
    <dgm:cxn modelId="{04D1C36B-A56B-1E4A-8182-DBEE43D00370}" type="presOf" srcId="{4BC686C2-F4C1-41BB-818F-6B3B066AA617}" destId="{55895233-7F42-034E-AF1E-DF2DDE829ABA}" srcOrd="1" destOrd="0" presId="urn:microsoft.com/office/officeart/2005/8/layout/vProcess5"/>
    <dgm:cxn modelId="{77DEC60C-8B83-1F4A-8332-FF8D8DFEA965}" type="presOf" srcId="{99C4FF89-8AED-4C31-BA19-E827F865BE11}" destId="{27178EFA-CB3E-6245-A4A4-E4E3EC6E4996}" srcOrd="0" destOrd="0" presId="urn:microsoft.com/office/officeart/2005/8/layout/vProcess5"/>
    <dgm:cxn modelId="{0CCE1C6B-55D3-4180-BB6C-E29F7D62DC3C}" srcId="{FE7FEEA7-5477-40AC-9D51-3983097EF6E1}" destId="{C80D4651-015F-4D90-8FCE-5707B9BBF165}" srcOrd="1" destOrd="0" parTransId="{17FF8FC3-F90D-431D-99AA-38E31DCDAC21}" sibTransId="{C1D6768E-2526-4F01-A44C-6EA641794EC7}"/>
    <dgm:cxn modelId="{B08E63B8-9B3C-624B-A0DC-78923936E951}" type="presOf" srcId="{C80D4651-015F-4D90-8FCE-5707B9BBF165}" destId="{BEB04F63-39D4-A043-92B9-287DDB448319}" srcOrd="0" destOrd="0" presId="urn:microsoft.com/office/officeart/2005/8/layout/vProcess5"/>
    <dgm:cxn modelId="{EC290160-F9D5-2A45-AE11-988831EB9816}" type="presOf" srcId="{99C4FF89-8AED-4C31-BA19-E827F865BE11}" destId="{F20B27DD-EBF1-274E-BC27-4D3B8A706B2B}" srcOrd="1" destOrd="0" presId="urn:microsoft.com/office/officeart/2005/8/layout/vProcess5"/>
    <dgm:cxn modelId="{66399593-90EC-A742-BFB1-FE2B435D6DDD}" type="presOf" srcId="{F49A4E94-6F7F-46FD-82B0-FB7BD5537E8A}" destId="{020C2B0D-8AC1-8743-9B2D-B3646B1F3EB1}" srcOrd="0" destOrd="0" presId="urn:microsoft.com/office/officeart/2005/8/layout/vProcess5"/>
    <dgm:cxn modelId="{FD81D1E2-5586-FD41-A443-BCD51F4FA9AB}" type="presOf" srcId="{C80D4651-015F-4D90-8FCE-5707B9BBF165}" destId="{712B8631-BBDD-DD40-B5F7-3B872ECB59A8}" srcOrd="1" destOrd="0" presId="urn:microsoft.com/office/officeart/2005/8/layout/vProcess5"/>
    <dgm:cxn modelId="{8557624E-1465-094D-A194-94328A106471}" type="presOf" srcId="{FE7FEEA7-5477-40AC-9D51-3983097EF6E1}" destId="{F8D2BEE2-95DB-9944-A975-E29B285F80E0}" srcOrd="0" destOrd="0" presId="urn:microsoft.com/office/officeart/2005/8/layout/vProcess5"/>
    <dgm:cxn modelId="{CB2E0536-3A57-8A4F-9902-E09B22F7636B}" type="presOf" srcId="{21279ED8-26FE-4A1F-802C-81DE5B6A68F0}" destId="{B4FD50F1-DBCA-494A-9F42-3C1ED22484A8}" srcOrd="0" destOrd="0" presId="urn:microsoft.com/office/officeart/2005/8/layout/vProcess5"/>
    <dgm:cxn modelId="{EB79711E-BBF9-F947-87E9-3F9382C7BA35}" type="presParOf" srcId="{F8D2BEE2-95DB-9944-A975-E29B285F80E0}" destId="{8D477B5F-A8F7-FD4B-80D4-230EA890B93F}" srcOrd="0" destOrd="0" presId="urn:microsoft.com/office/officeart/2005/8/layout/vProcess5"/>
    <dgm:cxn modelId="{25B9CD32-EB1E-6740-9691-53C3F4DA2CC2}" type="presParOf" srcId="{F8D2BEE2-95DB-9944-A975-E29B285F80E0}" destId="{C113FD44-B543-4C48-819B-2A686D30F2D3}" srcOrd="1" destOrd="0" presId="urn:microsoft.com/office/officeart/2005/8/layout/vProcess5"/>
    <dgm:cxn modelId="{149EE2AA-5F3C-BF46-96FA-B0B3BD8A4AB7}" type="presParOf" srcId="{F8D2BEE2-95DB-9944-A975-E29B285F80E0}" destId="{BEB04F63-39D4-A043-92B9-287DDB448319}" srcOrd="2" destOrd="0" presId="urn:microsoft.com/office/officeart/2005/8/layout/vProcess5"/>
    <dgm:cxn modelId="{B2297313-5DE6-3C44-9277-42BCD1051638}" type="presParOf" srcId="{F8D2BEE2-95DB-9944-A975-E29B285F80E0}" destId="{4797B541-B8B4-5F4D-91F4-10564CD3A43F}" srcOrd="3" destOrd="0" presId="urn:microsoft.com/office/officeart/2005/8/layout/vProcess5"/>
    <dgm:cxn modelId="{F0853807-7D3B-AD44-A381-B00BE36FFED3}" type="presParOf" srcId="{F8D2BEE2-95DB-9944-A975-E29B285F80E0}" destId="{27178EFA-CB3E-6245-A4A4-E4E3EC6E4996}" srcOrd="4" destOrd="0" presId="urn:microsoft.com/office/officeart/2005/8/layout/vProcess5"/>
    <dgm:cxn modelId="{3A470B8E-A0B3-114D-A53E-FFDA4C43E9F4}" type="presParOf" srcId="{F8D2BEE2-95DB-9944-A975-E29B285F80E0}" destId="{020C2B0D-8AC1-8743-9B2D-B3646B1F3EB1}" srcOrd="5" destOrd="0" presId="urn:microsoft.com/office/officeart/2005/8/layout/vProcess5"/>
    <dgm:cxn modelId="{AB8FCBC1-EA63-4740-83F6-80DEA8157D92}" type="presParOf" srcId="{F8D2BEE2-95DB-9944-A975-E29B285F80E0}" destId="{BFCE7D41-EA7D-C040-B9D2-0BBA654CBE10}" srcOrd="6" destOrd="0" presId="urn:microsoft.com/office/officeart/2005/8/layout/vProcess5"/>
    <dgm:cxn modelId="{A3E22474-89FA-C049-B128-A963F659BABE}" type="presParOf" srcId="{F8D2BEE2-95DB-9944-A975-E29B285F80E0}" destId="{B4FD50F1-DBCA-494A-9F42-3C1ED22484A8}" srcOrd="7" destOrd="0" presId="urn:microsoft.com/office/officeart/2005/8/layout/vProcess5"/>
    <dgm:cxn modelId="{6D994755-6129-D34A-B623-4D56B350190A}" type="presParOf" srcId="{F8D2BEE2-95DB-9944-A975-E29B285F80E0}" destId="{C1EDF775-4E0B-034A-8A55-800A1B08EC22}" srcOrd="8" destOrd="0" presId="urn:microsoft.com/office/officeart/2005/8/layout/vProcess5"/>
    <dgm:cxn modelId="{92F140A2-B571-6C4B-B9F8-0C2639BDDCA0}" type="presParOf" srcId="{F8D2BEE2-95DB-9944-A975-E29B285F80E0}" destId="{712B8631-BBDD-DD40-B5F7-3B872ECB59A8}" srcOrd="9" destOrd="0" presId="urn:microsoft.com/office/officeart/2005/8/layout/vProcess5"/>
    <dgm:cxn modelId="{6F4339D3-B64A-9849-B6B8-87F91E11FBD7}" type="presParOf" srcId="{F8D2BEE2-95DB-9944-A975-E29B285F80E0}" destId="{55895233-7F42-034E-AF1E-DF2DDE829ABA}" srcOrd="10" destOrd="0" presId="urn:microsoft.com/office/officeart/2005/8/layout/vProcess5"/>
    <dgm:cxn modelId="{733CC192-D81B-4749-A564-9269EF62811C}" type="presParOf" srcId="{F8D2BEE2-95DB-9944-A975-E29B285F80E0}" destId="{F20B27DD-EBF1-274E-BC27-4D3B8A706B2B}" srcOrd="11"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7B518B-AD35-49CA-BBB6-3F6851286759}" type="doc">
      <dgm:prSet loTypeId="urn:microsoft.com/office/officeart/2005/8/layout/vProcess5" loCatId="process" qsTypeId="urn:microsoft.com/office/officeart/2005/8/quickstyle/simple4" qsCatId="simple" csTypeId="urn:microsoft.com/office/officeart/2005/8/colors/colorful1#2" csCatId="colorful"/>
      <dgm:spPr/>
      <dgm:t>
        <a:bodyPr/>
        <a:lstStyle/>
        <a:p>
          <a:endParaRPr lang="en-US"/>
        </a:p>
      </dgm:t>
    </dgm:pt>
    <dgm:pt modelId="{D8BADF82-B199-45ED-9920-7F3048A9C07C}">
      <dgm:prSet/>
      <dgm:spPr/>
      <dgm:t>
        <a:bodyPr/>
        <a:lstStyle/>
        <a:p>
          <a:r>
            <a:rPr lang="en-US"/>
            <a:t>A discrete densely stained structure found in the nucleus. </a:t>
          </a:r>
        </a:p>
      </dgm:t>
    </dgm:pt>
    <dgm:pt modelId="{F86910B5-210B-490E-842C-008B089D2D49}" type="parTrans" cxnId="{5B5D9A60-676B-4D2F-8D72-2ECAF784524F}">
      <dgm:prSet/>
      <dgm:spPr/>
      <dgm:t>
        <a:bodyPr/>
        <a:lstStyle/>
        <a:p>
          <a:endParaRPr lang="en-US"/>
        </a:p>
      </dgm:t>
    </dgm:pt>
    <dgm:pt modelId="{F452ADDF-8C55-4D67-9111-010E1FF0A6B9}" type="sibTrans" cxnId="{5B5D9A60-676B-4D2F-8D72-2ECAF784524F}">
      <dgm:prSet/>
      <dgm:spPr/>
      <dgm:t>
        <a:bodyPr/>
        <a:lstStyle/>
        <a:p>
          <a:endParaRPr lang="en-US"/>
        </a:p>
      </dgm:t>
    </dgm:pt>
    <dgm:pt modelId="{1BD2F850-A6D2-455F-81A2-A648BCCFF6F5}">
      <dgm:prSet/>
      <dgm:spPr/>
      <dgm:t>
        <a:bodyPr/>
        <a:lstStyle/>
        <a:p>
          <a:r>
            <a:rPr lang="en-US"/>
            <a:t>It is not surrounded by a membrane and is sometimes called a sub-organelle. </a:t>
          </a:r>
        </a:p>
      </dgm:t>
    </dgm:pt>
    <dgm:pt modelId="{570B4046-3B3B-48BD-8009-54A844F33B7E}" type="parTrans" cxnId="{D2A1CE5D-F9F0-409E-AC2A-424077498FF7}">
      <dgm:prSet/>
      <dgm:spPr/>
      <dgm:t>
        <a:bodyPr/>
        <a:lstStyle/>
        <a:p>
          <a:endParaRPr lang="en-US"/>
        </a:p>
      </dgm:t>
    </dgm:pt>
    <dgm:pt modelId="{ACB949FD-4AF0-406C-814C-72E9C3D06DC9}" type="sibTrans" cxnId="{D2A1CE5D-F9F0-409E-AC2A-424077498FF7}">
      <dgm:prSet/>
      <dgm:spPr/>
      <dgm:t>
        <a:bodyPr/>
        <a:lstStyle/>
        <a:p>
          <a:endParaRPr lang="en-US"/>
        </a:p>
      </dgm:t>
    </dgm:pt>
    <dgm:pt modelId="{53A77C14-F744-4A97-9B22-26F9E719E169}">
      <dgm:prSet/>
      <dgm:spPr/>
      <dgm:t>
        <a:bodyPr/>
        <a:lstStyle/>
        <a:p>
          <a:r>
            <a:rPr lang="en-US" dirty="0"/>
            <a:t>It forms around tandem repeats of rDNA, DNA coding for ribosomal RNA (rRNA).</a:t>
          </a:r>
        </a:p>
      </dgm:t>
    </dgm:pt>
    <dgm:pt modelId="{65D4AB70-7B0B-4EBD-BB68-B78A842A568F}" type="parTrans" cxnId="{70FBAEA4-85BF-44A6-9D46-8495C6A8E971}">
      <dgm:prSet/>
      <dgm:spPr/>
      <dgm:t>
        <a:bodyPr/>
        <a:lstStyle/>
        <a:p>
          <a:endParaRPr lang="en-US"/>
        </a:p>
      </dgm:t>
    </dgm:pt>
    <dgm:pt modelId="{91A4DAFA-EC3D-40D2-A307-264A9133EF32}" type="sibTrans" cxnId="{70FBAEA4-85BF-44A6-9D46-8495C6A8E971}">
      <dgm:prSet/>
      <dgm:spPr/>
      <dgm:t>
        <a:bodyPr/>
        <a:lstStyle/>
        <a:p>
          <a:endParaRPr lang="en-US"/>
        </a:p>
      </dgm:t>
    </dgm:pt>
    <dgm:pt modelId="{5C262084-9CBD-5441-B98A-5A9CE951B882}" type="pres">
      <dgm:prSet presAssocID="{697B518B-AD35-49CA-BBB6-3F6851286759}" presName="outerComposite" presStyleCnt="0">
        <dgm:presLayoutVars>
          <dgm:chMax val="5"/>
          <dgm:dir/>
          <dgm:resizeHandles val="exact"/>
        </dgm:presLayoutVars>
      </dgm:prSet>
      <dgm:spPr/>
      <dgm:t>
        <a:bodyPr/>
        <a:lstStyle/>
        <a:p>
          <a:endParaRPr lang="tr-TR"/>
        </a:p>
      </dgm:t>
    </dgm:pt>
    <dgm:pt modelId="{7C7717F4-39E1-A64A-AF2E-4D484CE885A4}" type="pres">
      <dgm:prSet presAssocID="{697B518B-AD35-49CA-BBB6-3F6851286759}" presName="dummyMaxCanvas" presStyleCnt="0">
        <dgm:presLayoutVars/>
      </dgm:prSet>
      <dgm:spPr/>
    </dgm:pt>
    <dgm:pt modelId="{8056525F-7CDA-3940-9960-FD39167244E1}" type="pres">
      <dgm:prSet presAssocID="{697B518B-AD35-49CA-BBB6-3F6851286759}" presName="ThreeNodes_1" presStyleLbl="node1" presStyleIdx="0" presStyleCnt="3">
        <dgm:presLayoutVars>
          <dgm:bulletEnabled val="1"/>
        </dgm:presLayoutVars>
      </dgm:prSet>
      <dgm:spPr/>
      <dgm:t>
        <a:bodyPr/>
        <a:lstStyle/>
        <a:p>
          <a:endParaRPr lang="tr-TR"/>
        </a:p>
      </dgm:t>
    </dgm:pt>
    <dgm:pt modelId="{194C55E1-BB98-604C-9845-9C0F89CA6FAF}" type="pres">
      <dgm:prSet presAssocID="{697B518B-AD35-49CA-BBB6-3F6851286759}" presName="ThreeNodes_2" presStyleLbl="node1" presStyleIdx="1" presStyleCnt="3">
        <dgm:presLayoutVars>
          <dgm:bulletEnabled val="1"/>
        </dgm:presLayoutVars>
      </dgm:prSet>
      <dgm:spPr/>
      <dgm:t>
        <a:bodyPr/>
        <a:lstStyle/>
        <a:p>
          <a:endParaRPr lang="tr-TR"/>
        </a:p>
      </dgm:t>
    </dgm:pt>
    <dgm:pt modelId="{E86C1B1D-C5CC-8E4C-88DC-C20064F63194}" type="pres">
      <dgm:prSet presAssocID="{697B518B-AD35-49CA-BBB6-3F6851286759}" presName="ThreeNodes_3" presStyleLbl="node1" presStyleIdx="2" presStyleCnt="3">
        <dgm:presLayoutVars>
          <dgm:bulletEnabled val="1"/>
        </dgm:presLayoutVars>
      </dgm:prSet>
      <dgm:spPr/>
      <dgm:t>
        <a:bodyPr/>
        <a:lstStyle/>
        <a:p>
          <a:endParaRPr lang="tr-TR"/>
        </a:p>
      </dgm:t>
    </dgm:pt>
    <dgm:pt modelId="{2AE4D9D9-5467-ED45-9538-733FC9E18435}" type="pres">
      <dgm:prSet presAssocID="{697B518B-AD35-49CA-BBB6-3F6851286759}" presName="ThreeConn_1-2" presStyleLbl="fgAccFollowNode1" presStyleIdx="0" presStyleCnt="2">
        <dgm:presLayoutVars>
          <dgm:bulletEnabled val="1"/>
        </dgm:presLayoutVars>
      </dgm:prSet>
      <dgm:spPr/>
      <dgm:t>
        <a:bodyPr/>
        <a:lstStyle/>
        <a:p>
          <a:endParaRPr lang="tr-TR"/>
        </a:p>
      </dgm:t>
    </dgm:pt>
    <dgm:pt modelId="{5C537060-9AEE-3D45-80D6-782E016C5B2A}" type="pres">
      <dgm:prSet presAssocID="{697B518B-AD35-49CA-BBB6-3F6851286759}" presName="ThreeConn_2-3" presStyleLbl="fgAccFollowNode1" presStyleIdx="1" presStyleCnt="2">
        <dgm:presLayoutVars>
          <dgm:bulletEnabled val="1"/>
        </dgm:presLayoutVars>
      </dgm:prSet>
      <dgm:spPr/>
      <dgm:t>
        <a:bodyPr/>
        <a:lstStyle/>
        <a:p>
          <a:endParaRPr lang="tr-TR"/>
        </a:p>
      </dgm:t>
    </dgm:pt>
    <dgm:pt modelId="{36613BD8-C87A-844A-AD3C-97CCA5F66C0B}" type="pres">
      <dgm:prSet presAssocID="{697B518B-AD35-49CA-BBB6-3F6851286759}" presName="ThreeNodes_1_text" presStyleLbl="node1" presStyleIdx="2" presStyleCnt="3">
        <dgm:presLayoutVars>
          <dgm:bulletEnabled val="1"/>
        </dgm:presLayoutVars>
      </dgm:prSet>
      <dgm:spPr/>
      <dgm:t>
        <a:bodyPr/>
        <a:lstStyle/>
        <a:p>
          <a:endParaRPr lang="tr-TR"/>
        </a:p>
      </dgm:t>
    </dgm:pt>
    <dgm:pt modelId="{878C0F5A-267B-6241-9F0B-AC233E898C73}" type="pres">
      <dgm:prSet presAssocID="{697B518B-AD35-49CA-BBB6-3F6851286759}" presName="ThreeNodes_2_text" presStyleLbl="node1" presStyleIdx="2" presStyleCnt="3">
        <dgm:presLayoutVars>
          <dgm:bulletEnabled val="1"/>
        </dgm:presLayoutVars>
      </dgm:prSet>
      <dgm:spPr/>
      <dgm:t>
        <a:bodyPr/>
        <a:lstStyle/>
        <a:p>
          <a:endParaRPr lang="tr-TR"/>
        </a:p>
      </dgm:t>
    </dgm:pt>
    <dgm:pt modelId="{190CCB1C-6281-4944-8523-9EB473D9F944}" type="pres">
      <dgm:prSet presAssocID="{697B518B-AD35-49CA-BBB6-3F6851286759}" presName="ThreeNodes_3_text" presStyleLbl="node1" presStyleIdx="2" presStyleCnt="3">
        <dgm:presLayoutVars>
          <dgm:bulletEnabled val="1"/>
        </dgm:presLayoutVars>
      </dgm:prSet>
      <dgm:spPr/>
      <dgm:t>
        <a:bodyPr/>
        <a:lstStyle/>
        <a:p>
          <a:endParaRPr lang="tr-TR"/>
        </a:p>
      </dgm:t>
    </dgm:pt>
  </dgm:ptLst>
  <dgm:cxnLst>
    <dgm:cxn modelId="{97FB1233-D2F2-1448-B234-0671EBC802E0}" type="presOf" srcId="{53A77C14-F744-4A97-9B22-26F9E719E169}" destId="{E86C1B1D-C5CC-8E4C-88DC-C20064F63194}" srcOrd="0" destOrd="0" presId="urn:microsoft.com/office/officeart/2005/8/layout/vProcess5"/>
    <dgm:cxn modelId="{E61DF797-2503-C74D-8F56-BC8AAD283BB1}" type="presOf" srcId="{F452ADDF-8C55-4D67-9111-010E1FF0A6B9}" destId="{2AE4D9D9-5467-ED45-9538-733FC9E18435}" srcOrd="0" destOrd="0" presId="urn:microsoft.com/office/officeart/2005/8/layout/vProcess5"/>
    <dgm:cxn modelId="{62A59FFD-1B5A-D449-85C7-7320AEAB002F}" type="presOf" srcId="{53A77C14-F744-4A97-9B22-26F9E719E169}" destId="{190CCB1C-6281-4944-8523-9EB473D9F944}" srcOrd="1" destOrd="0" presId="urn:microsoft.com/office/officeart/2005/8/layout/vProcess5"/>
    <dgm:cxn modelId="{D2A1CE5D-F9F0-409E-AC2A-424077498FF7}" srcId="{697B518B-AD35-49CA-BBB6-3F6851286759}" destId="{1BD2F850-A6D2-455F-81A2-A648BCCFF6F5}" srcOrd="1" destOrd="0" parTransId="{570B4046-3B3B-48BD-8009-54A844F33B7E}" sibTransId="{ACB949FD-4AF0-406C-814C-72E9C3D06DC9}"/>
    <dgm:cxn modelId="{5B5D9A60-676B-4D2F-8D72-2ECAF784524F}" srcId="{697B518B-AD35-49CA-BBB6-3F6851286759}" destId="{D8BADF82-B199-45ED-9920-7F3048A9C07C}" srcOrd="0" destOrd="0" parTransId="{F86910B5-210B-490E-842C-008B089D2D49}" sibTransId="{F452ADDF-8C55-4D67-9111-010E1FF0A6B9}"/>
    <dgm:cxn modelId="{235D73CF-97B8-0740-9598-FC4D76B5BDA8}" type="presOf" srcId="{1BD2F850-A6D2-455F-81A2-A648BCCFF6F5}" destId="{878C0F5A-267B-6241-9F0B-AC233E898C73}" srcOrd="1" destOrd="0" presId="urn:microsoft.com/office/officeart/2005/8/layout/vProcess5"/>
    <dgm:cxn modelId="{70FBAEA4-85BF-44A6-9D46-8495C6A8E971}" srcId="{697B518B-AD35-49CA-BBB6-3F6851286759}" destId="{53A77C14-F744-4A97-9B22-26F9E719E169}" srcOrd="2" destOrd="0" parTransId="{65D4AB70-7B0B-4EBD-BB68-B78A842A568F}" sibTransId="{91A4DAFA-EC3D-40D2-A307-264A9133EF32}"/>
    <dgm:cxn modelId="{B97C6B88-5042-9F4A-AF83-C9749E6CC47A}" type="presOf" srcId="{D8BADF82-B199-45ED-9920-7F3048A9C07C}" destId="{36613BD8-C87A-844A-AD3C-97CCA5F66C0B}" srcOrd="1" destOrd="0" presId="urn:microsoft.com/office/officeart/2005/8/layout/vProcess5"/>
    <dgm:cxn modelId="{68672607-ECF0-F745-9C82-7D2E1A0EED9B}" type="presOf" srcId="{D8BADF82-B199-45ED-9920-7F3048A9C07C}" destId="{8056525F-7CDA-3940-9960-FD39167244E1}" srcOrd="0" destOrd="0" presId="urn:microsoft.com/office/officeart/2005/8/layout/vProcess5"/>
    <dgm:cxn modelId="{71099899-5DEE-914E-8B5A-1458E6856E22}" type="presOf" srcId="{1BD2F850-A6D2-455F-81A2-A648BCCFF6F5}" destId="{194C55E1-BB98-604C-9845-9C0F89CA6FAF}" srcOrd="0" destOrd="0" presId="urn:microsoft.com/office/officeart/2005/8/layout/vProcess5"/>
    <dgm:cxn modelId="{5AC3B1CC-43B6-0648-BB97-C3B4CB7D460B}" type="presOf" srcId="{ACB949FD-4AF0-406C-814C-72E9C3D06DC9}" destId="{5C537060-9AEE-3D45-80D6-782E016C5B2A}" srcOrd="0" destOrd="0" presId="urn:microsoft.com/office/officeart/2005/8/layout/vProcess5"/>
    <dgm:cxn modelId="{B12FC4A6-FD00-BE4D-B6E5-3A55C0D435E6}" type="presOf" srcId="{697B518B-AD35-49CA-BBB6-3F6851286759}" destId="{5C262084-9CBD-5441-B98A-5A9CE951B882}" srcOrd="0" destOrd="0" presId="urn:microsoft.com/office/officeart/2005/8/layout/vProcess5"/>
    <dgm:cxn modelId="{68ABBEEA-F336-C641-AA21-6271467B40F2}" type="presParOf" srcId="{5C262084-9CBD-5441-B98A-5A9CE951B882}" destId="{7C7717F4-39E1-A64A-AF2E-4D484CE885A4}" srcOrd="0" destOrd="0" presId="urn:microsoft.com/office/officeart/2005/8/layout/vProcess5"/>
    <dgm:cxn modelId="{4A16D8A6-2260-5040-9272-02ABB3432479}" type="presParOf" srcId="{5C262084-9CBD-5441-B98A-5A9CE951B882}" destId="{8056525F-7CDA-3940-9960-FD39167244E1}" srcOrd="1" destOrd="0" presId="urn:microsoft.com/office/officeart/2005/8/layout/vProcess5"/>
    <dgm:cxn modelId="{9BD5107F-2D1D-F34A-A228-B65549CBED2F}" type="presParOf" srcId="{5C262084-9CBD-5441-B98A-5A9CE951B882}" destId="{194C55E1-BB98-604C-9845-9C0F89CA6FAF}" srcOrd="2" destOrd="0" presId="urn:microsoft.com/office/officeart/2005/8/layout/vProcess5"/>
    <dgm:cxn modelId="{9B9D005E-F374-7242-9598-0966ECFBE7AB}" type="presParOf" srcId="{5C262084-9CBD-5441-B98A-5A9CE951B882}" destId="{E86C1B1D-C5CC-8E4C-88DC-C20064F63194}" srcOrd="3" destOrd="0" presId="urn:microsoft.com/office/officeart/2005/8/layout/vProcess5"/>
    <dgm:cxn modelId="{6D7D7970-4B01-924B-919C-449EE493031D}" type="presParOf" srcId="{5C262084-9CBD-5441-B98A-5A9CE951B882}" destId="{2AE4D9D9-5467-ED45-9538-733FC9E18435}" srcOrd="4" destOrd="0" presId="urn:microsoft.com/office/officeart/2005/8/layout/vProcess5"/>
    <dgm:cxn modelId="{A67E41FF-EE34-D548-8265-CEE06A3C991A}" type="presParOf" srcId="{5C262084-9CBD-5441-B98A-5A9CE951B882}" destId="{5C537060-9AEE-3D45-80D6-782E016C5B2A}" srcOrd="5" destOrd="0" presId="urn:microsoft.com/office/officeart/2005/8/layout/vProcess5"/>
    <dgm:cxn modelId="{0BCCCC44-90C4-A64D-BFF6-B647819292EB}" type="presParOf" srcId="{5C262084-9CBD-5441-B98A-5A9CE951B882}" destId="{36613BD8-C87A-844A-AD3C-97CCA5F66C0B}" srcOrd="6" destOrd="0" presId="urn:microsoft.com/office/officeart/2005/8/layout/vProcess5"/>
    <dgm:cxn modelId="{448A76C4-9B13-FE47-AEB1-667AA5091AF8}" type="presParOf" srcId="{5C262084-9CBD-5441-B98A-5A9CE951B882}" destId="{878C0F5A-267B-6241-9F0B-AC233E898C73}" srcOrd="7" destOrd="0" presId="urn:microsoft.com/office/officeart/2005/8/layout/vProcess5"/>
    <dgm:cxn modelId="{5EB1B90C-9733-0340-83E6-C9FB89BFA8B3}" type="presParOf" srcId="{5C262084-9CBD-5441-B98A-5A9CE951B882}" destId="{190CCB1C-6281-4944-8523-9EB473D9F944}"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BFA8B1-FB0E-4738-8566-7F591B7C6763}" type="doc">
      <dgm:prSet loTypeId="urn:microsoft.com/office/officeart/2005/8/layout/process4" loCatId="process" qsTypeId="urn:microsoft.com/office/officeart/2005/8/quickstyle/simple1" qsCatId="simple" csTypeId="urn:microsoft.com/office/officeart/2005/8/colors/colorful1#3" csCatId="colorful" phldr="1"/>
      <dgm:spPr/>
      <dgm:t>
        <a:bodyPr/>
        <a:lstStyle/>
        <a:p>
          <a:endParaRPr lang="en-US"/>
        </a:p>
      </dgm:t>
    </dgm:pt>
    <dgm:pt modelId="{80731BEA-E043-4040-8355-5C46B8E6E3F3}">
      <dgm:prSet/>
      <dgm:spPr/>
      <dgm:t>
        <a:bodyPr/>
        <a:lstStyle/>
        <a:p>
          <a:r>
            <a:rPr lang="en-US"/>
            <a:t>All compounds with a protein structure are synthesized in this organelle according to RNA types. </a:t>
          </a:r>
        </a:p>
      </dgm:t>
    </dgm:pt>
    <dgm:pt modelId="{D7E71BB8-61AA-4981-9874-DA7C8CD71AC7}" type="parTrans" cxnId="{C2464151-686E-4C7C-837B-8E4D0A7B82CD}">
      <dgm:prSet/>
      <dgm:spPr/>
      <dgm:t>
        <a:bodyPr/>
        <a:lstStyle/>
        <a:p>
          <a:endParaRPr lang="en-US"/>
        </a:p>
      </dgm:t>
    </dgm:pt>
    <dgm:pt modelId="{9C7C3E75-513A-44D9-999A-A2A9539BE69D}" type="sibTrans" cxnId="{C2464151-686E-4C7C-837B-8E4D0A7B82CD}">
      <dgm:prSet/>
      <dgm:spPr/>
      <dgm:t>
        <a:bodyPr/>
        <a:lstStyle/>
        <a:p>
          <a:endParaRPr lang="en-US"/>
        </a:p>
      </dgm:t>
    </dgm:pt>
    <dgm:pt modelId="{D8C203C8-B06D-4BAA-A62D-BD23AEC04A6F}">
      <dgm:prSet/>
      <dgm:spPr/>
      <dgm:t>
        <a:bodyPr/>
        <a:lstStyle/>
        <a:p>
          <a:r>
            <a:rPr lang="en-US"/>
            <a:t>Ribosomes are universal. </a:t>
          </a:r>
        </a:p>
      </dgm:t>
    </dgm:pt>
    <dgm:pt modelId="{2C069866-3EB6-4365-93EC-C6D6159D3DEA}" type="parTrans" cxnId="{32EA4C45-7A3D-4B25-A37A-262BAB51431D}">
      <dgm:prSet/>
      <dgm:spPr/>
      <dgm:t>
        <a:bodyPr/>
        <a:lstStyle/>
        <a:p>
          <a:endParaRPr lang="en-US"/>
        </a:p>
      </dgm:t>
    </dgm:pt>
    <dgm:pt modelId="{28BB2FD8-E6AA-47CB-BD9A-CB02C1454FD8}" type="sibTrans" cxnId="{32EA4C45-7A3D-4B25-A37A-262BAB51431D}">
      <dgm:prSet/>
      <dgm:spPr/>
      <dgm:t>
        <a:bodyPr/>
        <a:lstStyle/>
        <a:p>
          <a:endParaRPr lang="en-US"/>
        </a:p>
      </dgm:t>
    </dgm:pt>
    <dgm:pt modelId="{A2479818-BA39-4FB0-A101-A0F1273BB4B3}">
      <dgm:prSet/>
      <dgm:spPr/>
      <dgm:t>
        <a:bodyPr/>
        <a:lstStyle/>
        <a:p>
          <a:r>
            <a:rPr lang="en-US"/>
            <a:t>Artificial DNA? </a:t>
          </a:r>
        </a:p>
      </dgm:t>
    </dgm:pt>
    <dgm:pt modelId="{585EF949-A585-4AAF-894C-F334C2645415}" type="parTrans" cxnId="{9B9BFD0A-32AD-44E4-81F2-1ED183593828}">
      <dgm:prSet/>
      <dgm:spPr/>
      <dgm:t>
        <a:bodyPr/>
        <a:lstStyle/>
        <a:p>
          <a:endParaRPr lang="en-US"/>
        </a:p>
      </dgm:t>
    </dgm:pt>
    <dgm:pt modelId="{AA3BA27C-326A-4736-A56A-564865DFF818}" type="sibTrans" cxnId="{9B9BFD0A-32AD-44E4-81F2-1ED183593828}">
      <dgm:prSet/>
      <dgm:spPr/>
      <dgm:t>
        <a:bodyPr/>
        <a:lstStyle/>
        <a:p>
          <a:endParaRPr lang="en-US"/>
        </a:p>
      </dgm:t>
    </dgm:pt>
    <dgm:pt modelId="{374752EC-C81A-4858-94E9-B8E0372D2886}">
      <dgm:prSet/>
      <dgm:spPr/>
      <dgm:t>
        <a:bodyPr/>
        <a:lstStyle/>
        <a:p>
          <a:r>
            <a:rPr lang="en-US" dirty="0"/>
            <a:t>Ribosomes </a:t>
          </a:r>
          <a:br>
            <a:rPr lang="en-US" dirty="0"/>
          </a:br>
          <a:r>
            <a:rPr lang="en-US" dirty="0"/>
            <a:t>Amino Acids</a:t>
          </a:r>
        </a:p>
        <a:p>
          <a:r>
            <a:rPr lang="en-US" dirty="0"/>
            <a:t>Proteins    </a:t>
          </a:r>
        </a:p>
      </dgm:t>
    </dgm:pt>
    <dgm:pt modelId="{A6A6C302-F7EC-46F8-9210-3EC7AA8D37A7}" type="parTrans" cxnId="{6249071C-200F-4520-9B41-1710BDABA3CF}">
      <dgm:prSet/>
      <dgm:spPr/>
      <dgm:t>
        <a:bodyPr/>
        <a:lstStyle/>
        <a:p>
          <a:endParaRPr lang="en-US"/>
        </a:p>
      </dgm:t>
    </dgm:pt>
    <dgm:pt modelId="{3AD3C2AB-14EC-4526-8C16-64654537BAA9}" type="sibTrans" cxnId="{6249071C-200F-4520-9B41-1710BDABA3CF}">
      <dgm:prSet/>
      <dgm:spPr/>
      <dgm:t>
        <a:bodyPr/>
        <a:lstStyle/>
        <a:p>
          <a:endParaRPr lang="en-US"/>
        </a:p>
      </dgm:t>
    </dgm:pt>
    <dgm:pt modelId="{02D791FF-4370-45B5-B5F0-9664685948E6}">
      <dgm:prSet/>
      <dgm:spPr/>
      <dgm:t>
        <a:bodyPr/>
        <a:lstStyle/>
        <a:p>
          <a:r>
            <a:rPr lang="en-US" dirty="0"/>
            <a:t>Typewriter</a:t>
          </a:r>
        </a:p>
        <a:p>
          <a:r>
            <a:rPr lang="en-US" dirty="0"/>
            <a:t>Letter</a:t>
          </a:r>
        </a:p>
        <a:p>
          <a:r>
            <a:rPr lang="en-US" dirty="0"/>
            <a:t>Word        </a:t>
          </a:r>
        </a:p>
      </dgm:t>
    </dgm:pt>
    <dgm:pt modelId="{54618DDD-B2FF-476F-8D09-D0EFEA068416}" type="parTrans" cxnId="{C9A24211-910B-4239-9AEC-F0BB13F3FC29}">
      <dgm:prSet/>
      <dgm:spPr/>
      <dgm:t>
        <a:bodyPr/>
        <a:lstStyle/>
        <a:p>
          <a:endParaRPr lang="en-US"/>
        </a:p>
      </dgm:t>
    </dgm:pt>
    <dgm:pt modelId="{D626DDF7-72F5-436D-A3C5-8940AE7359C3}" type="sibTrans" cxnId="{C9A24211-910B-4239-9AEC-F0BB13F3FC29}">
      <dgm:prSet/>
      <dgm:spPr/>
      <dgm:t>
        <a:bodyPr/>
        <a:lstStyle/>
        <a:p>
          <a:endParaRPr lang="en-US"/>
        </a:p>
      </dgm:t>
    </dgm:pt>
    <dgm:pt modelId="{39246F31-1658-5149-9456-A74D2AEE9C15}" type="pres">
      <dgm:prSet presAssocID="{B6BFA8B1-FB0E-4738-8566-7F591B7C6763}" presName="Name0" presStyleCnt="0">
        <dgm:presLayoutVars>
          <dgm:dir/>
          <dgm:animLvl val="lvl"/>
          <dgm:resizeHandles val="exact"/>
        </dgm:presLayoutVars>
      </dgm:prSet>
      <dgm:spPr/>
      <dgm:t>
        <a:bodyPr/>
        <a:lstStyle/>
        <a:p>
          <a:endParaRPr lang="tr-TR"/>
        </a:p>
      </dgm:t>
    </dgm:pt>
    <dgm:pt modelId="{C7781CEE-B951-2C44-A825-3E8445A09681}" type="pres">
      <dgm:prSet presAssocID="{A2479818-BA39-4FB0-A101-A0F1273BB4B3}" presName="boxAndChildren" presStyleCnt="0"/>
      <dgm:spPr/>
    </dgm:pt>
    <dgm:pt modelId="{D2D07FA9-81D3-9241-93CB-40567ACA7488}" type="pres">
      <dgm:prSet presAssocID="{A2479818-BA39-4FB0-A101-A0F1273BB4B3}" presName="parentTextBox" presStyleLbl="node1" presStyleIdx="0" presStyleCnt="3"/>
      <dgm:spPr/>
      <dgm:t>
        <a:bodyPr/>
        <a:lstStyle/>
        <a:p>
          <a:endParaRPr lang="tr-TR"/>
        </a:p>
      </dgm:t>
    </dgm:pt>
    <dgm:pt modelId="{C62ED6E1-65D4-8645-AC25-722628FC4D69}" type="pres">
      <dgm:prSet presAssocID="{A2479818-BA39-4FB0-A101-A0F1273BB4B3}" presName="entireBox" presStyleLbl="node1" presStyleIdx="0" presStyleCnt="3"/>
      <dgm:spPr/>
      <dgm:t>
        <a:bodyPr/>
        <a:lstStyle/>
        <a:p>
          <a:endParaRPr lang="tr-TR"/>
        </a:p>
      </dgm:t>
    </dgm:pt>
    <dgm:pt modelId="{3AC2D10A-ADF6-244F-8859-7538078A66E0}" type="pres">
      <dgm:prSet presAssocID="{A2479818-BA39-4FB0-A101-A0F1273BB4B3}" presName="descendantBox" presStyleCnt="0"/>
      <dgm:spPr/>
    </dgm:pt>
    <dgm:pt modelId="{392A6059-87CB-DC4E-A38F-44E5389807A5}" type="pres">
      <dgm:prSet presAssocID="{374752EC-C81A-4858-94E9-B8E0372D2886}" presName="childTextBox" presStyleLbl="fgAccFollowNode1" presStyleIdx="0" presStyleCnt="2">
        <dgm:presLayoutVars>
          <dgm:bulletEnabled val="1"/>
        </dgm:presLayoutVars>
      </dgm:prSet>
      <dgm:spPr/>
      <dgm:t>
        <a:bodyPr/>
        <a:lstStyle/>
        <a:p>
          <a:endParaRPr lang="tr-TR"/>
        </a:p>
      </dgm:t>
    </dgm:pt>
    <dgm:pt modelId="{C2DC9B0F-ED0D-A34E-AA4D-5FD25425B5B2}" type="pres">
      <dgm:prSet presAssocID="{02D791FF-4370-45B5-B5F0-9664685948E6}" presName="childTextBox" presStyleLbl="fgAccFollowNode1" presStyleIdx="1" presStyleCnt="2">
        <dgm:presLayoutVars>
          <dgm:bulletEnabled val="1"/>
        </dgm:presLayoutVars>
      </dgm:prSet>
      <dgm:spPr/>
      <dgm:t>
        <a:bodyPr/>
        <a:lstStyle/>
        <a:p>
          <a:endParaRPr lang="tr-TR"/>
        </a:p>
      </dgm:t>
    </dgm:pt>
    <dgm:pt modelId="{56F3246A-6B83-B840-B5F6-CBBD96A7D6A3}" type="pres">
      <dgm:prSet presAssocID="{28BB2FD8-E6AA-47CB-BD9A-CB02C1454FD8}" presName="sp" presStyleCnt="0"/>
      <dgm:spPr/>
    </dgm:pt>
    <dgm:pt modelId="{321E7EA5-5735-C643-AFB9-544C8BD66501}" type="pres">
      <dgm:prSet presAssocID="{D8C203C8-B06D-4BAA-A62D-BD23AEC04A6F}" presName="arrowAndChildren" presStyleCnt="0"/>
      <dgm:spPr/>
    </dgm:pt>
    <dgm:pt modelId="{36B7469A-89FE-CE4B-B85E-9A129D604CFB}" type="pres">
      <dgm:prSet presAssocID="{D8C203C8-B06D-4BAA-A62D-BD23AEC04A6F}" presName="parentTextArrow" presStyleLbl="node1" presStyleIdx="1" presStyleCnt="3"/>
      <dgm:spPr/>
      <dgm:t>
        <a:bodyPr/>
        <a:lstStyle/>
        <a:p>
          <a:endParaRPr lang="tr-TR"/>
        </a:p>
      </dgm:t>
    </dgm:pt>
    <dgm:pt modelId="{1C255182-F2DB-6D43-A252-20411B7A8D92}" type="pres">
      <dgm:prSet presAssocID="{9C7C3E75-513A-44D9-999A-A2A9539BE69D}" presName="sp" presStyleCnt="0"/>
      <dgm:spPr/>
    </dgm:pt>
    <dgm:pt modelId="{BED0BE5B-281A-7E49-9F04-7CE22C8D8F6B}" type="pres">
      <dgm:prSet presAssocID="{80731BEA-E043-4040-8355-5C46B8E6E3F3}" presName="arrowAndChildren" presStyleCnt="0"/>
      <dgm:spPr/>
    </dgm:pt>
    <dgm:pt modelId="{202C70B3-BAA9-0F45-A5AC-1829A1E11E77}" type="pres">
      <dgm:prSet presAssocID="{80731BEA-E043-4040-8355-5C46B8E6E3F3}" presName="parentTextArrow" presStyleLbl="node1" presStyleIdx="2" presStyleCnt="3"/>
      <dgm:spPr/>
      <dgm:t>
        <a:bodyPr/>
        <a:lstStyle/>
        <a:p>
          <a:endParaRPr lang="tr-TR"/>
        </a:p>
      </dgm:t>
    </dgm:pt>
  </dgm:ptLst>
  <dgm:cxnLst>
    <dgm:cxn modelId="{9B9BFD0A-32AD-44E4-81F2-1ED183593828}" srcId="{B6BFA8B1-FB0E-4738-8566-7F591B7C6763}" destId="{A2479818-BA39-4FB0-A101-A0F1273BB4B3}" srcOrd="2" destOrd="0" parTransId="{585EF949-A585-4AAF-894C-F334C2645415}" sibTransId="{AA3BA27C-326A-4736-A56A-564865DFF818}"/>
    <dgm:cxn modelId="{D6F60B03-73B1-744C-A143-9E5A1E9C9A01}" type="presOf" srcId="{80731BEA-E043-4040-8355-5C46B8E6E3F3}" destId="{202C70B3-BAA9-0F45-A5AC-1829A1E11E77}" srcOrd="0" destOrd="0" presId="urn:microsoft.com/office/officeart/2005/8/layout/process4"/>
    <dgm:cxn modelId="{C2464151-686E-4C7C-837B-8E4D0A7B82CD}" srcId="{B6BFA8B1-FB0E-4738-8566-7F591B7C6763}" destId="{80731BEA-E043-4040-8355-5C46B8E6E3F3}" srcOrd="0" destOrd="0" parTransId="{D7E71BB8-61AA-4981-9874-DA7C8CD71AC7}" sibTransId="{9C7C3E75-513A-44D9-999A-A2A9539BE69D}"/>
    <dgm:cxn modelId="{32EA4C45-7A3D-4B25-A37A-262BAB51431D}" srcId="{B6BFA8B1-FB0E-4738-8566-7F591B7C6763}" destId="{D8C203C8-B06D-4BAA-A62D-BD23AEC04A6F}" srcOrd="1" destOrd="0" parTransId="{2C069866-3EB6-4365-93EC-C6D6159D3DEA}" sibTransId="{28BB2FD8-E6AA-47CB-BD9A-CB02C1454FD8}"/>
    <dgm:cxn modelId="{5E721D98-C4F8-4043-BEB7-B24DC5209838}" type="presOf" srcId="{B6BFA8B1-FB0E-4738-8566-7F591B7C6763}" destId="{39246F31-1658-5149-9456-A74D2AEE9C15}" srcOrd="0" destOrd="0" presId="urn:microsoft.com/office/officeart/2005/8/layout/process4"/>
    <dgm:cxn modelId="{D7FBF909-4C06-9349-9950-D01ACED71CB1}" type="presOf" srcId="{D8C203C8-B06D-4BAA-A62D-BD23AEC04A6F}" destId="{36B7469A-89FE-CE4B-B85E-9A129D604CFB}" srcOrd="0" destOrd="0" presId="urn:microsoft.com/office/officeart/2005/8/layout/process4"/>
    <dgm:cxn modelId="{6926D9B9-01C5-6042-9677-D3DFE959ED4A}" type="presOf" srcId="{02D791FF-4370-45B5-B5F0-9664685948E6}" destId="{C2DC9B0F-ED0D-A34E-AA4D-5FD25425B5B2}" srcOrd="0" destOrd="0" presId="urn:microsoft.com/office/officeart/2005/8/layout/process4"/>
    <dgm:cxn modelId="{475866F1-93EE-7045-B82B-62378390F3A2}" type="presOf" srcId="{A2479818-BA39-4FB0-A101-A0F1273BB4B3}" destId="{D2D07FA9-81D3-9241-93CB-40567ACA7488}" srcOrd="0" destOrd="0" presId="urn:microsoft.com/office/officeart/2005/8/layout/process4"/>
    <dgm:cxn modelId="{C9A24211-910B-4239-9AEC-F0BB13F3FC29}" srcId="{A2479818-BA39-4FB0-A101-A0F1273BB4B3}" destId="{02D791FF-4370-45B5-B5F0-9664685948E6}" srcOrd="1" destOrd="0" parTransId="{54618DDD-B2FF-476F-8D09-D0EFEA068416}" sibTransId="{D626DDF7-72F5-436D-A3C5-8940AE7359C3}"/>
    <dgm:cxn modelId="{6249071C-200F-4520-9B41-1710BDABA3CF}" srcId="{A2479818-BA39-4FB0-A101-A0F1273BB4B3}" destId="{374752EC-C81A-4858-94E9-B8E0372D2886}" srcOrd="0" destOrd="0" parTransId="{A6A6C302-F7EC-46F8-9210-3EC7AA8D37A7}" sibTransId="{3AD3C2AB-14EC-4526-8C16-64654537BAA9}"/>
    <dgm:cxn modelId="{C95D82D9-9F89-FD47-9ED6-E08EB84526EA}" type="presOf" srcId="{374752EC-C81A-4858-94E9-B8E0372D2886}" destId="{392A6059-87CB-DC4E-A38F-44E5389807A5}" srcOrd="0" destOrd="0" presId="urn:microsoft.com/office/officeart/2005/8/layout/process4"/>
    <dgm:cxn modelId="{813BC849-E9CF-EF47-9ECE-582B093EE621}" type="presOf" srcId="{A2479818-BA39-4FB0-A101-A0F1273BB4B3}" destId="{C62ED6E1-65D4-8645-AC25-722628FC4D69}" srcOrd="1" destOrd="0" presId="urn:microsoft.com/office/officeart/2005/8/layout/process4"/>
    <dgm:cxn modelId="{05FAC9CB-F884-B84A-ABF6-67CCA10ADFD8}" type="presParOf" srcId="{39246F31-1658-5149-9456-A74D2AEE9C15}" destId="{C7781CEE-B951-2C44-A825-3E8445A09681}" srcOrd="0" destOrd="0" presId="urn:microsoft.com/office/officeart/2005/8/layout/process4"/>
    <dgm:cxn modelId="{EB2F2B4E-F4B5-C74C-9B53-254D4079FD95}" type="presParOf" srcId="{C7781CEE-B951-2C44-A825-3E8445A09681}" destId="{D2D07FA9-81D3-9241-93CB-40567ACA7488}" srcOrd="0" destOrd="0" presId="urn:microsoft.com/office/officeart/2005/8/layout/process4"/>
    <dgm:cxn modelId="{1A47CECC-CE68-0C45-ADAB-805C23098DE7}" type="presParOf" srcId="{C7781CEE-B951-2C44-A825-3E8445A09681}" destId="{C62ED6E1-65D4-8645-AC25-722628FC4D69}" srcOrd="1" destOrd="0" presId="urn:microsoft.com/office/officeart/2005/8/layout/process4"/>
    <dgm:cxn modelId="{E36F39BF-FDF9-464F-A69D-BC322E0E192F}" type="presParOf" srcId="{C7781CEE-B951-2C44-A825-3E8445A09681}" destId="{3AC2D10A-ADF6-244F-8859-7538078A66E0}" srcOrd="2" destOrd="0" presId="urn:microsoft.com/office/officeart/2005/8/layout/process4"/>
    <dgm:cxn modelId="{06479BB2-12A3-784E-9899-40896F6F436A}" type="presParOf" srcId="{3AC2D10A-ADF6-244F-8859-7538078A66E0}" destId="{392A6059-87CB-DC4E-A38F-44E5389807A5}" srcOrd="0" destOrd="0" presId="urn:microsoft.com/office/officeart/2005/8/layout/process4"/>
    <dgm:cxn modelId="{4B5C9612-CEEE-4C44-A5EC-2DE5BA2EF2DE}" type="presParOf" srcId="{3AC2D10A-ADF6-244F-8859-7538078A66E0}" destId="{C2DC9B0F-ED0D-A34E-AA4D-5FD25425B5B2}" srcOrd="1" destOrd="0" presId="urn:microsoft.com/office/officeart/2005/8/layout/process4"/>
    <dgm:cxn modelId="{5308E49B-EB36-BE4E-BE92-61451558B463}" type="presParOf" srcId="{39246F31-1658-5149-9456-A74D2AEE9C15}" destId="{56F3246A-6B83-B840-B5F6-CBBD96A7D6A3}" srcOrd="1" destOrd="0" presId="urn:microsoft.com/office/officeart/2005/8/layout/process4"/>
    <dgm:cxn modelId="{CA09C76A-6533-594E-B687-44DB355FC6A9}" type="presParOf" srcId="{39246F31-1658-5149-9456-A74D2AEE9C15}" destId="{321E7EA5-5735-C643-AFB9-544C8BD66501}" srcOrd="2" destOrd="0" presId="urn:microsoft.com/office/officeart/2005/8/layout/process4"/>
    <dgm:cxn modelId="{ECCAECE1-133C-8D4F-B0C5-63FB3A1151FC}" type="presParOf" srcId="{321E7EA5-5735-C643-AFB9-544C8BD66501}" destId="{36B7469A-89FE-CE4B-B85E-9A129D604CFB}" srcOrd="0" destOrd="0" presId="urn:microsoft.com/office/officeart/2005/8/layout/process4"/>
    <dgm:cxn modelId="{1965DC7D-0CD8-CD49-82B8-2F028BCD6DCD}" type="presParOf" srcId="{39246F31-1658-5149-9456-A74D2AEE9C15}" destId="{1C255182-F2DB-6D43-A252-20411B7A8D92}" srcOrd="3" destOrd="0" presId="urn:microsoft.com/office/officeart/2005/8/layout/process4"/>
    <dgm:cxn modelId="{D3478B80-7D61-854D-B13D-EDE7AB2378C1}" type="presParOf" srcId="{39246F31-1658-5149-9456-A74D2AEE9C15}" destId="{BED0BE5B-281A-7E49-9F04-7CE22C8D8F6B}" srcOrd="4" destOrd="0" presId="urn:microsoft.com/office/officeart/2005/8/layout/process4"/>
    <dgm:cxn modelId="{7D5FEA3C-F5D6-6043-93FC-C9B2EEE009B9}" type="presParOf" srcId="{BED0BE5B-281A-7E49-9F04-7CE22C8D8F6B}" destId="{202C70B3-BAA9-0F45-A5AC-1829A1E11E77}"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0FAA221-2940-CD43-83D2-901B5CA3328B}">
      <dsp:nvSpPr>
        <dsp:cNvPr id="0" name=""/>
        <dsp:cNvSpPr/>
      </dsp:nvSpPr>
      <dsp:spPr>
        <a:xfrm>
          <a:off x="0" y="0"/>
          <a:ext cx="5926074" cy="55939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kern="1200"/>
            <a:t>1) Cell is the structural and functional basic unit of living organisms. All known living beings are composed of more or one cell in one place.</a:t>
          </a:r>
        </a:p>
      </dsp:txBody>
      <dsp:txXfrm>
        <a:off x="0" y="0"/>
        <a:ext cx="5289762" cy="559394"/>
      </dsp:txXfrm>
    </dsp:sp>
    <dsp:sp modelId="{09EB444B-06AD-D148-9731-137AC09824CA}">
      <dsp:nvSpPr>
        <dsp:cNvPr id="0" name=""/>
        <dsp:cNvSpPr/>
      </dsp:nvSpPr>
      <dsp:spPr>
        <a:xfrm>
          <a:off x="442531" y="637088"/>
          <a:ext cx="5926074" cy="55939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kern="1200"/>
            <a:t>2) All cells come into being by dividing an existing cell.</a:t>
          </a:r>
        </a:p>
      </dsp:txBody>
      <dsp:txXfrm>
        <a:off x="442531" y="637088"/>
        <a:ext cx="5119935" cy="559394"/>
      </dsp:txXfrm>
    </dsp:sp>
    <dsp:sp modelId="{824B1A75-1098-8844-9C77-5BE0C4F95E33}">
      <dsp:nvSpPr>
        <dsp:cNvPr id="0" name=""/>
        <dsp:cNvSpPr/>
      </dsp:nvSpPr>
      <dsp:spPr>
        <a:xfrm>
          <a:off x="885062" y="1274176"/>
          <a:ext cx="5926074" cy="55939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kern="1200"/>
            <a:t>3) All metabolic and biochemical energy flows occur within the cells.</a:t>
          </a:r>
        </a:p>
      </dsp:txBody>
      <dsp:txXfrm>
        <a:off x="885062" y="1274176"/>
        <a:ext cx="5119935" cy="559394"/>
      </dsp:txXfrm>
    </dsp:sp>
    <dsp:sp modelId="{1CEAAAFD-DCA6-6B43-AD6C-F791361A699F}">
      <dsp:nvSpPr>
        <dsp:cNvPr id="0" name=""/>
        <dsp:cNvSpPr/>
      </dsp:nvSpPr>
      <dsp:spPr>
        <a:xfrm>
          <a:off x="1327594" y="1911265"/>
          <a:ext cx="5926074" cy="559394"/>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kern="1200"/>
            <a:t>4) Cells inherit the hereditary information (nucleic acids and DNA in the cell) from one cell to another through cell division.</a:t>
          </a:r>
        </a:p>
      </dsp:txBody>
      <dsp:txXfrm>
        <a:off x="1327594" y="1911265"/>
        <a:ext cx="5119935" cy="559394"/>
      </dsp:txXfrm>
    </dsp:sp>
    <dsp:sp modelId="{C0B31155-1DBE-2D41-8550-3D5347A1902C}">
      <dsp:nvSpPr>
        <dsp:cNvPr id="0" name=""/>
        <dsp:cNvSpPr/>
      </dsp:nvSpPr>
      <dsp:spPr>
        <a:xfrm>
          <a:off x="1770125" y="2548353"/>
          <a:ext cx="5926074" cy="55939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kern="1200"/>
            <a:t>5) All the cells in organisms belonging to similar species have basically the same chemical structure.</a:t>
          </a:r>
        </a:p>
      </dsp:txBody>
      <dsp:txXfrm>
        <a:off x="1770125" y="2548353"/>
        <a:ext cx="5119935" cy="559394"/>
      </dsp:txXfrm>
    </dsp:sp>
    <dsp:sp modelId="{C8751BF7-F2C2-D140-9A5F-72478AD2F354}">
      <dsp:nvSpPr>
        <dsp:cNvPr id="0" name=""/>
        <dsp:cNvSpPr/>
      </dsp:nvSpPr>
      <dsp:spPr>
        <a:xfrm>
          <a:off x="5562467" y="408668"/>
          <a:ext cx="363606" cy="363606"/>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en-US" sz="1700" kern="1200"/>
        </a:p>
      </dsp:txBody>
      <dsp:txXfrm>
        <a:off x="5562467" y="408668"/>
        <a:ext cx="363606" cy="363606"/>
      </dsp:txXfrm>
    </dsp:sp>
    <dsp:sp modelId="{DF6E6CB3-1A6D-A54E-8786-FBB63E3A3142}">
      <dsp:nvSpPr>
        <dsp:cNvPr id="0" name=""/>
        <dsp:cNvSpPr/>
      </dsp:nvSpPr>
      <dsp:spPr>
        <a:xfrm>
          <a:off x="6004998" y="1045757"/>
          <a:ext cx="363606" cy="363606"/>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en-US" sz="1700" kern="1200"/>
        </a:p>
      </dsp:txBody>
      <dsp:txXfrm>
        <a:off x="6004998" y="1045757"/>
        <a:ext cx="363606" cy="363606"/>
      </dsp:txXfrm>
    </dsp:sp>
    <dsp:sp modelId="{0FD67F72-95A2-204B-B01A-E014D12EA05D}">
      <dsp:nvSpPr>
        <dsp:cNvPr id="0" name=""/>
        <dsp:cNvSpPr/>
      </dsp:nvSpPr>
      <dsp:spPr>
        <a:xfrm>
          <a:off x="6447530" y="1673522"/>
          <a:ext cx="363606" cy="363606"/>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en-US" sz="1700" kern="1200"/>
        </a:p>
      </dsp:txBody>
      <dsp:txXfrm>
        <a:off x="6447530" y="1673522"/>
        <a:ext cx="363606" cy="363606"/>
      </dsp:txXfrm>
    </dsp:sp>
    <dsp:sp modelId="{97BA45B4-C648-594B-857A-995D14AEF19E}">
      <dsp:nvSpPr>
        <dsp:cNvPr id="0" name=""/>
        <dsp:cNvSpPr/>
      </dsp:nvSpPr>
      <dsp:spPr>
        <a:xfrm>
          <a:off x="6890061" y="2316826"/>
          <a:ext cx="363606" cy="363606"/>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en-US" sz="1700" kern="1200"/>
        </a:p>
      </dsp:txBody>
      <dsp:txXfrm>
        <a:off x="6890061" y="2316826"/>
        <a:ext cx="363606" cy="36360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8E0BEDF-78FF-4E43-9AB1-C3CA02B48B60}">
      <dsp:nvSpPr>
        <dsp:cNvPr id="0" name=""/>
        <dsp:cNvSpPr/>
      </dsp:nvSpPr>
      <dsp:spPr>
        <a:xfrm>
          <a:off x="0" y="4764"/>
          <a:ext cx="4613672" cy="104367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95544E-DE57-40E2-A3AF-338B8EC9A0EB}">
      <dsp:nvSpPr>
        <dsp:cNvPr id="0" name=""/>
        <dsp:cNvSpPr/>
      </dsp:nvSpPr>
      <dsp:spPr>
        <a:xfrm>
          <a:off x="315713" y="239592"/>
          <a:ext cx="574584" cy="574023"/>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4EAB9E4-C259-419D-95F4-27555667FE53}">
      <dsp:nvSpPr>
        <dsp:cNvPr id="0" name=""/>
        <dsp:cNvSpPr/>
      </dsp:nvSpPr>
      <dsp:spPr>
        <a:xfrm>
          <a:off x="1206011" y="4764"/>
          <a:ext cx="3371132" cy="1108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0" tIns="117360" rIns="117360" bIns="117360" numCol="1" spcCol="1270" anchor="ctr" anchorCtr="0">
          <a:noAutofit/>
        </a:bodyPr>
        <a:lstStyle/>
        <a:p>
          <a:pPr lvl="0" algn="l" defTabSz="622300">
            <a:lnSpc>
              <a:spcPct val="90000"/>
            </a:lnSpc>
            <a:spcBef>
              <a:spcPct val="0"/>
            </a:spcBef>
            <a:spcAft>
              <a:spcPct val="35000"/>
            </a:spcAft>
          </a:pPr>
          <a:r>
            <a:rPr lang="en-US" sz="1400" kern="1200"/>
            <a:t>Cells are the smallest structural and functional unit of living organisms and are divided according to their level of development: </a:t>
          </a:r>
        </a:p>
      </dsp:txBody>
      <dsp:txXfrm>
        <a:off x="1206011" y="4764"/>
        <a:ext cx="3371132" cy="1108909"/>
      </dsp:txXfrm>
    </dsp:sp>
    <dsp:sp modelId="{F4D276EA-15F6-45E0-9A7A-FE1560499B3C}">
      <dsp:nvSpPr>
        <dsp:cNvPr id="0" name=""/>
        <dsp:cNvSpPr/>
      </dsp:nvSpPr>
      <dsp:spPr>
        <a:xfrm>
          <a:off x="0" y="1390901"/>
          <a:ext cx="4613672" cy="104367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4428D2-B284-4C47-AEE8-277D8961B364}">
      <dsp:nvSpPr>
        <dsp:cNvPr id="0" name=""/>
        <dsp:cNvSpPr/>
      </dsp:nvSpPr>
      <dsp:spPr>
        <a:xfrm>
          <a:off x="315713" y="1625729"/>
          <a:ext cx="574584" cy="574023"/>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8B38F7B-448D-43F0-814C-37F2F638FC06}">
      <dsp:nvSpPr>
        <dsp:cNvPr id="0" name=""/>
        <dsp:cNvSpPr/>
      </dsp:nvSpPr>
      <dsp:spPr>
        <a:xfrm>
          <a:off x="1206011" y="1390901"/>
          <a:ext cx="3371132" cy="1108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0" tIns="117360" rIns="117360" bIns="117360" numCol="1" spcCol="1270" anchor="ctr" anchorCtr="0">
          <a:noAutofit/>
        </a:bodyPr>
        <a:lstStyle/>
        <a:p>
          <a:pPr lvl="0" algn="l" defTabSz="622300">
            <a:lnSpc>
              <a:spcPct val="90000"/>
            </a:lnSpc>
            <a:spcBef>
              <a:spcPct val="0"/>
            </a:spcBef>
            <a:spcAft>
              <a:spcPct val="35000"/>
            </a:spcAft>
          </a:pPr>
          <a:r>
            <a:rPr lang="en-US" sz="1400" b="1" kern="1200"/>
            <a:t>1-Prokaryote Cells: </a:t>
          </a:r>
          <a:r>
            <a:rPr lang="en-US" sz="1400" kern="1200"/>
            <a:t>The nucleus is absent, and the genetic material is scattered in the protoplasm. </a:t>
          </a:r>
          <a:br>
            <a:rPr lang="en-US" sz="1400" kern="1200"/>
          </a:br>
          <a:r>
            <a:rPr lang="en-US" sz="1400" kern="1200"/>
            <a:t>The cell membrane surrounds the protoplasm. </a:t>
          </a:r>
        </a:p>
      </dsp:txBody>
      <dsp:txXfrm>
        <a:off x="1206011" y="1390901"/>
        <a:ext cx="3371132" cy="1108909"/>
      </dsp:txXfrm>
    </dsp:sp>
    <dsp:sp modelId="{19B69AFB-C3E7-4C59-8AC1-6475475648D2}">
      <dsp:nvSpPr>
        <dsp:cNvPr id="0" name=""/>
        <dsp:cNvSpPr/>
      </dsp:nvSpPr>
      <dsp:spPr>
        <a:xfrm>
          <a:off x="0" y="2777038"/>
          <a:ext cx="4613672" cy="104367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0E849A-513B-4EB5-A281-504EF3E88BBD}">
      <dsp:nvSpPr>
        <dsp:cNvPr id="0" name=""/>
        <dsp:cNvSpPr/>
      </dsp:nvSpPr>
      <dsp:spPr>
        <a:xfrm>
          <a:off x="315713" y="3011866"/>
          <a:ext cx="574584" cy="574023"/>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D2F29A-F182-4025-BD21-9A7AB7AE9505}">
      <dsp:nvSpPr>
        <dsp:cNvPr id="0" name=""/>
        <dsp:cNvSpPr/>
      </dsp:nvSpPr>
      <dsp:spPr>
        <a:xfrm>
          <a:off x="1206011" y="2777038"/>
          <a:ext cx="3371132" cy="1108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0" tIns="117360" rIns="117360" bIns="117360" numCol="1" spcCol="1270" anchor="ctr" anchorCtr="0">
          <a:noAutofit/>
        </a:bodyPr>
        <a:lstStyle/>
        <a:p>
          <a:pPr lvl="0" algn="l" defTabSz="622300">
            <a:lnSpc>
              <a:spcPct val="90000"/>
            </a:lnSpc>
            <a:spcBef>
              <a:spcPct val="0"/>
            </a:spcBef>
            <a:spcAft>
              <a:spcPct val="35000"/>
            </a:spcAft>
          </a:pPr>
          <a:r>
            <a:rPr lang="en-US" sz="1400" kern="1200"/>
            <a:t>The protoplasm is membrane organelle free. Only ribosome is found in prokaryotes. </a:t>
          </a:r>
          <a:br>
            <a:rPr lang="en-US" sz="1400" kern="1200"/>
          </a:br>
          <a:endParaRPr lang="en-US" sz="1400" kern="1200"/>
        </a:p>
      </dsp:txBody>
      <dsp:txXfrm>
        <a:off x="1206011" y="2777038"/>
        <a:ext cx="3371132" cy="1108909"/>
      </dsp:txXfrm>
    </dsp:sp>
    <dsp:sp modelId="{27289AF9-9D54-4293-A5AA-1378CF8C3A69}">
      <dsp:nvSpPr>
        <dsp:cNvPr id="0" name=""/>
        <dsp:cNvSpPr/>
      </dsp:nvSpPr>
      <dsp:spPr>
        <a:xfrm>
          <a:off x="0" y="4163175"/>
          <a:ext cx="4613672" cy="1043679"/>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99317A-F4B0-4BAE-A381-F2A20AA24DD2}">
      <dsp:nvSpPr>
        <dsp:cNvPr id="0" name=""/>
        <dsp:cNvSpPr/>
      </dsp:nvSpPr>
      <dsp:spPr>
        <a:xfrm>
          <a:off x="315713" y="4398003"/>
          <a:ext cx="574584" cy="574023"/>
        </a:xfrm>
        <a:prstGeom prst="rect">
          <a:avLst/>
        </a:prstGeom>
        <a:solidFill>
          <a:schemeClr val="bg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759C7F-6D53-457B-89D9-16378C804625}">
      <dsp:nvSpPr>
        <dsp:cNvPr id="0" name=""/>
        <dsp:cNvSpPr/>
      </dsp:nvSpPr>
      <dsp:spPr>
        <a:xfrm>
          <a:off x="1206011" y="4163175"/>
          <a:ext cx="3371132" cy="1108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0" tIns="117360" rIns="117360" bIns="117360" numCol="1" spcCol="1270" anchor="ctr" anchorCtr="0">
          <a:noAutofit/>
        </a:bodyPr>
        <a:lstStyle/>
        <a:p>
          <a:pPr lvl="0" algn="l" defTabSz="622300">
            <a:lnSpc>
              <a:spcPct val="90000"/>
            </a:lnSpc>
            <a:spcBef>
              <a:spcPct val="0"/>
            </a:spcBef>
            <a:spcAft>
              <a:spcPct val="35000"/>
            </a:spcAft>
          </a:pPr>
          <a:r>
            <a:rPr lang="en-US" sz="1400" kern="1200"/>
            <a:t>Bacteria, blue-green algae are prokaryotic cells.</a:t>
          </a:r>
        </a:p>
      </dsp:txBody>
      <dsp:txXfrm>
        <a:off x="1206011" y="4163175"/>
        <a:ext cx="3371132" cy="110890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113FD44-B543-4C48-819B-2A686D30F2D3}">
      <dsp:nvSpPr>
        <dsp:cNvPr id="0" name=""/>
        <dsp:cNvSpPr/>
      </dsp:nvSpPr>
      <dsp:spPr>
        <a:xfrm>
          <a:off x="0" y="0"/>
          <a:ext cx="3690937" cy="11609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kern="1200"/>
            <a:t>the nucleus (meaning kernel or seed) is a membrane-enclosed organelle found in eukaryotic cells. </a:t>
          </a:r>
        </a:p>
      </dsp:txBody>
      <dsp:txXfrm>
        <a:off x="0" y="0"/>
        <a:ext cx="2408135" cy="1160907"/>
      </dsp:txXfrm>
    </dsp:sp>
    <dsp:sp modelId="{BEB04F63-39D4-A043-92B9-287DDB448319}">
      <dsp:nvSpPr>
        <dsp:cNvPr id="0" name=""/>
        <dsp:cNvSpPr/>
      </dsp:nvSpPr>
      <dsp:spPr>
        <a:xfrm>
          <a:off x="309116" y="1371981"/>
          <a:ext cx="3690937" cy="1160907"/>
        </a:xfrm>
        <a:prstGeom prst="roundRect">
          <a:avLst>
            <a:gd name="adj" fmla="val 10000"/>
          </a:avLst>
        </a:prstGeom>
        <a:solidFill>
          <a:schemeClr val="accent2">
            <a:hueOff val="-3450630"/>
            <a:satOff val="15286"/>
            <a:lumOff val="-562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kern="1200"/>
            <a:t>Eukaryotes usually have a single nucleus,</a:t>
          </a:r>
        </a:p>
      </dsp:txBody>
      <dsp:txXfrm>
        <a:off x="309116" y="1371981"/>
        <a:ext cx="2627232" cy="1160907"/>
      </dsp:txXfrm>
    </dsp:sp>
    <dsp:sp modelId="{4797B541-B8B4-5F4D-91F4-10564CD3A43F}">
      <dsp:nvSpPr>
        <dsp:cNvPr id="0" name=""/>
        <dsp:cNvSpPr/>
      </dsp:nvSpPr>
      <dsp:spPr>
        <a:xfrm>
          <a:off x="613618" y="2743962"/>
          <a:ext cx="3690937" cy="1160907"/>
        </a:xfrm>
        <a:prstGeom prst="roundRect">
          <a:avLst>
            <a:gd name="adj" fmla="val 10000"/>
          </a:avLst>
        </a:prstGeom>
        <a:solidFill>
          <a:schemeClr val="accent2">
            <a:hueOff val="-6901260"/>
            <a:satOff val="30573"/>
            <a:lumOff val="-1124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kern="1200"/>
            <a:t>mammalian red blood cells have no nuclei,</a:t>
          </a:r>
        </a:p>
      </dsp:txBody>
      <dsp:txXfrm>
        <a:off x="613618" y="2743962"/>
        <a:ext cx="2631845" cy="1160907"/>
      </dsp:txXfrm>
    </dsp:sp>
    <dsp:sp modelId="{27178EFA-CB3E-6245-A4A4-E4E3EC6E4996}">
      <dsp:nvSpPr>
        <dsp:cNvPr id="0" name=""/>
        <dsp:cNvSpPr/>
      </dsp:nvSpPr>
      <dsp:spPr>
        <a:xfrm>
          <a:off x="922734" y="4115943"/>
          <a:ext cx="3690937" cy="1160907"/>
        </a:xfrm>
        <a:prstGeom prst="roundRect">
          <a:avLst>
            <a:gd name="adj" fmla="val 10000"/>
          </a:avLst>
        </a:prstGeom>
        <a:solidFill>
          <a:schemeClr val="accent2">
            <a:hueOff val="-10351890"/>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kern="1200"/>
            <a:t>osteoclasts have many.</a:t>
          </a:r>
        </a:p>
      </dsp:txBody>
      <dsp:txXfrm>
        <a:off x="922734" y="4115943"/>
        <a:ext cx="2627232" cy="1160907"/>
      </dsp:txXfrm>
    </dsp:sp>
    <dsp:sp modelId="{020C2B0D-8AC1-8743-9B2D-B3646B1F3EB1}">
      <dsp:nvSpPr>
        <dsp:cNvPr id="0" name=""/>
        <dsp:cNvSpPr/>
      </dsp:nvSpPr>
      <dsp:spPr>
        <a:xfrm>
          <a:off x="2936348" y="889149"/>
          <a:ext cx="754589" cy="754589"/>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2936348" y="889149"/>
        <a:ext cx="754589" cy="754589"/>
      </dsp:txXfrm>
    </dsp:sp>
    <dsp:sp modelId="{BFCE7D41-EA7D-C040-B9D2-0BBA654CBE10}">
      <dsp:nvSpPr>
        <dsp:cNvPr id="0" name=""/>
        <dsp:cNvSpPr/>
      </dsp:nvSpPr>
      <dsp:spPr>
        <a:xfrm>
          <a:off x="3245464" y="2261130"/>
          <a:ext cx="754589" cy="754589"/>
        </a:xfrm>
        <a:prstGeom prst="downArrow">
          <a:avLst>
            <a:gd name="adj1" fmla="val 55000"/>
            <a:gd name="adj2" fmla="val 45000"/>
          </a:avLst>
        </a:prstGeom>
        <a:solidFill>
          <a:schemeClr val="accent2">
            <a:tint val="40000"/>
            <a:alpha val="90000"/>
            <a:hueOff val="-5472996"/>
            <a:satOff val="15661"/>
            <a:lumOff val="-1042"/>
            <a:alphaOff val="0"/>
          </a:schemeClr>
        </a:solidFill>
        <a:ln w="12700" cap="flat" cmpd="sng" algn="ctr">
          <a:solidFill>
            <a:schemeClr val="accent2">
              <a:tint val="40000"/>
              <a:alpha val="90000"/>
              <a:hueOff val="-5472996"/>
              <a:satOff val="15661"/>
              <a:lumOff val="-104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3245464" y="2261130"/>
        <a:ext cx="754589" cy="754589"/>
      </dsp:txXfrm>
    </dsp:sp>
    <dsp:sp modelId="{B4FD50F1-DBCA-494A-9F42-3C1ED22484A8}">
      <dsp:nvSpPr>
        <dsp:cNvPr id="0" name=""/>
        <dsp:cNvSpPr/>
      </dsp:nvSpPr>
      <dsp:spPr>
        <a:xfrm>
          <a:off x="3549966" y="3633111"/>
          <a:ext cx="754589" cy="754589"/>
        </a:xfrm>
        <a:prstGeom prst="downArrow">
          <a:avLst>
            <a:gd name="adj1" fmla="val 55000"/>
            <a:gd name="adj2" fmla="val 45000"/>
          </a:avLst>
        </a:prstGeom>
        <a:solidFill>
          <a:schemeClr val="accent2">
            <a:tint val="40000"/>
            <a:alpha val="90000"/>
            <a:hueOff val="-10945993"/>
            <a:satOff val="31321"/>
            <a:lumOff val="-2084"/>
            <a:alphaOff val="0"/>
          </a:schemeClr>
        </a:solidFill>
        <a:ln w="12700" cap="flat" cmpd="sng" algn="ctr">
          <a:solidFill>
            <a:schemeClr val="accent2">
              <a:tint val="40000"/>
              <a:alpha val="90000"/>
              <a:hueOff val="-10945993"/>
              <a:satOff val="31321"/>
              <a:lumOff val="-208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3549966" y="3633111"/>
        <a:ext cx="754589" cy="75458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056525F-7CDA-3940-9960-FD39167244E1}">
      <dsp:nvSpPr>
        <dsp:cNvPr id="0" name=""/>
        <dsp:cNvSpPr/>
      </dsp:nvSpPr>
      <dsp:spPr>
        <a:xfrm>
          <a:off x="0" y="0"/>
          <a:ext cx="3574494" cy="1478280"/>
        </a:xfrm>
        <a:prstGeom prst="roundRect">
          <a:avLst>
            <a:gd name="adj" fmla="val 10000"/>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a:t>A discrete densely stained structure found in the nucleus. </a:t>
          </a:r>
        </a:p>
      </dsp:txBody>
      <dsp:txXfrm>
        <a:off x="0" y="0"/>
        <a:ext cx="2065910" cy="1478280"/>
      </dsp:txXfrm>
    </dsp:sp>
    <dsp:sp modelId="{194C55E1-BB98-604C-9845-9C0F89CA6FAF}">
      <dsp:nvSpPr>
        <dsp:cNvPr id="0" name=""/>
        <dsp:cNvSpPr/>
      </dsp:nvSpPr>
      <dsp:spPr>
        <a:xfrm>
          <a:off x="315396" y="1724659"/>
          <a:ext cx="3574494" cy="1478280"/>
        </a:xfrm>
        <a:prstGeom prst="roundRect">
          <a:avLst>
            <a:gd name="adj" fmla="val 10000"/>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3000"/>
                <a:lumMod val="100000"/>
              </a:schemeClr>
            </a:gs>
            <a:gs pos="100000">
              <a:schemeClr val="accent3">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a:t>It is not surrounded by a membrane and is sometimes called a sub-organelle. </a:t>
          </a:r>
        </a:p>
      </dsp:txBody>
      <dsp:txXfrm>
        <a:off x="315396" y="1724659"/>
        <a:ext cx="2298216" cy="1478280"/>
      </dsp:txXfrm>
    </dsp:sp>
    <dsp:sp modelId="{E86C1B1D-C5CC-8E4C-88DC-C20064F63194}">
      <dsp:nvSpPr>
        <dsp:cNvPr id="0" name=""/>
        <dsp:cNvSpPr/>
      </dsp:nvSpPr>
      <dsp:spPr>
        <a:xfrm>
          <a:off x="630793" y="3449319"/>
          <a:ext cx="3574494" cy="1478280"/>
        </a:xfrm>
        <a:prstGeom prst="roundRect">
          <a:avLst>
            <a:gd name="adj" fmla="val 10000"/>
          </a:avLst>
        </a:prstGeom>
        <a:gradFill rotWithShape="0">
          <a:gsLst>
            <a:gs pos="0">
              <a:schemeClr val="accent4">
                <a:hueOff val="0"/>
                <a:satOff val="0"/>
                <a:lumOff val="0"/>
                <a:alphaOff val="0"/>
                <a:tint val="97000"/>
                <a:satMod val="100000"/>
                <a:lumMod val="102000"/>
              </a:schemeClr>
            </a:gs>
            <a:gs pos="50000">
              <a:schemeClr val="accent4">
                <a:hueOff val="0"/>
                <a:satOff val="0"/>
                <a:lumOff val="0"/>
                <a:alphaOff val="0"/>
                <a:shade val="100000"/>
                <a:satMod val="103000"/>
                <a:lumMod val="100000"/>
              </a:schemeClr>
            </a:gs>
            <a:gs pos="100000">
              <a:schemeClr val="accent4">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It forms around tandem repeats of rDNA, DNA coding for ribosomal RNA (rRNA).</a:t>
          </a:r>
        </a:p>
      </dsp:txBody>
      <dsp:txXfrm>
        <a:off x="630793" y="3449319"/>
        <a:ext cx="2298216" cy="1478280"/>
      </dsp:txXfrm>
    </dsp:sp>
    <dsp:sp modelId="{2AE4D9D9-5467-ED45-9538-733FC9E18435}">
      <dsp:nvSpPr>
        <dsp:cNvPr id="0" name=""/>
        <dsp:cNvSpPr/>
      </dsp:nvSpPr>
      <dsp:spPr>
        <a:xfrm>
          <a:off x="2613612" y="1121029"/>
          <a:ext cx="960882" cy="960882"/>
        </a:xfrm>
        <a:prstGeom prst="downArrow">
          <a:avLst>
            <a:gd name="adj1" fmla="val 55000"/>
            <a:gd name="adj2" fmla="val 45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2613612" y="1121029"/>
        <a:ext cx="960882" cy="960882"/>
      </dsp:txXfrm>
    </dsp:sp>
    <dsp:sp modelId="{5C537060-9AEE-3D45-80D6-782E016C5B2A}">
      <dsp:nvSpPr>
        <dsp:cNvPr id="0" name=""/>
        <dsp:cNvSpPr/>
      </dsp:nvSpPr>
      <dsp:spPr>
        <a:xfrm>
          <a:off x="2929009" y="2835833"/>
          <a:ext cx="960882" cy="960882"/>
        </a:xfrm>
        <a:prstGeom prst="downArrow">
          <a:avLst>
            <a:gd name="adj1" fmla="val 55000"/>
            <a:gd name="adj2" fmla="val 45000"/>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2929009" y="2835833"/>
        <a:ext cx="960882" cy="96088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62ED6E1-65D4-8645-AC25-722628FC4D69}">
      <dsp:nvSpPr>
        <dsp:cNvPr id="0" name=""/>
        <dsp:cNvSpPr/>
      </dsp:nvSpPr>
      <dsp:spPr>
        <a:xfrm>
          <a:off x="0" y="3972164"/>
          <a:ext cx="4613672" cy="130375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a:t>Artificial DNA? </a:t>
          </a:r>
        </a:p>
      </dsp:txBody>
      <dsp:txXfrm>
        <a:off x="0" y="3972164"/>
        <a:ext cx="4613672" cy="704026"/>
      </dsp:txXfrm>
    </dsp:sp>
    <dsp:sp modelId="{392A6059-87CB-DC4E-A38F-44E5389807A5}">
      <dsp:nvSpPr>
        <dsp:cNvPr id="0" name=""/>
        <dsp:cNvSpPr/>
      </dsp:nvSpPr>
      <dsp:spPr>
        <a:xfrm>
          <a:off x="0" y="4650115"/>
          <a:ext cx="2306836" cy="599726"/>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lvl="0" algn="ctr" defTabSz="488950">
            <a:lnSpc>
              <a:spcPct val="90000"/>
            </a:lnSpc>
            <a:spcBef>
              <a:spcPct val="0"/>
            </a:spcBef>
            <a:spcAft>
              <a:spcPct val="35000"/>
            </a:spcAft>
          </a:pPr>
          <a:r>
            <a:rPr lang="en-US" sz="1100" kern="1200" dirty="0"/>
            <a:t>Ribosomes </a:t>
          </a:r>
          <a:br>
            <a:rPr lang="en-US" sz="1100" kern="1200" dirty="0"/>
          </a:br>
          <a:r>
            <a:rPr lang="en-US" sz="1100" kern="1200" dirty="0"/>
            <a:t>Amino Acids</a:t>
          </a:r>
        </a:p>
        <a:p>
          <a:pPr lvl="0" algn="ctr" defTabSz="488950">
            <a:lnSpc>
              <a:spcPct val="90000"/>
            </a:lnSpc>
            <a:spcBef>
              <a:spcPct val="0"/>
            </a:spcBef>
            <a:spcAft>
              <a:spcPct val="35000"/>
            </a:spcAft>
          </a:pPr>
          <a:r>
            <a:rPr lang="en-US" sz="1100" kern="1200" dirty="0"/>
            <a:t>Proteins    </a:t>
          </a:r>
        </a:p>
      </dsp:txBody>
      <dsp:txXfrm>
        <a:off x="0" y="4650115"/>
        <a:ext cx="2306836" cy="599726"/>
      </dsp:txXfrm>
    </dsp:sp>
    <dsp:sp modelId="{C2DC9B0F-ED0D-A34E-AA4D-5FD25425B5B2}">
      <dsp:nvSpPr>
        <dsp:cNvPr id="0" name=""/>
        <dsp:cNvSpPr/>
      </dsp:nvSpPr>
      <dsp:spPr>
        <a:xfrm>
          <a:off x="2306836" y="4650115"/>
          <a:ext cx="2306836" cy="599726"/>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lvl="0" algn="ctr" defTabSz="488950">
            <a:lnSpc>
              <a:spcPct val="90000"/>
            </a:lnSpc>
            <a:spcBef>
              <a:spcPct val="0"/>
            </a:spcBef>
            <a:spcAft>
              <a:spcPct val="35000"/>
            </a:spcAft>
          </a:pPr>
          <a:r>
            <a:rPr lang="en-US" sz="1100" kern="1200" dirty="0"/>
            <a:t>Typewriter</a:t>
          </a:r>
        </a:p>
        <a:p>
          <a:pPr lvl="0" algn="ctr" defTabSz="488950">
            <a:lnSpc>
              <a:spcPct val="90000"/>
            </a:lnSpc>
            <a:spcBef>
              <a:spcPct val="0"/>
            </a:spcBef>
            <a:spcAft>
              <a:spcPct val="35000"/>
            </a:spcAft>
          </a:pPr>
          <a:r>
            <a:rPr lang="en-US" sz="1100" kern="1200" dirty="0"/>
            <a:t>Letter</a:t>
          </a:r>
        </a:p>
        <a:p>
          <a:pPr lvl="0" algn="ctr" defTabSz="488950">
            <a:lnSpc>
              <a:spcPct val="90000"/>
            </a:lnSpc>
            <a:spcBef>
              <a:spcPct val="0"/>
            </a:spcBef>
            <a:spcAft>
              <a:spcPct val="35000"/>
            </a:spcAft>
          </a:pPr>
          <a:r>
            <a:rPr lang="en-US" sz="1100" kern="1200" dirty="0"/>
            <a:t>Word        </a:t>
          </a:r>
        </a:p>
      </dsp:txBody>
      <dsp:txXfrm>
        <a:off x="2306836" y="4650115"/>
        <a:ext cx="2306836" cy="599726"/>
      </dsp:txXfrm>
    </dsp:sp>
    <dsp:sp modelId="{36B7469A-89FE-CE4B-B85E-9A129D604CFB}">
      <dsp:nvSpPr>
        <dsp:cNvPr id="0" name=""/>
        <dsp:cNvSpPr/>
      </dsp:nvSpPr>
      <dsp:spPr>
        <a:xfrm rot="10800000">
          <a:off x="0" y="1986548"/>
          <a:ext cx="4613672" cy="2005172"/>
        </a:xfrm>
        <a:prstGeom prst="upArrowCallou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a:t>Ribosomes are universal. </a:t>
          </a:r>
        </a:p>
      </dsp:txBody>
      <dsp:txXfrm rot="10800000">
        <a:off x="0" y="1986548"/>
        <a:ext cx="4613672" cy="2005172"/>
      </dsp:txXfrm>
    </dsp:sp>
    <dsp:sp modelId="{202C70B3-BAA9-0F45-A5AC-1829A1E11E77}">
      <dsp:nvSpPr>
        <dsp:cNvPr id="0" name=""/>
        <dsp:cNvSpPr/>
      </dsp:nvSpPr>
      <dsp:spPr>
        <a:xfrm rot="10800000">
          <a:off x="0" y="932"/>
          <a:ext cx="4613672" cy="2005172"/>
        </a:xfrm>
        <a:prstGeom prst="upArrowCallou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a:t>All compounds with a protein structure are synthesized in this organelle according to RNA types. </a:t>
          </a:r>
        </a:p>
      </dsp:txBody>
      <dsp:txXfrm rot="10800000">
        <a:off x="0" y="932"/>
        <a:ext cx="4613672" cy="200517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E1C52A-1E70-8E40-819F-C4CE1626D09F}" type="datetimeFigureOut">
              <a:rPr lang="tr-TR" smtClean="0"/>
              <a:pPr/>
              <a:t>08.11.2021</a:t>
            </a:fld>
            <a:endParaRPr lang="tr-T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BC6026-07DF-ED46-8C92-A83EAFCC91C2}" type="slidenum">
              <a:rPr lang="tr-TR" smtClean="0"/>
              <a:pPr/>
              <a:t>‹#›</a:t>
            </a:fld>
            <a:endParaRPr lang="tr-TR"/>
          </a:p>
        </p:txBody>
      </p:sp>
    </p:spTree>
    <p:extLst>
      <p:ext uri="{BB962C8B-B14F-4D97-AF65-F5344CB8AC3E}">
        <p14:creationId xmlns:p14="http://schemas.microsoft.com/office/powerpoint/2010/main" xmlns="" val="1241220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a:extLst>
              <a:ext uri="{FF2B5EF4-FFF2-40B4-BE49-F238E27FC236}">
                <a16:creationId xmlns:a16="http://schemas.microsoft.com/office/drawing/2014/main" xmlns="" id="{145A742C-78E0-1E46-9F11-FC7829DF03E3}"/>
              </a:ext>
            </a:extLst>
          </p:cNvPr>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6" name="Notes Placeholder 2">
            <a:extLst>
              <a:ext uri="{FF2B5EF4-FFF2-40B4-BE49-F238E27FC236}">
                <a16:creationId xmlns:a16="http://schemas.microsoft.com/office/drawing/2014/main" xmlns="" id="{CC8A0C07-A8BF-754A-A546-6A0F3B7DD01F}"/>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defTabSz="457200" eaLnBrk="1" hangingPunct="1">
              <a:spcBef>
                <a:spcPct val="0"/>
              </a:spcBef>
            </a:pPr>
            <a:r>
              <a:rPr lang="en-US" altLang="en-US"/>
              <a:t>Cells, whether living on their own or as part of a multicellular organism, are usually too small to be seen without a light microscope.</a:t>
            </a:r>
          </a:p>
          <a:p>
            <a:pPr defTabSz="457200"/>
            <a:r>
              <a:rPr lang="en-US" altLang="en-US"/>
              <a:t>Cells share many common features, yet they can look wildly different. In fact, cells have adapted over billions of years to a wide array of environments and functional roles. Nerve cells, for example, have long, thin extensions that can reach for meters and serve to transmit signals rapidly. Closely fitting, brick-shaped plant cells have a rigid outer layer that helps provide the structural support that trees and other plants require. Long, tapered muscle cells have an intrinsic stretchiness that allows them to change length within contracting and relaxing biceps.</a:t>
            </a:r>
          </a:p>
          <a:p>
            <a:pPr defTabSz="457200"/>
            <a:endParaRPr lang="en-US" altLang="en-US"/>
          </a:p>
          <a:p>
            <a:pPr defTabSz="457200"/>
            <a:r>
              <a:rPr lang="en-US" altLang="en-US"/>
              <a:t>Still, as different as these cells are, they all rely on the same basic strategies to keep the outside out, allow necessary substances in and permit others to leave, maintain their health, and replicate themselves. In fact, these traits are precisely what make a cell a cell.</a:t>
            </a:r>
          </a:p>
          <a:p>
            <a:pPr defTabSz="457200"/>
            <a:endParaRPr lang="en-US" altLang="en-US"/>
          </a:p>
        </p:txBody>
      </p:sp>
      <p:sp>
        <p:nvSpPr>
          <p:cNvPr id="41987" name="Slide Number Placeholder 3">
            <a:extLst>
              <a:ext uri="{FF2B5EF4-FFF2-40B4-BE49-F238E27FC236}">
                <a16:creationId xmlns:a16="http://schemas.microsoft.com/office/drawing/2014/main" xmlns="" id="{8013FE08-E803-FE4C-AD59-3CF087416169}"/>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9220623A-3242-884B-A38F-252C74B36D98}" type="slidenum">
              <a:rPr lang="en-US" altLang="en-US"/>
              <a:pPr/>
              <a:t>7</a:t>
            </a:fld>
            <a:endParaRPr lang="en-US" altLang="en-US"/>
          </a:p>
        </p:txBody>
      </p:sp>
    </p:spTree>
    <p:extLst>
      <p:ext uri="{BB962C8B-B14F-4D97-AF65-F5344CB8AC3E}">
        <p14:creationId xmlns:p14="http://schemas.microsoft.com/office/powerpoint/2010/main" xmlns="" val="3132852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a:extLst>
              <a:ext uri="{FF2B5EF4-FFF2-40B4-BE49-F238E27FC236}">
                <a16:creationId xmlns:a16="http://schemas.microsoft.com/office/drawing/2014/main" xmlns="" id="{42C01B29-F59E-164E-AD6C-99E20A23B2C2}"/>
              </a:ext>
            </a:extLst>
          </p:cNvPr>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2226" name="Notes Placeholder 2">
            <a:extLst>
              <a:ext uri="{FF2B5EF4-FFF2-40B4-BE49-F238E27FC236}">
                <a16:creationId xmlns:a16="http://schemas.microsoft.com/office/drawing/2014/main" xmlns="" id="{CFAF5457-610A-0341-A5AB-D028B397B560}"/>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
        <p:nvSpPr>
          <p:cNvPr id="52227" name="Slide Number Placeholder 3">
            <a:extLst>
              <a:ext uri="{FF2B5EF4-FFF2-40B4-BE49-F238E27FC236}">
                <a16:creationId xmlns:a16="http://schemas.microsoft.com/office/drawing/2014/main" xmlns="" id="{8EF62A0E-02DB-924A-8EC9-E33EB2709838}"/>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FF5A5932-447D-6D4D-A3C7-5CE8043EB4A9}" type="slidenum">
              <a:rPr lang="en-US" altLang="en-US"/>
              <a:pPr/>
              <a:t>18</a:t>
            </a:fld>
            <a:endParaRPr lang="en-US" altLang="en-US"/>
          </a:p>
        </p:txBody>
      </p:sp>
    </p:spTree>
    <p:extLst>
      <p:ext uri="{BB962C8B-B14F-4D97-AF65-F5344CB8AC3E}">
        <p14:creationId xmlns:p14="http://schemas.microsoft.com/office/powerpoint/2010/main" xmlns="" val="252608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89765654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3037270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525670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708281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28401359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pPr/>
              <a:t>11/8/2021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2903639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xmlns="" val="253600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pPr/>
              <a:t>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404727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pPr/>
              <a:t>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4184389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pPr/>
              <a:t>11/8/2021</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1396623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pPr/>
              <a:t>11/8/2021</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3362532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1160EA64-D806-43AC-9DF2-F8C432F32B4C}" type="datetimeFigureOut">
              <a:rPr lang="en-US" smtClean="0"/>
              <a:pPr/>
              <a:t>11/8/2021</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388345007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2" Type="http://schemas.openxmlformats.org/officeDocument/2006/relationships/hyperlink" Target="https://www.nature.com/scitable/topicpage/kinetoplastids-and-their-networks-of-interlocked-dna-14368046"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xmlns="" id="{17928EA2-88ED-424C-A811-B45B398FBA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242816"/>
            <a:ext cx="9144000" cy="26151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5" name="Rectangle 10">
            <a:extLst>
              <a:ext uri="{FF2B5EF4-FFF2-40B4-BE49-F238E27FC236}">
                <a16:creationId xmlns:a16="http://schemas.microsoft.com/office/drawing/2014/main" xmlns="" id="{304F0B90-9D71-4D15-94CC-B9E1F445BA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242816"/>
            <a:ext cx="9144000" cy="26151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xmlns="" id="{2843CF51-A0DD-D745-80C6-D989F46438AB}"/>
              </a:ext>
            </a:extLst>
          </p:cNvPr>
          <p:cNvSpPr>
            <a:spLocks noGrp="1"/>
          </p:cNvSpPr>
          <p:nvPr>
            <p:ph type="title"/>
          </p:nvPr>
        </p:nvSpPr>
        <p:spPr>
          <a:xfrm>
            <a:off x="1200150" y="4489554"/>
            <a:ext cx="6743700" cy="1279910"/>
          </a:xfrm>
          <a:noFill/>
          <a:ln>
            <a:noFill/>
          </a:ln>
        </p:spPr>
        <p:txBody>
          <a:bodyPr vert="horz" lIns="274320" tIns="182880" rIns="274320" bIns="182880" rtlCol="0" anchor="ctr" anchorCtr="1">
            <a:normAutofit/>
          </a:bodyPr>
          <a:lstStyle/>
          <a:p>
            <a:r>
              <a:rPr lang="en-US" sz="2800">
                <a:solidFill>
                  <a:srgbClr val="FFFFFF"/>
                </a:solidFill>
              </a:rPr>
              <a:t>Cell, lıfe and LIVING</a:t>
            </a:r>
          </a:p>
        </p:txBody>
      </p:sp>
      <p:sp>
        <p:nvSpPr>
          <p:cNvPr id="3" name="Text Placeholder 2">
            <a:extLst>
              <a:ext uri="{FF2B5EF4-FFF2-40B4-BE49-F238E27FC236}">
                <a16:creationId xmlns:a16="http://schemas.microsoft.com/office/drawing/2014/main" xmlns="" id="{126E5FEA-ED63-9649-9066-67DB01F75FC9}"/>
              </a:ext>
            </a:extLst>
          </p:cNvPr>
          <p:cNvSpPr>
            <a:spLocks noGrp="1"/>
          </p:cNvSpPr>
          <p:nvPr>
            <p:ph type="body" idx="1"/>
          </p:nvPr>
        </p:nvSpPr>
        <p:spPr>
          <a:xfrm>
            <a:off x="1200150" y="5800866"/>
            <a:ext cx="6743700" cy="435342"/>
          </a:xfrm>
        </p:spPr>
        <p:txBody>
          <a:bodyPr vert="horz" lIns="91440" tIns="45720" rIns="91440" bIns="45720" rtlCol="0">
            <a:normAutofit/>
          </a:bodyPr>
          <a:lstStyle/>
          <a:p>
            <a:pPr algn="ctr"/>
            <a:r>
              <a:rPr lang="en-US" sz="2000">
                <a:solidFill>
                  <a:srgbClr val="FFFFFF"/>
                </a:solidFill>
              </a:rPr>
              <a:t>Asist. Prof. Nüket BİLGEN</a:t>
            </a:r>
          </a:p>
        </p:txBody>
      </p:sp>
    </p:spTree>
    <p:extLst>
      <p:ext uri="{BB962C8B-B14F-4D97-AF65-F5344CB8AC3E}">
        <p14:creationId xmlns:p14="http://schemas.microsoft.com/office/powerpoint/2010/main" xmlns="" val="4168191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xmlns="" id="{5B50BAFB-FE30-414B-9F97-2533D8B19F94}"/>
              </a:ext>
            </a:extLst>
          </p:cNvPr>
          <p:cNvSpPr>
            <a:spLocks noGrp="1" noChangeArrowheads="1"/>
          </p:cNvSpPr>
          <p:nvPr>
            <p:ph type="title" idx="4294967295"/>
          </p:nvPr>
        </p:nvSpPr>
        <p:spPr>
          <a:xfrm>
            <a:off x="603504" y="964692"/>
            <a:ext cx="4421124" cy="1188720"/>
          </a:xfrm>
        </p:spPr>
        <p:txBody>
          <a:bodyPr vert="horz" lIns="182880" tIns="182880" rIns="182880" bIns="182880" rtlCol="0" anchor="ctr">
            <a:normAutofit/>
          </a:bodyPr>
          <a:lstStyle/>
          <a:p>
            <a:r>
              <a:rPr lang="en-US" altLang="tr-TR" sz="2800"/>
              <a:t>Prokaryote</a:t>
            </a:r>
          </a:p>
        </p:txBody>
      </p:sp>
      <p:sp>
        <p:nvSpPr>
          <p:cNvPr id="45058" name="Content Placeholder 2">
            <a:extLst>
              <a:ext uri="{FF2B5EF4-FFF2-40B4-BE49-F238E27FC236}">
                <a16:creationId xmlns:a16="http://schemas.microsoft.com/office/drawing/2014/main" xmlns="" id="{01BD2039-55B9-1D43-BF5A-E71D2635D948}"/>
              </a:ext>
            </a:extLst>
          </p:cNvPr>
          <p:cNvSpPr>
            <a:spLocks noGrp="1" noChangeArrowheads="1"/>
          </p:cNvSpPr>
          <p:nvPr>
            <p:ph idx="4294967295"/>
          </p:nvPr>
        </p:nvSpPr>
        <p:spPr>
          <a:xfrm>
            <a:off x="602432" y="2638044"/>
            <a:ext cx="4472488" cy="3263206"/>
          </a:xfrm>
        </p:spPr>
        <p:txBody>
          <a:bodyPr vert="horz" lIns="91440" tIns="45720" rIns="91440" bIns="45720" rtlCol="0">
            <a:normAutofit/>
          </a:bodyPr>
          <a:lstStyle/>
          <a:p>
            <a:r>
              <a:rPr lang="en-US" altLang="tr-TR" b="1" dirty="0"/>
              <a:t>Chlorophyll: </a:t>
            </a:r>
            <a:r>
              <a:rPr lang="en-US" altLang="tr-TR" dirty="0"/>
              <a:t>It is found in photosynthetic bacteria. It allows the bacteria to produce food and oxygen.</a:t>
            </a:r>
          </a:p>
          <a:p>
            <a:endParaRPr lang="en-US" altLang="tr-TR" dirty="0"/>
          </a:p>
          <a:p>
            <a:r>
              <a:rPr lang="en-US" altLang="tr-TR" b="1" dirty="0"/>
              <a:t>Nucleoid</a:t>
            </a:r>
            <a:r>
              <a:rPr lang="en-US" altLang="tr-TR" dirty="0"/>
              <a:t>: A region in the nucleus where the genetic material is present in the prokaryotes, but </a:t>
            </a:r>
            <a:r>
              <a:rPr lang="en-US" altLang="tr-TR" b="1" dirty="0"/>
              <a:t>not</a:t>
            </a:r>
            <a:r>
              <a:rPr lang="en-US" altLang="tr-TR" dirty="0"/>
              <a:t> surrounded by the nucleus membrane.</a:t>
            </a:r>
          </a:p>
        </p:txBody>
      </p:sp>
      <p:sp>
        <p:nvSpPr>
          <p:cNvPr id="72" name="Rectangle 71">
            <a:extLst>
              <a:ext uri="{FF2B5EF4-FFF2-40B4-BE49-F238E27FC236}">
                <a16:creationId xmlns:a16="http://schemas.microsoft.com/office/drawing/2014/main" xmlns="" id="{879398A9-0D0D-4901-BDDF-B3D93CECA7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540029" y="964692"/>
            <a:ext cx="2990088"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xmlns="" id="{011FEC3B-E514-4E21-B2CB-7903A73569E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63473" y="1128683"/>
            <a:ext cx="27432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155126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862120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236165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67C97F6-270E-E14B-99DE-9CBD1CB19B2B}"/>
              </a:ext>
            </a:extLst>
          </p:cNvPr>
          <p:cNvSpPr>
            <a:spLocks noGrp="1"/>
          </p:cNvSpPr>
          <p:nvPr>
            <p:ph idx="4294967295"/>
          </p:nvPr>
        </p:nvSpPr>
        <p:spPr>
          <a:xfrm>
            <a:off x="5903843" y="4868862"/>
            <a:ext cx="2743201" cy="1989138"/>
          </a:xfrm>
        </p:spPr>
        <p:txBody>
          <a:bodyPr>
            <a:normAutofit fontScale="92500" lnSpcReduction="20000"/>
          </a:bodyPr>
          <a:lstStyle/>
          <a:p>
            <a:pPr marL="0" indent="0">
              <a:buNone/>
              <a:defRPr/>
            </a:pPr>
            <a:r>
              <a:rPr lang="tr-TR" dirty="0">
                <a:ea typeface="ＭＳ Ｐゴシック" charset="0"/>
              </a:rPr>
              <a:t>2- </a:t>
            </a:r>
            <a:r>
              <a:rPr lang="en-US" dirty="0">
                <a:ea typeface="ＭＳ Ｐゴシック" charset="0"/>
              </a:rPr>
              <a:t>Eukaryotic Cells: This type of cells is surrounded by the nucleus membrane. The organelles have membrane, the cell membrane and the cytoplasm. For example, fungi, animals, plants are eukaryotic.</a:t>
            </a:r>
            <a:r>
              <a:rPr lang="tr-TR" dirty="0">
                <a:ea typeface="ＭＳ Ｐゴシック" charset="0"/>
              </a:rPr>
              <a:t>. </a:t>
            </a:r>
          </a:p>
          <a:p>
            <a:pPr>
              <a:defRPr/>
            </a:pPr>
            <a:endParaRPr lang="en-US" dirty="0">
              <a:ea typeface="ＭＳ Ｐゴシック" charset="0"/>
            </a:endParaRPr>
          </a:p>
        </p:txBody>
      </p:sp>
    </p:spTree>
    <p:extLst>
      <p:ext uri="{BB962C8B-B14F-4D97-AF65-F5344CB8AC3E}">
        <p14:creationId xmlns:p14="http://schemas.microsoft.com/office/powerpoint/2010/main" xmlns="" val="2490204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232549-C77C-8540-88B0-6A4ED6CBEEF8}"/>
              </a:ext>
            </a:extLst>
          </p:cNvPr>
          <p:cNvSpPr>
            <a:spLocks noGrp="1"/>
          </p:cNvSpPr>
          <p:nvPr>
            <p:ph type="title" idx="4294967295"/>
          </p:nvPr>
        </p:nvSpPr>
        <p:spPr>
          <a:xfrm>
            <a:off x="1200150" y="4409511"/>
            <a:ext cx="6743700" cy="1645759"/>
          </a:xfrm>
        </p:spPr>
        <p:txBody>
          <a:bodyPr vert="horz" lIns="274320" tIns="182880" rIns="274320" bIns="182880" rtlCol="0" anchor="ctr" anchorCtr="1">
            <a:normAutofit fontScale="90000"/>
          </a:bodyPr>
          <a:lstStyle/>
          <a:p>
            <a:pPr>
              <a:defRPr/>
            </a:pPr>
            <a:r>
              <a:rPr lang="en-US" sz="3800"/>
              <a:t>Prokaryotic Eukaryotic Difference</a:t>
            </a:r>
          </a:p>
        </p:txBody>
      </p:sp>
    </p:spTree>
    <p:extLst>
      <p:ext uri="{BB962C8B-B14F-4D97-AF65-F5344CB8AC3E}">
        <p14:creationId xmlns:p14="http://schemas.microsoft.com/office/powerpoint/2010/main" xmlns="" val="1413256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2411C8-E2C1-6D4A-A638-AA97A66C41CB}"/>
              </a:ext>
            </a:extLst>
          </p:cNvPr>
          <p:cNvSpPr>
            <a:spLocks noGrp="1"/>
          </p:cNvSpPr>
          <p:nvPr>
            <p:ph type="title" idx="4294967295"/>
          </p:nvPr>
        </p:nvSpPr>
        <p:spPr>
          <a:xfrm>
            <a:off x="1416448" y="548432"/>
            <a:ext cx="6842969" cy="912620"/>
          </a:xfrm>
        </p:spPr>
        <p:txBody>
          <a:bodyPr>
            <a:normAutofit fontScale="90000"/>
          </a:bodyPr>
          <a:lstStyle/>
          <a:p>
            <a:pPr>
              <a:defRPr/>
            </a:pPr>
            <a:r>
              <a:rPr lang="en-US" altLang="en-US" dirty="0"/>
              <a:t>eukaryotic cell structure diagram</a:t>
            </a:r>
          </a:p>
        </p:txBody>
      </p:sp>
      <p:sp>
        <p:nvSpPr>
          <p:cNvPr id="3" name="Oval 2">
            <a:extLst>
              <a:ext uri="{FF2B5EF4-FFF2-40B4-BE49-F238E27FC236}">
                <a16:creationId xmlns:a16="http://schemas.microsoft.com/office/drawing/2014/main" xmlns="" id="{1FD24408-5E8E-914D-BDEC-1427CE0533AF}"/>
              </a:ext>
            </a:extLst>
          </p:cNvPr>
          <p:cNvSpPr/>
          <p:nvPr/>
        </p:nvSpPr>
        <p:spPr>
          <a:xfrm>
            <a:off x="5482342" y="5222183"/>
            <a:ext cx="1472427" cy="382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013"/>
          </a:p>
        </p:txBody>
      </p:sp>
      <p:sp>
        <p:nvSpPr>
          <p:cNvPr id="6" name="Oval 5">
            <a:extLst>
              <a:ext uri="{FF2B5EF4-FFF2-40B4-BE49-F238E27FC236}">
                <a16:creationId xmlns:a16="http://schemas.microsoft.com/office/drawing/2014/main" xmlns="" id="{0AEF6B4F-E069-6048-A7F6-2CF2F8FD46B3}"/>
              </a:ext>
            </a:extLst>
          </p:cNvPr>
          <p:cNvSpPr/>
          <p:nvPr/>
        </p:nvSpPr>
        <p:spPr>
          <a:xfrm>
            <a:off x="1831848" y="4477562"/>
            <a:ext cx="1472427" cy="3807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013"/>
          </a:p>
        </p:txBody>
      </p:sp>
    </p:spTree>
    <p:extLst>
      <p:ext uri="{BB962C8B-B14F-4D97-AF65-F5344CB8AC3E}">
        <p14:creationId xmlns:p14="http://schemas.microsoft.com/office/powerpoint/2010/main" xmlns="" val="705202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50830357-0E56-7242-B652-B49A620F80FE}"/>
              </a:ext>
            </a:extLst>
          </p:cNvPr>
          <p:cNvSpPr/>
          <p:nvPr/>
        </p:nvSpPr>
        <p:spPr>
          <a:xfrm>
            <a:off x="715618" y="3942666"/>
            <a:ext cx="7712764" cy="1200329"/>
          </a:xfrm>
          <a:prstGeom prst="rect">
            <a:avLst/>
          </a:prstGeom>
        </p:spPr>
        <p:txBody>
          <a:bodyPr wrap="square">
            <a:spAutoFit/>
          </a:bodyPr>
          <a:lstStyle/>
          <a:p>
            <a:r>
              <a:rPr lang="en-US" dirty="0">
                <a:solidFill>
                  <a:srgbClr val="202122"/>
                </a:solidFill>
                <a:latin typeface="Arial" panose="020B0604020202020204" pitchFamily="34" charset="0"/>
              </a:rPr>
              <a:t>The </a:t>
            </a:r>
            <a:r>
              <a:rPr lang="en-US" b="1" dirty="0">
                <a:solidFill>
                  <a:srgbClr val="202122"/>
                </a:solidFill>
                <a:latin typeface="Arial" panose="020B0604020202020204" pitchFamily="34" charset="0"/>
              </a:rPr>
              <a:t>cytosol </a:t>
            </a:r>
            <a:r>
              <a:rPr lang="en-US" dirty="0">
                <a:solidFill>
                  <a:srgbClr val="202122"/>
                </a:solidFill>
                <a:latin typeface="Arial" panose="020B0604020202020204" pitchFamily="34" charset="0"/>
              </a:rPr>
              <a:t>is the liquid found inside cells.</a:t>
            </a:r>
          </a:p>
          <a:p>
            <a:r>
              <a:rPr lang="en-US" dirty="0">
                <a:solidFill>
                  <a:srgbClr val="202122"/>
                </a:solidFill>
                <a:latin typeface="Arial" panose="020B0604020202020204" pitchFamily="34" charset="0"/>
              </a:rPr>
              <a:t>It is also known as 	</a:t>
            </a:r>
            <a:r>
              <a:rPr lang="en-US" b="1" dirty="0">
                <a:solidFill>
                  <a:srgbClr val="202122"/>
                </a:solidFill>
                <a:latin typeface="Arial" panose="020B0604020202020204" pitchFamily="34" charset="0"/>
              </a:rPr>
              <a:t>intracellular fluid</a:t>
            </a:r>
            <a:r>
              <a:rPr lang="en-US" dirty="0">
                <a:solidFill>
                  <a:srgbClr val="202122"/>
                </a:solidFill>
                <a:latin typeface="Arial" panose="020B0604020202020204" pitchFamily="34" charset="0"/>
              </a:rPr>
              <a:t> (</a:t>
            </a:r>
            <a:r>
              <a:rPr lang="en-US" b="1" dirty="0">
                <a:solidFill>
                  <a:srgbClr val="202122"/>
                </a:solidFill>
                <a:latin typeface="Arial" panose="020B0604020202020204" pitchFamily="34" charset="0"/>
              </a:rPr>
              <a:t>ICF</a:t>
            </a:r>
            <a:r>
              <a:rPr lang="en-US" dirty="0">
                <a:solidFill>
                  <a:srgbClr val="202122"/>
                </a:solidFill>
                <a:latin typeface="Arial" panose="020B0604020202020204" pitchFamily="34" charset="0"/>
              </a:rPr>
              <a:t>) or </a:t>
            </a:r>
          </a:p>
          <a:p>
            <a:r>
              <a:rPr lang="en-US" b="1" dirty="0">
                <a:solidFill>
                  <a:srgbClr val="202122"/>
                </a:solidFill>
                <a:latin typeface="Arial" panose="020B0604020202020204" pitchFamily="34" charset="0"/>
              </a:rPr>
              <a:t>					cytoplasmic matrix</a:t>
            </a:r>
            <a:r>
              <a:rPr lang="en-US" dirty="0">
                <a:solidFill>
                  <a:srgbClr val="202122"/>
                </a:solidFill>
                <a:latin typeface="Arial" panose="020B0604020202020204" pitchFamily="34" charset="0"/>
              </a:rPr>
              <a:t>, </a:t>
            </a:r>
          </a:p>
          <a:p>
            <a:r>
              <a:rPr lang="en-US" dirty="0">
                <a:solidFill>
                  <a:srgbClr val="202122"/>
                </a:solidFill>
                <a:latin typeface="Arial" panose="020B0604020202020204" pitchFamily="34" charset="0"/>
              </a:rPr>
              <a:t>It is separated into compartments by membranes. </a:t>
            </a:r>
            <a:endParaRPr lang="tr-TR" dirty="0"/>
          </a:p>
        </p:txBody>
      </p:sp>
      <p:sp>
        <p:nvSpPr>
          <p:cNvPr id="3" name="TextBox 2">
            <a:extLst>
              <a:ext uri="{FF2B5EF4-FFF2-40B4-BE49-F238E27FC236}">
                <a16:creationId xmlns:a16="http://schemas.microsoft.com/office/drawing/2014/main" xmlns="" id="{FC5A4BD5-C863-584B-999A-0063829ED638}"/>
              </a:ext>
            </a:extLst>
          </p:cNvPr>
          <p:cNvSpPr txBox="1"/>
          <p:nvPr/>
        </p:nvSpPr>
        <p:spPr>
          <a:xfrm>
            <a:off x="646044" y="1152939"/>
            <a:ext cx="8428382" cy="2031325"/>
          </a:xfrm>
          <a:prstGeom prst="rect">
            <a:avLst/>
          </a:prstGeom>
          <a:noFill/>
        </p:spPr>
        <p:txBody>
          <a:bodyPr wrap="square" rtlCol="0">
            <a:spAutoFit/>
          </a:bodyPr>
          <a:lstStyle/>
          <a:p>
            <a:pPr marL="285750" indent="-285750">
              <a:buFont typeface="Arial" panose="020B0604020202020204" pitchFamily="34" charset="0"/>
              <a:buChar char="•"/>
            </a:pP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plasma</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membrane</a:t>
            </a:r>
            <a:r>
              <a:rPr lang="tr-TR" b="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is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semipermeable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membrane</a:t>
            </a:r>
            <a:r>
              <a:rPr lang="tr-TR" dirty="0">
                <a:latin typeface="Arial" panose="020B0604020202020204" pitchFamily="34" charset="0"/>
                <a:cs typeface="Arial" panose="020B0604020202020204" pitchFamily="34" charset="0"/>
              </a:rPr>
              <a:t> of a </a:t>
            </a:r>
            <a:r>
              <a:rPr lang="tr-TR" dirty="0" err="1">
                <a:latin typeface="Arial" panose="020B0604020202020204" pitchFamily="34" charset="0"/>
                <a:cs typeface="Arial" panose="020B0604020202020204" pitchFamily="34" charset="0"/>
              </a:rPr>
              <a:t>cell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that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surrounds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encloses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its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contents</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cytoplasm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nucleoplasm</a:t>
            </a:r>
            <a:r>
              <a:rPr lang="tr-TR"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cell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membrane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separates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cell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from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surrounding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interstitial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fluid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main </a:t>
            </a:r>
            <a:r>
              <a:rPr lang="tr-TR" dirty="0" err="1">
                <a:latin typeface="Arial" panose="020B0604020202020204" pitchFamily="34" charset="0"/>
                <a:cs typeface="Arial" panose="020B0604020202020204" pitchFamily="34" charset="0"/>
              </a:rPr>
              <a:t>component</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extracellular</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fluid</a:t>
            </a:r>
            <a:r>
              <a:rPr lang="tr-TR"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tr-TR" dirty="0" err="1">
                <a:latin typeface="Arial" panose="020B0604020202020204" pitchFamily="34" charset="0"/>
                <a:cs typeface="Arial" panose="020B0604020202020204" pitchFamily="34" charset="0"/>
              </a:rPr>
              <a:t>Plasma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membrane</a:t>
            </a:r>
            <a:r>
              <a:rPr lang="tr-TR" dirty="0">
                <a:latin typeface="Arial" panose="020B0604020202020204" pitchFamily="34" charset="0"/>
                <a:cs typeface="Arial" panose="020B0604020202020204" pitchFamily="34" charset="0"/>
              </a:rPr>
              <a:t> is </a:t>
            </a:r>
            <a:r>
              <a:rPr lang="tr-TR" dirty="0" err="1">
                <a:latin typeface="Arial" panose="020B0604020202020204" pitchFamily="34" charset="0"/>
                <a:cs typeface="Arial" panose="020B0604020202020204" pitchFamily="34" charset="0"/>
              </a:rPr>
              <a:t>also</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known</a:t>
            </a:r>
            <a:r>
              <a:rPr lang="tr-TR" dirty="0">
                <a:latin typeface="Arial" panose="020B0604020202020204" pitchFamily="34" charset="0"/>
                <a:cs typeface="Arial" panose="020B0604020202020204" pitchFamily="34" charset="0"/>
              </a:rPr>
              <a:t> as	</a:t>
            </a:r>
            <a:r>
              <a:rPr lang="tr-TR" dirty="0" err="1">
                <a:latin typeface="Arial" panose="020B0604020202020204" pitchFamily="34" charset="0"/>
                <a:cs typeface="Arial" panose="020B0604020202020204" pitchFamily="34" charset="0"/>
              </a:rPr>
              <a:t>cell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membrane</a:t>
            </a:r>
            <a:r>
              <a:rPr lang="tr-TR" dirty="0">
                <a:latin typeface="Arial" panose="020B0604020202020204" pitchFamily="34" charset="0"/>
                <a:cs typeface="Arial" panose="020B0604020202020204" pitchFamily="34" charset="0"/>
              </a:rPr>
              <a:t> </a:t>
            </a:r>
          </a:p>
          <a:p>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cytoplasmic</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membrane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p>
          <a:p>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historically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referred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a:t>
            </a:r>
            <a:r>
              <a:rPr lang="tr-TR" dirty="0">
                <a:latin typeface="Arial" panose="020B0604020202020204" pitchFamily="34" charset="0"/>
                <a:cs typeface="Arial" panose="020B0604020202020204" pitchFamily="34" charset="0"/>
              </a:rPr>
              <a:t> as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plasmalemma</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76678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xmlns="" id="{35B977F2-8A87-B148-B7F6-131633B18CD8}"/>
              </a:ext>
            </a:extLst>
          </p:cNvPr>
          <p:cNvSpPr/>
          <p:nvPr/>
        </p:nvSpPr>
        <p:spPr>
          <a:xfrm>
            <a:off x="7884642" y="1226280"/>
            <a:ext cx="931367" cy="24378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013"/>
          </a:p>
        </p:txBody>
      </p:sp>
      <p:sp>
        <p:nvSpPr>
          <p:cNvPr id="6" name="Oval 5">
            <a:extLst>
              <a:ext uri="{FF2B5EF4-FFF2-40B4-BE49-F238E27FC236}">
                <a16:creationId xmlns:a16="http://schemas.microsoft.com/office/drawing/2014/main" xmlns="" id="{77B39E93-2284-0843-8B3F-4FBF7279E7CE}"/>
              </a:ext>
            </a:extLst>
          </p:cNvPr>
          <p:cNvSpPr/>
          <p:nvPr/>
        </p:nvSpPr>
        <p:spPr>
          <a:xfrm>
            <a:off x="5839939" y="1691205"/>
            <a:ext cx="1395748" cy="2428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013"/>
          </a:p>
        </p:txBody>
      </p:sp>
    </p:spTree>
    <p:extLst>
      <p:ext uri="{BB962C8B-B14F-4D97-AF65-F5344CB8AC3E}">
        <p14:creationId xmlns:p14="http://schemas.microsoft.com/office/powerpoint/2010/main" xmlns="" val="1114110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6" name="Rectangle 71">
            <a:extLst>
              <a:ext uri="{FF2B5EF4-FFF2-40B4-BE49-F238E27FC236}">
                <a16:creationId xmlns:a16="http://schemas.microsoft.com/office/drawing/2014/main" xmlns="" id="{4E866FF9-A729-45F0-A163-10E89E8716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3553691"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01" name="Title 1">
            <a:extLst>
              <a:ext uri="{FF2B5EF4-FFF2-40B4-BE49-F238E27FC236}">
                <a16:creationId xmlns:a16="http://schemas.microsoft.com/office/drawing/2014/main" xmlns="" id="{990D0C47-94C3-D04B-AC7F-EDC7057C7461}"/>
              </a:ext>
            </a:extLst>
          </p:cNvPr>
          <p:cNvSpPr>
            <a:spLocks noGrp="1" noChangeArrowheads="1"/>
          </p:cNvSpPr>
          <p:nvPr>
            <p:ph type="title" idx="4294967295"/>
          </p:nvPr>
        </p:nvSpPr>
        <p:spPr>
          <a:xfrm>
            <a:off x="480060" y="2681105"/>
            <a:ext cx="2551176" cy="1495794"/>
          </a:xfrm>
          <a:solidFill>
            <a:srgbClr val="FFFFFF"/>
          </a:solidFill>
          <a:ln>
            <a:solidFill>
              <a:srgbClr val="262626"/>
            </a:solidFill>
          </a:ln>
        </p:spPr>
        <p:txBody>
          <a:bodyPr vert="horz" lIns="182880" tIns="182880" rIns="182880" bIns="182880" rtlCol="0" anchor="ctr">
            <a:normAutofit/>
          </a:bodyPr>
          <a:lstStyle/>
          <a:p>
            <a:r>
              <a:rPr lang="en-US" altLang="tr-TR" sz="2800"/>
              <a:t>The nucleus </a:t>
            </a:r>
          </a:p>
        </p:txBody>
      </p:sp>
      <p:sp useBgFill="1">
        <p:nvSpPr>
          <p:cNvPr id="51207" name="Rectangle 73">
            <a:extLst>
              <a:ext uri="{FF2B5EF4-FFF2-40B4-BE49-F238E27FC236}">
                <a16:creationId xmlns:a16="http://schemas.microsoft.com/office/drawing/2014/main" xmlns="" id="{A804366F-2366-4688-98E7-B101C7BC61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564958" y="0"/>
            <a:ext cx="557904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1208" name="Content Placeholder 2">
            <a:extLst>
              <a:ext uri="{FF2B5EF4-FFF2-40B4-BE49-F238E27FC236}">
                <a16:creationId xmlns:a16="http://schemas.microsoft.com/office/drawing/2014/main" xmlns="" id="{B72B95B5-843A-44DD-8B99-EEAB1E6F7F01}"/>
              </a:ext>
            </a:extLst>
          </p:cNvPr>
          <p:cNvGraphicFramePr>
            <a:graphicFrameLocks noGrp="1"/>
          </p:cNvGraphicFramePr>
          <p:nvPr>
            <p:ph idx="4294967295"/>
            <p:extLst>
              <p:ext uri="{D42A27DB-BD31-4B8C-83A1-F6EECF244321}">
                <p14:modId xmlns:p14="http://schemas.microsoft.com/office/powerpoint/2010/main" xmlns="" val="2456295332"/>
              </p:ext>
            </p:extLst>
          </p:nvPr>
        </p:nvGraphicFramePr>
        <p:xfrm>
          <a:off x="4048125" y="639763"/>
          <a:ext cx="4613672" cy="5276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4212418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xmlns="" id="{93F0ADB5-A0B4-4B01-A8C4-FDC34CE22B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xmlns="" id="{AA6D0FDE-0241-4C21-A720-A694753582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3490722"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3249" name="Title 1">
            <a:extLst>
              <a:ext uri="{FF2B5EF4-FFF2-40B4-BE49-F238E27FC236}">
                <a16:creationId xmlns:a16="http://schemas.microsoft.com/office/drawing/2014/main" xmlns="" id="{B4315C30-CEE5-EA45-8068-7AC0D3D5FF4B}"/>
              </a:ext>
            </a:extLst>
          </p:cNvPr>
          <p:cNvSpPr>
            <a:spLocks noGrp="1" noChangeArrowheads="1"/>
          </p:cNvSpPr>
          <p:nvPr>
            <p:ph type="title" idx="4294967295"/>
          </p:nvPr>
        </p:nvSpPr>
        <p:spPr>
          <a:xfrm>
            <a:off x="482600" y="2681103"/>
            <a:ext cx="2522980" cy="1495794"/>
          </a:xfrm>
          <a:noFill/>
          <a:ln>
            <a:solidFill>
              <a:schemeClr val="bg1"/>
            </a:solidFill>
          </a:ln>
        </p:spPr>
        <p:txBody>
          <a:bodyPr vert="horz" wrap="square" lIns="182880" tIns="182880" rIns="182880" bIns="182880" rtlCol="0" anchor="ctr">
            <a:normAutofit/>
          </a:bodyPr>
          <a:lstStyle/>
          <a:p>
            <a:r>
              <a:rPr lang="en-US" altLang="tr-TR">
                <a:solidFill>
                  <a:schemeClr val="bg1"/>
                </a:solidFill>
              </a:rPr>
              <a:t>The nucleolus </a:t>
            </a:r>
          </a:p>
        </p:txBody>
      </p:sp>
      <p:graphicFrame>
        <p:nvGraphicFramePr>
          <p:cNvPr id="53252" name="Content Placeholder 2">
            <a:extLst>
              <a:ext uri="{FF2B5EF4-FFF2-40B4-BE49-F238E27FC236}">
                <a16:creationId xmlns:a16="http://schemas.microsoft.com/office/drawing/2014/main" xmlns="" id="{F7CDEF71-3569-48B7-941D-91986761208E}"/>
              </a:ext>
            </a:extLst>
          </p:cNvPr>
          <p:cNvGraphicFramePr>
            <a:graphicFrameLocks noGrp="1"/>
          </p:cNvGraphicFramePr>
          <p:nvPr>
            <p:ph idx="4294967295"/>
            <p:extLst>
              <p:ext uri="{D42A27DB-BD31-4B8C-83A1-F6EECF244321}">
                <p14:modId xmlns:p14="http://schemas.microsoft.com/office/powerpoint/2010/main" xmlns="" val="3367682380"/>
              </p:ext>
            </p:extLst>
          </p:nvPr>
        </p:nvGraphicFramePr>
        <p:xfrm>
          <a:off x="4214812" y="965200"/>
          <a:ext cx="4205288"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53412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xmlns="" id="{7B845EFE-0A07-584D-9204-DAAC3714107F}"/>
              </a:ext>
            </a:extLst>
          </p:cNvPr>
          <p:cNvSpPr>
            <a:spLocks noGrp="1" noChangeArrowheads="1"/>
          </p:cNvSpPr>
          <p:nvPr>
            <p:ph type="title" idx="4294967295"/>
          </p:nvPr>
        </p:nvSpPr>
        <p:spPr>
          <a:xfrm>
            <a:off x="1729409" y="738809"/>
            <a:ext cx="5946775" cy="546100"/>
          </a:xfrm>
        </p:spPr>
        <p:txBody>
          <a:bodyPr>
            <a:normAutofit fontScale="90000"/>
          </a:bodyPr>
          <a:lstStyle/>
          <a:p>
            <a:r>
              <a:rPr lang="en-US" altLang="en-US"/>
              <a:t>Life, living…</a:t>
            </a:r>
          </a:p>
        </p:txBody>
      </p:sp>
      <p:sp>
        <p:nvSpPr>
          <p:cNvPr id="3" name="Content Placeholder 2">
            <a:extLst>
              <a:ext uri="{FF2B5EF4-FFF2-40B4-BE49-F238E27FC236}">
                <a16:creationId xmlns:a16="http://schemas.microsoft.com/office/drawing/2014/main" xmlns="" id="{09041BEB-BF78-2C41-8880-1054DF8E620C}"/>
              </a:ext>
            </a:extLst>
          </p:cNvPr>
          <p:cNvSpPr>
            <a:spLocks noGrp="1"/>
          </p:cNvSpPr>
          <p:nvPr>
            <p:ph idx="4294967295"/>
          </p:nvPr>
        </p:nvSpPr>
        <p:spPr>
          <a:xfrm>
            <a:off x="775252" y="1384300"/>
            <a:ext cx="7911548" cy="2044700"/>
          </a:xfrm>
        </p:spPr>
        <p:txBody>
          <a:bodyPr>
            <a:noAutofit/>
          </a:bodyPr>
          <a:lstStyle/>
          <a:p>
            <a:pPr>
              <a:defRPr/>
            </a:pPr>
            <a:r>
              <a:rPr lang="en-US" sz="2400" dirty="0">
                <a:ea typeface="ＭＳ Ｐゴシック" charset="0"/>
              </a:rPr>
              <a:t>Having a special chemical sequence;</a:t>
            </a:r>
          </a:p>
          <a:p>
            <a:pPr lvl="1">
              <a:defRPr/>
            </a:pPr>
            <a:r>
              <a:rPr lang="en-US" sz="2400" dirty="0"/>
              <a:t>Living creatures have a special shape of this chemical bond sequence, while the inanimate has a combination of chemical bonds.</a:t>
            </a:r>
          </a:p>
          <a:p>
            <a:pPr>
              <a:defRPr/>
            </a:pPr>
            <a:r>
              <a:rPr lang="en-US" sz="2400" dirty="0">
                <a:ea typeface="ＭＳ Ｐゴシック" charset="0"/>
              </a:rPr>
              <a:t>Having cellular structure</a:t>
            </a:r>
          </a:p>
          <a:p>
            <a:pPr>
              <a:defRPr/>
            </a:pPr>
            <a:r>
              <a:rPr lang="en-US" sz="2400" dirty="0">
                <a:ea typeface="ＭＳ Ｐゴシック" charset="0"/>
              </a:rPr>
              <a:t>Growth</a:t>
            </a:r>
          </a:p>
          <a:p>
            <a:pPr>
              <a:defRPr/>
            </a:pPr>
            <a:r>
              <a:rPr lang="en-US" sz="2400" dirty="0">
                <a:ea typeface="ＭＳ Ｐゴシック" charset="0"/>
              </a:rPr>
              <a:t>Energy use,</a:t>
            </a:r>
          </a:p>
          <a:p>
            <a:pPr>
              <a:defRPr/>
            </a:pPr>
            <a:r>
              <a:rPr lang="en-US" sz="2400" dirty="0">
                <a:ea typeface="ＭＳ Ｐゴシック" charset="0"/>
              </a:rPr>
              <a:t>Harmony with the environment</a:t>
            </a:r>
          </a:p>
          <a:p>
            <a:pPr>
              <a:defRPr/>
            </a:pPr>
            <a:r>
              <a:rPr lang="en-US" sz="2400" dirty="0">
                <a:ea typeface="ＭＳ Ｐゴシック" charset="0"/>
              </a:rPr>
              <a:t>Reproductive</a:t>
            </a:r>
          </a:p>
          <a:p>
            <a:pPr>
              <a:defRPr/>
            </a:pPr>
            <a:r>
              <a:rPr lang="en-US" sz="2400" dirty="0">
                <a:ea typeface="ＭＳ Ｐゴシック" charset="0"/>
              </a:rPr>
              <a:t>Adaptation and variation inheritance</a:t>
            </a:r>
          </a:p>
          <a:p>
            <a:pPr>
              <a:defRPr/>
            </a:pPr>
            <a:r>
              <a:rPr lang="en-US" sz="2400" dirty="0">
                <a:ea typeface="ＭＳ Ｐゴシック" charset="0"/>
              </a:rPr>
              <a:t>Movement</a:t>
            </a:r>
          </a:p>
        </p:txBody>
      </p:sp>
    </p:spTree>
    <p:extLst>
      <p:ext uri="{BB962C8B-B14F-4D97-AF65-F5344CB8AC3E}">
        <p14:creationId xmlns:p14="http://schemas.microsoft.com/office/powerpoint/2010/main" xmlns="" val="830694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E866FF9-A729-45F0-A163-10E89E8716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3553691"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297" name="Title 1">
            <a:extLst>
              <a:ext uri="{FF2B5EF4-FFF2-40B4-BE49-F238E27FC236}">
                <a16:creationId xmlns:a16="http://schemas.microsoft.com/office/drawing/2014/main" xmlns="" id="{C172BBF6-6EEE-5741-BDD8-E6E25F8EC493}"/>
              </a:ext>
            </a:extLst>
          </p:cNvPr>
          <p:cNvSpPr>
            <a:spLocks noGrp="1" noChangeArrowheads="1"/>
          </p:cNvSpPr>
          <p:nvPr>
            <p:ph type="title" idx="4294967295"/>
          </p:nvPr>
        </p:nvSpPr>
        <p:spPr>
          <a:xfrm>
            <a:off x="480060" y="2681105"/>
            <a:ext cx="2551176" cy="1495794"/>
          </a:xfrm>
          <a:solidFill>
            <a:srgbClr val="FFFFFF"/>
          </a:solidFill>
          <a:ln>
            <a:solidFill>
              <a:srgbClr val="262626"/>
            </a:solidFill>
          </a:ln>
        </p:spPr>
        <p:txBody>
          <a:bodyPr vert="horz" lIns="182880" tIns="182880" rIns="182880" bIns="182880" rtlCol="0" anchor="ctr">
            <a:normAutofit/>
          </a:bodyPr>
          <a:lstStyle/>
          <a:p>
            <a:r>
              <a:rPr lang="en-US" altLang="tr-TR" sz="2800"/>
              <a:t>Ribosomes </a:t>
            </a:r>
          </a:p>
        </p:txBody>
      </p:sp>
      <p:sp useBgFill="1">
        <p:nvSpPr>
          <p:cNvPr id="73" name="Rectangle 72">
            <a:extLst>
              <a:ext uri="{FF2B5EF4-FFF2-40B4-BE49-F238E27FC236}">
                <a16:creationId xmlns:a16="http://schemas.microsoft.com/office/drawing/2014/main" xmlns="" id="{A804366F-2366-4688-98E7-B101C7BC61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564958" y="0"/>
            <a:ext cx="557904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5299" name="Content Placeholder 2">
            <a:extLst>
              <a:ext uri="{FF2B5EF4-FFF2-40B4-BE49-F238E27FC236}">
                <a16:creationId xmlns:a16="http://schemas.microsoft.com/office/drawing/2014/main" xmlns="" id="{A3A626D9-222D-40D9-82BA-D5BE73643B97}"/>
              </a:ext>
            </a:extLst>
          </p:cNvPr>
          <p:cNvGraphicFramePr>
            <a:graphicFrameLocks noGrp="1"/>
          </p:cNvGraphicFramePr>
          <p:nvPr>
            <p:ph idx="4294967295"/>
            <p:extLst>
              <p:ext uri="{D42A27DB-BD31-4B8C-83A1-F6EECF244321}">
                <p14:modId xmlns:p14="http://schemas.microsoft.com/office/powerpoint/2010/main" xmlns="" val="1168513884"/>
              </p:ext>
            </p:extLst>
          </p:nvPr>
        </p:nvGraphicFramePr>
        <p:xfrm>
          <a:off x="4048125" y="639763"/>
          <a:ext cx="4613672"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348896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xmlns="" id="{9C88E305-97C5-A646-A516-8E8A678F0A94}"/>
              </a:ext>
            </a:extLst>
          </p:cNvPr>
          <p:cNvSpPr>
            <a:spLocks noGrp="1" noChangeArrowheads="1"/>
          </p:cNvSpPr>
          <p:nvPr>
            <p:ph type="title" idx="4294967295"/>
          </p:nvPr>
        </p:nvSpPr>
        <p:spPr>
          <a:xfrm>
            <a:off x="603504" y="964692"/>
            <a:ext cx="4421124" cy="1188720"/>
          </a:xfrm>
        </p:spPr>
        <p:txBody>
          <a:bodyPr vert="horz" lIns="182880" tIns="182880" rIns="182880" bIns="182880" rtlCol="0" anchor="ctr">
            <a:normAutofit/>
          </a:bodyPr>
          <a:lstStyle/>
          <a:p>
            <a:r>
              <a:rPr lang="en-US" altLang="tr-TR" sz="2800"/>
              <a:t>Mitochondria</a:t>
            </a:r>
          </a:p>
        </p:txBody>
      </p:sp>
      <p:sp>
        <p:nvSpPr>
          <p:cNvPr id="56322" name="Content Placeholder 2">
            <a:extLst>
              <a:ext uri="{FF2B5EF4-FFF2-40B4-BE49-F238E27FC236}">
                <a16:creationId xmlns:a16="http://schemas.microsoft.com/office/drawing/2014/main" xmlns="" id="{6406A251-934C-B349-B1E0-DC0BFB51644B}"/>
              </a:ext>
            </a:extLst>
          </p:cNvPr>
          <p:cNvSpPr>
            <a:spLocks noGrp="1" noChangeArrowheads="1"/>
          </p:cNvSpPr>
          <p:nvPr>
            <p:ph idx="4294967295"/>
          </p:nvPr>
        </p:nvSpPr>
        <p:spPr>
          <a:xfrm>
            <a:off x="602432" y="2638044"/>
            <a:ext cx="4472488" cy="3263206"/>
          </a:xfrm>
        </p:spPr>
        <p:txBody>
          <a:bodyPr vert="horz" lIns="91440" tIns="45720" rIns="91440" bIns="45720" rtlCol="0">
            <a:normAutofit fontScale="92500"/>
          </a:bodyPr>
          <a:lstStyle/>
          <a:p>
            <a:r>
              <a:rPr lang="en-US" altLang="tr-TR"/>
              <a:t>Mitochondria act as the power plants of the cell, are surrounded by two membranes, and have their own genome.</a:t>
            </a:r>
          </a:p>
          <a:p>
            <a:r>
              <a:rPr lang="en-US" altLang="tr-TR"/>
              <a:t>They can divide independently of the cell in which they reside, meaning mitochondrial replication is not coupled to cell division. </a:t>
            </a:r>
          </a:p>
          <a:p>
            <a:r>
              <a:rPr lang="en-US" altLang="tr-TR"/>
              <a:t>Some of these features are </a:t>
            </a:r>
            <a:r>
              <a:rPr lang="en-US" altLang="tr-TR">
                <a:hlinkClick r:id="rId2" tooltip="holdovers"/>
              </a:rPr>
              <a:t>holdovers</a:t>
            </a:r>
            <a:r>
              <a:rPr lang="en-US" altLang="tr-TR"/>
              <a:t> from the ancient ancestors of mitochondria, which were likely free-living prokaryotes.</a:t>
            </a:r>
            <a:endParaRPr lang="en-US" altLang="en-US"/>
          </a:p>
        </p:txBody>
      </p:sp>
      <p:sp>
        <p:nvSpPr>
          <p:cNvPr id="136" name="Rectangle 135">
            <a:extLst>
              <a:ext uri="{FF2B5EF4-FFF2-40B4-BE49-F238E27FC236}">
                <a16:creationId xmlns:a16="http://schemas.microsoft.com/office/drawing/2014/main" xmlns="" id="{879398A9-0D0D-4901-BDDF-B3D93CECA7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540029" y="964692"/>
            <a:ext cx="2990088"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8" name="Rectangle 137">
            <a:extLst>
              <a:ext uri="{FF2B5EF4-FFF2-40B4-BE49-F238E27FC236}">
                <a16:creationId xmlns:a16="http://schemas.microsoft.com/office/drawing/2014/main" xmlns="" id="{011FEC3B-E514-4E21-B2CB-7903A73569E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63473" y="1128683"/>
            <a:ext cx="27432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427194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04BEF3F1-2817-4593-8575-BCF2AAB42CF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solidFill>
            <a:srgbClr val="2C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1FF9A2C9-7772-4A25-A286-C89751B17D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4647" y="804672"/>
            <a:ext cx="7934706" cy="5248656"/>
          </a:xfrm>
          <a:prstGeom prst="rect">
            <a:avLst/>
          </a:prstGeom>
          <a:noFill/>
          <a:ln w="2540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86973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xmlns="" id="{B2DC3E80-8629-D644-979E-957B269F7C9D}"/>
              </a:ext>
            </a:extLst>
          </p:cNvPr>
          <p:cNvSpPr>
            <a:spLocks noGrp="1" noChangeArrowheads="1"/>
          </p:cNvSpPr>
          <p:nvPr>
            <p:ph type="title" idx="4294967295"/>
          </p:nvPr>
        </p:nvSpPr>
        <p:spPr>
          <a:xfrm>
            <a:off x="1673352" y="964692"/>
            <a:ext cx="5797296" cy="1188720"/>
          </a:xfrm>
          <a:noFill/>
          <a:ln>
            <a:solidFill>
              <a:schemeClr val="tx1"/>
            </a:solidFill>
          </a:ln>
        </p:spPr>
        <p:txBody>
          <a:bodyPr vert="horz" lIns="182880" tIns="182880" rIns="182880" bIns="182880" rtlCol="0" anchor="ctr">
            <a:normAutofit/>
          </a:bodyPr>
          <a:lstStyle/>
          <a:p>
            <a:r>
              <a:rPr lang="en-US" altLang="en-US" sz="2800" b="1">
                <a:solidFill>
                  <a:schemeClr val="tx1"/>
                </a:solidFill>
              </a:rPr>
              <a:t>endomembrane system</a:t>
            </a:r>
            <a:endParaRPr lang="en-US" altLang="tr-TR" sz="2800">
              <a:solidFill>
                <a:schemeClr val="tx1"/>
              </a:solidFill>
            </a:endParaRPr>
          </a:p>
        </p:txBody>
      </p:sp>
      <p:sp>
        <p:nvSpPr>
          <p:cNvPr id="58371" name="Content Placeholder 2">
            <a:extLst>
              <a:ext uri="{FF2B5EF4-FFF2-40B4-BE49-F238E27FC236}">
                <a16:creationId xmlns:a16="http://schemas.microsoft.com/office/drawing/2014/main" xmlns="" id="{4443502E-D948-3C45-90AF-4E742FC51142}"/>
              </a:ext>
            </a:extLst>
          </p:cNvPr>
          <p:cNvSpPr>
            <a:spLocks noGrp="1" noChangeArrowheads="1"/>
          </p:cNvSpPr>
          <p:nvPr>
            <p:ph idx="4294967295"/>
          </p:nvPr>
        </p:nvSpPr>
        <p:spPr>
          <a:xfrm>
            <a:off x="291813" y="2954714"/>
            <a:ext cx="5797296" cy="3101983"/>
          </a:xfrm>
        </p:spPr>
        <p:txBody>
          <a:bodyPr vert="horz" lIns="91440" tIns="45720" rIns="91440" bIns="45720" rtlCol="0">
            <a:normAutofit/>
          </a:bodyPr>
          <a:lstStyle/>
          <a:p>
            <a:r>
              <a:rPr lang="en-US" altLang="tr-TR" dirty="0"/>
              <a:t>Endoplasmic Reticulum material transport</a:t>
            </a:r>
          </a:p>
          <a:p>
            <a:pPr marL="0"/>
            <a:endParaRPr lang="en-US" altLang="tr-TR" dirty="0"/>
          </a:p>
          <a:p>
            <a:r>
              <a:rPr lang="en-US" altLang="tr-TR" dirty="0"/>
              <a:t>Golgi Apparatus: protein synthesis</a:t>
            </a:r>
          </a:p>
          <a:p>
            <a:endParaRPr lang="en-US" altLang="tr-TR" dirty="0"/>
          </a:p>
          <a:p>
            <a:r>
              <a:rPr lang="en-US" altLang="tr-TR" dirty="0"/>
              <a:t>Lysosomes</a:t>
            </a:r>
            <a:endParaRPr lang="en-US" altLang="en-US" dirty="0"/>
          </a:p>
          <a:p>
            <a:endParaRPr lang="en-US" altLang="en-US" dirty="0"/>
          </a:p>
        </p:txBody>
      </p:sp>
    </p:spTree>
    <p:extLst>
      <p:ext uri="{BB962C8B-B14F-4D97-AF65-F5344CB8AC3E}">
        <p14:creationId xmlns:p14="http://schemas.microsoft.com/office/powerpoint/2010/main" xmlns="" val="40876138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17928EA2-88ED-424C-A811-B45B398FBA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242816"/>
            <a:ext cx="9144000" cy="26151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xmlns="" id="{304F0B90-9D71-4D15-94CC-B9E1F445BA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242816"/>
            <a:ext cx="9144000" cy="2615184"/>
          </a:xfrm>
          <a:prstGeom prst="rect">
            <a:avLst/>
          </a:prstGeom>
          <a:solidFill>
            <a:srgbClr val="6366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xmlns="" id="{7C7083E6-32A0-C34F-81F2-284F7A53CA3C}"/>
              </a:ext>
            </a:extLst>
          </p:cNvPr>
          <p:cNvSpPr>
            <a:spLocks noGrp="1"/>
          </p:cNvSpPr>
          <p:nvPr>
            <p:ph type="ctrTitle"/>
          </p:nvPr>
        </p:nvSpPr>
        <p:spPr>
          <a:xfrm>
            <a:off x="1200150" y="4489554"/>
            <a:ext cx="6743700" cy="1279910"/>
          </a:xfrm>
          <a:noFill/>
          <a:ln>
            <a:noFill/>
          </a:ln>
        </p:spPr>
        <p:txBody>
          <a:bodyPr>
            <a:normAutofit/>
          </a:bodyPr>
          <a:lstStyle/>
          <a:p>
            <a:r>
              <a:rPr lang="en-US" sz="2800" dirty="0">
                <a:solidFill>
                  <a:schemeClr val="tx1"/>
                </a:solidFill>
              </a:rPr>
              <a:t>three-parent baby</a:t>
            </a:r>
            <a:endParaRPr lang="tr-TR" sz="2800" dirty="0">
              <a:solidFill>
                <a:schemeClr val="tx1"/>
              </a:solidFill>
            </a:endParaRPr>
          </a:p>
        </p:txBody>
      </p:sp>
      <p:sp>
        <p:nvSpPr>
          <p:cNvPr id="4" name="TextBox 3">
            <a:extLst>
              <a:ext uri="{FF2B5EF4-FFF2-40B4-BE49-F238E27FC236}">
                <a16:creationId xmlns:a16="http://schemas.microsoft.com/office/drawing/2014/main" xmlns="" id="{2821B8E0-65C1-2B40-8FDB-E161B8278C20}"/>
              </a:ext>
            </a:extLst>
          </p:cNvPr>
          <p:cNvSpPr txBox="1"/>
          <p:nvPr/>
        </p:nvSpPr>
        <p:spPr>
          <a:xfrm>
            <a:off x="3130825" y="3159359"/>
            <a:ext cx="3369365" cy="923330"/>
          </a:xfrm>
          <a:prstGeom prst="rect">
            <a:avLst/>
          </a:prstGeom>
          <a:noFill/>
        </p:spPr>
        <p:txBody>
          <a:bodyPr wrap="square" rtlCol="0">
            <a:spAutoFit/>
          </a:bodyPr>
          <a:lstStyle/>
          <a:p>
            <a:r>
              <a:rPr lang="tr-TR" dirty="0">
                <a:solidFill>
                  <a:srgbClr val="7030A0"/>
                </a:solidFill>
              </a:rPr>
              <a:t>HOW is </a:t>
            </a:r>
            <a:r>
              <a:rPr lang="tr-TR" dirty="0" err="1">
                <a:solidFill>
                  <a:srgbClr val="7030A0"/>
                </a:solidFill>
              </a:rPr>
              <a:t>this</a:t>
            </a:r>
            <a:r>
              <a:rPr lang="tr-TR" dirty="0">
                <a:solidFill>
                  <a:srgbClr val="7030A0"/>
                </a:solidFill>
              </a:rPr>
              <a:t> </a:t>
            </a:r>
            <a:r>
              <a:rPr lang="tr-TR" dirty="0" err="1">
                <a:solidFill>
                  <a:srgbClr val="7030A0"/>
                </a:solidFill>
              </a:rPr>
              <a:t>possible</a:t>
            </a:r>
            <a:r>
              <a:rPr lang="tr-TR" dirty="0">
                <a:solidFill>
                  <a:srgbClr val="7030A0"/>
                </a:solidFill>
              </a:rPr>
              <a:t>?</a:t>
            </a:r>
          </a:p>
          <a:p>
            <a:r>
              <a:rPr lang="tr-TR" dirty="0" err="1">
                <a:solidFill>
                  <a:srgbClr val="7030A0"/>
                </a:solidFill>
              </a:rPr>
              <a:t>Any</a:t>
            </a:r>
            <a:r>
              <a:rPr lang="tr-TR" dirty="0">
                <a:solidFill>
                  <a:srgbClr val="7030A0"/>
                </a:solidFill>
              </a:rPr>
              <a:t> </a:t>
            </a:r>
            <a:r>
              <a:rPr lang="tr-TR" dirty="0" err="1">
                <a:solidFill>
                  <a:srgbClr val="7030A0"/>
                </a:solidFill>
              </a:rPr>
              <a:t>guess</a:t>
            </a:r>
            <a:r>
              <a:rPr lang="tr-TR" dirty="0">
                <a:solidFill>
                  <a:srgbClr val="7030A0"/>
                </a:solidFill>
              </a:rPr>
              <a:t>?</a:t>
            </a:r>
          </a:p>
          <a:p>
            <a:endParaRPr lang="tr-TR" dirty="0"/>
          </a:p>
        </p:txBody>
      </p:sp>
    </p:spTree>
    <p:extLst>
      <p:ext uri="{BB962C8B-B14F-4D97-AF65-F5344CB8AC3E}">
        <p14:creationId xmlns:p14="http://schemas.microsoft.com/office/powerpoint/2010/main" xmlns="" val="4050941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F5B0BD9-F327-7940-84B0-0D94895CA8EC}"/>
              </a:ext>
            </a:extLst>
          </p:cNvPr>
          <p:cNvSpPr txBox="1"/>
          <p:nvPr/>
        </p:nvSpPr>
        <p:spPr>
          <a:xfrm>
            <a:off x="317027" y="815009"/>
            <a:ext cx="8509946" cy="923330"/>
          </a:xfrm>
          <a:prstGeom prst="rect">
            <a:avLst/>
          </a:prstGeom>
          <a:noFill/>
        </p:spPr>
        <p:txBody>
          <a:bodyPr wrap="square" rtlCol="0">
            <a:spAutoFit/>
          </a:bodyPr>
          <a:lstStyle/>
          <a:p>
            <a:r>
              <a:rPr lang="en-US" dirty="0"/>
              <a:t>a technique called </a:t>
            </a:r>
            <a:r>
              <a:rPr lang="en-US" b="1" dirty="0"/>
              <a:t>mitochondrial transfer </a:t>
            </a:r>
            <a:r>
              <a:rPr lang="en-US" dirty="0"/>
              <a:t>has emerged to prevent the transmission of a certain genetic disorders. </a:t>
            </a:r>
          </a:p>
          <a:p>
            <a:r>
              <a:rPr lang="en-US" dirty="0"/>
              <a:t>it combines DNA from </a:t>
            </a:r>
            <a:r>
              <a:rPr lang="en-US" b="1" dirty="0"/>
              <a:t>three individual </a:t>
            </a:r>
            <a:r>
              <a:rPr lang="en-US" dirty="0"/>
              <a:t>to generate a so-called “three-parent baby”.</a:t>
            </a:r>
          </a:p>
        </p:txBody>
      </p:sp>
      <p:sp>
        <p:nvSpPr>
          <p:cNvPr id="3" name="TextBox 2">
            <a:extLst>
              <a:ext uri="{FF2B5EF4-FFF2-40B4-BE49-F238E27FC236}">
                <a16:creationId xmlns:a16="http://schemas.microsoft.com/office/drawing/2014/main" xmlns="" id="{38F2371B-85D9-6A47-B388-04D3CCF2264F}"/>
              </a:ext>
            </a:extLst>
          </p:cNvPr>
          <p:cNvSpPr txBox="1"/>
          <p:nvPr/>
        </p:nvSpPr>
        <p:spPr>
          <a:xfrm>
            <a:off x="29817" y="6062870"/>
            <a:ext cx="8520987" cy="369332"/>
          </a:xfrm>
          <a:prstGeom prst="rect">
            <a:avLst/>
          </a:prstGeom>
          <a:noFill/>
        </p:spPr>
        <p:txBody>
          <a:bodyPr wrap="none" rtlCol="0">
            <a:spAutoFit/>
          </a:bodyPr>
          <a:lstStyle/>
          <a:p>
            <a:r>
              <a:rPr lang="tr-TR" dirty="0"/>
              <a:t>http://</a:t>
            </a:r>
            <a:r>
              <a:rPr lang="tr-TR" dirty="0" err="1"/>
              <a:t>sitn.hms.harvard.edu</a:t>
            </a:r>
            <a:r>
              <a:rPr lang="tr-TR" dirty="0"/>
              <a:t>/</a:t>
            </a:r>
            <a:r>
              <a:rPr lang="tr-TR" dirty="0" err="1"/>
              <a:t>flash</a:t>
            </a:r>
            <a:r>
              <a:rPr lang="tr-TR" dirty="0"/>
              <a:t>/2018/</a:t>
            </a:r>
            <a:r>
              <a:rPr lang="tr-TR" dirty="0" err="1"/>
              <a:t>mitochondrial</a:t>
            </a:r>
            <a:r>
              <a:rPr lang="tr-TR" dirty="0"/>
              <a:t>-transfer-</a:t>
            </a:r>
            <a:r>
              <a:rPr lang="tr-TR" dirty="0" err="1"/>
              <a:t>making</a:t>
            </a:r>
            <a:r>
              <a:rPr lang="tr-TR" dirty="0"/>
              <a:t>-</a:t>
            </a:r>
            <a:r>
              <a:rPr lang="tr-TR" dirty="0" err="1"/>
              <a:t>three-parent-babies</a:t>
            </a:r>
            <a:r>
              <a:rPr lang="tr-TR" dirty="0"/>
              <a:t>/</a:t>
            </a:r>
          </a:p>
        </p:txBody>
      </p:sp>
    </p:spTree>
    <p:extLst>
      <p:ext uri="{BB962C8B-B14F-4D97-AF65-F5344CB8AC3E}">
        <p14:creationId xmlns:p14="http://schemas.microsoft.com/office/powerpoint/2010/main" xmlns="" val="1751733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2F7F00-2D82-0145-A5FD-D44BB272E1D0}"/>
              </a:ext>
            </a:extLst>
          </p:cNvPr>
          <p:cNvSpPr txBox="1"/>
          <p:nvPr/>
        </p:nvSpPr>
        <p:spPr>
          <a:xfrm>
            <a:off x="178904" y="5983357"/>
            <a:ext cx="8520987" cy="369332"/>
          </a:xfrm>
          <a:prstGeom prst="rect">
            <a:avLst/>
          </a:prstGeom>
          <a:noFill/>
        </p:spPr>
        <p:txBody>
          <a:bodyPr wrap="none" rtlCol="0">
            <a:spAutoFit/>
          </a:bodyPr>
          <a:lstStyle/>
          <a:p>
            <a:r>
              <a:rPr lang="tr-TR" dirty="0"/>
              <a:t>http://</a:t>
            </a:r>
            <a:r>
              <a:rPr lang="tr-TR" dirty="0" err="1"/>
              <a:t>sitn.hms.harvard.edu</a:t>
            </a:r>
            <a:r>
              <a:rPr lang="tr-TR" dirty="0"/>
              <a:t>/</a:t>
            </a:r>
            <a:r>
              <a:rPr lang="tr-TR" dirty="0" err="1"/>
              <a:t>flash</a:t>
            </a:r>
            <a:r>
              <a:rPr lang="tr-TR" dirty="0"/>
              <a:t>/2018/</a:t>
            </a:r>
            <a:r>
              <a:rPr lang="tr-TR" dirty="0" err="1"/>
              <a:t>mitochondrial</a:t>
            </a:r>
            <a:r>
              <a:rPr lang="tr-TR" dirty="0"/>
              <a:t>-transfer-</a:t>
            </a:r>
            <a:r>
              <a:rPr lang="tr-TR" dirty="0" err="1"/>
              <a:t>making</a:t>
            </a:r>
            <a:r>
              <a:rPr lang="tr-TR" dirty="0"/>
              <a:t>-</a:t>
            </a:r>
            <a:r>
              <a:rPr lang="tr-TR" dirty="0" err="1"/>
              <a:t>three-parent-babies</a:t>
            </a:r>
            <a:r>
              <a:rPr lang="tr-TR" dirty="0"/>
              <a:t>/</a:t>
            </a:r>
          </a:p>
        </p:txBody>
      </p:sp>
    </p:spTree>
    <p:extLst>
      <p:ext uri="{BB962C8B-B14F-4D97-AF65-F5344CB8AC3E}">
        <p14:creationId xmlns:p14="http://schemas.microsoft.com/office/powerpoint/2010/main" xmlns="" val="3578236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xmlns="" id="{4E3759DD-698F-4D3A-AF4C-5E44527D30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9144000" cy="491851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65" name="Title 1">
            <a:extLst>
              <a:ext uri="{FF2B5EF4-FFF2-40B4-BE49-F238E27FC236}">
                <a16:creationId xmlns:a16="http://schemas.microsoft.com/office/drawing/2014/main" xmlns="" id="{492A4793-0FF3-C541-83A6-5FD60F9117E1}"/>
              </a:ext>
            </a:extLst>
          </p:cNvPr>
          <p:cNvSpPr>
            <a:spLocks noGrp="1" noChangeArrowheads="1"/>
          </p:cNvSpPr>
          <p:nvPr>
            <p:ph type="title" idx="4294967295"/>
          </p:nvPr>
        </p:nvSpPr>
        <p:spPr>
          <a:xfrm>
            <a:off x="1200150" y="4269282"/>
            <a:ext cx="6743700" cy="1264762"/>
          </a:xfrm>
        </p:spPr>
        <p:txBody>
          <a:bodyPr vert="horz" lIns="274320" tIns="182880" rIns="274320" bIns="182880" rtlCol="0" anchor="ctr" anchorCtr="1">
            <a:normAutofit/>
          </a:bodyPr>
          <a:lstStyle/>
          <a:p>
            <a:r>
              <a:rPr lang="en-US" altLang="tr-TR" sz="2800"/>
              <a:t>1665 Robert Hooke </a:t>
            </a:r>
          </a:p>
        </p:txBody>
      </p:sp>
    </p:spTree>
    <p:extLst>
      <p:ext uri="{BB962C8B-B14F-4D97-AF65-F5344CB8AC3E}">
        <p14:creationId xmlns:p14="http://schemas.microsoft.com/office/powerpoint/2010/main" xmlns="" val="1487472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54C9E2-7EB9-CD40-91A0-ECA361527FA9}"/>
              </a:ext>
            </a:extLst>
          </p:cNvPr>
          <p:cNvSpPr>
            <a:spLocks noGrp="1"/>
          </p:cNvSpPr>
          <p:nvPr>
            <p:ph type="title" idx="4294967295"/>
          </p:nvPr>
        </p:nvSpPr>
        <p:spPr>
          <a:xfrm>
            <a:off x="603503" y="964692"/>
            <a:ext cx="4446478" cy="1188720"/>
          </a:xfrm>
        </p:spPr>
        <p:txBody>
          <a:bodyPr vert="horz" lIns="182880" tIns="182880" rIns="182880" bIns="182880" rtlCol="0" anchor="ctr">
            <a:normAutofit fontScale="90000"/>
          </a:bodyPr>
          <a:lstStyle/>
          <a:p>
            <a:pPr>
              <a:defRPr/>
            </a:pPr>
            <a:r>
              <a:rPr lang="en-US" sz="2800"/>
              <a:t>The origins of the theory of the cell</a:t>
            </a:r>
          </a:p>
        </p:txBody>
      </p:sp>
      <p:sp>
        <p:nvSpPr>
          <p:cNvPr id="37890" name="Content Placeholder 2">
            <a:extLst>
              <a:ext uri="{FF2B5EF4-FFF2-40B4-BE49-F238E27FC236}">
                <a16:creationId xmlns:a16="http://schemas.microsoft.com/office/drawing/2014/main" xmlns="" id="{9199F538-F5C2-C441-969E-B7C1BCC408E1}"/>
              </a:ext>
            </a:extLst>
          </p:cNvPr>
          <p:cNvSpPr>
            <a:spLocks noGrp="1" noChangeArrowheads="1"/>
          </p:cNvSpPr>
          <p:nvPr>
            <p:ph idx="4294967295"/>
          </p:nvPr>
        </p:nvSpPr>
        <p:spPr>
          <a:xfrm>
            <a:off x="603504" y="2638044"/>
            <a:ext cx="4443984" cy="3101983"/>
          </a:xfrm>
        </p:spPr>
        <p:txBody>
          <a:bodyPr vert="horz" lIns="91440" tIns="45720" rIns="91440" bIns="45720" rtlCol="0">
            <a:normAutofit/>
          </a:bodyPr>
          <a:lstStyle/>
          <a:p>
            <a:r>
              <a:rPr lang="en-US" altLang="tr-TR"/>
              <a:t>1665 Robert Hooke observed the cork cells with their microscope in the form of peripheries and voids and gave them the name of cell (cellula).</a:t>
            </a:r>
          </a:p>
          <a:p>
            <a:r>
              <a:rPr lang="en-US" altLang="tr-TR"/>
              <a:t>1831 Robert Borwn discovered the Nucleus,</a:t>
            </a:r>
          </a:p>
          <a:p>
            <a:r>
              <a:rPr lang="en-US" altLang="tr-TR"/>
              <a:t>1839 Purkinje gave the name of the liquid protoplasm that filled the wall.</a:t>
            </a:r>
          </a:p>
        </p:txBody>
      </p:sp>
    </p:spTree>
    <p:extLst>
      <p:ext uri="{BB962C8B-B14F-4D97-AF65-F5344CB8AC3E}">
        <p14:creationId xmlns:p14="http://schemas.microsoft.com/office/powerpoint/2010/main" xmlns="" val="1157216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xmlns="" id="{4CC9E2CB-DE35-BA41-9BBD-C744E6A924B1}"/>
              </a:ext>
            </a:extLst>
          </p:cNvPr>
          <p:cNvSpPr>
            <a:spLocks noGrp="1" noChangeArrowheads="1"/>
          </p:cNvSpPr>
          <p:nvPr>
            <p:ph type="title" idx="4294967295"/>
          </p:nvPr>
        </p:nvSpPr>
        <p:spPr>
          <a:xfrm>
            <a:off x="1673352" y="964692"/>
            <a:ext cx="5797296" cy="1188720"/>
          </a:xfrm>
        </p:spPr>
        <p:txBody>
          <a:bodyPr vert="horz" lIns="182880" tIns="182880" rIns="182880" bIns="182880" rtlCol="0" anchor="ctr">
            <a:normAutofit/>
          </a:bodyPr>
          <a:lstStyle/>
          <a:p>
            <a:r>
              <a:rPr lang="en-US" altLang="tr-TR" sz="2800"/>
              <a:t>Theory of cell (Wirchow)</a:t>
            </a:r>
          </a:p>
        </p:txBody>
      </p:sp>
      <p:graphicFrame>
        <p:nvGraphicFramePr>
          <p:cNvPr id="38915" name="Content Placeholder 2">
            <a:extLst>
              <a:ext uri="{FF2B5EF4-FFF2-40B4-BE49-F238E27FC236}">
                <a16:creationId xmlns:a16="http://schemas.microsoft.com/office/drawing/2014/main" xmlns="" id="{A8AA66C1-6A26-4B11-9D66-52B5B235D98E}"/>
              </a:ext>
            </a:extLst>
          </p:cNvPr>
          <p:cNvGraphicFramePr>
            <a:graphicFrameLocks noGrp="1"/>
          </p:cNvGraphicFramePr>
          <p:nvPr>
            <p:ph idx="4294967295"/>
            <p:extLst>
              <p:ext uri="{D42A27DB-BD31-4B8C-83A1-F6EECF244321}">
                <p14:modId xmlns:p14="http://schemas.microsoft.com/office/powerpoint/2010/main" xmlns="" val="4276285154"/>
              </p:ext>
            </p:extLst>
          </p:nvPr>
        </p:nvGraphicFramePr>
        <p:xfrm>
          <a:off x="723900" y="2638425"/>
          <a:ext cx="7696200" cy="31077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84390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5" name="Rectangle 74">
            <a:extLst>
              <a:ext uri="{FF2B5EF4-FFF2-40B4-BE49-F238E27FC236}">
                <a16:creationId xmlns:a16="http://schemas.microsoft.com/office/drawing/2014/main" xmlns="" id="{1D353839-ED56-49C4-A7CE-B1911A79D5E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986295" y="-2"/>
            <a:ext cx="5157705"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37" name="Title 1">
            <a:extLst>
              <a:ext uri="{FF2B5EF4-FFF2-40B4-BE49-F238E27FC236}">
                <a16:creationId xmlns:a16="http://schemas.microsoft.com/office/drawing/2014/main" xmlns="" id="{8E70BE41-BDC5-9F40-9E3E-B247205BB318}"/>
              </a:ext>
            </a:extLst>
          </p:cNvPr>
          <p:cNvSpPr>
            <a:spLocks noGrp="1" noChangeArrowheads="1"/>
          </p:cNvSpPr>
          <p:nvPr>
            <p:ph type="title" idx="4294967295"/>
          </p:nvPr>
        </p:nvSpPr>
        <p:spPr>
          <a:xfrm>
            <a:off x="4589799" y="1290025"/>
            <a:ext cx="3968495" cy="1188720"/>
          </a:xfrm>
          <a:solidFill>
            <a:srgbClr val="FFFFFF"/>
          </a:solidFill>
          <a:ln>
            <a:solidFill>
              <a:srgbClr val="404040"/>
            </a:solidFill>
          </a:ln>
        </p:spPr>
        <p:txBody>
          <a:bodyPr vert="horz" lIns="182880" tIns="182880" rIns="182880" bIns="182880" rtlCol="0" anchor="ctr">
            <a:normAutofit/>
          </a:bodyPr>
          <a:lstStyle/>
          <a:p>
            <a:r>
              <a:rPr lang="en-US" altLang="tr-TR" sz="2800"/>
              <a:t>What is cell?</a:t>
            </a:r>
          </a:p>
        </p:txBody>
      </p:sp>
      <p:sp>
        <p:nvSpPr>
          <p:cNvPr id="39938" name="Content Placeholder 2">
            <a:extLst>
              <a:ext uri="{FF2B5EF4-FFF2-40B4-BE49-F238E27FC236}">
                <a16:creationId xmlns:a16="http://schemas.microsoft.com/office/drawing/2014/main" xmlns="" id="{7CF8FF0F-C831-1A41-864C-C489DD9FD90C}"/>
              </a:ext>
            </a:extLst>
          </p:cNvPr>
          <p:cNvSpPr>
            <a:spLocks noGrp="1" noChangeArrowheads="1"/>
          </p:cNvSpPr>
          <p:nvPr>
            <p:ph idx="4294967295"/>
          </p:nvPr>
        </p:nvSpPr>
        <p:spPr>
          <a:xfrm>
            <a:off x="4589799" y="2858703"/>
            <a:ext cx="3964343" cy="3042547"/>
          </a:xfrm>
        </p:spPr>
        <p:txBody>
          <a:bodyPr vert="horz" lIns="91440" tIns="45720" rIns="91440" bIns="45720" rtlCol="0">
            <a:normAutofit fontScale="92500"/>
          </a:bodyPr>
          <a:lstStyle/>
          <a:p>
            <a:pPr marL="0"/>
            <a:r>
              <a:rPr lang="en-US" altLang="en-US" dirty="0">
                <a:solidFill>
                  <a:srgbClr val="FFFFFF"/>
                </a:solidFill>
              </a:rPr>
              <a:t>Trees in forest, fish in river, lemurs in the jungle, worms in the soil — all these </a:t>
            </a:r>
            <a:r>
              <a:rPr lang="en-US" altLang="en-US" b="1" dirty="0">
                <a:solidFill>
                  <a:srgbClr val="FFFFFF"/>
                </a:solidFill>
              </a:rPr>
              <a:t>plants</a:t>
            </a:r>
            <a:r>
              <a:rPr lang="en-US" altLang="en-US" dirty="0">
                <a:solidFill>
                  <a:srgbClr val="FFFFFF"/>
                </a:solidFill>
              </a:rPr>
              <a:t> and </a:t>
            </a:r>
            <a:r>
              <a:rPr lang="en-US" altLang="en-US" b="1" dirty="0">
                <a:solidFill>
                  <a:srgbClr val="FFFFFF"/>
                </a:solidFill>
              </a:rPr>
              <a:t>animals</a:t>
            </a:r>
            <a:r>
              <a:rPr lang="en-US" altLang="en-US" dirty="0">
                <a:solidFill>
                  <a:srgbClr val="FFFFFF"/>
                </a:solidFill>
              </a:rPr>
              <a:t> are </a:t>
            </a:r>
            <a:r>
              <a:rPr lang="en-US" altLang="en-US" b="1" dirty="0">
                <a:solidFill>
                  <a:srgbClr val="FFFFFF"/>
                </a:solidFill>
              </a:rPr>
              <a:t>made of the building blocks </a:t>
            </a:r>
            <a:r>
              <a:rPr lang="en-US" altLang="en-US" dirty="0">
                <a:solidFill>
                  <a:srgbClr val="FFFFFF"/>
                </a:solidFill>
              </a:rPr>
              <a:t>we</a:t>
            </a:r>
            <a:r>
              <a:rPr lang="en-US" altLang="en-US" b="1" dirty="0">
                <a:solidFill>
                  <a:srgbClr val="FFFFFF"/>
                </a:solidFill>
              </a:rPr>
              <a:t> call cells</a:t>
            </a:r>
            <a:r>
              <a:rPr lang="en-US" altLang="en-US" dirty="0">
                <a:solidFill>
                  <a:srgbClr val="FFFFFF"/>
                </a:solidFill>
              </a:rPr>
              <a:t>. Like these examples, many living things consist of vast numbers of cells working in concert with one another.</a:t>
            </a:r>
            <a:br>
              <a:rPr lang="en-US" altLang="en-US" dirty="0">
                <a:solidFill>
                  <a:srgbClr val="FFFFFF"/>
                </a:solidFill>
              </a:rPr>
            </a:br>
            <a:r>
              <a:rPr lang="en-US" altLang="en-US" dirty="0">
                <a:solidFill>
                  <a:srgbClr val="FFFFFF"/>
                </a:solidFill>
              </a:rPr>
              <a:t>Other forms of life, however, are made of only a single cell, such as the many species of bacteria and protozoa. </a:t>
            </a:r>
          </a:p>
          <a:p>
            <a:pPr marL="0"/>
            <a:endParaRPr lang="en-US" altLang="en-US" dirty="0">
              <a:solidFill>
                <a:srgbClr val="FFFFFF"/>
              </a:solidFill>
            </a:endParaRPr>
          </a:p>
        </p:txBody>
      </p:sp>
    </p:spTree>
    <p:extLst>
      <p:ext uri="{BB962C8B-B14F-4D97-AF65-F5344CB8AC3E}">
        <p14:creationId xmlns:p14="http://schemas.microsoft.com/office/powerpoint/2010/main" xmlns="" val="1134066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xmlns="" id="{64950C64-5D81-40F1-9601-8BA0D63BAE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9144000" cy="6857999"/>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0961" name="Title 1">
            <a:extLst>
              <a:ext uri="{FF2B5EF4-FFF2-40B4-BE49-F238E27FC236}">
                <a16:creationId xmlns:a16="http://schemas.microsoft.com/office/drawing/2014/main" xmlns="" id="{7BCD1CAB-E32C-FB48-A226-0DAE8CBF735B}"/>
              </a:ext>
            </a:extLst>
          </p:cNvPr>
          <p:cNvSpPr>
            <a:spLocks noGrp="1" noChangeArrowheads="1"/>
          </p:cNvSpPr>
          <p:nvPr>
            <p:ph type="title" idx="4294967295"/>
          </p:nvPr>
        </p:nvSpPr>
        <p:spPr>
          <a:xfrm>
            <a:off x="1673352" y="3781241"/>
            <a:ext cx="5797296" cy="855406"/>
          </a:xfrm>
          <a:noFill/>
          <a:ln>
            <a:solidFill>
              <a:schemeClr val="bg1"/>
            </a:solidFill>
          </a:ln>
        </p:spPr>
        <p:txBody>
          <a:bodyPr vert="horz" lIns="182880" tIns="182880" rIns="182880" bIns="182880" rtlCol="0" anchor="ctr">
            <a:normAutofit/>
          </a:bodyPr>
          <a:lstStyle/>
          <a:p>
            <a:r>
              <a:rPr lang="en-US" altLang="tr-TR" sz="2100">
                <a:solidFill>
                  <a:schemeClr val="bg1"/>
                </a:solidFill>
              </a:rPr>
              <a:t>Cell</a:t>
            </a:r>
          </a:p>
        </p:txBody>
      </p:sp>
      <p:sp>
        <p:nvSpPr>
          <p:cNvPr id="3" name="Content Placeholder 2">
            <a:extLst>
              <a:ext uri="{FF2B5EF4-FFF2-40B4-BE49-F238E27FC236}">
                <a16:creationId xmlns:a16="http://schemas.microsoft.com/office/drawing/2014/main" xmlns="" id="{D85E892C-17C8-274B-B447-15CAD3A47B47}"/>
              </a:ext>
            </a:extLst>
          </p:cNvPr>
          <p:cNvSpPr>
            <a:spLocks noGrp="1"/>
          </p:cNvSpPr>
          <p:nvPr>
            <p:ph idx="4294967295"/>
          </p:nvPr>
        </p:nvSpPr>
        <p:spPr>
          <a:xfrm>
            <a:off x="1678809" y="4846076"/>
            <a:ext cx="5786382" cy="1271556"/>
          </a:xfrm>
        </p:spPr>
        <p:txBody>
          <a:bodyPr vert="horz" lIns="91440" tIns="45720" rIns="91440" bIns="45720" rtlCol="0">
            <a:normAutofit/>
          </a:bodyPr>
          <a:lstStyle/>
          <a:p>
            <a:pPr marL="0">
              <a:lnSpc>
                <a:spcPct val="90000"/>
              </a:lnSpc>
              <a:defRPr/>
            </a:pPr>
            <a:r>
              <a:rPr lang="en-US" sz="1500">
                <a:solidFill>
                  <a:schemeClr val="bg1"/>
                </a:solidFill>
              </a:rPr>
              <a:t>Cells, whether living on their own or as part of a multicellular organism, are usually too small to be seen without a light microscope.</a:t>
            </a:r>
          </a:p>
          <a:p>
            <a:pPr>
              <a:lnSpc>
                <a:spcPct val="90000"/>
              </a:lnSpc>
              <a:defRPr/>
            </a:pPr>
            <a:r>
              <a:rPr lang="en-US" sz="1500">
                <a:solidFill>
                  <a:schemeClr val="bg1"/>
                </a:solidFill>
              </a:rPr>
              <a:t>Cells are basically the same but may look very different from their specialized tasks.</a:t>
            </a:r>
          </a:p>
        </p:txBody>
      </p:sp>
    </p:spTree>
    <p:extLst>
      <p:ext uri="{BB962C8B-B14F-4D97-AF65-F5344CB8AC3E}">
        <p14:creationId xmlns:p14="http://schemas.microsoft.com/office/powerpoint/2010/main" xmlns="" val="1014795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4E866FF9-A729-45F0-A163-10E89E8716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3553691"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xmlns="" id="{A804366F-2366-4688-98E7-B101C7BC61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564958" y="0"/>
            <a:ext cx="557904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xmlns="" id="{B0087FF1-FCC4-4F46-8A2C-AE23C758552C}"/>
              </a:ext>
            </a:extLst>
          </p:cNvPr>
          <p:cNvGraphicFramePr>
            <a:graphicFrameLocks noGrp="1"/>
          </p:cNvGraphicFramePr>
          <p:nvPr>
            <p:ph idx="4294967295"/>
            <p:extLst>
              <p:ext uri="{D42A27DB-BD31-4B8C-83A1-F6EECF244321}">
                <p14:modId xmlns:p14="http://schemas.microsoft.com/office/powerpoint/2010/main" xmlns="" val="2618919170"/>
              </p:ext>
            </p:extLst>
          </p:nvPr>
        </p:nvGraphicFramePr>
        <p:xfrm>
          <a:off x="4048125" y="639763"/>
          <a:ext cx="4613672"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402959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xmlns="" id="{07A4FE5B-A20F-4D41-A49A-5E061EBC700A}"/>
              </a:ext>
            </a:extLst>
          </p:cNvPr>
          <p:cNvSpPr>
            <a:spLocks noGrp="1" noChangeArrowheads="1"/>
          </p:cNvSpPr>
          <p:nvPr>
            <p:ph type="title" idx="4294967295"/>
          </p:nvPr>
        </p:nvSpPr>
        <p:spPr>
          <a:xfrm>
            <a:off x="603503" y="964692"/>
            <a:ext cx="4446478" cy="1188720"/>
          </a:xfrm>
        </p:spPr>
        <p:txBody>
          <a:bodyPr vert="horz" lIns="182880" tIns="182880" rIns="182880" bIns="182880" rtlCol="0" anchor="ctr">
            <a:normAutofit/>
          </a:bodyPr>
          <a:lstStyle/>
          <a:p>
            <a:r>
              <a:rPr lang="en-US" altLang="tr-TR" sz="2800"/>
              <a:t>Prokaryote</a:t>
            </a:r>
          </a:p>
        </p:txBody>
      </p:sp>
      <p:sp>
        <p:nvSpPr>
          <p:cNvPr id="44035" name="TextBox 4">
            <a:extLst>
              <a:ext uri="{FF2B5EF4-FFF2-40B4-BE49-F238E27FC236}">
                <a16:creationId xmlns:a16="http://schemas.microsoft.com/office/drawing/2014/main" xmlns="" id="{1A8DFBBF-7BD3-DC40-A814-46D75E65DEF9}"/>
              </a:ext>
            </a:extLst>
          </p:cNvPr>
          <p:cNvSpPr txBox="1">
            <a:spLocks noChangeArrowheads="1"/>
          </p:cNvSpPr>
          <p:nvPr/>
        </p:nvSpPr>
        <p:spPr bwMode="auto">
          <a:xfrm>
            <a:off x="603504" y="2638044"/>
            <a:ext cx="4443984" cy="3101983"/>
          </a:xfrm>
          <a:prstGeom prst="rect">
            <a:avLst/>
          </a:prstGeo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ormAutofit lnSpcReduction="10000"/>
          </a:bodyPr>
          <a:lstStyle>
            <a:lvl1pPr>
              <a:spcBef>
                <a:spcPct val="20000"/>
              </a:spcBef>
              <a:buChar char="•"/>
              <a:defRPr sz="3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indent="-228600" defTabSz="914400">
              <a:lnSpc>
                <a:spcPct val="90000"/>
              </a:lnSpc>
              <a:spcBef>
                <a:spcPts val="1000"/>
              </a:spcBef>
              <a:buClr>
                <a:schemeClr val="accent2"/>
              </a:buClr>
              <a:buFont typeface="Arial" panose="020B0604020202020204" pitchFamily="34" charset="0"/>
              <a:buChar char="•"/>
            </a:pPr>
            <a:r>
              <a:rPr lang="en-US" altLang="en-US" sz="1500" b="1">
                <a:solidFill>
                  <a:schemeClr val="tx1">
                    <a:lumMod val="85000"/>
                    <a:lumOff val="15000"/>
                  </a:schemeClr>
                </a:solidFill>
                <a:latin typeface="+mn-lt"/>
                <a:ea typeface="+mn-ea"/>
                <a:cs typeface="+mn-cs"/>
              </a:rPr>
              <a:t>protoplasm: </a:t>
            </a:r>
            <a:r>
              <a:rPr lang="en-US" altLang="en-US" sz="1500">
                <a:solidFill>
                  <a:schemeClr val="tx1">
                    <a:lumMod val="85000"/>
                    <a:lumOff val="15000"/>
                  </a:schemeClr>
                </a:solidFill>
                <a:latin typeface="+mn-lt"/>
                <a:ea typeface="+mn-ea"/>
                <a:cs typeface="+mn-cs"/>
              </a:rPr>
              <a:t>Intracellular fluid. All elements floats in it.</a:t>
            </a:r>
          </a:p>
          <a:p>
            <a:pPr indent="-228600" defTabSz="914400">
              <a:lnSpc>
                <a:spcPct val="90000"/>
              </a:lnSpc>
              <a:spcBef>
                <a:spcPts val="1000"/>
              </a:spcBef>
              <a:buClr>
                <a:schemeClr val="accent2"/>
              </a:buClr>
              <a:buFont typeface="Arial" panose="020B0604020202020204" pitchFamily="34" charset="0"/>
              <a:buChar char="•"/>
            </a:pPr>
            <a:endParaRPr lang="en-US" altLang="en-US" sz="1500">
              <a:solidFill>
                <a:schemeClr val="tx1">
                  <a:lumMod val="85000"/>
                  <a:lumOff val="15000"/>
                </a:schemeClr>
              </a:solidFill>
              <a:latin typeface="+mn-lt"/>
              <a:ea typeface="+mn-ea"/>
              <a:cs typeface="+mn-cs"/>
            </a:endParaRPr>
          </a:p>
          <a:p>
            <a:pPr indent="-228600" defTabSz="914400">
              <a:lnSpc>
                <a:spcPct val="90000"/>
              </a:lnSpc>
              <a:spcBef>
                <a:spcPts val="1000"/>
              </a:spcBef>
              <a:buClr>
                <a:schemeClr val="accent2"/>
              </a:buClr>
              <a:buFont typeface="Arial" panose="020B0604020202020204" pitchFamily="34" charset="0"/>
              <a:buChar char="•"/>
            </a:pPr>
            <a:r>
              <a:rPr lang="en-US" altLang="en-US" sz="1500" b="1">
                <a:solidFill>
                  <a:schemeClr val="tx1">
                    <a:lumMod val="85000"/>
                    <a:lumOff val="15000"/>
                  </a:schemeClr>
                </a:solidFill>
                <a:latin typeface="+mn-lt"/>
                <a:ea typeface="+mn-ea"/>
                <a:cs typeface="+mn-cs"/>
              </a:rPr>
              <a:t>Flagella: </a:t>
            </a:r>
            <a:r>
              <a:rPr lang="en-US" altLang="en-US" sz="1500">
                <a:solidFill>
                  <a:schemeClr val="tx1">
                    <a:lumMod val="85000"/>
                    <a:lumOff val="15000"/>
                  </a:schemeClr>
                </a:solidFill>
                <a:latin typeface="+mn-lt"/>
                <a:ea typeface="+mn-ea"/>
                <a:cs typeface="+mn-cs"/>
              </a:rPr>
              <a:t>It helps the bacterium to move and helps to feed.</a:t>
            </a:r>
          </a:p>
          <a:p>
            <a:pPr indent="-228600" defTabSz="914400">
              <a:lnSpc>
                <a:spcPct val="90000"/>
              </a:lnSpc>
              <a:spcBef>
                <a:spcPts val="1000"/>
              </a:spcBef>
              <a:buClr>
                <a:schemeClr val="accent2"/>
              </a:buClr>
              <a:buFont typeface="Arial" panose="020B0604020202020204" pitchFamily="34" charset="0"/>
              <a:buChar char="•"/>
            </a:pPr>
            <a:endParaRPr lang="en-US" altLang="en-US" sz="1500">
              <a:solidFill>
                <a:schemeClr val="tx1">
                  <a:lumMod val="85000"/>
                  <a:lumOff val="15000"/>
                </a:schemeClr>
              </a:solidFill>
              <a:latin typeface="+mn-lt"/>
              <a:ea typeface="+mn-ea"/>
              <a:cs typeface="+mn-cs"/>
            </a:endParaRPr>
          </a:p>
          <a:p>
            <a:pPr indent="-228600" defTabSz="914400">
              <a:lnSpc>
                <a:spcPct val="90000"/>
              </a:lnSpc>
              <a:spcBef>
                <a:spcPts val="1000"/>
              </a:spcBef>
              <a:buClr>
                <a:schemeClr val="accent2"/>
              </a:buClr>
              <a:buFont typeface="Arial" panose="020B0604020202020204" pitchFamily="34" charset="0"/>
              <a:buChar char="•"/>
            </a:pPr>
            <a:r>
              <a:rPr lang="en-US" altLang="en-US" sz="1500" b="1">
                <a:solidFill>
                  <a:schemeClr val="tx1">
                    <a:lumMod val="85000"/>
                    <a:lumOff val="15000"/>
                  </a:schemeClr>
                </a:solidFill>
                <a:latin typeface="+mn-lt"/>
                <a:ea typeface="+mn-ea"/>
                <a:cs typeface="+mn-cs"/>
              </a:rPr>
              <a:t>Pili: </a:t>
            </a:r>
            <a:r>
              <a:rPr lang="en-US" altLang="en-US" sz="1500">
                <a:solidFill>
                  <a:schemeClr val="tx1">
                    <a:lumMod val="85000"/>
                    <a:lumOff val="15000"/>
                  </a:schemeClr>
                </a:solidFill>
                <a:latin typeface="+mn-lt"/>
                <a:ea typeface="+mn-ea"/>
                <a:cs typeface="+mn-cs"/>
              </a:rPr>
              <a:t>it plays a role in gene transfer.</a:t>
            </a:r>
          </a:p>
          <a:p>
            <a:pPr indent="-228600" defTabSz="914400">
              <a:lnSpc>
                <a:spcPct val="90000"/>
              </a:lnSpc>
              <a:spcBef>
                <a:spcPts val="1000"/>
              </a:spcBef>
              <a:buClr>
                <a:schemeClr val="accent2"/>
              </a:buClr>
              <a:buFont typeface="Arial" panose="020B0604020202020204" pitchFamily="34" charset="0"/>
              <a:buChar char="•"/>
            </a:pPr>
            <a:endParaRPr lang="en-US" altLang="en-US" sz="1500">
              <a:solidFill>
                <a:schemeClr val="tx1">
                  <a:lumMod val="85000"/>
                  <a:lumOff val="15000"/>
                </a:schemeClr>
              </a:solidFill>
              <a:latin typeface="+mn-lt"/>
              <a:ea typeface="+mn-ea"/>
              <a:cs typeface="+mn-cs"/>
            </a:endParaRPr>
          </a:p>
          <a:p>
            <a:pPr indent="-228600" defTabSz="914400">
              <a:lnSpc>
                <a:spcPct val="90000"/>
              </a:lnSpc>
              <a:spcBef>
                <a:spcPts val="1000"/>
              </a:spcBef>
              <a:buClr>
                <a:schemeClr val="accent2"/>
              </a:buClr>
              <a:buFont typeface="Arial" panose="020B0604020202020204" pitchFamily="34" charset="0"/>
              <a:buChar char="•"/>
            </a:pPr>
            <a:r>
              <a:rPr lang="en-US" altLang="en-US" sz="1500" b="1">
                <a:solidFill>
                  <a:schemeClr val="tx1">
                    <a:lumMod val="85000"/>
                    <a:lumOff val="15000"/>
                  </a:schemeClr>
                </a:solidFill>
                <a:latin typeface="+mn-lt"/>
                <a:ea typeface="+mn-ea"/>
                <a:cs typeface="+mn-cs"/>
              </a:rPr>
              <a:t>Capsule</a:t>
            </a:r>
            <a:r>
              <a:rPr lang="en-US" altLang="en-US" sz="1500">
                <a:solidFill>
                  <a:schemeClr val="tx1">
                    <a:lumMod val="85000"/>
                    <a:lumOff val="15000"/>
                  </a:schemeClr>
                </a:solidFill>
                <a:latin typeface="+mn-lt"/>
                <a:ea typeface="+mn-ea"/>
                <a:cs typeface="+mn-cs"/>
              </a:rPr>
              <a:t>: A third coat that increases the chances of survival of bacteria in extreme cold and hot.</a:t>
            </a:r>
          </a:p>
        </p:txBody>
      </p:sp>
      <p:sp>
        <p:nvSpPr>
          <p:cNvPr id="73" name="Rectangle 72">
            <a:extLst>
              <a:ext uri="{FF2B5EF4-FFF2-40B4-BE49-F238E27FC236}">
                <a16:creationId xmlns:a16="http://schemas.microsoft.com/office/drawing/2014/main" xmlns="" id="{E3BC0364-4B58-4841-A227-00A6A59E02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50992" y="-2"/>
            <a:ext cx="3493008"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xmlns="" id="{A029A1F4-D02D-48E4-9331-6870B23B4F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15609" y="479893"/>
            <a:ext cx="2763774" cy="5458969"/>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xmlns="" id="{D06A8CF3-711E-4C63-9DD5-53A2696C0D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139808" y="644485"/>
            <a:ext cx="2515376" cy="51297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74057833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977</Words>
  <Application>Microsoft Office PowerPoint</Application>
  <PresentationFormat>Ekran Gösterisi (4:3)</PresentationFormat>
  <Paragraphs>97</Paragraphs>
  <Slides>26</Slides>
  <Notes>2</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Parcel</vt:lpstr>
      <vt:lpstr>Cell, lıfe and LIVING</vt:lpstr>
      <vt:lpstr>Life, living…</vt:lpstr>
      <vt:lpstr>1665 Robert Hooke </vt:lpstr>
      <vt:lpstr>The origins of the theory of the cell</vt:lpstr>
      <vt:lpstr>Theory of cell (Wirchow)</vt:lpstr>
      <vt:lpstr>What is cell?</vt:lpstr>
      <vt:lpstr>Cell</vt:lpstr>
      <vt:lpstr>Slayt 8</vt:lpstr>
      <vt:lpstr>Prokaryote</vt:lpstr>
      <vt:lpstr>Prokaryote</vt:lpstr>
      <vt:lpstr>Slayt 11</vt:lpstr>
      <vt:lpstr>Slayt 12</vt:lpstr>
      <vt:lpstr>Slayt 13</vt:lpstr>
      <vt:lpstr>Prokaryotic Eukaryotic Difference</vt:lpstr>
      <vt:lpstr>eukaryotic cell structure diagram</vt:lpstr>
      <vt:lpstr>Slayt 16</vt:lpstr>
      <vt:lpstr>Slayt 17</vt:lpstr>
      <vt:lpstr>The nucleus </vt:lpstr>
      <vt:lpstr>The nucleolus </vt:lpstr>
      <vt:lpstr>Ribosomes </vt:lpstr>
      <vt:lpstr>Mitochondria</vt:lpstr>
      <vt:lpstr>Slayt 22</vt:lpstr>
      <vt:lpstr>endomembrane system</vt:lpstr>
      <vt:lpstr>three-parent baby</vt:lpstr>
      <vt:lpstr>Slayt 25</vt:lpstr>
      <vt:lpstr>Slayt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 lıfe and LIVING</dc:title>
  <dc:creator>Nuket.Bilgen</dc:creator>
  <cp:lastModifiedBy>dell</cp:lastModifiedBy>
  <cp:revision>2</cp:revision>
  <dcterms:created xsi:type="dcterms:W3CDTF">2020-11-05T05:00:41Z</dcterms:created>
  <dcterms:modified xsi:type="dcterms:W3CDTF">2021-11-08T09:09:24Z</dcterms:modified>
</cp:coreProperties>
</file>