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72" r:id="rId2"/>
    <p:sldId id="275" r:id="rId3"/>
    <p:sldId id="276" r:id="rId4"/>
    <p:sldId id="277" r:id="rId5"/>
    <p:sldId id="278" r:id="rId6"/>
    <p:sldId id="279" r:id="rId7"/>
    <p:sldId id="280" r:id="rId8"/>
    <p:sldId id="281" r:id="rId9"/>
    <p:sldId id="282" r:id="rId10"/>
    <p:sldId id="283" r:id="rId11"/>
    <p:sldId id="284" r:id="rId12"/>
    <p:sldId id="285" r:id="rId13"/>
    <p:sldId id="286" r:id="rId14"/>
    <p:sldId id="289" r:id="rId15"/>
    <p:sldId id="297" r:id="rId16"/>
    <p:sldId id="299" r:id="rId17"/>
    <p:sldId id="300" r:id="rId18"/>
    <p:sldId id="301" r:id="rId19"/>
    <p:sldId id="302" r:id="rId20"/>
    <p:sldId id="305" r:id="rId21"/>
    <p:sldId id="306" r:id="rId22"/>
    <p:sldId id="307" r:id="rId23"/>
    <p:sldId id="310" r:id="rId24"/>
    <p:sldId id="311" r:id="rId25"/>
    <p:sldId id="331" r:id="rId26"/>
    <p:sldId id="332" r:id="rId27"/>
    <p:sldId id="335" r:id="rId28"/>
  </p:sldIdLst>
  <p:sldSz cx="9144000" cy="6858000" type="screen4x3"/>
  <p:notesSz cx="6858000" cy="9144000"/>
  <p:defaultTextStyle>
    <a:defPPr>
      <a:defRPr lang="tr-T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8" d="100"/>
          <a:sy n="88" d="100"/>
        </p:scale>
        <p:origin x="-1062"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09C58AD1-6BE5-4A1B-A4FA-E2F51CD359A8}" type="datetimeFigureOut">
              <a:rPr lang="tr-TR"/>
              <a:pPr>
                <a:defRPr/>
              </a:pPr>
              <a:t>02.01.2018</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tr-TR" noProof="0"/>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noProof="0" smtClean="0"/>
              <a:t>Asıl metin stillerini düzenlemek için tıklatın</a:t>
            </a:r>
          </a:p>
          <a:p>
            <a:pPr lvl="1"/>
            <a:r>
              <a:rPr lang="tr-TR" noProof="0" smtClean="0"/>
              <a:t>İkinci düzey</a:t>
            </a:r>
          </a:p>
          <a:p>
            <a:pPr lvl="2"/>
            <a:r>
              <a:rPr lang="tr-TR" noProof="0" smtClean="0"/>
              <a:t>Üçüncü düzey</a:t>
            </a:r>
          </a:p>
          <a:p>
            <a:pPr lvl="3"/>
            <a:r>
              <a:rPr lang="tr-TR" noProof="0" smtClean="0"/>
              <a:t>Dördüncü düzey</a:t>
            </a:r>
          </a:p>
          <a:p>
            <a:pPr lvl="4"/>
            <a:r>
              <a:rPr lang="tr-TR" noProof="0" smtClean="0"/>
              <a:t>Beşinci düzey</a:t>
            </a:r>
            <a:endParaRPr lang="tr-TR" noProof="0"/>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68290700-BF3C-4DF7-9232-86838E13C284}" type="slidenum">
              <a:rPr lang="tr-TR"/>
              <a:pPr>
                <a:defRPr/>
              </a:pPr>
              <a:t>‹#›</a:t>
            </a:fld>
            <a:endParaRPr lang="tr-TR"/>
          </a:p>
        </p:txBody>
      </p:sp>
    </p:spTree>
    <p:extLst>
      <p:ext uri="{BB962C8B-B14F-4D97-AF65-F5344CB8AC3E}">
        <p14:creationId xmlns:p14="http://schemas.microsoft.com/office/powerpoint/2010/main" val="200572656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5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089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728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137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342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547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752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22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366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571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1776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390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595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691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6896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510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27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1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656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tr-T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3 Veri Yer Tutucusu"/>
          <p:cNvSpPr>
            <a:spLocks noGrp="1"/>
          </p:cNvSpPr>
          <p:nvPr>
            <p:ph type="dt" sz="half" idx="10"/>
          </p:nvPr>
        </p:nvSpPr>
        <p:spPr/>
        <p:txBody>
          <a:bodyPr/>
          <a:lstStyle>
            <a:lvl1pPr>
              <a:defRPr/>
            </a:lvl1pPr>
          </a:lstStyle>
          <a:p>
            <a:pPr>
              <a:defRPr/>
            </a:pPr>
            <a:fld id="{E39EB78C-9CD3-47BF-871D-B18173387BF7}" type="datetimeFigureOut">
              <a:rPr lang="tr-TR"/>
              <a:pPr>
                <a:defRPr/>
              </a:pPr>
              <a:t>02.01.2018</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91F18C69-4983-4E96-9A76-D8E683CB6134}" type="slidenum">
              <a:rPr lang="tr-TR"/>
              <a:pPr>
                <a:defRPr/>
              </a:pPr>
              <a:t>‹#›</a:t>
            </a:fld>
            <a:endParaRPr lang="tr-T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EE87963C-E671-4324-8EB3-8BA794E5F681}" type="datetimeFigureOut">
              <a:rPr lang="tr-TR"/>
              <a:pPr>
                <a:defRPr/>
              </a:pPr>
              <a:t>02.01.2018</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2D2F0495-1160-4AD2-B769-6F7B350CF339}" type="slidenum">
              <a:rPr lang="tr-TR"/>
              <a:pPr>
                <a:defRPr/>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74C34F78-F303-4DF0-AE94-27A96042A67A}" type="datetimeFigureOut">
              <a:rPr lang="tr-TR"/>
              <a:pPr>
                <a:defRPr/>
              </a:pPr>
              <a:t>02.01.2018</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78C1D3C2-FAE4-4126-B60C-FE6117EEE382}" type="slidenum">
              <a:rPr lang="tr-TR"/>
              <a:pPr>
                <a:defRPr/>
              </a:pPr>
              <a:t>‹#›</a:t>
            </a:fld>
            <a:endParaRPr lang="tr-T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p:txBody>
          <a:bodyPr/>
          <a:lstStyle>
            <a:lvl1pPr>
              <a:defRPr/>
            </a:lvl1pPr>
          </a:lstStyle>
          <a:p>
            <a:pPr>
              <a:defRPr/>
            </a:pPr>
            <a:fld id="{67CE72A0-33C7-4F55-A49C-36D040CE8BCB}" type="datetimeFigureOut">
              <a:rPr lang="tr-TR"/>
              <a:pPr>
                <a:defRPr/>
              </a:pPr>
              <a:t>02.01.2018</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D5CB0910-CA07-4033-A827-B3622EA95CD4}" type="slidenum">
              <a:rPr lang="tr-TR"/>
              <a:pPr>
                <a:defRPr/>
              </a:pPr>
              <a:t>‹#›</a:t>
            </a:fld>
            <a:endParaRPr lang="tr-T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p:txBody>
          <a:bodyPr/>
          <a:lstStyle>
            <a:lvl1pPr>
              <a:defRPr/>
            </a:lvl1pPr>
          </a:lstStyle>
          <a:p>
            <a:pPr>
              <a:defRPr/>
            </a:pPr>
            <a:fld id="{72B16EF3-44EE-4348-A3DA-708E8B2FE852}" type="datetimeFigureOut">
              <a:rPr lang="tr-TR"/>
              <a:pPr>
                <a:defRPr/>
              </a:pPr>
              <a:t>02.01.2018</a:t>
            </a:fld>
            <a:endParaRPr lang="tr-TR"/>
          </a:p>
        </p:txBody>
      </p:sp>
      <p:sp>
        <p:nvSpPr>
          <p:cNvPr id="5" name="4 Altbilgi Yer Tutucusu"/>
          <p:cNvSpPr>
            <a:spLocks noGrp="1"/>
          </p:cNvSpPr>
          <p:nvPr>
            <p:ph type="ftr" sz="quarter" idx="11"/>
          </p:nvPr>
        </p:nvSpPr>
        <p:spPr/>
        <p:txBody>
          <a:bodyPr/>
          <a:lstStyle>
            <a:lvl1pPr>
              <a:defRPr/>
            </a:lvl1pPr>
          </a:lstStyle>
          <a:p>
            <a:pPr>
              <a:defRPr/>
            </a:pPr>
            <a:endParaRPr lang="tr-TR"/>
          </a:p>
        </p:txBody>
      </p:sp>
      <p:sp>
        <p:nvSpPr>
          <p:cNvPr id="6" name="5 Slayt Numarası Yer Tutucusu"/>
          <p:cNvSpPr>
            <a:spLocks noGrp="1"/>
          </p:cNvSpPr>
          <p:nvPr>
            <p:ph type="sldNum" sz="quarter" idx="12"/>
          </p:nvPr>
        </p:nvSpPr>
        <p:spPr/>
        <p:txBody>
          <a:bodyPr/>
          <a:lstStyle>
            <a:lvl1pPr>
              <a:defRPr/>
            </a:lvl1pPr>
          </a:lstStyle>
          <a:p>
            <a:pPr>
              <a:defRPr/>
            </a:pPr>
            <a:fld id="{0EF2F3AD-2C6D-4933-8271-32C0ADCA110B}" type="slidenum">
              <a:rPr lang="tr-TR"/>
              <a:pPr>
                <a:defRPr/>
              </a:pPr>
              <a:t>‹#›</a:t>
            </a:fld>
            <a:endParaRPr lang="tr-T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3 Veri Yer Tutucusu"/>
          <p:cNvSpPr>
            <a:spLocks noGrp="1"/>
          </p:cNvSpPr>
          <p:nvPr>
            <p:ph type="dt" sz="half" idx="10"/>
          </p:nvPr>
        </p:nvSpPr>
        <p:spPr/>
        <p:txBody>
          <a:bodyPr/>
          <a:lstStyle>
            <a:lvl1pPr>
              <a:defRPr/>
            </a:lvl1pPr>
          </a:lstStyle>
          <a:p>
            <a:pPr>
              <a:defRPr/>
            </a:pPr>
            <a:fld id="{E594ECEA-7D6D-45E8-B24D-BA0E5F539072}" type="datetimeFigureOut">
              <a:rPr lang="tr-TR"/>
              <a:pPr>
                <a:defRPr/>
              </a:pPr>
              <a:t>02.01.2018</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49C8374A-1358-4D8C-AF05-2049B733BB2A}" type="slidenum">
              <a:rPr lang="tr-TR"/>
              <a:pPr>
                <a:defRPr/>
              </a:pPr>
              <a:t>‹#›</a:t>
            </a:fld>
            <a:endParaRPr lang="tr-T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3 Veri Yer Tutucusu"/>
          <p:cNvSpPr>
            <a:spLocks noGrp="1"/>
          </p:cNvSpPr>
          <p:nvPr>
            <p:ph type="dt" sz="half" idx="10"/>
          </p:nvPr>
        </p:nvSpPr>
        <p:spPr/>
        <p:txBody>
          <a:bodyPr/>
          <a:lstStyle>
            <a:lvl1pPr>
              <a:defRPr/>
            </a:lvl1pPr>
          </a:lstStyle>
          <a:p>
            <a:pPr>
              <a:defRPr/>
            </a:pPr>
            <a:fld id="{6711016E-3CDC-4951-8759-5D904CCCCE2E}" type="datetimeFigureOut">
              <a:rPr lang="tr-TR"/>
              <a:pPr>
                <a:defRPr/>
              </a:pPr>
              <a:t>02.01.2018</a:t>
            </a:fld>
            <a:endParaRPr lang="tr-TR"/>
          </a:p>
        </p:txBody>
      </p:sp>
      <p:sp>
        <p:nvSpPr>
          <p:cNvPr id="8" name="4 Altbilgi Yer Tutucusu"/>
          <p:cNvSpPr>
            <a:spLocks noGrp="1"/>
          </p:cNvSpPr>
          <p:nvPr>
            <p:ph type="ftr" sz="quarter" idx="11"/>
          </p:nvPr>
        </p:nvSpPr>
        <p:spPr/>
        <p:txBody>
          <a:bodyPr/>
          <a:lstStyle>
            <a:lvl1pPr>
              <a:defRPr/>
            </a:lvl1pPr>
          </a:lstStyle>
          <a:p>
            <a:pPr>
              <a:defRPr/>
            </a:pPr>
            <a:endParaRPr lang="tr-TR"/>
          </a:p>
        </p:txBody>
      </p:sp>
      <p:sp>
        <p:nvSpPr>
          <p:cNvPr id="9" name="5 Slayt Numarası Yer Tutucusu"/>
          <p:cNvSpPr>
            <a:spLocks noGrp="1"/>
          </p:cNvSpPr>
          <p:nvPr>
            <p:ph type="sldNum" sz="quarter" idx="12"/>
          </p:nvPr>
        </p:nvSpPr>
        <p:spPr/>
        <p:txBody>
          <a:bodyPr/>
          <a:lstStyle>
            <a:lvl1pPr>
              <a:defRPr/>
            </a:lvl1pPr>
          </a:lstStyle>
          <a:p>
            <a:pPr>
              <a:defRPr/>
            </a:pPr>
            <a:fld id="{16AAF93D-E63B-4F67-AF28-C705CDA5DBE4}" type="slidenum">
              <a:rPr lang="tr-TR"/>
              <a:pPr>
                <a:defRPr/>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smtClean="0"/>
              <a:t>Asıl başlık stili için tıklatın</a:t>
            </a:r>
            <a:endParaRPr lang="tr-TR"/>
          </a:p>
        </p:txBody>
      </p:sp>
      <p:sp>
        <p:nvSpPr>
          <p:cNvPr id="3" name="3 Veri Yer Tutucusu"/>
          <p:cNvSpPr>
            <a:spLocks noGrp="1"/>
          </p:cNvSpPr>
          <p:nvPr>
            <p:ph type="dt" sz="half" idx="10"/>
          </p:nvPr>
        </p:nvSpPr>
        <p:spPr/>
        <p:txBody>
          <a:bodyPr/>
          <a:lstStyle>
            <a:lvl1pPr>
              <a:defRPr/>
            </a:lvl1pPr>
          </a:lstStyle>
          <a:p>
            <a:pPr>
              <a:defRPr/>
            </a:pPr>
            <a:fld id="{3D2ADAC7-3C41-463E-9EF9-B7F84360AA61}" type="datetimeFigureOut">
              <a:rPr lang="tr-TR"/>
              <a:pPr>
                <a:defRPr/>
              </a:pPr>
              <a:t>02.01.2018</a:t>
            </a:fld>
            <a:endParaRPr lang="tr-TR"/>
          </a:p>
        </p:txBody>
      </p:sp>
      <p:sp>
        <p:nvSpPr>
          <p:cNvPr id="4" name="4 Altbilgi Yer Tutucusu"/>
          <p:cNvSpPr>
            <a:spLocks noGrp="1"/>
          </p:cNvSpPr>
          <p:nvPr>
            <p:ph type="ftr" sz="quarter" idx="11"/>
          </p:nvPr>
        </p:nvSpPr>
        <p:spPr/>
        <p:txBody>
          <a:bodyPr/>
          <a:lstStyle>
            <a:lvl1pPr>
              <a:defRPr/>
            </a:lvl1pPr>
          </a:lstStyle>
          <a:p>
            <a:pPr>
              <a:defRPr/>
            </a:pPr>
            <a:endParaRPr lang="tr-TR"/>
          </a:p>
        </p:txBody>
      </p:sp>
      <p:sp>
        <p:nvSpPr>
          <p:cNvPr id="5" name="5 Slayt Numarası Yer Tutucusu"/>
          <p:cNvSpPr>
            <a:spLocks noGrp="1"/>
          </p:cNvSpPr>
          <p:nvPr>
            <p:ph type="sldNum" sz="quarter" idx="12"/>
          </p:nvPr>
        </p:nvSpPr>
        <p:spPr/>
        <p:txBody>
          <a:bodyPr/>
          <a:lstStyle>
            <a:lvl1pPr>
              <a:defRPr/>
            </a:lvl1pPr>
          </a:lstStyle>
          <a:p>
            <a:pPr>
              <a:defRPr/>
            </a:pPr>
            <a:fld id="{A379CC90-93EB-455D-AE79-EF787BC93305}" type="slidenum">
              <a:rPr lang="tr-TR"/>
              <a:pPr>
                <a:defRPr/>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3 Veri Yer Tutucusu"/>
          <p:cNvSpPr>
            <a:spLocks noGrp="1"/>
          </p:cNvSpPr>
          <p:nvPr>
            <p:ph type="dt" sz="half" idx="10"/>
          </p:nvPr>
        </p:nvSpPr>
        <p:spPr/>
        <p:txBody>
          <a:bodyPr/>
          <a:lstStyle>
            <a:lvl1pPr>
              <a:defRPr/>
            </a:lvl1pPr>
          </a:lstStyle>
          <a:p>
            <a:pPr>
              <a:defRPr/>
            </a:pPr>
            <a:fld id="{3EF16D14-6E5A-4BEB-99ED-1330D51BA639}" type="datetimeFigureOut">
              <a:rPr lang="tr-TR"/>
              <a:pPr>
                <a:defRPr/>
              </a:pPr>
              <a:t>02.01.2018</a:t>
            </a:fld>
            <a:endParaRPr lang="tr-TR"/>
          </a:p>
        </p:txBody>
      </p:sp>
      <p:sp>
        <p:nvSpPr>
          <p:cNvPr id="3" name="4 Altbilgi Yer Tutucusu"/>
          <p:cNvSpPr>
            <a:spLocks noGrp="1"/>
          </p:cNvSpPr>
          <p:nvPr>
            <p:ph type="ftr" sz="quarter" idx="11"/>
          </p:nvPr>
        </p:nvSpPr>
        <p:spPr/>
        <p:txBody>
          <a:bodyPr/>
          <a:lstStyle>
            <a:lvl1pPr>
              <a:defRPr/>
            </a:lvl1pPr>
          </a:lstStyle>
          <a:p>
            <a:pPr>
              <a:defRPr/>
            </a:pPr>
            <a:endParaRPr lang="tr-TR"/>
          </a:p>
        </p:txBody>
      </p:sp>
      <p:sp>
        <p:nvSpPr>
          <p:cNvPr id="4" name="5 Slayt Numarası Yer Tutucusu"/>
          <p:cNvSpPr>
            <a:spLocks noGrp="1"/>
          </p:cNvSpPr>
          <p:nvPr>
            <p:ph type="sldNum" sz="quarter" idx="12"/>
          </p:nvPr>
        </p:nvSpPr>
        <p:spPr/>
        <p:txBody>
          <a:bodyPr/>
          <a:lstStyle>
            <a:lvl1pPr>
              <a:defRPr/>
            </a:lvl1pPr>
          </a:lstStyle>
          <a:p>
            <a:pPr>
              <a:defRPr/>
            </a:pPr>
            <a:fld id="{54831EF9-66D7-4370-9E2E-A1B17A8B6446}" type="slidenum">
              <a:rPr lang="tr-TR"/>
              <a:pPr>
                <a:defRPr/>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C0E759B5-A453-4DE0-9E67-C11387F76EF3}" type="datetimeFigureOut">
              <a:rPr lang="tr-TR"/>
              <a:pPr>
                <a:defRPr/>
              </a:pPr>
              <a:t>02.01.2018</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61418AB9-36F9-4C98-B83B-48166F30D828}" type="slidenum">
              <a:rPr lang="tr-TR"/>
              <a:pPr>
                <a:defRPr/>
              </a:pPr>
              <a:t>‹#›</a:t>
            </a:fld>
            <a:endParaRPr lang="tr-T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3 Veri Yer Tutucusu"/>
          <p:cNvSpPr>
            <a:spLocks noGrp="1"/>
          </p:cNvSpPr>
          <p:nvPr>
            <p:ph type="dt" sz="half" idx="10"/>
          </p:nvPr>
        </p:nvSpPr>
        <p:spPr/>
        <p:txBody>
          <a:bodyPr/>
          <a:lstStyle>
            <a:lvl1pPr>
              <a:defRPr/>
            </a:lvl1pPr>
          </a:lstStyle>
          <a:p>
            <a:pPr>
              <a:defRPr/>
            </a:pPr>
            <a:fld id="{5FEF5F7D-6E11-4601-A157-0E75139D379E}" type="datetimeFigureOut">
              <a:rPr lang="tr-TR"/>
              <a:pPr>
                <a:defRPr/>
              </a:pPr>
              <a:t>02.01.2018</a:t>
            </a:fld>
            <a:endParaRPr lang="tr-TR"/>
          </a:p>
        </p:txBody>
      </p:sp>
      <p:sp>
        <p:nvSpPr>
          <p:cNvPr id="6" name="4 Altbilgi Yer Tutucusu"/>
          <p:cNvSpPr>
            <a:spLocks noGrp="1"/>
          </p:cNvSpPr>
          <p:nvPr>
            <p:ph type="ftr" sz="quarter" idx="11"/>
          </p:nvPr>
        </p:nvSpPr>
        <p:spPr/>
        <p:txBody>
          <a:bodyPr/>
          <a:lstStyle>
            <a:lvl1pPr>
              <a:defRPr/>
            </a:lvl1pPr>
          </a:lstStyle>
          <a:p>
            <a:pPr>
              <a:defRPr/>
            </a:pPr>
            <a:endParaRPr lang="tr-TR"/>
          </a:p>
        </p:txBody>
      </p:sp>
      <p:sp>
        <p:nvSpPr>
          <p:cNvPr id="7" name="5 Slayt Numarası Yer Tutucusu"/>
          <p:cNvSpPr>
            <a:spLocks noGrp="1"/>
          </p:cNvSpPr>
          <p:nvPr>
            <p:ph type="sldNum" sz="quarter" idx="12"/>
          </p:nvPr>
        </p:nvSpPr>
        <p:spPr/>
        <p:txBody>
          <a:bodyPr/>
          <a:lstStyle>
            <a:lvl1pPr>
              <a:defRPr/>
            </a:lvl1pPr>
          </a:lstStyle>
          <a:p>
            <a:pPr>
              <a:defRPr/>
            </a:pPr>
            <a:fld id="{414348DC-0AC8-44F7-A45B-DDBF2BA48857}" type="slidenum">
              <a:rPr lang="tr-TR"/>
              <a:pPr>
                <a:defRPr/>
              </a:pPr>
              <a:t>‹#›</a:t>
            </a:fld>
            <a:endParaRPr lang="tr-T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Başlık Yer Tutucusu"/>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tr-TR" smtClean="0"/>
              <a:t>Asıl başlık stili için tıklatın</a:t>
            </a:r>
          </a:p>
        </p:txBody>
      </p:sp>
      <p:sp>
        <p:nvSpPr>
          <p:cNvPr id="1027" name="2 Metin Yer Tutucusu"/>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E9BC0329-4582-49D4-9E40-AFF10A0CE637}" type="datetimeFigureOut">
              <a:rPr lang="tr-TR"/>
              <a:pPr>
                <a:defRPr/>
              </a:pPr>
              <a:t>02.01.2018</a:t>
            </a:fld>
            <a:endParaRPr lang="tr-TR"/>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tr-TR"/>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F91E041-BB5D-46D2-8AC8-49651D4B0726}" type="slidenum">
              <a:rPr lang="tr-TR"/>
              <a:pPr>
                <a:defRPr/>
              </a:pPr>
              <a:t>‹#›</a:t>
            </a:fld>
            <a:endParaRPr lang="tr-T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5" descr="Bursa Ulu Camii"/>
          <p:cNvPicPr>
            <a:picLocks noChangeAspect="1" noChangeArrowheads="1"/>
          </p:cNvPicPr>
          <p:nvPr/>
        </p:nvPicPr>
        <p:blipFill>
          <a:blip r:embed="rId3"/>
          <a:srcRect/>
          <a:stretch>
            <a:fillRect/>
          </a:stretch>
        </p:blipFill>
        <p:spPr bwMode="auto">
          <a:xfrm>
            <a:off x="0" y="188913"/>
            <a:ext cx="9144000" cy="6480175"/>
          </a:xfrm>
          <a:prstGeom prst="rect">
            <a:avLst/>
          </a:prstGeom>
          <a:noFill/>
          <a:ln w="9525">
            <a:no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Resim" descr="kubbe1.jpg"/>
          <p:cNvPicPr>
            <a:picLocks noChangeAspect="1"/>
          </p:cNvPicPr>
          <p:nvPr/>
        </p:nvPicPr>
        <p:blipFill>
          <a:blip r:embed="rId3" cstate="print"/>
          <a:stretch>
            <a:fillRect/>
          </a:stretch>
        </p:blipFill>
        <p:spPr>
          <a:xfrm>
            <a:off x="0" y="0"/>
            <a:ext cx="2868780" cy="6858000"/>
          </a:xfrm>
          <a:prstGeom prst="rect">
            <a:avLst/>
          </a:prstGeom>
          <a:ln>
            <a:noFill/>
          </a:ln>
          <a:effectLst>
            <a:softEdge rad="112500"/>
          </a:effectLst>
        </p:spPr>
      </p:pic>
      <p:pic>
        <p:nvPicPr>
          <p:cNvPr id="12" name="11 Resim" descr="kubbe2.jpg"/>
          <p:cNvPicPr>
            <a:picLocks noChangeAspect="1"/>
          </p:cNvPicPr>
          <p:nvPr/>
        </p:nvPicPr>
        <p:blipFill>
          <a:blip r:embed="rId4" cstate="print"/>
          <a:stretch>
            <a:fillRect/>
          </a:stretch>
        </p:blipFill>
        <p:spPr>
          <a:xfrm>
            <a:off x="6371098" y="0"/>
            <a:ext cx="2772903" cy="6858000"/>
          </a:xfrm>
          <a:prstGeom prst="rect">
            <a:avLst/>
          </a:prstGeom>
          <a:ln>
            <a:noFill/>
          </a:ln>
          <a:effectLst>
            <a:softEdge rad="112500"/>
          </a:effectLst>
        </p:spPr>
      </p:pic>
      <p:sp>
        <p:nvSpPr>
          <p:cNvPr id="13" name="12 Dikdörtgen"/>
          <p:cNvSpPr/>
          <p:nvPr/>
        </p:nvSpPr>
        <p:spPr>
          <a:xfrm>
            <a:off x="3021948" y="214290"/>
            <a:ext cx="3195362" cy="923330"/>
          </a:xfrm>
          <a:prstGeom prst="rect">
            <a:avLst/>
          </a:prstGeom>
          <a:noFill/>
        </p:spPr>
        <p:txBody>
          <a:bodyPr wrap="none">
            <a:spAutoFit/>
          </a:bodyPr>
          <a:lstStyle/>
          <a:p>
            <a:pPr algn="ctr" fontAlgn="auto">
              <a:spcBef>
                <a:spcPts val="0"/>
              </a:spcBef>
              <a:spcAft>
                <a:spcPts val="0"/>
              </a:spcAft>
              <a:defRPr/>
            </a:pPr>
            <a:r>
              <a:rPr lang="tr-TR"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n-lt"/>
                <a:cs typeface="+mn-cs"/>
              </a:rPr>
              <a:t>Minareleri</a:t>
            </a:r>
          </a:p>
        </p:txBody>
      </p:sp>
      <p:sp>
        <p:nvSpPr>
          <p:cNvPr id="67588" name="13 Metin kutusu"/>
          <p:cNvSpPr txBox="1">
            <a:spLocks noChangeArrowheads="1"/>
          </p:cNvSpPr>
          <p:nvPr/>
        </p:nvSpPr>
        <p:spPr bwMode="auto">
          <a:xfrm>
            <a:off x="2928938" y="1000125"/>
            <a:ext cx="3429000" cy="5035550"/>
          </a:xfrm>
          <a:prstGeom prst="rect">
            <a:avLst/>
          </a:prstGeom>
          <a:noFill/>
          <a:ln w="9525">
            <a:noFill/>
            <a:miter lim="800000"/>
            <a:headEnd/>
            <a:tailEnd/>
          </a:ln>
        </p:spPr>
        <p:txBody>
          <a:bodyPr>
            <a:spAutoFit/>
          </a:bodyPr>
          <a:lstStyle/>
          <a:p>
            <a:r>
              <a:rPr lang="tr-TR">
                <a:latin typeface="Constantia" pitchFamily="18" charset="0"/>
              </a:rPr>
              <a:t>   Ulu Cami’nin kuzey </a:t>
            </a:r>
            <a:r>
              <a:rPr lang="tr-TR">
                <a:latin typeface="Calibri" pitchFamily="34" charset="0"/>
              </a:rPr>
              <a:t>doğu ve kuzey batı </a:t>
            </a:r>
            <a:r>
              <a:rPr lang="tr-TR">
                <a:latin typeface="Constantia" pitchFamily="18" charset="0"/>
              </a:rPr>
              <a:t>köşelerinde birer şerefeli iki tane yüksek minaresi vardır. Ulu Cami’nin ihtişamına denk bu minareler Bursa’nın hemen her yerinden görülebilir.</a:t>
            </a:r>
          </a:p>
          <a:p>
            <a:r>
              <a:rPr lang="tr-TR">
                <a:latin typeface="Constantia" pitchFamily="18" charset="0"/>
              </a:rPr>
              <a:t>   Batıdaki minareyi Yıldırım Bayezid Han cami ile birlikte yaptırmıştır.Bu minarenin özelliği </a:t>
            </a:r>
            <a:r>
              <a:rPr lang="tr-TR">
                <a:latin typeface="Calibri" pitchFamily="34" charset="0"/>
              </a:rPr>
              <a:t>şerefesine iki ayrı yolla çıkılmasıdır. </a:t>
            </a:r>
            <a:r>
              <a:rPr lang="tr-TR">
                <a:latin typeface="Constantia" pitchFamily="18" charset="0"/>
              </a:rPr>
              <a:t>Bu çift yol belki de  Mimar Sinan’ın Selimiye Camii’nin minarelerinde uyguladığı üç yollu </a:t>
            </a:r>
            <a:r>
              <a:rPr lang="tr-TR">
                <a:latin typeface="Calibri" pitchFamily="34" charset="0"/>
              </a:rPr>
              <a:t>minareye</a:t>
            </a:r>
            <a:r>
              <a:rPr lang="tr-TR">
                <a:latin typeface="Constantia" pitchFamily="18" charset="0"/>
              </a:rPr>
              <a:t> ilham </a:t>
            </a:r>
            <a:r>
              <a:rPr lang="tr-TR">
                <a:latin typeface="Calibri" pitchFamily="34" charset="0"/>
              </a:rPr>
              <a:t>kaynağı olmuştur.</a:t>
            </a:r>
            <a:endParaRPr lang="tr-TR">
              <a:latin typeface="Constantia" pitchFamily="18" charset="0"/>
            </a:endParaRPr>
          </a:p>
          <a:p>
            <a:r>
              <a:rPr lang="tr-TR">
                <a:latin typeface="Constantia" pitchFamily="18" charset="0"/>
              </a:rPr>
              <a:t>   Doğu minaresini Fetret Devri’nden sonra Çelebi Mehmet yaptırmıştır.</a:t>
            </a:r>
          </a:p>
        </p:txBody>
      </p:sp>
      <p:sp>
        <p:nvSpPr>
          <p:cNvPr id="15" name="14 Dikdörtgen"/>
          <p:cNvSpPr/>
          <p:nvPr/>
        </p:nvSpPr>
        <p:spPr>
          <a:xfrm>
            <a:off x="6813532" y="214290"/>
            <a:ext cx="1452769" cy="369332"/>
          </a:xfrm>
          <a:prstGeom prst="rect">
            <a:avLst/>
          </a:prstGeom>
          <a:noFill/>
        </p:spPr>
        <p:txBody>
          <a:bodyPr wrap="none">
            <a:spAutoFit/>
          </a:bodyPr>
          <a:lstStyle/>
          <a:p>
            <a:pPr algn="ctr" fontAlgn="auto">
              <a:spcBef>
                <a:spcPts val="0"/>
              </a:spcBef>
              <a:spcAft>
                <a:spcPts val="0"/>
              </a:spcAft>
              <a:defRPr/>
            </a:pPr>
            <a:r>
              <a:rPr lang="tr-TR"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n-lt"/>
                <a:cs typeface="+mn-cs"/>
              </a:rPr>
              <a:t>Batı Minaresi</a:t>
            </a:r>
          </a:p>
        </p:txBody>
      </p:sp>
      <p:sp>
        <p:nvSpPr>
          <p:cNvPr id="16" name="15 Dikdörtgen"/>
          <p:cNvSpPr/>
          <p:nvPr/>
        </p:nvSpPr>
        <p:spPr>
          <a:xfrm>
            <a:off x="395558" y="142852"/>
            <a:ext cx="1576714" cy="369332"/>
          </a:xfrm>
          <a:prstGeom prst="rect">
            <a:avLst/>
          </a:prstGeom>
          <a:noFill/>
        </p:spPr>
        <p:txBody>
          <a:bodyPr wrap="none">
            <a:spAutoFit/>
          </a:bodyPr>
          <a:lstStyle/>
          <a:p>
            <a:pPr algn="ctr" fontAlgn="auto">
              <a:spcBef>
                <a:spcPts val="0"/>
              </a:spcBef>
              <a:spcAft>
                <a:spcPts val="0"/>
              </a:spcAft>
              <a:defRPr/>
            </a:pPr>
            <a:r>
              <a:rPr lang="tr-TR"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n-lt"/>
                <a:cs typeface="+mn-cs"/>
              </a:rPr>
              <a:t>Doğu Minaresi</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4 Metin kutusu"/>
          <p:cNvSpPr txBox="1">
            <a:spLocks noChangeArrowheads="1"/>
          </p:cNvSpPr>
          <p:nvPr/>
        </p:nvSpPr>
        <p:spPr bwMode="auto">
          <a:xfrm>
            <a:off x="3000375" y="2357438"/>
            <a:ext cx="5643563" cy="1800225"/>
          </a:xfrm>
          <a:prstGeom prst="rect">
            <a:avLst/>
          </a:prstGeom>
          <a:noFill/>
          <a:ln w="9525">
            <a:noFill/>
            <a:miter lim="800000"/>
            <a:headEnd/>
            <a:tailEnd/>
          </a:ln>
        </p:spPr>
        <p:txBody>
          <a:bodyPr>
            <a:spAutoFit/>
          </a:bodyPr>
          <a:lstStyle/>
          <a:p>
            <a:pPr algn="ctr"/>
            <a:r>
              <a:rPr lang="tr-TR" sz="2800">
                <a:latin typeface="Constantia" pitchFamily="18" charset="0"/>
              </a:rPr>
              <a:t>Camiye bitişik olan </a:t>
            </a:r>
            <a:r>
              <a:rPr lang="tr-TR" sz="2800">
                <a:latin typeface="Calibri" pitchFamily="34" charset="0"/>
              </a:rPr>
              <a:t>çift yollu ve cami ile beraber yapılmış olan </a:t>
            </a:r>
            <a:r>
              <a:rPr lang="tr-TR" sz="2800">
                <a:latin typeface="Constantia" pitchFamily="18" charset="0"/>
              </a:rPr>
              <a:t>batı minaresinin kaidesi tamamen mermer olup gövdesi tuğladandır.</a:t>
            </a:r>
          </a:p>
        </p:txBody>
      </p:sp>
      <p:pic>
        <p:nvPicPr>
          <p:cNvPr id="6" name="5 Resim" descr="gövde1.jpg"/>
          <p:cNvPicPr>
            <a:picLocks noChangeAspect="1"/>
          </p:cNvPicPr>
          <p:nvPr/>
        </p:nvPicPr>
        <p:blipFill>
          <a:blip r:embed="rId3" cstate="print"/>
          <a:stretch>
            <a:fillRect/>
          </a:stretch>
        </p:blipFill>
        <p:spPr>
          <a:xfrm>
            <a:off x="1" y="0"/>
            <a:ext cx="2699452" cy="6858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gövde.jpg"/>
          <p:cNvPicPr>
            <a:picLocks noChangeAspect="1"/>
          </p:cNvPicPr>
          <p:nvPr/>
        </p:nvPicPr>
        <p:blipFill>
          <a:blip r:embed="rId3" cstate="print"/>
          <a:stretch>
            <a:fillRect/>
          </a:stretch>
        </p:blipFill>
        <p:spPr>
          <a:xfrm>
            <a:off x="6286512" y="0"/>
            <a:ext cx="2857488" cy="6858000"/>
          </a:xfrm>
          <a:prstGeom prst="rect">
            <a:avLst/>
          </a:prstGeom>
          <a:ln>
            <a:noFill/>
          </a:ln>
          <a:effectLst>
            <a:softEdge rad="112500"/>
          </a:effectLst>
        </p:spPr>
      </p:pic>
      <p:sp>
        <p:nvSpPr>
          <p:cNvPr id="71682" name="7 Metin kutusu"/>
          <p:cNvSpPr txBox="1">
            <a:spLocks noChangeArrowheads="1"/>
          </p:cNvSpPr>
          <p:nvPr/>
        </p:nvSpPr>
        <p:spPr bwMode="auto">
          <a:xfrm>
            <a:off x="1285875" y="2500313"/>
            <a:ext cx="3808413" cy="1200150"/>
          </a:xfrm>
          <a:prstGeom prst="rect">
            <a:avLst/>
          </a:prstGeom>
          <a:noFill/>
          <a:ln w="9525">
            <a:noFill/>
            <a:miter lim="800000"/>
            <a:headEnd/>
            <a:tailEnd/>
          </a:ln>
        </p:spPr>
        <p:txBody>
          <a:bodyPr wrap="none">
            <a:spAutoFit/>
          </a:bodyPr>
          <a:lstStyle/>
          <a:p>
            <a:pPr algn="ctr"/>
            <a:r>
              <a:rPr lang="tr-TR" sz="3600">
                <a:latin typeface="Constantia" pitchFamily="18" charset="0"/>
              </a:rPr>
              <a:t>Doğu Minaresinin</a:t>
            </a:r>
          </a:p>
          <a:p>
            <a:pPr algn="ctr"/>
            <a:r>
              <a:rPr lang="tr-TR" sz="3600">
                <a:latin typeface="Constantia" pitchFamily="18" charset="0"/>
              </a:rPr>
              <a:t>Kaidesi</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 Resim" descr="DSC00092.JPG"/>
          <p:cNvPicPr>
            <a:picLocks noChangeAspect="1"/>
          </p:cNvPicPr>
          <p:nvPr/>
        </p:nvPicPr>
        <p:blipFill>
          <a:blip r:embed="rId3" cstate="print"/>
          <a:stretch>
            <a:fillRect/>
          </a:stretch>
        </p:blipFill>
        <p:spPr>
          <a:xfrm>
            <a:off x="0" y="0"/>
            <a:ext cx="9144000" cy="6858000"/>
          </a:xfrm>
          <a:prstGeom prst="rect">
            <a:avLst/>
          </a:prstGeom>
          <a:ln>
            <a:noFill/>
          </a:ln>
          <a:effectLst>
            <a:softEdge rad="112500"/>
          </a:effectLst>
        </p:spPr>
      </p:pic>
      <p:sp>
        <p:nvSpPr>
          <p:cNvPr id="7" name="6 Dikdörtgen"/>
          <p:cNvSpPr/>
          <p:nvPr/>
        </p:nvSpPr>
        <p:spPr>
          <a:xfrm>
            <a:off x="332977" y="214290"/>
            <a:ext cx="4269695" cy="923330"/>
          </a:xfrm>
          <a:prstGeom prst="rect">
            <a:avLst/>
          </a:prstGeom>
          <a:noFill/>
        </p:spPr>
        <p:txBody>
          <a:bodyPr wrap="none">
            <a:spAutoFit/>
          </a:bodyPr>
          <a:lstStyle/>
          <a:p>
            <a:pPr algn="ctr" fontAlgn="auto">
              <a:spcBef>
                <a:spcPts val="0"/>
              </a:spcBef>
              <a:spcAft>
                <a:spcPts val="0"/>
              </a:spcAft>
              <a:defRPr/>
            </a:pPr>
            <a:r>
              <a:rPr lang="tr-TR"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n-lt"/>
                <a:cs typeface="+mn-cs"/>
              </a:rPr>
              <a:t>Kuzey Cephesi</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5" descr="ulucami05"/>
          <p:cNvPicPr>
            <a:picLocks noChangeAspect="1" noChangeArrowheads="1"/>
          </p:cNvPicPr>
          <p:nvPr/>
        </p:nvPicPr>
        <p:blipFill>
          <a:blip r:embed="rId3"/>
          <a:srcRect/>
          <a:stretch>
            <a:fillRect/>
          </a:stretch>
        </p:blipFill>
        <p:spPr bwMode="auto">
          <a:xfrm>
            <a:off x="1557338" y="1114425"/>
            <a:ext cx="6027737" cy="462915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DSC00137.JPG"/>
          <p:cNvPicPr>
            <a:picLocks noChangeAspect="1"/>
          </p:cNvPicPr>
          <p:nvPr/>
        </p:nvPicPr>
        <p:blipFill>
          <a:blip r:embed="rId3" cstate="print"/>
          <a:stretch>
            <a:fillRect/>
          </a:stretch>
        </p:blipFill>
        <p:spPr>
          <a:xfrm>
            <a:off x="0" y="0"/>
            <a:ext cx="9144000" cy="6858000"/>
          </a:xfrm>
          <a:prstGeom prst="rect">
            <a:avLst/>
          </a:prstGeom>
          <a:ln>
            <a:noFill/>
          </a:ln>
          <a:effectLst>
            <a:softEdge rad="112500"/>
          </a:effectLst>
        </p:spPr>
      </p:pic>
      <p:sp>
        <p:nvSpPr>
          <p:cNvPr id="5" name="4 Dikdörtgen"/>
          <p:cNvSpPr/>
          <p:nvPr/>
        </p:nvSpPr>
        <p:spPr>
          <a:xfrm>
            <a:off x="863323" y="285728"/>
            <a:ext cx="2436886" cy="1754326"/>
          </a:xfrm>
          <a:prstGeom prst="rect">
            <a:avLst/>
          </a:prstGeom>
          <a:noFill/>
        </p:spPr>
        <p:txBody>
          <a:bodyPr wrap="none">
            <a:spAutoFit/>
          </a:bodyPr>
          <a:lstStyle/>
          <a:p>
            <a:pPr algn="ctr" fontAlgn="auto">
              <a:spcBef>
                <a:spcPts val="0"/>
              </a:spcBef>
              <a:spcAft>
                <a:spcPts val="0"/>
              </a:spcAft>
              <a:defRPr/>
            </a:pPr>
            <a:r>
              <a:rPr lang="tr-TR"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n-lt"/>
                <a:cs typeface="+mn-cs"/>
              </a:rPr>
              <a:t>Batı </a:t>
            </a:r>
          </a:p>
          <a:p>
            <a:pPr algn="ctr" fontAlgn="auto">
              <a:spcBef>
                <a:spcPts val="0"/>
              </a:spcBef>
              <a:spcAft>
                <a:spcPts val="0"/>
              </a:spcAft>
              <a:defRPr/>
            </a:pPr>
            <a:r>
              <a:rPr lang="tr-TR"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n-lt"/>
                <a:cs typeface="+mn-cs"/>
              </a:rPr>
              <a:t>Cephesi</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DSC00068.JPG"/>
          <p:cNvPicPr>
            <a:picLocks noChangeAspect="1"/>
          </p:cNvPicPr>
          <p:nvPr/>
        </p:nvPicPr>
        <p:blipFill>
          <a:blip r:embed="rId3" cstate="print"/>
          <a:stretch>
            <a:fillRect/>
          </a:stretch>
        </p:blipFill>
        <p:spPr>
          <a:xfrm>
            <a:off x="0" y="0"/>
            <a:ext cx="5143500" cy="6858000"/>
          </a:xfrm>
          <a:prstGeom prst="rect">
            <a:avLst/>
          </a:prstGeom>
          <a:ln>
            <a:noFill/>
          </a:ln>
          <a:effectLst>
            <a:softEdge rad="112500"/>
          </a:effectLst>
        </p:spPr>
      </p:pic>
      <p:sp>
        <p:nvSpPr>
          <p:cNvPr id="5" name="4 Dikdörtgen"/>
          <p:cNvSpPr/>
          <p:nvPr/>
        </p:nvSpPr>
        <p:spPr>
          <a:xfrm>
            <a:off x="5560816" y="214292"/>
            <a:ext cx="2334292" cy="769441"/>
          </a:xfrm>
          <a:prstGeom prst="rect">
            <a:avLst/>
          </a:prstGeom>
          <a:noFill/>
        </p:spPr>
        <p:txBody>
          <a:bodyPr wrap="none">
            <a:spAutoFit/>
          </a:bodyPr>
          <a:lstStyle/>
          <a:p>
            <a:pPr algn="ctr" fontAlgn="auto">
              <a:spcBef>
                <a:spcPts val="0"/>
              </a:spcBef>
              <a:spcAft>
                <a:spcPts val="0"/>
              </a:spcAft>
              <a:defRPr/>
            </a:pPr>
            <a:r>
              <a:rPr lang="tr-TR" sz="4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n-lt"/>
                <a:cs typeface="+mn-cs"/>
              </a:rPr>
              <a:t>KAPILARI</a:t>
            </a:r>
          </a:p>
        </p:txBody>
      </p:sp>
      <p:sp>
        <p:nvSpPr>
          <p:cNvPr id="100355" name="5 Metin kutusu"/>
          <p:cNvSpPr txBox="1">
            <a:spLocks noChangeArrowheads="1"/>
          </p:cNvSpPr>
          <p:nvPr/>
        </p:nvSpPr>
        <p:spPr bwMode="auto">
          <a:xfrm>
            <a:off x="5214938" y="1000125"/>
            <a:ext cx="3786187" cy="5632450"/>
          </a:xfrm>
          <a:prstGeom prst="rect">
            <a:avLst/>
          </a:prstGeom>
          <a:noFill/>
          <a:ln w="9525">
            <a:noFill/>
            <a:miter lim="800000"/>
            <a:headEnd/>
            <a:tailEnd/>
          </a:ln>
        </p:spPr>
        <p:txBody>
          <a:bodyPr>
            <a:spAutoFit/>
          </a:bodyPr>
          <a:lstStyle/>
          <a:p>
            <a:r>
              <a:rPr lang="tr-TR">
                <a:latin typeface="Constantia" pitchFamily="18" charset="0"/>
              </a:rPr>
              <a:t>Caminin kuzey, doğu ve batıda olmak üzere üç büyük kapısı vardır. Batı ve kuzey girişlerinin tahta kapıları yakın zamanda yapılmıştır. Doğu kapısı ise cami ile aynı döneme ait olup büyük bir kıymete sahiptir. Çift kanatlı bu büyük kapının kanatları üzerinde oymalı ve geçmeli şekiller vardır. Bu kapı abanoz ağacındandır. Üslubu minberle aynıdır.</a:t>
            </a:r>
          </a:p>
          <a:p>
            <a:r>
              <a:rPr lang="tr-TR">
                <a:latin typeface="Constantia" pitchFamily="18" charset="0"/>
              </a:rPr>
              <a:t>Caminin kuzey girişi mermer kaplıdır. Bu kapıda mermere yazılmış çok güzel kufi ve celi sülüs hatlar 1958 yılında çıkan büyük yangında çok fazla harap olduğu için hiçbir sanatkar bunları yapmayı göze alamamıştır. Bundan dolayı giriş kapısı 1960’larda sadece mermerle kaplanmıştır.</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Resim" descr="DSC00121.JPG"/>
          <p:cNvPicPr>
            <a:picLocks noChangeAspect="1"/>
          </p:cNvPicPr>
          <p:nvPr/>
        </p:nvPicPr>
        <p:blipFill>
          <a:blip r:embed="rId3" cstate="print"/>
          <a:stretch>
            <a:fillRect/>
          </a:stretch>
        </p:blipFill>
        <p:spPr>
          <a:xfrm>
            <a:off x="0" y="0"/>
            <a:ext cx="5143500" cy="6858000"/>
          </a:xfrm>
          <a:prstGeom prst="rect">
            <a:avLst/>
          </a:prstGeom>
          <a:ln>
            <a:noFill/>
          </a:ln>
          <a:effectLst>
            <a:softEdge rad="112500"/>
          </a:effectLst>
        </p:spPr>
      </p:pic>
      <p:sp>
        <p:nvSpPr>
          <p:cNvPr id="8" name="7 Dikdörtgen"/>
          <p:cNvSpPr/>
          <p:nvPr/>
        </p:nvSpPr>
        <p:spPr>
          <a:xfrm>
            <a:off x="5273775" y="2643182"/>
            <a:ext cx="3548599" cy="923330"/>
          </a:xfrm>
          <a:prstGeom prst="rect">
            <a:avLst/>
          </a:prstGeom>
          <a:noFill/>
        </p:spPr>
        <p:txBody>
          <a:bodyPr wrap="none">
            <a:spAutoFit/>
          </a:bodyPr>
          <a:lstStyle/>
          <a:p>
            <a:pPr algn="ctr" fontAlgn="auto">
              <a:spcBef>
                <a:spcPts val="0"/>
              </a:spcBef>
              <a:spcAft>
                <a:spcPts val="0"/>
              </a:spcAft>
              <a:defRPr/>
            </a:pPr>
            <a:r>
              <a:rPr lang="tr-TR"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n-lt"/>
                <a:cs typeface="+mn-cs"/>
              </a:rPr>
              <a:t>Doğu Kapısı</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DSC00122.JPG"/>
          <p:cNvPicPr>
            <a:picLocks noChangeAspect="1"/>
          </p:cNvPicPr>
          <p:nvPr/>
        </p:nvPicPr>
        <p:blipFill>
          <a:blip r:embed="rId3" cstate="print"/>
          <a:stretch>
            <a:fillRect/>
          </a:stretch>
        </p:blipFill>
        <p:spPr>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DSC00134.JPG"/>
          <p:cNvPicPr>
            <a:picLocks noChangeAspect="1"/>
          </p:cNvPicPr>
          <p:nvPr/>
        </p:nvPicPr>
        <p:blipFill>
          <a:blip r:embed="rId3" cstate="print"/>
          <a:stretch>
            <a:fillRect/>
          </a:stretch>
        </p:blipFill>
        <p:spPr>
          <a:xfrm>
            <a:off x="4000501" y="0"/>
            <a:ext cx="5143500" cy="6858000"/>
          </a:xfrm>
          <a:prstGeom prst="rect">
            <a:avLst/>
          </a:prstGeom>
          <a:ln>
            <a:noFill/>
          </a:ln>
          <a:effectLst>
            <a:softEdge rad="112500"/>
          </a:effectLst>
        </p:spPr>
      </p:pic>
      <p:sp>
        <p:nvSpPr>
          <p:cNvPr id="5" name="4 Dikdörtgen"/>
          <p:cNvSpPr/>
          <p:nvPr/>
        </p:nvSpPr>
        <p:spPr>
          <a:xfrm>
            <a:off x="717523" y="2786058"/>
            <a:ext cx="3173496" cy="923330"/>
          </a:xfrm>
          <a:prstGeom prst="rect">
            <a:avLst/>
          </a:prstGeom>
          <a:noFill/>
        </p:spPr>
        <p:txBody>
          <a:bodyPr wrap="none">
            <a:spAutoFit/>
          </a:bodyPr>
          <a:lstStyle/>
          <a:p>
            <a:pPr algn="ctr" fontAlgn="auto">
              <a:spcBef>
                <a:spcPts val="0"/>
              </a:spcBef>
              <a:spcAft>
                <a:spcPts val="0"/>
              </a:spcAft>
              <a:defRPr/>
            </a:pPr>
            <a:r>
              <a:rPr lang="tr-TR" sz="5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n-lt"/>
                <a:cs typeface="+mn-cs"/>
              </a:rPr>
              <a:t>Batı Kapısı</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adsız1.JPG"/>
          <p:cNvPicPr>
            <a:picLocks noChangeAspect="1"/>
          </p:cNvPicPr>
          <p:nvPr/>
        </p:nvPicPr>
        <p:blipFill>
          <a:blip r:embed="rId3" cstate="print"/>
          <a:stretch>
            <a:fillRect/>
          </a:stretch>
        </p:blipFill>
        <p:spPr>
          <a:xfrm>
            <a:off x="0" y="2"/>
            <a:ext cx="9144000" cy="68579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DSC00068.JPG"/>
          <p:cNvPicPr>
            <a:picLocks noChangeAspect="1"/>
          </p:cNvPicPr>
          <p:nvPr/>
        </p:nvPicPr>
        <p:blipFill>
          <a:blip r:embed="rId3" cstate="print"/>
          <a:stretch>
            <a:fillRect/>
          </a:stretch>
        </p:blipFill>
        <p:spPr>
          <a:xfrm>
            <a:off x="0" y="0"/>
            <a:ext cx="5143500" cy="6858000"/>
          </a:xfrm>
          <a:prstGeom prst="rect">
            <a:avLst/>
          </a:prstGeom>
          <a:ln>
            <a:noFill/>
          </a:ln>
          <a:effectLst>
            <a:softEdge rad="112500"/>
          </a:effectLst>
        </p:spPr>
      </p:pic>
      <p:sp>
        <p:nvSpPr>
          <p:cNvPr id="5" name="4 Dikdörtgen"/>
          <p:cNvSpPr/>
          <p:nvPr/>
        </p:nvSpPr>
        <p:spPr>
          <a:xfrm>
            <a:off x="5237897" y="2786060"/>
            <a:ext cx="3323859" cy="830997"/>
          </a:xfrm>
          <a:prstGeom prst="rect">
            <a:avLst/>
          </a:prstGeom>
          <a:noFill/>
        </p:spPr>
        <p:txBody>
          <a:bodyPr wrap="none">
            <a:spAutoFit/>
          </a:bodyPr>
          <a:lstStyle/>
          <a:p>
            <a:pPr algn="ctr" fontAlgn="auto">
              <a:spcBef>
                <a:spcPts val="0"/>
              </a:spcBef>
              <a:spcAft>
                <a:spcPts val="0"/>
              </a:spcAft>
              <a:defRPr/>
            </a:pPr>
            <a:r>
              <a:rPr lang="tr-TR" sz="48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n-lt"/>
                <a:cs typeface="+mn-cs"/>
              </a:rPr>
              <a:t>Kuzey Kapısı</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DSC00069.JPG"/>
          <p:cNvPicPr>
            <a:picLocks noChangeAspect="1"/>
          </p:cNvPicPr>
          <p:nvPr/>
        </p:nvPicPr>
        <p:blipFill>
          <a:blip r:embed="rId3" cstate="print"/>
          <a:stretch>
            <a:fillRect/>
          </a:stretch>
        </p:blipFill>
        <p:spPr>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DSC00070.JPG"/>
          <p:cNvPicPr>
            <a:picLocks noChangeAspect="1"/>
          </p:cNvPicPr>
          <p:nvPr/>
        </p:nvPicPr>
        <p:blipFill>
          <a:blip r:embed="rId3" cstate="print"/>
          <a:stretch>
            <a:fillRect/>
          </a:stretch>
        </p:blipFill>
        <p:spPr>
          <a:xfrm>
            <a:off x="1" y="0"/>
            <a:ext cx="4714876" cy="6858000"/>
          </a:xfrm>
          <a:prstGeom prst="rect">
            <a:avLst/>
          </a:prstGeom>
          <a:ln>
            <a:noFill/>
          </a:ln>
          <a:effectLst>
            <a:softEdge rad="112500"/>
          </a:effectLst>
        </p:spPr>
      </p:pic>
      <p:pic>
        <p:nvPicPr>
          <p:cNvPr id="5" name="4 Resim" descr="DSC00094.JPG"/>
          <p:cNvPicPr>
            <a:picLocks noChangeAspect="1"/>
          </p:cNvPicPr>
          <p:nvPr/>
        </p:nvPicPr>
        <p:blipFill>
          <a:blip r:embed="rId4" cstate="print"/>
          <a:stretch>
            <a:fillRect/>
          </a:stretch>
        </p:blipFill>
        <p:spPr>
          <a:xfrm>
            <a:off x="4643438" y="0"/>
            <a:ext cx="4500562" cy="6858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DSC00106.JPG"/>
          <p:cNvPicPr>
            <a:picLocks noChangeAspect="1"/>
          </p:cNvPicPr>
          <p:nvPr/>
        </p:nvPicPr>
        <p:blipFill>
          <a:blip r:embed="rId3" cstate="print"/>
          <a:stretch>
            <a:fillRect/>
          </a:stretch>
        </p:blipFill>
        <p:spPr>
          <a:xfrm>
            <a:off x="0" y="0"/>
            <a:ext cx="9144000" cy="6858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DSC00110.JPG"/>
          <p:cNvPicPr>
            <a:picLocks noChangeAspect="1"/>
          </p:cNvPicPr>
          <p:nvPr/>
        </p:nvPicPr>
        <p:blipFill>
          <a:blip r:embed="rId3" cstate="print"/>
          <a:stretch>
            <a:fillRect/>
          </a:stretch>
        </p:blipFill>
        <p:spPr>
          <a:xfrm>
            <a:off x="1" y="0"/>
            <a:ext cx="4714876" cy="6858000"/>
          </a:xfrm>
          <a:prstGeom prst="rect">
            <a:avLst/>
          </a:prstGeom>
          <a:ln>
            <a:noFill/>
          </a:ln>
          <a:effectLst>
            <a:softEdge rad="112500"/>
          </a:effectLst>
        </p:spPr>
      </p:pic>
      <p:pic>
        <p:nvPicPr>
          <p:cNvPr id="5" name="4 Resim" descr="DSC00108.JPG"/>
          <p:cNvPicPr>
            <a:picLocks noChangeAspect="1"/>
          </p:cNvPicPr>
          <p:nvPr/>
        </p:nvPicPr>
        <p:blipFill>
          <a:blip r:embed="rId4" cstate="print"/>
          <a:stretch>
            <a:fillRect/>
          </a:stretch>
        </p:blipFill>
        <p:spPr>
          <a:xfrm>
            <a:off x="4643438" y="0"/>
            <a:ext cx="4500562" cy="6858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BURSA ULUCAMİ\DIŞ GORÜNÜM\DSC00171.JPG"/>
          <p:cNvPicPr>
            <a:picLocks noChangeAspect="1" noChangeArrowheads="1"/>
          </p:cNvPicPr>
          <p:nvPr/>
        </p:nvPicPr>
        <p:blipFill>
          <a:blip r:embed="rId3" cstate="print">
            <a:lum bright="2000"/>
          </a:blip>
          <a:srcRect/>
          <a:stretch>
            <a:fillRect/>
          </a:stretch>
        </p:blipFill>
        <p:spPr bwMode="auto">
          <a:xfrm>
            <a:off x="0" y="0"/>
            <a:ext cx="9144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65890" name="5 Metin kutusu"/>
          <p:cNvSpPr txBox="1">
            <a:spLocks noChangeArrowheads="1"/>
          </p:cNvSpPr>
          <p:nvPr/>
        </p:nvSpPr>
        <p:spPr bwMode="auto">
          <a:xfrm>
            <a:off x="3214688" y="1357313"/>
            <a:ext cx="184150" cy="369887"/>
          </a:xfrm>
          <a:prstGeom prst="rect">
            <a:avLst/>
          </a:prstGeom>
          <a:noFill/>
          <a:ln w="9525">
            <a:noFill/>
            <a:miter lim="800000"/>
            <a:headEnd/>
            <a:tailEnd/>
          </a:ln>
        </p:spPr>
        <p:txBody>
          <a:bodyPr wrap="none">
            <a:spAutoFit/>
          </a:bodyPr>
          <a:lstStyle/>
          <a:p>
            <a:endParaRPr lang="tr-TR">
              <a:latin typeface="Constantia" pitchFamily="18" charset="0"/>
            </a:endParaRPr>
          </a:p>
        </p:txBody>
      </p:sp>
      <p:sp>
        <p:nvSpPr>
          <p:cNvPr id="8" name="7 Dikdörtgen"/>
          <p:cNvSpPr/>
          <p:nvPr/>
        </p:nvSpPr>
        <p:spPr>
          <a:xfrm>
            <a:off x="642910" y="428604"/>
            <a:ext cx="8029762" cy="1754326"/>
          </a:xfrm>
          <a:prstGeom prst="rect">
            <a:avLst/>
          </a:prstGeom>
          <a:noFill/>
        </p:spPr>
        <p:txBody>
          <a:bodyPr wrap="none">
            <a:spAutoFit/>
          </a:bodyPr>
          <a:lstStyle/>
          <a:p>
            <a:pPr algn="ctr" fontAlgn="auto">
              <a:spcBef>
                <a:spcPts val="0"/>
              </a:spcBef>
              <a:spcAft>
                <a:spcPts val="0"/>
              </a:spcAft>
              <a:defRPr/>
            </a:pPr>
            <a:r>
              <a:rPr lang="tr-TR" sz="5400" dirty="0">
                <a:gradFill>
                  <a:gsLst>
                    <a:gs pos="37000">
                      <a:srgbClr val="3B893F"/>
                    </a:gs>
                    <a:gs pos="48000">
                      <a:schemeClr val="accent1">
                        <a:shade val="50000"/>
                        <a:satMod val="100000"/>
                      </a:schemeClr>
                    </a:gs>
                  </a:gsLst>
                  <a:lin ang="5400000" scaled="0"/>
                </a:gradFill>
                <a:latin typeface="Algerian" pitchFamily="82" charset="0"/>
                <a:cs typeface="+mn-cs"/>
              </a:rPr>
              <a:t>BİR HÜSN-İ HAT SERGİSİ </a:t>
            </a:r>
          </a:p>
          <a:p>
            <a:pPr algn="ctr" fontAlgn="auto">
              <a:spcBef>
                <a:spcPts val="0"/>
              </a:spcBef>
              <a:spcAft>
                <a:spcPts val="0"/>
              </a:spcAft>
              <a:defRPr/>
            </a:pPr>
            <a:r>
              <a:rPr lang="tr-TR" sz="5400" dirty="0">
                <a:gradFill>
                  <a:gsLst>
                    <a:gs pos="37000">
                      <a:srgbClr val="3B893F"/>
                    </a:gs>
                    <a:gs pos="48000">
                      <a:schemeClr val="accent1">
                        <a:shade val="50000"/>
                        <a:satMod val="100000"/>
                      </a:schemeClr>
                    </a:gs>
                  </a:gsLst>
                  <a:lin ang="5400000" scaled="0"/>
                </a:gradFill>
                <a:latin typeface="Algerian" pitchFamily="82" charset="0"/>
                <a:cs typeface="+mn-cs"/>
              </a:rPr>
              <a:t>BURSA ULUCAMİ</a:t>
            </a:r>
          </a:p>
        </p:txBody>
      </p:sp>
    </p:spTree>
  </p:cSld>
  <p:clrMapOvr>
    <a:masterClrMapping/>
  </p:clrMapOvr>
  <p:transition spd="slow">
    <p:newsflash/>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Resim" descr="DSC00430.JPG"/>
          <p:cNvPicPr>
            <a:picLocks noChangeAspect="1"/>
          </p:cNvPicPr>
          <p:nvPr/>
        </p:nvPicPr>
        <p:blipFill>
          <a:blip r:embed="rId3" cstate="print"/>
          <a:stretch>
            <a:fillRect/>
          </a:stretch>
        </p:blipFill>
        <p:spPr>
          <a:xfrm>
            <a:off x="794" y="0"/>
            <a:ext cx="9142412" cy="6858000"/>
          </a:xfrm>
          <a:prstGeom prst="rect">
            <a:avLst/>
          </a:prstGeom>
          <a:ln>
            <a:noFill/>
          </a:ln>
          <a:effectLst>
            <a:softEdge rad="112500"/>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5" descr="bursa-ulu-camii"/>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3"/>
          <p:cNvSpPr>
            <a:spLocks noGrp="1"/>
          </p:cNvSpPr>
          <p:nvPr>
            <p:ph type="body" idx="1"/>
          </p:nvPr>
        </p:nvSpPr>
        <p:spPr>
          <a:xfrm>
            <a:off x="468313" y="188913"/>
            <a:ext cx="8229600" cy="5973762"/>
          </a:xfrm>
        </p:spPr>
        <p:txBody>
          <a:bodyPr/>
          <a:lstStyle/>
          <a:p>
            <a:pPr>
              <a:lnSpc>
                <a:spcPct val="90000"/>
              </a:lnSpc>
            </a:pPr>
            <a:r>
              <a:rPr lang="tr-TR" smtClean="0">
                <a:latin typeface="Arial" charset="0"/>
              </a:rPr>
              <a:t>Cami kıbleye dikey olarak uzanan beş sahından oluşmaktadır. Mihrap mihverindeki orta sahın diğer ikişer yan sahınlardan daha geniştir. Her bir sahın dörder bölümlü olup dörder kubbeyle dolayısıyla cami yirmi kubbeyle örtülmüştür. Orta sahnı örten kubbeler diğer yan sahınları örten kubbelerden biraz yüksek tutulmuştur. Böylece mihrap mihveri, hem buraya açılan kuzeydeki mermer kaplamalı ve tezyinatlı portalle, hem bu sahnın diğerlerinden daha büyük tutulmasıyla ve hem de burayı örten kubbelerin diğerlerinden daha yüksek tutulmasıyla belirgin şekilde vurgulanmıştır. Ayrıca, bu sahnın orta mekanının ortasında şadırvan bulunmaktadır. Şadırvanın bulunduğu bölüm, camiye kuzey portalinden, doğu ve batı kapılarından girilince bu üç girişin kesiştiği yerdir.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3"/>
          <p:cNvSpPr>
            <a:spLocks noGrp="1"/>
          </p:cNvSpPr>
          <p:nvPr>
            <p:ph type="body" idx="1"/>
          </p:nvPr>
        </p:nvSpPr>
        <p:spPr>
          <a:xfrm>
            <a:off x="468313" y="188913"/>
            <a:ext cx="8229600" cy="6408737"/>
          </a:xfrm>
        </p:spPr>
        <p:txBody>
          <a:bodyPr/>
          <a:lstStyle/>
          <a:p>
            <a:r>
              <a:rPr lang="tr-TR" smtClean="0">
                <a:latin typeface="Arial" charset="0"/>
              </a:rPr>
              <a:t>ŞADIRVANLI BÖLÜMÜ ÖRTEN KUBBENİN ORTASINDA AYDINLIK FENERİ BULUNMAKTADIR. KUBBELER, BİRBİRİNE SİVRİ KEMERLERLE BAĞLANAN, DUVARLARDAKİ GÖMME VE ON İKİ DE SERBEST AYAKLARA BİNMEKTEDİR. HER KUBBE SIRASINA GÖRE CAMİNİN DIŞ BEDEN DUVARLARI, SİVRİ KEMERLİ SATHİ NİŞLERLE TEŞKİLATLANDIRILARAK, BURALARA İKİŞER SIRA HALİNDE ALTLI ÜSTLÜ DÖRT PENCERE YERLEŞTİRİLMİŞTİR.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DSC00158.JPG"/>
          <p:cNvPicPr>
            <a:picLocks noChangeAspect="1"/>
          </p:cNvPicPr>
          <p:nvPr/>
        </p:nvPicPr>
        <p:blipFill>
          <a:blip r:embed="rId3" cstate="print"/>
          <a:stretch>
            <a:fillRect/>
          </a:stretch>
        </p:blipFill>
        <p:spPr>
          <a:xfrm>
            <a:off x="4286248" y="0"/>
            <a:ext cx="5000628"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4 Dikdörtgen"/>
          <p:cNvSpPr/>
          <p:nvPr/>
        </p:nvSpPr>
        <p:spPr>
          <a:xfrm>
            <a:off x="594059" y="214290"/>
            <a:ext cx="1442061" cy="523220"/>
          </a:xfrm>
          <a:prstGeom prst="rect">
            <a:avLst/>
          </a:prstGeom>
          <a:noFill/>
        </p:spPr>
        <p:txBody>
          <a:bodyPr wrap="none">
            <a:spAutoFit/>
          </a:bodyPr>
          <a:lstStyle/>
          <a:p>
            <a:pPr algn="ctr" fontAlgn="auto">
              <a:spcBef>
                <a:spcPts val="0"/>
              </a:spcBef>
              <a:spcAft>
                <a:spcPts val="0"/>
              </a:spcAft>
              <a:defRPr/>
            </a:pPr>
            <a:r>
              <a:rPr lang="tr-TR" sz="2800" b="1" dirty="0">
                <a:ln w="17780" cmpd="sng">
                  <a:solidFill>
                    <a:srgbClr val="FFFFFF"/>
                  </a:solidFill>
                  <a:prstDash val="solid"/>
                  <a:miter lim="800000"/>
                </a:ln>
                <a:gradFill flip="none" rotWithShape="1">
                  <a:gsLst>
                    <a:gs pos="57000">
                      <a:srgbClr val="DDEBCF"/>
                    </a:gs>
                    <a:gs pos="50000">
                      <a:srgbClr val="9CB86E"/>
                    </a:gs>
                    <a:gs pos="100000">
                      <a:srgbClr val="156B13"/>
                    </a:gs>
                  </a:gsLst>
                  <a:lin ang="2700000" scaled="0"/>
                  <a:tileRect/>
                </a:gradFill>
                <a:effectLst>
                  <a:outerShdw blurRad="50800" algn="tl" rotWithShape="0">
                    <a:srgbClr val="000000"/>
                  </a:outerShdw>
                </a:effectLst>
                <a:latin typeface="+mn-lt"/>
                <a:cs typeface="+mn-cs"/>
              </a:rPr>
              <a:t>TARİHÇE</a:t>
            </a:r>
          </a:p>
        </p:txBody>
      </p:sp>
      <p:sp>
        <p:nvSpPr>
          <p:cNvPr id="57347" name="5 Metin kutusu"/>
          <p:cNvSpPr txBox="1">
            <a:spLocks noChangeArrowheads="1"/>
          </p:cNvSpPr>
          <p:nvPr/>
        </p:nvSpPr>
        <p:spPr bwMode="auto">
          <a:xfrm>
            <a:off x="214313" y="785813"/>
            <a:ext cx="4071937" cy="6958012"/>
          </a:xfrm>
          <a:prstGeom prst="rect">
            <a:avLst/>
          </a:prstGeom>
          <a:noFill/>
          <a:ln w="9525">
            <a:noFill/>
            <a:miter lim="800000"/>
            <a:headEnd/>
            <a:tailEnd/>
          </a:ln>
        </p:spPr>
        <p:txBody>
          <a:bodyPr>
            <a:spAutoFit/>
          </a:bodyPr>
          <a:lstStyle/>
          <a:p>
            <a:r>
              <a:rPr lang="tr-TR">
                <a:latin typeface="Constantia" pitchFamily="18" charset="0"/>
              </a:rPr>
              <a:t>   Niğbolu  Savaşı’nda  müttefik </a:t>
            </a:r>
          </a:p>
          <a:p>
            <a:r>
              <a:rPr lang="tr-TR">
                <a:latin typeface="Constantia" pitchFamily="18" charset="0"/>
              </a:rPr>
              <a:t>haçlı ordusunu mağlup eden Yıldırım</a:t>
            </a:r>
          </a:p>
          <a:p>
            <a:r>
              <a:rPr lang="tr-TR">
                <a:latin typeface="Constantia" pitchFamily="18" charset="0"/>
              </a:rPr>
              <a:t>Bayezid Han, bu savaşta çok büyük </a:t>
            </a:r>
          </a:p>
          <a:p>
            <a:r>
              <a:rPr lang="tr-TR">
                <a:latin typeface="Constantia" pitchFamily="18" charset="0"/>
              </a:rPr>
              <a:t>ganimet elde etmişti.Elde ettiği bu </a:t>
            </a:r>
          </a:p>
          <a:p>
            <a:r>
              <a:rPr lang="tr-TR">
                <a:latin typeface="Constantia" pitchFamily="18" charset="0"/>
              </a:rPr>
              <a:t>ganimetlerle  zaferin şükrünü </a:t>
            </a:r>
          </a:p>
          <a:p>
            <a:r>
              <a:rPr lang="tr-TR">
                <a:latin typeface="Constantia" pitchFamily="18" charset="0"/>
              </a:rPr>
              <a:t>ifa niyetiyle  ve adağını da yerine </a:t>
            </a:r>
          </a:p>
          <a:p>
            <a:r>
              <a:rPr lang="tr-TR">
                <a:latin typeface="Constantia" pitchFamily="18" charset="0"/>
              </a:rPr>
              <a:t>getirmek üzere  yirmi cami yaptırmak </a:t>
            </a:r>
          </a:p>
          <a:p>
            <a:r>
              <a:rPr lang="tr-TR">
                <a:latin typeface="Constantia" pitchFamily="18" charset="0"/>
              </a:rPr>
              <a:t>istemişti. </a:t>
            </a:r>
          </a:p>
          <a:p>
            <a:r>
              <a:rPr lang="tr-TR">
                <a:latin typeface="Constantia" pitchFamily="18" charset="0"/>
              </a:rPr>
              <a:t>   Yıldırım  Bayezid bu niyetini damadı</a:t>
            </a:r>
          </a:p>
          <a:p>
            <a:r>
              <a:rPr lang="tr-TR">
                <a:latin typeface="Constantia" pitchFamily="18" charset="0"/>
              </a:rPr>
              <a:t>olan Seyyid Emir Sultan Hazetleri’ne</a:t>
            </a:r>
          </a:p>
          <a:p>
            <a:r>
              <a:rPr lang="tr-TR">
                <a:latin typeface="Constantia" pitchFamily="18" charset="0"/>
              </a:rPr>
              <a:t>açtı.Emir Sultan “Hünkarım , yirmi cami yerine ,</a:t>
            </a:r>
          </a:p>
          <a:p>
            <a:r>
              <a:rPr lang="tr-TR">
                <a:latin typeface="Constantia" pitchFamily="18" charset="0"/>
              </a:rPr>
              <a:t>müminlerin toplanmasına vesile olacak </a:t>
            </a:r>
          </a:p>
          <a:p>
            <a:r>
              <a:rPr lang="tr-TR">
                <a:latin typeface="Constantia" pitchFamily="18" charset="0"/>
              </a:rPr>
              <a:t>Cuma namazlarının kılınacağı </a:t>
            </a:r>
          </a:p>
          <a:p>
            <a:r>
              <a:rPr lang="tr-TR">
                <a:latin typeface="Constantia" pitchFamily="18" charset="0"/>
              </a:rPr>
              <a:t>yirmi kubbeli bir cami yaptırsanız…”</a:t>
            </a:r>
          </a:p>
          <a:p>
            <a:r>
              <a:rPr lang="tr-TR">
                <a:latin typeface="Constantia" pitchFamily="18" charset="0"/>
              </a:rPr>
              <a:t>deyince padişah bu teklifi uygun gördü.</a:t>
            </a:r>
          </a:p>
          <a:p>
            <a:r>
              <a:rPr lang="tr-TR">
                <a:latin typeface="Constantia" pitchFamily="18" charset="0"/>
              </a:rPr>
              <a:t>Emir Sultan’ın, nasıl ve nerede olacağını</a:t>
            </a:r>
          </a:p>
          <a:p>
            <a:r>
              <a:rPr lang="tr-TR">
                <a:latin typeface="Constantia" pitchFamily="18" charset="0"/>
              </a:rPr>
              <a:t>belirlemesi üzerine  h.799/1397 inşasına başlanıldı.</a:t>
            </a:r>
          </a:p>
          <a:p>
            <a:endParaRPr lang="tr-TR">
              <a:latin typeface="Constantia" pitchFamily="18" charset="0"/>
            </a:endParaRPr>
          </a:p>
          <a:p>
            <a:endParaRPr lang="tr-TR">
              <a:latin typeface="Constantia" pitchFamily="18" charset="0"/>
            </a:endParaRPr>
          </a:p>
          <a:p>
            <a:endParaRPr lang="tr-TR">
              <a:latin typeface="Constantia" pitchFamily="18" charset="0"/>
            </a:endParaRPr>
          </a:p>
          <a:p>
            <a:endParaRPr lang="tr-TR">
              <a:latin typeface="Constantia"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ulucami.jpg"/>
          <p:cNvPicPr>
            <a:picLocks noChangeAspect="1"/>
          </p:cNvPicPr>
          <p:nvPr/>
        </p:nvPicPr>
        <p:blipFill>
          <a:blip r:embed="rId3" cstate="print"/>
          <a:stretch>
            <a:fillRect/>
          </a:stretch>
        </p:blipFill>
        <p:spPr>
          <a:xfrm>
            <a:off x="3857620" y="0"/>
            <a:ext cx="5214942"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relaxedInset"/>
            <a:extrusionClr>
              <a:srgbClr val="000000"/>
            </a:extrusionClr>
          </a:sp3d>
        </p:spPr>
      </p:pic>
      <p:sp>
        <p:nvSpPr>
          <p:cNvPr id="59394" name="6 Metin kutusu"/>
          <p:cNvSpPr txBox="1">
            <a:spLocks noChangeArrowheads="1"/>
          </p:cNvSpPr>
          <p:nvPr/>
        </p:nvSpPr>
        <p:spPr bwMode="auto">
          <a:xfrm>
            <a:off x="428625" y="1143000"/>
            <a:ext cx="3429000" cy="641350"/>
          </a:xfrm>
          <a:prstGeom prst="rect">
            <a:avLst/>
          </a:prstGeom>
          <a:noFill/>
          <a:ln w="9525">
            <a:noFill/>
            <a:miter lim="800000"/>
            <a:headEnd/>
            <a:tailEnd/>
          </a:ln>
        </p:spPr>
        <p:txBody>
          <a:bodyPr>
            <a:spAutoFit/>
          </a:bodyPr>
          <a:lstStyle/>
          <a:p>
            <a:endParaRPr lang="tr-TR">
              <a:latin typeface="Constantia" pitchFamily="18" charset="0"/>
            </a:endParaRPr>
          </a:p>
          <a:p>
            <a:endParaRPr lang="tr-TR">
              <a:latin typeface="Constantia" pitchFamily="18" charset="0"/>
            </a:endParaRPr>
          </a:p>
        </p:txBody>
      </p:sp>
      <p:sp>
        <p:nvSpPr>
          <p:cNvPr id="8" name="7 Dikdörtgen"/>
          <p:cNvSpPr/>
          <p:nvPr/>
        </p:nvSpPr>
        <p:spPr>
          <a:xfrm>
            <a:off x="646719" y="679444"/>
            <a:ext cx="2924197" cy="954107"/>
          </a:xfrm>
          <a:prstGeom prst="rect">
            <a:avLst/>
          </a:prstGeom>
          <a:noFill/>
        </p:spPr>
        <p:txBody>
          <a:bodyPr wrap="none">
            <a:spAutoFit/>
          </a:bodyPr>
          <a:lstStyle/>
          <a:p>
            <a:pPr algn="ctr" fontAlgn="auto">
              <a:spcBef>
                <a:spcPts val="0"/>
              </a:spcBef>
              <a:spcAft>
                <a:spcPts val="0"/>
              </a:spcAft>
              <a:defRPr/>
            </a:pPr>
            <a:r>
              <a:rPr lang="tr-TR" sz="28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n-lt"/>
                <a:cs typeface="+mn-cs"/>
              </a:rPr>
              <a:t>Ulu Cami İnşasının</a:t>
            </a:r>
          </a:p>
          <a:p>
            <a:pPr algn="ctr" fontAlgn="auto">
              <a:spcBef>
                <a:spcPts val="0"/>
              </a:spcBef>
              <a:spcAft>
                <a:spcPts val="0"/>
              </a:spcAft>
              <a:defRPr/>
            </a:pPr>
            <a:r>
              <a:rPr lang="tr-TR" sz="28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n-lt"/>
                <a:cs typeface="+mn-cs"/>
              </a:rPr>
              <a:t> Bitiş Tarihi</a:t>
            </a:r>
          </a:p>
        </p:txBody>
      </p:sp>
      <p:sp>
        <p:nvSpPr>
          <p:cNvPr id="59396" name="8 Metin kutusu"/>
          <p:cNvSpPr txBox="1">
            <a:spLocks noChangeArrowheads="1"/>
          </p:cNvSpPr>
          <p:nvPr/>
        </p:nvSpPr>
        <p:spPr bwMode="auto">
          <a:xfrm>
            <a:off x="285750" y="1773238"/>
            <a:ext cx="3500438" cy="3387725"/>
          </a:xfrm>
          <a:prstGeom prst="rect">
            <a:avLst/>
          </a:prstGeom>
          <a:noFill/>
          <a:ln w="9525">
            <a:noFill/>
            <a:miter lim="800000"/>
            <a:headEnd/>
            <a:tailEnd/>
          </a:ln>
        </p:spPr>
        <p:txBody>
          <a:bodyPr>
            <a:spAutoFit/>
          </a:bodyPr>
          <a:lstStyle/>
          <a:p>
            <a:r>
              <a:rPr lang="tr-TR">
                <a:latin typeface="Constantia" pitchFamily="18" charset="0"/>
              </a:rPr>
              <a:t>Bitiş tarihi üzerine ihtilaf yoktur. Bu tarihi, caminin muhteşem minberinin taç kapısına yazılmış,</a:t>
            </a:r>
          </a:p>
          <a:p>
            <a:r>
              <a:rPr lang="tr-TR">
                <a:latin typeface="Constantia" pitchFamily="18" charset="0"/>
              </a:rPr>
              <a:t>kapartma yazıdan öğreniyoruz. Bu yazıda caminin “Murat Han oğlu Yıldırm Han‘ın emri ile 802 senesinde”</a:t>
            </a:r>
          </a:p>
          <a:p>
            <a:r>
              <a:rPr lang="tr-TR">
                <a:latin typeface="Constantia" pitchFamily="18" charset="0"/>
              </a:rPr>
              <a:t>tama</a:t>
            </a:r>
            <a:r>
              <a:rPr lang="tr-TR">
                <a:latin typeface="Calibri" pitchFamily="34" charset="0"/>
              </a:rPr>
              <a:t>m</a:t>
            </a:r>
            <a:r>
              <a:rPr lang="tr-TR">
                <a:latin typeface="Constantia" pitchFamily="18" charset="0"/>
              </a:rPr>
              <a:t>landığı ifade edilmektedir.</a:t>
            </a:r>
            <a:r>
              <a:rPr lang="tr-TR">
                <a:latin typeface="Calibri" pitchFamily="34" charset="0"/>
              </a:rPr>
              <a:t>B</a:t>
            </a:r>
            <a:r>
              <a:rPr lang="tr-TR">
                <a:latin typeface="Constantia" pitchFamily="18" charset="0"/>
              </a:rPr>
              <a:t>uradaki tarih hicri takvime göredir. Bu tarih miladi takvime göre 1399</a:t>
            </a:r>
            <a:r>
              <a:rPr lang="tr-TR">
                <a:latin typeface="Calibri" pitchFamily="34" charset="0"/>
              </a:rPr>
              <a:t>-1400</a:t>
            </a:r>
            <a:r>
              <a:rPr lang="tr-TR">
                <a:latin typeface="Constantia" pitchFamily="18" charset="0"/>
              </a:rPr>
              <a:t> yılıdır.</a:t>
            </a:r>
          </a:p>
          <a:p>
            <a:r>
              <a:rPr lang="tr-TR">
                <a:latin typeface="Constantia" pitchFamily="18" charset="0"/>
              </a:rPr>
              <a:t>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DSC00093.JPG"/>
          <p:cNvPicPr>
            <a:picLocks noChangeAspect="1"/>
          </p:cNvPicPr>
          <p:nvPr/>
        </p:nvPicPr>
        <p:blipFill>
          <a:blip r:embed="rId3" cstate="print"/>
          <a:stretch>
            <a:fillRect/>
          </a:stretch>
        </p:blipFill>
        <p:spPr>
          <a:xfrm>
            <a:off x="4357687" y="0"/>
            <a:ext cx="4786314"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4 Dikdörtgen"/>
          <p:cNvSpPr/>
          <p:nvPr/>
        </p:nvSpPr>
        <p:spPr>
          <a:xfrm>
            <a:off x="726186" y="285730"/>
            <a:ext cx="2983124" cy="830997"/>
          </a:xfrm>
          <a:prstGeom prst="rect">
            <a:avLst/>
          </a:prstGeom>
          <a:noFill/>
        </p:spPr>
        <p:txBody>
          <a:bodyPr wrap="none">
            <a:spAutoFit/>
          </a:bodyPr>
          <a:lstStyle/>
          <a:p>
            <a:pPr algn="ctr" fontAlgn="auto">
              <a:spcBef>
                <a:spcPts val="0"/>
              </a:spcBef>
              <a:spcAft>
                <a:spcPts val="0"/>
              </a:spcAft>
              <a:defRPr/>
            </a:pPr>
            <a:r>
              <a:rPr lang="tr-TR" sz="2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n-lt"/>
                <a:cs typeface="+mn-cs"/>
              </a:rPr>
              <a:t>Ulu cami’nin Uğradığı </a:t>
            </a:r>
          </a:p>
          <a:p>
            <a:pPr algn="ctr" fontAlgn="auto">
              <a:spcBef>
                <a:spcPts val="0"/>
              </a:spcBef>
              <a:spcAft>
                <a:spcPts val="0"/>
              </a:spcAft>
              <a:defRPr/>
            </a:pPr>
            <a:r>
              <a:rPr lang="tr-TR" sz="2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n-lt"/>
                <a:cs typeface="+mn-cs"/>
              </a:rPr>
              <a:t>Tahribat</a:t>
            </a:r>
          </a:p>
        </p:txBody>
      </p:sp>
      <p:sp>
        <p:nvSpPr>
          <p:cNvPr id="61443" name="5 Metin kutusu"/>
          <p:cNvSpPr txBox="1">
            <a:spLocks noChangeArrowheads="1"/>
          </p:cNvSpPr>
          <p:nvPr/>
        </p:nvSpPr>
        <p:spPr bwMode="auto">
          <a:xfrm>
            <a:off x="500063" y="1071563"/>
            <a:ext cx="3429000" cy="2308225"/>
          </a:xfrm>
          <a:prstGeom prst="rect">
            <a:avLst/>
          </a:prstGeom>
          <a:noFill/>
          <a:ln w="9525">
            <a:noFill/>
            <a:miter lim="800000"/>
            <a:headEnd/>
            <a:tailEnd/>
          </a:ln>
        </p:spPr>
        <p:txBody>
          <a:bodyPr>
            <a:spAutoFit/>
          </a:bodyPr>
          <a:lstStyle/>
          <a:p>
            <a:r>
              <a:rPr lang="tr-TR">
                <a:latin typeface="Constantia" pitchFamily="18" charset="0"/>
              </a:rPr>
              <a:t>Ulu Cami, 1402 Ankara Savaşı sonrasında Timur’un askerleri tarafından ot ambarı ve ahır olarak kullanıldığı gibi,Karamanoğlu 2. Mehmet’in tahribatına uğramıştır. Ayrıca Ulu Cami 1855 depreminde çok büyük hasar görmüştür. </a:t>
            </a:r>
          </a:p>
        </p:txBody>
      </p:sp>
      <p:sp>
        <p:nvSpPr>
          <p:cNvPr id="7" name="6 Dikdörtgen"/>
          <p:cNvSpPr/>
          <p:nvPr/>
        </p:nvSpPr>
        <p:spPr>
          <a:xfrm>
            <a:off x="357158" y="3286125"/>
            <a:ext cx="3786182" cy="830997"/>
          </a:xfrm>
          <a:prstGeom prst="rect">
            <a:avLst/>
          </a:prstGeom>
          <a:noFill/>
        </p:spPr>
        <p:txBody>
          <a:bodyPr>
            <a:spAutoFit/>
          </a:bodyPr>
          <a:lstStyle/>
          <a:p>
            <a:pPr algn="ctr" fontAlgn="auto">
              <a:spcBef>
                <a:spcPts val="0"/>
              </a:spcBef>
              <a:spcAft>
                <a:spcPts val="0"/>
              </a:spcAft>
              <a:defRPr/>
            </a:pPr>
            <a:r>
              <a:rPr lang="tr-TR" sz="2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n-lt"/>
                <a:cs typeface="+mn-cs"/>
              </a:rPr>
              <a:t>Dünden Bugüne</a:t>
            </a:r>
          </a:p>
          <a:p>
            <a:pPr algn="ctr" fontAlgn="auto">
              <a:spcBef>
                <a:spcPts val="0"/>
              </a:spcBef>
              <a:spcAft>
                <a:spcPts val="0"/>
              </a:spcAft>
              <a:defRPr/>
            </a:pPr>
            <a:r>
              <a:rPr lang="tr-TR" sz="2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n-lt"/>
                <a:cs typeface="+mn-cs"/>
              </a:rPr>
              <a:t> Ulu Cami’nin Tamiratı</a:t>
            </a:r>
          </a:p>
        </p:txBody>
      </p:sp>
      <p:sp>
        <p:nvSpPr>
          <p:cNvPr id="61445" name="8 Metin kutusu"/>
          <p:cNvSpPr txBox="1">
            <a:spLocks noChangeArrowheads="1"/>
          </p:cNvSpPr>
          <p:nvPr/>
        </p:nvSpPr>
        <p:spPr bwMode="auto">
          <a:xfrm>
            <a:off x="357188" y="4071938"/>
            <a:ext cx="3929062" cy="2289175"/>
          </a:xfrm>
          <a:prstGeom prst="rect">
            <a:avLst/>
          </a:prstGeom>
          <a:noFill/>
          <a:ln w="9525">
            <a:noFill/>
            <a:miter lim="800000"/>
            <a:headEnd/>
            <a:tailEnd/>
          </a:ln>
        </p:spPr>
        <p:txBody>
          <a:bodyPr>
            <a:spAutoFit/>
          </a:bodyPr>
          <a:lstStyle/>
          <a:p>
            <a:r>
              <a:rPr lang="tr-TR">
                <a:latin typeface="Constantia" pitchFamily="18" charset="0"/>
              </a:rPr>
              <a:t>Ulu Cami ile alakalı kaynaklardan ilk tamiratın 1494 miladi yılında yapıldığı anlaşılıyor..Bu tarihten günümüze kadar 1503, 1551, 1563, 1572, 1668, 1670, 1724, 1815, 1855 ve 1961 yılında </a:t>
            </a:r>
            <a:r>
              <a:rPr lang="tr-TR">
                <a:latin typeface="Calibri" pitchFamily="34" charset="0"/>
              </a:rPr>
              <a:t>da tamir edilmiştir.</a:t>
            </a:r>
            <a:r>
              <a:rPr lang="tr-TR">
                <a:latin typeface="Constantia" pitchFamily="18" charset="0"/>
              </a:rPr>
              <a:t> Yapılan bu onarımlar sonucu Ulu Cami bugünkü görünüme  kavuşmuştur.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Resim" descr="DSC00118.JPG"/>
          <p:cNvPicPr>
            <a:picLocks noChangeAspect="1"/>
          </p:cNvPicPr>
          <p:nvPr/>
        </p:nvPicPr>
        <p:blipFill>
          <a:blip r:embed="rId3" cstate="print"/>
          <a:stretch>
            <a:fillRect/>
          </a:stretch>
        </p:blipFill>
        <p:spPr>
          <a:xfrm>
            <a:off x="4000501" y="0"/>
            <a:ext cx="51435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5 Dikdörtgen"/>
          <p:cNvSpPr/>
          <p:nvPr/>
        </p:nvSpPr>
        <p:spPr>
          <a:xfrm>
            <a:off x="554704" y="285730"/>
            <a:ext cx="3119059" cy="461665"/>
          </a:xfrm>
          <a:prstGeom prst="rect">
            <a:avLst/>
          </a:prstGeom>
          <a:noFill/>
        </p:spPr>
        <p:txBody>
          <a:bodyPr wrap="none">
            <a:spAutoFit/>
          </a:bodyPr>
          <a:lstStyle/>
          <a:p>
            <a:pPr algn="ctr" fontAlgn="auto">
              <a:spcBef>
                <a:spcPts val="0"/>
              </a:spcBef>
              <a:spcAft>
                <a:spcPts val="0"/>
              </a:spcAft>
              <a:defRPr/>
            </a:pPr>
            <a:r>
              <a:rPr lang="tr-TR" sz="2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n-lt"/>
                <a:cs typeface="+mn-cs"/>
              </a:rPr>
              <a:t>Caminin Kapladığı Alan</a:t>
            </a:r>
          </a:p>
        </p:txBody>
      </p:sp>
      <p:sp>
        <p:nvSpPr>
          <p:cNvPr id="63491" name="6 Metin kutusu"/>
          <p:cNvSpPr txBox="1">
            <a:spLocks noChangeArrowheads="1"/>
          </p:cNvSpPr>
          <p:nvPr/>
        </p:nvSpPr>
        <p:spPr bwMode="auto">
          <a:xfrm>
            <a:off x="714375" y="1285875"/>
            <a:ext cx="3214688" cy="2563813"/>
          </a:xfrm>
          <a:prstGeom prst="rect">
            <a:avLst/>
          </a:prstGeom>
          <a:noFill/>
          <a:ln w="9525">
            <a:noFill/>
            <a:miter lim="800000"/>
            <a:headEnd/>
            <a:tailEnd/>
          </a:ln>
        </p:spPr>
        <p:txBody>
          <a:bodyPr>
            <a:spAutoFit/>
          </a:bodyPr>
          <a:lstStyle/>
          <a:p>
            <a:r>
              <a:rPr lang="tr-TR">
                <a:latin typeface="Constantia" pitchFamily="18" charset="0"/>
              </a:rPr>
              <a:t>Yirmi kubbe ile örtülü Cami-i Kebir’in alanı dıştan dışa 55 metreye 69 metre, içten içe ise 49, 96 metreye 63, 36 metredir. Bunu yüz ölçümüne çevirdiğimizde dıştan dışa 3795 m², içten içe ise ayak sahaları ile birlikte 3165,5 m² dir.</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Resim" descr="kubbe.jpg"/>
          <p:cNvPicPr>
            <a:picLocks noChangeAspect="1"/>
          </p:cNvPicPr>
          <p:nvPr/>
        </p:nvPicPr>
        <p:blipFill>
          <a:blip r:embed="rId3" cstate="print"/>
          <a:stretch>
            <a:fillRect/>
          </a:stretch>
        </p:blipFill>
        <p:spPr>
          <a:xfrm>
            <a:off x="0" y="2"/>
            <a:ext cx="9144000" cy="4792821"/>
          </a:xfrm>
          <a:prstGeom prst="rect">
            <a:avLst/>
          </a:prstGeom>
          <a:ln>
            <a:noFill/>
          </a:ln>
          <a:effectLst>
            <a:softEdge rad="112500"/>
          </a:effectLst>
        </p:spPr>
      </p:pic>
      <p:sp>
        <p:nvSpPr>
          <p:cNvPr id="7" name="6 Dikdörtgen"/>
          <p:cNvSpPr/>
          <p:nvPr/>
        </p:nvSpPr>
        <p:spPr>
          <a:xfrm>
            <a:off x="2699913" y="4572008"/>
            <a:ext cx="1621919" cy="523220"/>
          </a:xfrm>
          <a:prstGeom prst="rect">
            <a:avLst/>
          </a:prstGeom>
          <a:noFill/>
        </p:spPr>
        <p:txBody>
          <a:bodyPr wrap="none">
            <a:spAutoFit/>
          </a:bodyPr>
          <a:lstStyle/>
          <a:p>
            <a:pPr algn="ctr" fontAlgn="auto">
              <a:spcBef>
                <a:spcPts val="0"/>
              </a:spcBef>
              <a:spcAft>
                <a:spcPts val="0"/>
              </a:spcAft>
              <a:defRPr/>
            </a:pPr>
            <a:r>
              <a:rPr lang="tr-TR" sz="28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mn-lt"/>
                <a:cs typeface="+mn-cs"/>
              </a:rPr>
              <a:t>Kubbeleri</a:t>
            </a:r>
          </a:p>
        </p:txBody>
      </p:sp>
      <p:sp>
        <p:nvSpPr>
          <p:cNvPr id="65539" name="7 Metin kutusu"/>
          <p:cNvSpPr txBox="1">
            <a:spLocks noChangeArrowheads="1"/>
          </p:cNvSpPr>
          <p:nvPr/>
        </p:nvSpPr>
        <p:spPr bwMode="auto">
          <a:xfrm>
            <a:off x="214313" y="4929188"/>
            <a:ext cx="8715375" cy="1739900"/>
          </a:xfrm>
          <a:prstGeom prst="rect">
            <a:avLst/>
          </a:prstGeom>
          <a:noFill/>
          <a:ln w="9525">
            <a:noFill/>
            <a:miter lim="800000"/>
            <a:headEnd/>
            <a:tailEnd/>
          </a:ln>
        </p:spPr>
        <p:txBody>
          <a:bodyPr>
            <a:spAutoFit/>
          </a:bodyPr>
          <a:lstStyle/>
          <a:p>
            <a:r>
              <a:rPr lang="tr-TR">
                <a:latin typeface="Constantia" pitchFamily="18" charset="0"/>
              </a:rPr>
              <a:t>   Ulu Cami’nin yirmi kubbesi vardır.Saf istikametinde beşer  ve derinliğine dörder toplam yirmi kubbe; içeride on iki fil ayak kenarlarda on sekiz direk olmak üzere toplam otuz ayak üzerine oturtulmuştur.</a:t>
            </a:r>
          </a:p>
          <a:p>
            <a:r>
              <a:rPr lang="tr-TR">
                <a:latin typeface="Constantia" pitchFamily="18" charset="0"/>
              </a:rPr>
              <a:t>Ulu Cami, çok kubbeli camilerin en klasik ve abidevi olanıdır. Kubbeler dışarıdan sekizgen kasnaklıdır.Çapları eşit olmakla beraber yükseklikleri farklıdır. Mihrap </a:t>
            </a:r>
            <a:r>
              <a:rPr lang="tr-TR">
                <a:latin typeface="Calibri" pitchFamily="34" charset="0"/>
              </a:rPr>
              <a:t>mihverindeki orta sahnın</a:t>
            </a:r>
            <a:r>
              <a:rPr lang="tr-TR">
                <a:latin typeface="Constantia" pitchFamily="18" charset="0"/>
              </a:rPr>
              <a:t> kubbeler</a:t>
            </a:r>
            <a:r>
              <a:rPr lang="tr-TR">
                <a:latin typeface="Calibri" pitchFamily="34" charset="0"/>
              </a:rPr>
              <a:t>i</a:t>
            </a:r>
            <a:r>
              <a:rPr lang="tr-TR">
                <a:latin typeface="Constantia" pitchFamily="18" charset="0"/>
              </a:rPr>
              <a:t> diğerlerinden </a:t>
            </a:r>
            <a:r>
              <a:rPr lang="tr-TR">
                <a:latin typeface="Calibri" pitchFamily="34" charset="0"/>
              </a:rPr>
              <a:t>daha </a:t>
            </a:r>
            <a:r>
              <a:rPr lang="tr-TR">
                <a:latin typeface="Constantia" pitchFamily="18" charset="0"/>
              </a:rPr>
              <a:t>yüksektir.</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739</Words>
  <Application>Microsoft Office PowerPoint</Application>
  <PresentationFormat>Ekran Gösterisi (4:3)</PresentationFormat>
  <Paragraphs>59</Paragraphs>
  <Slides>27</Slides>
  <Notes>27</Notes>
  <HiddenSlides>0</HiddenSlides>
  <MMClips>0</MMClips>
  <ScaleCrop>false</ScaleCrop>
  <HeadingPairs>
    <vt:vector size="4" baseType="variant">
      <vt:variant>
        <vt:lpstr>Tema</vt:lpstr>
      </vt:variant>
      <vt:variant>
        <vt:i4>1</vt:i4>
      </vt:variant>
      <vt:variant>
        <vt:lpstr>Slayt Başlıkları</vt:lpstr>
      </vt:variant>
      <vt:variant>
        <vt:i4>27</vt:i4>
      </vt:variant>
    </vt:vector>
  </HeadingPairs>
  <TitlesOfParts>
    <vt:vector size="28" baseType="lpstr">
      <vt:lpstr>Ofis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Slayt 1</dc:title>
  <dc:creator>eren</dc:creator>
  <cp:lastModifiedBy>dündar</cp:lastModifiedBy>
  <cp:revision>4</cp:revision>
  <dcterms:created xsi:type="dcterms:W3CDTF">2012-05-11T12:56:41Z</dcterms:created>
  <dcterms:modified xsi:type="dcterms:W3CDTF">2018-01-02T15:52:12Z</dcterms:modified>
</cp:coreProperties>
</file>