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519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20747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00499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517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750498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57707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88208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56669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40874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568309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49028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197221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04305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852427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30359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0369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17109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1661873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Başlık 1"/>
          <p:cNvSpPr>
            <a:spLocks noGrp="1"/>
          </p:cNvSpPr>
          <p:nvPr>
            <p:ph type="title" idx="4294967295"/>
          </p:nvPr>
        </p:nvSpPr>
        <p:spPr>
          <a:xfrm>
            <a:off x="2438400" y="685800"/>
            <a:ext cx="8229600" cy="1143000"/>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TUTUNDURMA KARMASI ELEMANLARI</a:t>
            </a:r>
            <a:br>
              <a:rPr lang="tr-TR" altLang="tr-TR" sz="3200" dirty="0">
                <a:solidFill>
                  <a:schemeClr val="tx1">
                    <a:lumMod val="85000"/>
                    <a:lumOff val="15000"/>
                  </a:schemeClr>
                </a:solidFill>
                <a:latin typeface="+mn-lt"/>
              </a:rPr>
            </a:br>
            <a:r>
              <a:rPr lang="tr-TR" altLang="tr-TR" sz="3200" dirty="0">
                <a:solidFill>
                  <a:schemeClr val="tx1">
                    <a:lumMod val="85000"/>
                    <a:lumOff val="15000"/>
                  </a:schemeClr>
                </a:solidFill>
                <a:latin typeface="+mn-lt"/>
              </a:rPr>
              <a:t>KİŞİSEL SATIŞ</a:t>
            </a:r>
          </a:p>
        </p:txBody>
      </p:sp>
      <p:sp>
        <p:nvSpPr>
          <p:cNvPr id="71683" name="İçerik Yer Tutucusu 2"/>
          <p:cNvSpPr>
            <a:spLocks noGrp="1"/>
          </p:cNvSpPr>
          <p:nvPr>
            <p:ph idx="4294967295"/>
          </p:nvPr>
        </p:nvSpPr>
        <p:spPr>
          <a:xfrm>
            <a:off x="762000" y="1857375"/>
            <a:ext cx="10668000" cy="4525963"/>
          </a:xfrm>
        </p:spPr>
        <p:txBody>
          <a:bodyPr rtlCol="0">
            <a:normAutofit/>
          </a:bodyPr>
          <a:lstStyle/>
          <a:p>
            <a:pPr marL="0" indent="0" algn="just" eaLnBrk="1" fontAlgn="auto" hangingPunct="1">
              <a:lnSpc>
                <a:spcPct val="105000"/>
              </a:lnSpc>
              <a:buFont typeface="Arial"/>
              <a:buNone/>
              <a:defRPr/>
            </a:pPr>
            <a:r>
              <a:rPr lang="tr-TR" altLang="tr-TR" sz="3200" dirty="0">
                <a:solidFill>
                  <a:schemeClr val="tx1">
                    <a:lumMod val="85000"/>
                    <a:lumOff val="15000"/>
                  </a:schemeClr>
                </a:solidFill>
              </a:rPr>
              <a:t>	Kişisel satış, tüketicilerin kişisel gereksinimlerini karşılayabilecek nitelikteki ikna edici </a:t>
            </a:r>
            <a:r>
              <a:rPr lang="tr-TR" altLang="tr-TR" sz="3200" dirty="0" smtClean="0">
                <a:solidFill>
                  <a:schemeClr val="tx1">
                    <a:lumMod val="85000"/>
                    <a:lumOff val="15000"/>
                  </a:schemeClr>
                </a:solidFill>
              </a:rPr>
              <a:t>mesajları </a:t>
            </a:r>
            <a:r>
              <a:rPr lang="tr-TR" altLang="tr-TR" sz="3200" dirty="0">
                <a:solidFill>
                  <a:schemeClr val="tx1">
                    <a:lumMod val="85000"/>
                    <a:lumOff val="15000"/>
                  </a:schemeClr>
                </a:solidFill>
              </a:rPr>
              <a:t>hazırlama ve kullanma olanağı sağlayarak satış gücünü arttıran seçici bir iletişim şekli olarak tanımlanmaktadır. </a:t>
            </a:r>
          </a:p>
          <a:p>
            <a:pPr marL="0" indent="0" algn="just" eaLnBrk="1" fontAlgn="auto" hangingPunct="1">
              <a:lnSpc>
                <a:spcPct val="105000"/>
              </a:lnSpc>
              <a:buFont typeface="Arial"/>
              <a:buNone/>
              <a:defRPr/>
            </a:pPr>
            <a:r>
              <a:rPr lang="tr-TR" altLang="tr-TR" sz="3200" dirty="0">
                <a:solidFill>
                  <a:schemeClr val="tx1">
                    <a:lumMod val="85000"/>
                    <a:lumOff val="15000"/>
                  </a:schemeClr>
                </a:solidFill>
              </a:rPr>
              <a:t>	Bütünleşik pazarlama iletişimi unsurlarından biri olarak kabul edilen kişisel satış, pazarlama sürecinde tarafların durumlarına ve satın alma ihtiyaçlarına yönelik tatmin edici değişimlere uyum sağlayarak karşılıklı etkileşimin geliştirilmesine katkı sağlamaktadır. </a:t>
            </a:r>
          </a:p>
        </p:txBody>
      </p:sp>
    </p:spTree>
    <p:extLst>
      <p:ext uri="{BB962C8B-B14F-4D97-AF65-F5344CB8AC3E}">
        <p14:creationId xmlns:p14="http://schemas.microsoft.com/office/powerpoint/2010/main" val="191560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Başlık 1"/>
          <p:cNvSpPr>
            <a:spLocks noGrp="1"/>
          </p:cNvSpPr>
          <p:nvPr>
            <p:ph type="ctrTitle" idx="4294967295"/>
          </p:nvPr>
        </p:nvSpPr>
        <p:spPr>
          <a:xfrm>
            <a:off x="2438400" y="533400"/>
            <a:ext cx="7772400" cy="1655763"/>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İNSAN - HEDEF KİTLE (PEOPLE)</a:t>
            </a:r>
          </a:p>
        </p:txBody>
      </p:sp>
      <p:sp>
        <p:nvSpPr>
          <p:cNvPr id="146435" name="Alt Başlık 2"/>
          <p:cNvSpPr>
            <a:spLocks noGrp="1"/>
          </p:cNvSpPr>
          <p:nvPr>
            <p:ph type="subTitle" idx="4294967295"/>
          </p:nvPr>
        </p:nvSpPr>
        <p:spPr>
          <a:xfrm>
            <a:off x="2971800" y="1981200"/>
            <a:ext cx="6400800" cy="3756025"/>
          </a:xfrm>
        </p:spPr>
        <p:txBody>
          <a:bodyPr/>
          <a:lstStyle/>
          <a:p>
            <a:pPr marL="0" indent="0" algn="ctr" eaLnBrk="1" hangingPunct="1">
              <a:buFont typeface="Arial" panose="020B0604020202020204" pitchFamily="34" charset="0"/>
              <a:buNone/>
            </a:pPr>
            <a:r>
              <a:rPr lang="tr-TR" altLang="tr-TR" sz="3200" smtClean="0">
                <a:solidFill>
                  <a:srgbClr val="898989"/>
                </a:solidFill>
              </a:rPr>
              <a:t>TANIMI VE ÖNEMİ</a:t>
            </a:r>
          </a:p>
          <a:p>
            <a:pPr marL="0" indent="0" algn="ctr" eaLnBrk="1" hangingPunct="1">
              <a:buFont typeface="Arial" panose="020B0604020202020204" pitchFamily="34" charset="0"/>
              <a:buNone/>
            </a:pPr>
            <a:r>
              <a:rPr lang="tr-TR" altLang="tr-TR" sz="3200" smtClean="0">
                <a:solidFill>
                  <a:srgbClr val="898989"/>
                </a:solidFill>
              </a:rPr>
              <a:t>TURİZM İŞLETMELERİNDE HEDEF KİTLE BELİRLEME</a:t>
            </a:r>
          </a:p>
          <a:p>
            <a:pPr marL="0" indent="0" algn="ctr" eaLnBrk="1" hangingPunct="1">
              <a:buFont typeface="Arial" panose="020B0604020202020204" pitchFamily="34" charset="0"/>
              <a:buNone/>
            </a:pPr>
            <a:r>
              <a:rPr lang="tr-TR" altLang="tr-TR" sz="3200" smtClean="0">
                <a:solidFill>
                  <a:srgbClr val="898989"/>
                </a:solidFill>
              </a:rPr>
              <a:t>SATIN ALMA DAVRANIŞLARI</a:t>
            </a:r>
          </a:p>
          <a:p>
            <a:pPr marL="0" indent="0" algn="ctr" eaLnBrk="1" hangingPunct="1">
              <a:buFont typeface="Arial" panose="020B0604020202020204" pitchFamily="34" charset="0"/>
              <a:buNone/>
            </a:pPr>
            <a:r>
              <a:rPr lang="tr-TR" altLang="tr-TR" sz="3200" smtClean="0">
                <a:solidFill>
                  <a:srgbClr val="898989"/>
                </a:solidFill>
              </a:rPr>
              <a:t>MASLOW’UN İHTİYAÇLAR HİYERARŞİSİ</a:t>
            </a:r>
          </a:p>
          <a:p>
            <a:pPr marL="0" indent="0" algn="ctr" eaLnBrk="1" hangingPunct="1">
              <a:buFont typeface="Arial" panose="020B0604020202020204" pitchFamily="34" charset="0"/>
              <a:buNone/>
            </a:pPr>
            <a:endParaRPr lang="tr-TR" altLang="tr-TR" sz="3200" smtClean="0">
              <a:solidFill>
                <a:srgbClr val="898989"/>
              </a:solidFill>
            </a:endParaRPr>
          </a:p>
        </p:txBody>
      </p:sp>
    </p:spTree>
    <p:extLst>
      <p:ext uri="{BB962C8B-B14F-4D97-AF65-F5344CB8AC3E}">
        <p14:creationId xmlns:p14="http://schemas.microsoft.com/office/powerpoint/2010/main" val="148326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Başlık 1"/>
          <p:cNvSpPr>
            <a:spLocks noGrp="1"/>
          </p:cNvSpPr>
          <p:nvPr>
            <p:ph type="title" idx="4294967295"/>
          </p:nvPr>
        </p:nvSpPr>
        <p:spPr>
          <a:xfrm>
            <a:off x="2362200" y="685800"/>
            <a:ext cx="8229600" cy="1143000"/>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TUTUNDURMA KARMASI ELEMANLARI</a:t>
            </a:r>
            <a:br>
              <a:rPr lang="tr-TR" altLang="tr-TR" sz="3200" dirty="0">
                <a:solidFill>
                  <a:schemeClr val="tx1">
                    <a:lumMod val="85000"/>
                    <a:lumOff val="15000"/>
                  </a:schemeClr>
                </a:solidFill>
                <a:latin typeface="+mn-lt"/>
              </a:rPr>
            </a:br>
            <a:r>
              <a:rPr lang="tr-TR" altLang="tr-TR" sz="3200" dirty="0">
                <a:solidFill>
                  <a:schemeClr val="tx1">
                    <a:lumMod val="85000"/>
                    <a:lumOff val="15000"/>
                  </a:schemeClr>
                </a:solidFill>
                <a:latin typeface="+mn-lt"/>
              </a:rPr>
              <a:t>REKLAM</a:t>
            </a:r>
          </a:p>
        </p:txBody>
      </p:sp>
      <p:sp>
        <p:nvSpPr>
          <p:cNvPr id="75779" name="İçerik Yer Tutucusu 2"/>
          <p:cNvSpPr>
            <a:spLocks noGrp="1"/>
          </p:cNvSpPr>
          <p:nvPr>
            <p:ph idx="4294967295"/>
          </p:nvPr>
        </p:nvSpPr>
        <p:spPr>
          <a:xfrm>
            <a:off x="838200" y="1676400"/>
            <a:ext cx="10591800" cy="4525963"/>
          </a:xfrm>
        </p:spPr>
        <p:txBody>
          <a:bodyPr rtlCol="0">
            <a:normAutofit fontScale="92500"/>
          </a:bodyPr>
          <a:lstStyle/>
          <a:p>
            <a:pPr marL="0" indent="0" algn="just" eaLnBrk="1" fontAlgn="auto" hangingPunct="1">
              <a:buFont typeface="Arial"/>
              <a:buNone/>
              <a:defRPr/>
            </a:pPr>
            <a:r>
              <a:rPr lang="tr-TR" altLang="tr-TR" sz="3200" dirty="0">
                <a:solidFill>
                  <a:schemeClr val="tx1">
                    <a:lumMod val="85000"/>
                    <a:lumOff val="15000"/>
                  </a:schemeClr>
                </a:solidFill>
              </a:rPr>
              <a:t>	Bir mal veya hizmetin, bir kişi ya da kurumun, bir fikrin kitle iletişim araçları kullanılarak kamuoyuna tanıtılıp benimsetilmesi </a:t>
            </a:r>
            <a:r>
              <a:rPr lang="tr-TR" altLang="tr-TR" sz="3200" dirty="0" smtClean="0">
                <a:solidFill>
                  <a:schemeClr val="tx1">
                    <a:lumMod val="85000"/>
                    <a:lumOff val="15000"/>
                  </a:schemeClr>
                </a:solidFill>
              </a:rPr>
              <a:t>kitle satışı olarak </a:t>
            </a:r>
            <a:r>
              <a:rPr lang="tr-TR" altLang="tr-TR" sz="3200" dirty="0">
                <a:solidFill>
                  <a:schemeClr val="tx1">
                    <a:lumMod val="85000"/>
                    <a:lumOff val="15000"/>
                  </a:schemeClr>
                </a:solidFill>
              </a:rPr>
              <a:t>tanımlanmaktadır. Kitle satışının en önemli iletişim araçları televizyon, radyo, gazete, dergi, afiş vb. medya ortamlarıdır. </a:t>
            </a:r>
            <a:endParaRPr lang="tr-TR" altLang="tr-TR" sz="3200" dirty="0" smtClean="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	Medya ortamında, kitlesel satışta önemli bir yere sahip olan reklam ise; bir mal ya da hizmetin, bir kişi ya da kurumun, bir fikrin belirli bir isim ile bir bedel karşılığında, medya ortamından yararlanılarak kamuoyuna tanıtılıp kabullenmesi olarak tanımlanmaktadır. </a:t>
            </a:r>
          </a:p>
        </p:txBody>
      </p:sp>
    </p:spTree>
    <p:extLst>
      <p:ext uri="{BB962C8B-B14F-4D97-AF65-F5344CB8AC3E}">
        <p14:creationId xmlns:p14="http://schemas.microsoft.com/office/powerpoint/2010/main" val="56784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Unvan 1"/>
          <p:cNvSpPr>
            <a:spLocks noGrp="1"/>
          </p:cNvSpPr>
          <p:nvPr>
            <p:ph type="title"/>
          </p:nvPr>
        </p:nvSpPr>
        <p:spPr/>
        <p:txBody>
          <a:bodyPr/>
          <a:lstStyle/>
          <a:p>
            <a:r>
              <a:rPr lang="tr-TR" altLang="tr-TR" b="1" smtClean="0">
                <a:ln>
                  <a:noFill/>
                </a:ln>
              </a:rPr>
              <a:t>Reklamın Amaçları</a:t>
            </a:r>
            <a:endParaRPr lang="tr-TR" altLang="tr-TR" smtClean="0">
              <a:ln>
                <a:noFill/>
              </a:ln>
            </a:endParaRPr>
          </a:p>
        </p:txBody>
      </p:sp>
      <p:sp>
        <p:nvSpPr>
          <p:cNvPr id="138243" name="İçerik Yer Tutucusu 2"/>
          <p:cNvSpPr>
            <a:spLocks noGrp="1"/>
          </p:cNvSpPr>
          <p:nvPr>
            <p:ph idx="1"/>
          </p:nvPr>
        </p:nvSpPr>
        <p:spPr>
          <a:xfrm>
            <a:off x="381000" y="2209800"/>
            <a:ext cx="10210800" cy="3886200"/>
          </a:xfrm>
        </p:spPr>
        <p:txBody>
          <a:bodyPr/>
          <a:lstStyle/>
          <a:p>
            <a:pPr eaLnBrk="1" hangingPunct="1"/>
            <a:r>
              <a:rPr lang="tr-TR" altLang="tr-TR" sz="2800" smtClean="0"/>
              <a:t>Yeni malları tanıtmak.</a:t>
            </a:r>
          </a:p>
          <a:p>
            <a:pPr eaLnBrk="1" hangingPunct="1"/>
            <a:r>
              <a:rPr lang="tr-TR" altLang="tr-TR" sz="2800" smtClean="0"/>
              <a:t>Bilgilendirmek, hatırlatmak ya da ikna etmek</a:t>
            </a:r>
          </a:p>
          <a:p>
            <a:pPr eaLnBrk="1" hangingPunct="1"/>
            <a:r>
              <a:rPr lang="tr-TR" altLang="tr-TR" sz="2800" smtClean="0"/>
              <a:t>Satışları artırmak,</a:t>
            </a:r>
          </a:p>
          <a:p>
            <a:pPr eaLnBrk="1" hangingPunct="1"/>
            <a:r>
              <a:rPr lang="tr-TR" altLang="tr-TR" sz="2800" smtClean="0"/>
              <a:t>Pazarı geliştirmek,</a:t>
            </a:r>
          </a:p>
          <a:p>
            <a:pPr eaLnBrk="1" hangingPunct="1"/>
            <a:r>
              <a:rPr lang="tr-TR" altLang="tr-TR" sz="2800" smtClean="0"/>
              <a:t>Satış gücünü ve dağıtıcıları desteklemek,</a:t>
            </a:r>
          </a:p>
          <a:p>
            <a:pPr eaLnBrk="1" hangingPunct="1"/>
            <a:r>
              <a:rPr lang="tr-TR" altLang="tr-TR" sz="2800" smtClean="0"/>
              <a:t>Özendirme düzeyini korumak,</a:t>
            </a:r>
          </a:p>
          <a:p>
            <a:pPr eaLnBrk="1" hangingPunct="1"/>
            <a:r>
              <a:rPr lang="tr-TR" altLang="tr-TR" sz="2800" smtClean="0"/>
              <a:t>Olumsuz ön yargıları ortadan kaldırmak,</a:t>
            </a:r>
          </a:p>
          <a:p>
            <a:endParaRPr lang="tr-TR" altLang="tr-TR" smtClean="0"/>
          </a:p>
        </p:txBody>
      </p:sp>
    </p:spTree>
    <p:extLst>
      <p:ext uri="{BB962C8B-B14F-4D97-AF65-F5344CB8AC3E}">
        <p14:creationId xmlns:p14="http://schemas.microsoft.com/office/powerpoint/2010/main" val="283032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Başlık 1"/>
          <p:cNvSpPr>
            <a:spLocks noGrp="1"/>
          </p:cNvSpPr>
          <p:nvPr>
            <p:ph type="title" idx="4294967295"/>
          </p:nvPr>
        </p:nvSpPr>
        <p:spPr>
          <a:xfrm>
            <a:off x="2057400" y="762000"/>
            <a:ext cx="8229600" cy="1143000"/>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TUTUNDURMA KARMASI ELEMANLARI</a:t>
            </a:r>
            <a:br>
              <a:rPr lang="tr-TR" altLang="tr-TR" sz="3200" dirty="0">
                <a:solidFill>
                  <a:schemeClr val="tx1">
                    <a:lumMod val="85000"/>
                    <a:lumOff val="15000"/>
                  </a:schemeClr>
                </a:solidFill>
                <a:latin typeface="+mn-lt"/>
              </a:rPr>
            </a:br>
            <a:r>
              <a:rPr lang="tr-TR" altLang="tr-TR" sz="3200" dirty="0">
                <a:solidFill>
                  <a:schemeClr val="tx1">
                    <a:lumMod val="85000"/>
                    <a:lumOff val="15000"/>
                  </a:schemeClr>
                </a:solidFill>
                <a:latin typeface="+mn-lt"/>
              </a:rPr>
              <a:t>HALKLA İLİŞKİLER</a:t>
            </a:r>
          </a:p>
        </p:txBody>
      </p:sp>
      <p:sp>
        <p:nvSpPr>
          <p:cNvPr id="73731" name="İçerik Yer Tutucusu 2"/>
          <p:cNvSpPr>
            <a:spLocks noGrp="1"/>
          </p:cNvSpPr>
          <p:nvPr>
            <p:ph idx="4294967295"/>
          </p:nvPr>
        </p:nvSpPr>
        <p:spPr>
          <a:xfrm>
            <a:off x="838200" y="2667000"/>
            <a:ext cx="10439400" cy="3535363"/>
          </a:xfrm>
        </p:spPr>
        <p:txBody>
          <a:bodyPr rtlCol="0">
            <a:normAutofit/>
          </a:bodyPr>
          <a:lstStyle/>
          <a:p>
            <a:pPr marL="0" indent="0" algn="just" eaLnBrk="1" fontAlgn="auto" hangingPunct="1">
              <a:lnSpc>
                <a:spcPct val="105000"/>
              </a:lnSpc>
              <a:buFont typeface="Arial"/>
              <a:buNone/>
              <a:defRPr/>
            </a:pPr>
            <a:r>
              <a:rPr lang="tr-TR" altLang="tr-TR" sz="3200" dirty="0">
                <a:solidFill>
                  <a:schemeClr val="tx1">
                    <a:lumMod val="85000"/>
                    <a:lumOff val="15000"/>
                  </a:schemeClr>
                </a:solidFill>
              </a:rPr>
              <a:t>	İnsanların istek ve ihtiyaçlarının giderilmesi ve bu istek ve ihtiyaçlar giderilirken insanların aynı zamanda tatmin edilmesi kişilerin, işletmelerin, kurum ve kuruluşların karşılıklı olarak </a:t>
            </a:r>
            <a:r>
              <a:rPr lang="tr-TR" altLang="tr-TR" sz="3200" dirty="0" smtClean="0">
                <a:solidFill>
                  <a:schemeClr val="tx1">
                    <a:lumMod val="85000"/>
                    <a:lumOff val="15000"/>
                  </a:schemeClr>
                </a:solidFill>
              </a:rPr>
              <a:t>ilişki halinde olmasına bağlıdır</a:t>
            </a:r>
            <a:r>
              <a:rPr lang="tr-TR" altLang="tr-TR" sz="3200" dirty="0">
                <a:solidFill>
                  <a:schemeClr val="tx1">
                    <a:lumMod val="85000"/>
                    <a:lumOff val="15000"/>
                  </a:schemeClr>
                </a:solidFill>
              </a:rPr>
              <a:t>. </a:t>
            </a:r>
          </a:p>
          <a:p>
            <a:pPr marL="0" indent="0" algn="just" eaLnBrk="1" fontAlgn="auto" hangingPunct="1">
              <a:lnSpc>
                <a:spcPct val="105000"/>
              </a:lnSpc>
              <a:buFont typeface="Arial"/>
              <a:buNone/>
              <a:defRPr/>
            </a:pPr>
            <a:r>
              <a:rPr lang="tr-TR" altLang="tr-TR" sz="3200" dirty="0">
                <a:solidFill>
                  <a:schemeClr val="tx1">
                    <a:lumMod val="85000"/>
                    <a:lumOff val="15000"/>
                  </a:schemeClr>
                </a:solidFill>
              </a:rPr>
              <a:t>	</a:t>
            </a:r>
          </a:p>
        </p:txBody>
      </p:sp>
    </p:spTree>
    <p:extLst>
      <p:ext uri="{BB962C8B-B14F-4D97-AF65-F5344CB8AC3E}">
        <p14:creationId xmlns:p14="http://schemas.microsoft.com/office/powerpoint/2010/main" val="1260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bwMode="auto">
          <a:xfrm>
            <a:off x="2057400" y="1143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tr-TR" altLang="tr-TR" sz="3200" dirty="0" smtClean="0">
                <a:solidFill>
                  <a:prstClr val="black">
                    <a:lumMod val="85000"/>
                    <a:lumOff val="15000"/>
                  </a:prstClr>
                </a:solidFill>
              </a:rPr>
              <a:t>TUTUNDURMA KARMASI ELEMANLARI</a:t>
            </a:r>
            <a:br>
              <a:rPr lang="tr-TR" altLang="tr-TR" sz="3200" dirty="0" smtClean="0">
                <a:solidFill>
                  <a:prstClr val="black">
                    <a:lumMod val="85000"/>
                    <a:lumOff val="15000"/>
                  </a:prstClr>
                </a:solidFill>
              </a:rPr>
            </a:br>
            <a:r>
              <a:rPr lang="tr-TR" altLang="tr-TR" sz="3200" dirty="0" smtClean="0">
                <a:solidFill>
                  <a:prstClr val="black">
                    <a:lumMod val="85000"/>
                    <a:lumOff val="15000"/>
                  </a:prstClr>
                </a:solidFill>
              </a:rPr>
              <a:t>HALKLA İLİŞKİLER</a:t>
            </a:r>
            <a:endParaRPr lang="tr-TR" altLang="tr-TR" sz="3200" dirty="0">
              <a:solidFill>
                <a:prstClr val="black">
                  <a:lumMod val="85000"/>
                  <a:lumOff val="15000"/>
                </a:prstClr>
              </a:solidFill>
            </a:endParaRPr>
          </a:p>
        </p:txBody>
      </p:sp>
      <p:sp>
        <p:nvSpPr>
          <p:cNvPr id="3" name="Dikdörtgen 2"/>
          <p:cNvSpPr/>
          <p:nvPr/>
        </p:nvSpPr>
        <p:spPr>
          <a:xfrm>
            <a:off x="1066800" y="2667000"/>
            <a:ext cx="9982200" cy="2062163"/>
          </a:xfrm>
          <a:prstGeom prst="rect">
            <a:avLst/>
          </a:prstGeom>
        </p:spPr>
        <p:txBody>
          <a:bodyPr>
            <a:spAutoFit/>
          </a:bodyPr>
          <a:lstStyle/>
          <a:p>
            <a:pPr algn="just" eaLnBrk="0" fontAlgn="base" hangingPunct="0">
              <a:spcBef>
                <a:spcPct val="0"/>
              </a:spcBef>
              <a:spcAft>
                <a:spcPct val="0"/>
              </a:spcAft>
              <a:defRPr/>
            </a:pPr>
            <a:r>
              <a:rPr lang="tr-TR" altLang="tr-TR" sz="3200" dirty="0">
                <a:solidFill>
                  <a:prstClr val="black">
                    <a:lumMod val="85000"/>
                    <a:lumOff val="15000"/>
                  </a:prstClr>
                </a:solidFill>
                <a:cs typeface="Arial" panose="020B0604020202020204" pitchFamily="34" charset="0"/>
              </a:rPr>
              <a:t>Bu bağlamda halkla ilişkiler en genel tanımıyla, işletme ile halkın karşılıklı çıkarları arasında çift taraflı iletişime dayanan ve bilgi alışverişi aracılığıyla olumlu bir etkileşim yaratma çabalarıdır. </a:t>
            </a:r>
            <a:endParaRPr lang="tr-TR" sz="3200" dirty="0">
              <a:solidFill>
                <a:prstClr val="black"/>
              </a:solidFill>
              <a:cs typeface="Arial" panose="020B0604020202020204" pitchFamily="34" charset="0"/>
            </a:endParaRPr>
          </a:p>
        </p:txBody>
      </p:sp>
    </p:spTree>
    <p:extLst>
      <p:ext uri="{BB962C8B-B14F-4D97-AF65-F5344CB8AC3E}">
        <p14:creationId xmlns:p14="http://schemas.microsoft.com/office/powerpoint/2010/main" val="3689400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defTabSz="914400" eaLnBrk="1" fontAlgn="auto" hangingPunct="1">
              <a:spcAft>
                <a:spcPts val="0"/>
              </a:spcAft>
              <a:defRPr/>
            </a:pPr>
            <a:r>
              <a:rPr lang="tr-TR" altLang="tr-TR" sz="3200" dirty="0">
                <a:ln>
                  <a:noFill/>
                </a:ln>
                <a:solidFill>
                  <a:prstClr val="black">
                    <a:lumMod val="85000"/>
                    <a:lumOff val="15000"/>
                  </a:prstClr>
                </a:solidFill>
                <a:ea typeface="+mn-ea"/>
                <a:cs typeface="Arial" panose="020B0604020202020204" pitchFamily="34" charset="0"/>
              </a:rPr>
              <a:t>TUTUNDURMA KARMASI ELEMANLARI</a:t>
            </a:r>
            <a:br>
              <a:rPr lang="tr-TR" altLang="tr-TR" sz="3200" dirty="0">
                <a:ln>
                  <a:noFill/>
                </a:ln>
                <a:solidFill>
                  <a:prstClr val="black">
                    <a:lumMod val="85000"/>
                    <a:lumOff val="15000"/>
                  </a:prstClr>
                </a:solidFill>
                <a:ea typeface="+mn-ea"/>
                <a:cs typeface="Arial" panose="020B0604020202020204" pitchFamily="34" charset="0"/>
              </a:rPr>
            </a:br>
            <a:r>
              <a:rPr lang="tr-TR" altLang="tr-TR" sz="3200" dirty="0">
                <a:ln>
                  <a:noFill/>
                </a:ln>
                <a:solidFill>
                  <a:prstClr val="black">
                    <a:lumMod val="85000"/>
                    <a:lumOff val="15000"/>
                  </a:prstClr>
                </a:solidFill>
                <a:ea typeface="+mn-ea"/>
                <a:cs typeface="Arial" panose="020B0604020202020204" pitchFamily="34" charset="0"/>
              </a:rPr>
              <a:t>HALKLA İLİŞKİLER</a:t>
            </a:r>
            <a:br>
              <a:rPr lang="tr-TR" altLang="tr-TR" sz="3200" dirty="0">
                <a:ln>
                  <a:noFill/>
                </a:ln>
                <a:solidFill>
                  <a:prstClr val="black">
                    <a:lumMod val="85000"/>
                    <a:lumOff val="15000"/>
                  </a:prstClr>
                </a:solidFill>
                <a:ea typeface="+mn-ea"/>
                <a:cs typeface="Arial" panose="020B0604020202020204" pitchFamily="34" charset="0"/>
              </a:rPr>
            </a:br>
            <a:endParaRPr lang="tr-TR" dirty="0"/>
          </a:p>
        </p:txBody>
      </p:sp>
      <p:sp>
        <p:nvSpPr>
          <p:cNvPr id="141315" name="İçerik Yer Tutucusu 2"/>
          <p:cNvSpPr>
            <a:spLocks noGrp="1"/>
          </p:cNvSpPr>
          <p:nvPr>
            <p:ph idx="1"/>
          </p:nvPr>
        </p:nvSpPr>
        <p:spPr>
          <a:xfrm>
            <a:off x="1295400" y="2557463"/>
            <a:ext cx="9601200" cy="3690937"/>
          </a:xfrm>
        </p:spPr>
        <p:txBody>
          <a:bodyPr/>
          <a:lstStyle/>
          <a:p>
            <a:pPr algn="just"/>
            <a:r>
              <a:rPr lang="tr-TR" altLang="tr-TR" sz="3200" smtClean="0"/>
              <a:t>Bazı holding ya da işletmelerin spor takımları kurmaları, bazı iş adamlarının hayır kurumu, okul, kütüphane, hastane yapmaları halkla ilişkilere örnektir. Halkla ilişkilerde amaç doğrudan ürünü tanıtmak ya da satışını artırmak değil, kurumu ya da markayı tanıtmak, kurum lehine kamuoyu yaratmaktır. </a:t>
            </a:r>
          </a:p>
          <a:p>
            <a:endParaRPr lang="tr-TR" altLang="tr-TR" smtClean="0"/>
          </a:p>
        </p:txBody>
      </p:sp>
    </p:spTree>
    <p:extLst>
      <p:ext uri="{BB962C8B-B14F-4D97-AF65-F5344CB8AC3E}">
        <p14:creationId xmlns:p14="http://schemas.microsoft.com/office/powerpoint/2010/main" val="50927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İçerik Yer Tutucusu 2"/>
          <p:cNvSpPr>
            <a:spLocks noGrp="1"/>
          </p:cNvSpPr>
          <p:nvPr>
            <p:ph idx="4294967295"/>
          </p:nvPr>
        </p:nvSpPr>
        <p:spPr>
          <a:xfrm>
            <a:off x="838200" y="990600"/>
            <a:ext cx="10668000" cy="4983163"/>
          </a:xfrm>
        </p:spPr>
        <p:txBody>
          <a:bodyPr rtlCol="0">
            <a:normAutofit lnSpcReduction="10000"/>
          </a:bodyPr>
          <a:lstStyle/>
          <a:p>
            <a:pPr marL="0" indent="0" algn="just" eaLnBrk="1" fontAlgn="auto" hangingPunct="1">
              <a:lnSpc>
                <a:spcPct val="105000"/>
              </a:lnSpc>
              <a:buFont typeface="Arial"/>
              <a:buNone/>
              <a:defRPr/>
            </a:pPr>
            <a:r>
              <a:rPr lang="tr-TR" altLang="tr-TR" sz="3200" dirty="0">
                <a:solidFill>
                  <a:schemeClr val="tx1">
                    <a:lumMod val="85000"/>
                    <a:lumOff val="15000"/>
                  </a:schemeClr>
                </a:solidFill>
              </a:rPr>
              <a:t>	Fakat halka ilişkiler faaliyetleri, sadece işletmelerin müşterileri ile değil, çalışanlar, tedarikçiler, yerel topluluklar, hükümet, aracılar ve finansal kuruluşlarla da olumlu ilişkiler kurmayı ve </a:t>
            </a:r>
            <a:r>
              <a:rPr lang="tr-TR" altLang="tr-TR" sz="3200" dirty="0" smtClean="0">
                <a:solidFill>
                  <a:schemeClr val="tx1">
                    <a:lumMod val="85000"/>
                    <a:lumOff val="15000"/>
                  </a:schemeClr>
                </a:solidFill>
              </a:rPr>
              <a:t>olumlu bir imaj yaratmayı amaçlamaktadır</a:t>
            </a:r>
            <a:r>
              <a:rPr lang="tr-TR" altLang="tr-TR" sz="3200" dirty="0">
                <a:solidFill>
                  <a:schemeClr val="tx1">
                    <a:lumMod val="85000"/>
                    <a:lumOff val="15000"/>
                  </a:schemeClr>
                </a:solidFill>
              </a:rPr>
              <a:t>.  </a:t>
            </a:r>
          </a:p>
          <a:p>
            <a:pPr marL="0" indent="0" algn="just" eaLnBrk="1" fontAlgn="auto" hangingPunct="1">
              <a:lnSpc>
                <a:spcPct val="105000"/>
              </a:lnSpc>
              <a:buFont typeface="Arial"/>
              <a:buNone/>
              <a:defRPr/>
            </a:pPr>
            <a:r>
              <a:rPr lang="tr-TR" altLang="tr-TR" sz="3200" dirty="0">
                <a:solidFill>
                  <a:schemeClr val="tx1">
                    <a:lumMod val="85000"/>
                    <a:lumOff val="15000"/>
                  </a:schemeClr>
                </a:solidFill>
              </a:rPr>
              <a:t>	Diğer tutundurma çabalarına oranla daha düşük maliyetli olan halkla ilişkiler faaliyetleri, hedef kitle üzerinde uygulanma yoğunluğuna göre etkili olmakta ve olumlu sonuç vermektedir. Başarılı halkla ilişkiler faaliyetleri hedef pazarda satışların artmasına ve tüketicilerin işletmeye güven duymasına olanak sağlayacaktır.</a:t>
            </a:r>
          </a:p>
        </p:txBody>
      </p:sp>
    </p:spTree>
    <p:extLst>
      <p:ext uri="{BB962C8B-B14F-4D97-AF65-F5344CB8AC3E}">
        <p14:creationId xmlns:p14="http://schemas.microsoft.com/office/powerpoint/2010/main" val="1045512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Unvan 1"/>
          <p:cNvSpPr>
            <a:spLocks noGrp="1"/>
          </p:cNvSpPr>
          <p:nvPr>
            <p:ph type="title"/>
          </p:nvPr>
        </p:nvSpPr>
        <p:spPr>
          <a:xfrm>
            <a:off x="609600" y="914400"/>
            <a:ext cx="10972800" cy="1303338"/>
          </a:xfrm>
        </p:spPr>
        <p:txBody>
          <a:bodyPr/>
          <a:lstStyle/>
          <a:p>
            <a:r>
              <a:rPr lang="tr-TR" altLang="tr-TR" smtClean="0">
                <a:ln>
                  <a:noFill/>
                </a:ln>
              </a:rPr>
              <a:t>Tutundurma karması elemanlarından reklam ve halkla ilişkiler arasındaki temel farklar nelerdir? </a:t>
            </a:r>
          </a:p>
        </p:txBody>
      </p:sp>
      <p:sp>
        <p:nvSpPr>
          <p:cNvPr id="3" name="İçerik Yer Tutucusu 2"/>
          <p:cNvSpPr>
            <a:spLocks noGrp="1"/>
          </p:cNvSpPr>
          <p:nvPr>
            <p:ph idx="1"/>
          </p:nvPr>
        </p:nvSpPr>
        <p:spPr>
          <a:xfrm>
            <a:off x="990600" y="3048000"/>
            <a:ext cx="10210800" cy="3317875"/>
          </a:xfrm>
        </p:spPr>
        <p:txBody>
          <a:bodyPr/>
          <a:lstStyle/>
          <a:p>
            <a:pPr algn="just"/>
            <a:r>
              <a:rPr lang="tr-TR" altLang="tr-TR" sz="3200" smtClean="0"/>
              <a:t>Reklamda amaç doğrudan ürünü tanıtmak ya da satışını artırmakken, halkla ilişkilerde amaç kurumu ya da markayı tanıtmak, kurum ya da marka adına olumlu kamuoyu yaratmaktır</a:t>
            </a:r>
            <a:endParaRPr lang="tr-TR" altLang="tr-TR" smtClean="0"/>
          </a:p>
        </p:txBody>
      </p:sp>
    </p:spTree>
    <p:extLst>
      <p:ext uri="{BB962C8B-B14F-4D97-AF65-F5344CB8AC3E}">
        <p14:creationId xmlns:p14="http://schemas.microsoft.com/office/powerpoint/2010/main" val="1052492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Başlık 1"/>
          <p:cNvSpPr>
            <a:spLocks noGrp="1"/>
          </p:cNvSpPr>
          <p:nvPr>
            <p:ph type="title" idx="4294967295"/>
          </p:nvPr>
        </p:nvSpPr>
        <p:spPr>
          <a:xfrm>
            <a:off x="1905000" y="609600"/>
            <a:ext cx="8229600" cy="1143000"/>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TUTUNDURMA KARMASI ELEMANLARI</a:t>
            </a:r>
            <a:br>
              <a:rPr lang="tr-TR" altLang="tr-TR" sz="3200" dirty="0">
                <a:solidFill>
                  <a:schemeClr val="tx1">
                    <a:lumMod val="85000"/>
                    <a:lumOff val="15000"/>
                  </a:schemeClr>
                </a:solidFill>
                <a:latin typeface="+mn-lt"/>
              </a:rPr>
            </a:br>
            <a:r>
              <a:rPr lang="tr-TR" altLang="tr-TR" sz="3200" dirty="0">
                <a:solidFill>
                  <a:schemeClr val="tx1">
                    <a:lumMod val="85000"/>
                    <a:lumOff val="15000"/>
                  </a:schemeClr>
                </a:solidFill>
                <a:latin typeface="+mn-lt"/>
              </a:rPr>
              <a:t>SATIŞ GELİŞTİRME</a:t>
            </a:r>
          </a:p>
        </p:txBody>
      </p:sp>
      <p:sp>
        <p:nvSpPr>
          <p:cNvPr id="72707" name="İçerik Yer Tutucusu 2"/>
          <p:cNvSpPr>
            <a:spLocks noGrp="1"/>
          </p:cNvSpPr>
          <p:nvPr>
            <p:ph idx="4294967295"/>
          </p:nvPr>
        </p:nvSpPr>
        <p:spPr>
          <a:xfrm>
            <a:off x="838200" y="1752600"/>
            <a:ext cx="10515600" cy="4525963"/>
          </a:xfrm>
        </p:spPr>
        <p:txBody>
          <a:bodyPr rtlCol="0">
            <a:normAutofit/>
          </a:bodyPr>
          <a:lstStyle/>
          <a:p>
            <a:pPr marL="0" indent="0" algn="just" eaLnBrk="1" fontAlgn="auto" hangingPunct="1">
              <a:lnSpc>
                <a:spcPct val="105000"/>
              </a:lnSpc>
              <a:buFont typeface="Arial"/>
              <a:buNone/>
              <a:defRPr/>
            </a:pPr>
            <a:r>
              <a:rPr lang="tr-TR" altLang="tr-TR" sz="3200" dirty="0">
                <a:solidFill>
                  <a:schemeClr val="tx1">
                    <a:lumMod val="85000"/>
                    <a:lumOff val="15000"/>
                  </a:schemeClr>
                </a:solidFill>
              </a:rPr>
              <a:t>	Satış </a:t>
            </a:r>
            <a:r>
              <a:rPr lang="tr-TR" altLang="tr-TR" sz="3200" dirty="0" smtClean="0">
                <a:solidFill>
                  <a:schemeClr val="tx1">
                    <a:lumMod val="85000"/>
                    <a:lumOff val="15000"/>
                  </a:schemeClr>
                </a:solidFill>
              </a:rPr>
              <a:t>geliştirme; </a:t>
            </a:r>
            <a:r>
              <a:rPr lang="tr-TR" altLang="tr-TR" sz="3200" dirty="0">
                <a:solidFill>
                  <a:schemeClr val="tx1">
                    <a:lumMod val="85000"/>
                    <a:lumOff val="15000"/>
                  </a:schemeClr>
                </a:solidFill>
              </a:rPr>
              <a:t>reklam, kişisel satış, halkla ilişkiler ve tanıtma unsurlarından farklı olarak müşterilere verilen kısa dönemli teşviklerle satın almanın gerçekleşmesini sağlayan bir yaklaşımdır </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0" indent="0" algn="just" eaLnBrk="1" fontAlgn="auto" hangingPunct="1">
              <a:lnSpc>
                <a:spcPct val="105000"/>
              </a:lnSpc>
              <a:buFont typeface="Arial"/>
              <a:buNone/>
              <a:defRPr/>
            </a:pPr>
            <a:r>
              <a:rPr lang="tr-TR" altLang="tr-TR" sz="3200" dirty="0">
                <a:solidFill>
                  <a:schemeClr val="tx1">
                    <a:lumMod val="85000"/>
                    <a:lumOff val="15000"/>
                  </a:schemeClr>
                </a:solidFill>
              </a:rPr>
              <a:t>	Reklam ve kişisel satışı tamamlayarak aralarında etkileşim sağlayan satış geliştirme, kuponlar, hediyeler, çekilişler, biletler, yarışmalar gibi faaliyetlerle tüketicilerin ürünü denemelerini ve satın almalarını teşvik edici tutundurma çabalarıdır. </a:t>
            </a:r>
          </a:p>
        </p:txBody>
      </p:sp>
    </p:spTree>
    <p:extLst>
      <p:ext uri="{BB962C8B-B14F-4D97-AF65-F5344CB8AC3E}">
        <p14:creationId xmlns:p14="http://schemas.microsoft.com/office/powerpoint/2010/main" val="29438796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194</Words>
  <Application>Microsoft Office PowerPoint</Application>
  <PresentationFormat>Geniş ekran</PresentationFormat>
  <Paragraphs>35</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11</vt:i4>
      </vt:variant>
    </vt:vector>
  </HeadingPairs>
  <TitlesOfParts>
    <vt:vector size="18" baseType="lpstr">
      <vt:lpstr>Arial</vt:lpstr>
      <vt:lpstr>Calibri</vt:lpstr>
      <vt:lpstr>Calibri Light</vt:lpstr>
      <vt:lpstr>Garamond</vt:lpstr>
      <vt:lpstr>Office Teması</vt:lpstr>
      <vt:lpstr>Organik</vt:lpstr>
      <vt:lpstr>1_Organik</vt:lpstr>
      <vt:lpstr>TURİZM PAZARLAMASI</vt:lpstr>
      <vt:lpstr>TUTUNDURMA KARMASI ELEMANLARI REKLAM</vt:lpstr>
      <vt:lpstr>Reklamın Amaçları</vt:lpstr>
      <vt:lpstr>TUTUNDURMA KARMASI ELEMANLARI HALKLA İLİŞKİLER</vt:lpstr>
      <vt:lpstr>PowerPoint Sunusu</vt:lpstr>
      <vt:lpstr>TUTUNDURMA KARMASI ELEMANLARI HALKLA İLİŞKİLER </vt:lpstr>
      <vt:lpstr>PowerPoint Sunusu</vt:lpstr>
      <vt:lpstr>Tutundurma karması elemanlarından reklam ve halkla ilişkiler arasındaki temel farklar nelerdir? </vt:lpstr>
      <vt:lpstr>TUTUNDURMA KARMASI ELEMANLARI SATIŞ GELİŞTİRME</vt:lpstr>
      <vt:lpstr>TUTUNDURMA KARMASI ELEMANLARI KİŞİSEL SATIŞ</vt:lpstr>
      <vt:lpstr>İNSAN - HEDEF KİTLE (PEOPLE)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13</cp:revision>
  <dcterms:created xsi:type="dcterms:W3CDTF">2017-10-29T15:49:52Z</dcterms:created>
  <dcterms:modified xsi:type="dcterms:W3CDTF">2017-10-29T16:04:15Z</dcterms:modified>
</cp:coreProperties>
</file>