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5" r:id="rId2"/>
    <p:sldId id="256" r:id="rId3"/>
    <p:sldId id="269" r:id="rId4"/>
    <p:sldId id="270" r:id="rId5"/>
    <p:sldId id="271" r:id="rId6"/>
    <p:sldId id="257" r:id="rId7"/>
    <p:sldId id="258" r:id="rId8"/>
    <p:sldId id="260" r:id="rId9"/>
    <p:sldId id="262" r:id="rId10"/>
    <p:sldId id="259" r:id="rId11"/>
    <p:sldId id="261" r:id="rId12"/>
    <p:sldId id="272" r:id="rId13"/>
    <p:sldId id="264" r:id="rId14"/>
    <p:sldId id="273" r:id="rId15"/>
    <p:sldId id="265" r:id="rId16"/>
    <p:sldId id="274" r:id="rId17"/>
    <p:sldId id="266" r:id="rId18"/>
    <p:sldId id="267" r:id="rId19"/>
    <p:sldId id="268" r:id="rId20"/>
    <p:sldId id="276" r:id="rId21"/>
    <p:sldId id="277" r:id="rId22"/>
    <p:sldId id="283" r:id="rId23"/>
    <p:sldId id="278" r:id="rId24"/>
    <p:sldId id="284" r:id="rId25"/>
    <p:sldId id="279" r:id="rId26"/>
    <p:sldId id="286" r:id="rId27"/>
    <p:sldId id="280" r:id="rId28"/>
    <p:sldId id="287" r:id="rId29"/>
    <p:sldId id="282" r:id="rId30"/>
    <p:sldId id="288"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6" autoAdjust="0"/>
    <p:restoredTop sz="94270" autoAdjust="0"/>
  </p:normalViewPr>
  <p:slideViewPr>
    <p:cSldViewPr snapToGrid="0">
      <p:cViewPr varScale="1">
        <p:scale>
          <a:sx n="80" d="100"/>
          <a:sy n="80" d="100"/>
        </p:scale>
        <p:origin x="120"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tr-TR" sz="2128" b="1" i="0" u="none" strike="noStrike" cap="all" baseline="0" smtClean="0">
                <a:effectLst/>
              </a:rPr>
              <a:t>Kate Smith Programındaki </a:t>
            </a:r>
            <a:br>
              <a:rPr lang="tr-TR" sz="2128" b="1" i="0" u="none" strike="noStrike" cap="all" baseline="0" smtClean="0">
                <a:effectLst/>
              </a:rPr>
            </a:br>
            <a:r>
              <a:rPr lang="tr-TR" sz="2128" b="1" i="0" u="none" strike="noStrike" cap="all" baseline="0" smtClean="0">
                <a:effectLst/>
              </a:rPr>
              <a:t>İkna Tekniğinin Tematik Analizi</a:t>
            </a:r>
            <a:endParaRPr lang="tr-T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Lbls>
            <c:dLbl>
              <c:idx val="0"/>
              <c:layout>
                <c:manualLayout>
                  <c:x val="8.1448384994879542E-3"/>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65000"/>
                        <a:lumOff val="35000"/>
                      </a:schemeClr>
                    </a:solidFill>
                    <a:latin typeface="+mn-lt"/>
                    <a:ea typeface="+mn-ea"/>
                    <a:cs typeface="+mn-cs"/>
                  </a:defRPr>
                </a:pPr>
                <a:endParaRPr lang="tr-T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Sayfa1!$A$2:$A$7</c:f>
              <c:strCache>
                <c:ptCount val="6"/>
                <c:pt idx="0">
                  <c:v>Fedakarlık</c:v>
                </c:pt>
                <c:pt idx="1">
                  <c:v>Savaşa Katkı</c:v>
                </c:pt>
                <c:pt idx="2">
                  <c:v>Savaşın Ayrı Düşürdüğü Aileler</c:v>
                </c:pt>
                <c:pt idx="3">
                  <c:v>Önceki Satışların Üstüne Çıkmak</c:v>
                </c:pt>
                <c:pt idx="4">
                  <c:v>Kişisellik </c:v>
                </c:pt>
                <c:pt idx="5">
                  <c:v>Kolaylaştırma</c:v>
                </c:pt>
              </c:strCache>
            </c:strRef>
          </c:cat>
          <c:val>
            <c:numRef>
              <c:f>Sayfa1!$B$2:$B$7</c:f>
              <c:numCache>
                <c:formatCode>General</c:formatCode>
                <c:ptCount val="6"/>
                <c:pt idx="0">
                  <c:v>50</c:v>
                </c:pt>
                <c:pt idx="1">
                  <c:v>10</c:v>
                </c:pt>
                <c:pt idx="2">
                  <c:v>10</c:v>
                </c:pt>
                <c:pt idx="3">
                  <c:v>10</c:v>
                </c:pt>
                <c:pt idx="4">
                  <c:v>10</c:v>
                </c:pt>
                <c:pt idx="5">
                  <c:v>10</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944A7-9FF6-4A28-9197-18DF25D044FC}" type="datetimeFigureOut">
              <a:rPr lang="tr-TR" smtClean="0"/>
              <a:t>23.11.2018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4E6C5-4421-4E12-83B8-7B9A3423B453}" type="slidenum">
              <a:rPr lang="tr-TR" smtClean="0"/>
              <a:t>‹#›</a:t>
            </a:fld>
            <a:endParaRPr lang="tr-TR"/>
          </a:p>
        </p:txBody>
      </p:sp>
    </p:spTree>
    <p:extLst>
      <p:ext uri="{BB962C8B-B14F-4D97-AF65-F5344CB8AC3E}">
        <p14:creationId xmlns:p14="http://schemas.microsoft.com/office/powerpoint/2010/main" val="27212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ED4E6C5-4421-4E12-83B8-7B9A3423B453}" type="slidenum">
              <a:rPr lang="tr-TR" smtClean="0"/>
              <a:t>1</a:t>
            </a:fld>
            <a:endParaRPr lang="tr-TR"/>
          </a:p>
        </p:txBody>
      </p:sp>
    </p:spTree>
    <p:extLst>
      <p:ext uri="{BB962C8B-B14F-4D97-AF65-F5344CB8AC3E}">
        <p14:creationId xmlns:p14="http://schemas.microsoft.com/office/powerpoint/2010/main" val="230144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ED4E6C5-4421-4E12-83B8-7B9A3423B453}" type="slidenum">
              <a:rPr lang="tr-TR" smtClean="0"/>
              <a:t>16</a:t>
            </a:fld>
            <a:endParaRPr lang="tr-TR"/>
          </a:p>
        </p:txBody>
      </p:sp>
    </p:spTree>
    <p:extLst>
      <p:ext uri="{BB962C8B-B14F-4D97-AF65-F5344CB8AC3E}">
        <p14:creationId xmlns:p14="http://schemas.microsoft.com/office/powerpoint/2010/main" val="409449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23/11/2018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47605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23/11/2018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13404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23/11/2018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148591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t>23/11/2018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4102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0FB3A0-1988-4CDC-948D-F339F0F1FEF0}" type="datetimeFigureOut">
              <a:rPr lang="en-GB" smtClean="0"/>
              <a:t>23/11/2018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997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1D0FB3A0-1988-4CDC-948D-F339F0F1FEF0}" type="datetimeFigureOut">
              <a:rPr lang="en-GB" smtClean="0"/>
              <a:t>23/11/2018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0412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1D0FB3A0-1988-4CDC-948D-F339F0F1FEF0}" type="datetimeFigureOut">
              <a:rPr lang="en-GB" smtClean="0"/>
              <a:t>23/11/2018</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525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1D0FB3A0-1988-4CDC-948D-F339F0F1FEF0}" type="datetimeFigureOut">
              <a:rPr lang="en-GB" smtClean="0"/>
              <a:t>23/11/2018</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4040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0FB3A0-1988-4CDC-948D-F339F0F1FEF0}" type="datetimeFigureOut">
              <a:rPr lang="en-GB" smtClean="0"/>
              <a:t>23/11/2018</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270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t>23/11/2018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357983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t>23/11/2018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t>‹#›</a:t>
            </a:fld>
            <a:endParaRPr lang="en-GB"/>
          </a:p>
        </p:txBody>
      </p:sp>
    </p:spTree>
    <p:extLst>
      <p:ext uri="{BB962C8B-B14F-4D97-AF65-F5344CB8AC3E}">
        <p14:creationId xmlns:p14="http://schemas.microsoft.com/office/powerpoint/2010/main" val="3315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FB3A0-1988-4CDC-948D-F339F0F1FEF0}" type="datetimeFigureOut">
              <a:rPr lang="en-GB" smtClean="0"/>
              <a:t>23/11/2018</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F3414-908C-45E0-A969-0A624078158B}" type="slidenum">
              <a:rPr lang="en-GB" smtClean="0"/>
              <a:t>‹#›</a:t>
            </a:fld>
            <a:endParaRPr lang="en-GB"/>
          </a:p>
        </p:txBody>
      </p:sp>
    </p:spTree>
    <p:extLst>
      <p:ext uri="{BB962C8B-B14F-4D97-AF65-F5344CB8AC3E}">
        <p14:creationId xmlns:p14="http://schemas.microsoft.com/office/powerpoint/2010/main" val="377528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t="-12000" b="-12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1400765" y="2083549"/>
            <a:ext cx="8834663" cy="2031325"/>
          </a:xfrm>
          <a:prstGeom prst="rect">
            <a:avLst/>
          </a:prstGeom>
          <a:noFill/>
        </p:spPr>
        <p:txBody>
          <a:bodyPr wrap="none" rtlCol="0">
            <a:spAutoFit/>
          </a:bodyPr>
          <a:lstStyle/>
          <a:p>
            <a:pPr algn="ctr"/>
            <a:r>
              <a:rPr lang="tr-TR" sz="6600" b="1" smtClean="0"/>
              <a:t>KİTLELERİN SONU</a:t>
            </a:r>
          </a:p>
          <a:p>
            <a:pPr algn="ctr"/>
            <a:r>
              <a:rPr lang="tr-TR" sz="6000" smtClean="0"/>
              <a:t>ABD, 1940’LAR VE 1950’LER</a:t>
            </a:r>
            <a:endParaRPr lang="en-GB" sz="6000"/>
          </a:p>
        </p:txBody>
      </p:sp>
    </p:spTree>
    <p:extLst>
      <p:ext uri="{BB962C8B-B14F-4D97-AF65-F5344CB8AC3E}">
        <p14:creationId xmlns:p14="http://schemas.microsoft.com/office/powerpoint/2010/main" val="359400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p2.la-img.com/737/16186/5363489_1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33" y="934814"/>
            <a:ext cx="9421850" cy="526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7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736x/f8/de/20/f8de200ebda2f221634d242e4d9c1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87" y="759231"/>
            <a:ext cx="7010400" cy="55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6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8626" y="550987"/>
            <a:ext cx="11361234" cy="5817939"/>
          </a:xfrm>
          <a:prstGeom prst="rect">
            <a:avLst/>
          </a:prstGeom>
        </p:spPr>
        <p:txBody>
          <a:bodyPr wrap="square">
            <a:spAutoFit/>
          </a:bodyPr>
          <a:lstStyle/>
          <a:p>
            <a:pPr algn="just">
              <a:lnSpc>
                <a:spcPct val="115000"/>
              </a:lnSpc>
              <a:spcAft>
                <a:spcPts val="1000"/>
              </a:spcAft>
            </a:pPr>
            <a:r>
              <a:rPr lang="tr-TR" sz="2500">
                <a:latin typeface="Calibri" panose="020F0502020204030204" pitchFamily="34" charset="0"/>
                <a:ea typeface="Calibri" panose="020F0502020204030204" pitchFamily="34" charset="0"/>
                <a:cs typeface="Times New Roman" panose="02020603050405020304" pitchFamily="18" charset="0"/>
              </a:rPr>
              <a:t>Merton Columbia Üniversitesi’ne Lazarsfeld’le aynı zamanda doçent olarak atanmıştı. İlk geldiğinde “kütüphanede yalnız başına okuyup yazan ve ‘uygulamalı’ araştırmanın herhangi bir türüne ilgisi olmayan bir bilim adamı” görünümündeydi (Simonson, 2005: 9). Buna karşılık Merton, yıllar sonra geriye dönüp baktığında ve uzun yıllardır devam eden arkadaşlıklarını değerlendirdiğinde Lazarsfeld’in “çevresindekileri kendi fikirleri, bağlılıkları, tutkuları ve hayallerine ortak etmenin yollarını iyi bildiğini” söylemiştir (Simonson, 2005: 9). Lazarsfeld Merton’a CBS’te duran Little Annie ismini taktıkları poligrafı tanıtarak Merton’un dikkatini, Little Annie’nin peşi sıra yapılan mülakatlardan ürettiği verilerin yorumlanması meselesine yöneltmeye çalışmıştır. Merton ilk şahit olduğu mülakat tekniklerine şüpheyle yaklaşmış, Lazarsfeld bu tekniği bir kez da olsa denemesi konusunda ısrar edince bir anda kendini, bugün artık her yerde bilinen odak grup araştırmasının habercisi olan, odaklaşmış mülakatın yöntemsel temellerine ön ayak olurken bulmuştur. </a:t>
            </a:r>
            <a:endParaRPr lang="tr-TR" sz="2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18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32277" y="163451"/>
            <a:ext cx="10901917" cy="3741922"/>
          </a:xfrm>
          <a:prstGeom prst="rect">
            <a:avLst/>
          </a:prstGeom>
        </p:spPr>
        <p:txBody>
          <a:bodyPr wrap="square">
            <a:spAutoFit/>
          </a:bodyPr>
          <a:lstStyle/>
          <a:p>
            <a:pPr marL="514350" indent="-514350">
              <a:lnSpc>
                <a:spcPct val="300000"/>
              </a:lnSpc>
              <a:buAutoNum type="arabicParenBoth"/>
            </a:pPr>
            <a:r>
              <a:rPr lang="tr-TR" sz="2800" smtClean="0">
                <a:effectLst/>
                <a:latin typeface="Calibri" panose="020F0502020204030204" pitchFamily="34" charset="0"/>
                <a:ea typeface="Calibri" panose="020F0502020204030204" pitchFamily="34" charset="0"/>
                <a:cs typeface="Times New Roman" panose="02020603050405020304" pitchFamily="18" charset="0"/>
              </a:rPr>
              <a:t>Kate Smith yayınlarının içerik analizi; </a:t>
            </a:r>
          </a:p>
          <a:p>
            <a:pPr marL="514350" indent="-514350">
              <a:lnSpc>
                <a:spcPct val="300000"/>
              </a:lnSpc>
              <a:buAutoNum type="arabicParenBoth"/>
            </a:pPr>
            <a:r>
              <a:rPr lang="tr-TR" sz="2800" smtClean="0">
                <a:effectLst/>
                <a:latin typeface="Calibri" panose="020F0502020204030204" pitchFamily="34" charset="0"/>
                <a:ea typeface="Calibri" panose="020F0502020204030204" pitchFamily="34" charset="0"/>
                <a:cs typeface="Times New Roman" panose="02020603050405020304" pitchFamily="18" charset="0"/>
              </a:rPr>
              <a:t>Yayını dinleyen 100 kişiyle yapılmış “derinlemesine mülakatlar” </a:t>
            </a:r>
          </a:p>
          <a:p>
            <a:pPr marL="514350" indent="-514350">
              <a:lnSpc>
                <a:spcPct val="300000"/>
              </a:lnSpc>
              <a:buAutoNum type="arabicParenBoth"/>
            </a:pPr>
            <a:r>
              <a:rPr lang="tr-TR" sz="2800" smtClean="0">
                <a:effectLst/>
                <a:latin typeface="Calibri" panose="020F0502020204030204" pitchFamily="34" charset="0"/>
                <a:ea typeface="Calibri" panose="020F0502020204030204" pitchFamily="34" charset="0"/>
                <a:cs typeface="Times New Roman" panose="02020603050405020304" pitchFamily="18" charset="0"/>
              </a:rPr>
              <a:t>yaklaşık bin kişilik örnekleme uygulanan anket </a:t>
            </a:r>
            <a:endParaRPr lang="en-GB" sz="2800"/>
          </a:p>
        </p:txBody>
      </p:sp>
      <p:sp>
        <p:nvSpPr>
          <p:cNvPr id="2" name="Dikdörtgen 1"/>
          <p:cNvSpPr/>
          <p:nvPr/>
        </p:nvSpPr>
        <p:spPr>
          <a:xfrm>
            <a:off x="832277" y="4541438"/>
            <a:ext cx="10140523" cy="1692771"/>
          </a:xfrm>
          <a:prstGeom prst="rect">
            <a:avLst/>
          </a:prstGeom>
        </p:spPr>
        <p:txBody>
          <a:bodyPr wrap="square">
            <a:spAutoFit/>
          </a:bodyPr>
          <a:lstStyle/>
          <a:p>
            <a:r>
              <a:rPr lang="tr-TR" sz="2600" smtClean="0">
                <a:latin typeface="Calibri" panose="020F0502020204030204" pitchFamily="34" charset="0"/>
                <a:ea typeface="Calibri" panose="020F0502020204030204" pitchFamily="34" charset="0"/>
                <a:cs typeface="Times New Roman" panose="02020603050405020304" pitchFamily="18" charset="0"/>
              </a:rPr>
              <a:t>İçerik </a:t>
            </a:r>
            <a:r>
              <a:rPr lang="tr-TR" sz="2600">
                <a:latin typeface="Calibri" panose="020F0502020204030204" pitchFamily="34" charset="0"/>
                <a:ea typeface="Calibri" panose="020F0502020204030204" pitchFamily="34" charset="0"/>
                <a:cs typeface="Times New Roman" panose="02020603050405020304" pitchFamily="18" charset="0"/>
              </a:rPr>
              <a:t>analizi dinleyicilerin tepki vermiş olduğu yayının “nesnel/objektif” karakterini göstermiş; odaklaşmış mülakatlar ikna sürecinin nasıl işlediğini açığa çıkarırken daha kapsayıcı nitelikteki anket tekniği  mülakatlardan elde edilen malzemeyi yorumlarken sağlama yapma olanağı vermiştir.</a:t>
            </a:r>
            <a:endParaRPr lang="tr-TR" sz="2600"/>
          </a:p>
        </p:txBody>
      </p:sp>
    </p:spTree>
    <p:extLst>
      <p:ext uri="{BB962C8B-B14F-4D97-AF65-F5344CB8AC3E}">
        <p14:creationId xmlns:p14="http://schemas.microsoft.com/office/powerpoint/2010/main" val="306523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ectorstudy.com/wp-content/gallery/managementgurus/robert_m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300" y="1680208"/>
            <a:ext cx="3392130" cy="339213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48691" y="1529732"/>
            <a:ext cx="6588813" cy="2492990"/>
          </a:xfrm>
          <a:prstGeom prst="rect">
            <a:avLst/>
          </a:prstGeom>
        </p:spPr>
        <p:txBody>
          <a:bodyPr wrap="square">
            <a:spAutoFit/>
          </a:bodyPr>
          <a:lstStyle/>
          <a:p>
            <a:pPr algn="just"/>
            <a:r>
              <a:rPr lang="tr-TR" sz="2600" smtClean="0">
                <a:latin typeface="Calibri" panose="020F0502020204030204" pitchFamily="34" charset="0"/>
                <a:ea typeface="Calibri" panose="020F0502020204030204" pitchFamily="34" charset="0"/>
                <a:cs typeface="Times New Roman" panose="02020603050405020304" pitchFamily="18" charset="0"/>
              </a:rPr>
              <a:t>Merton çalışmanın metodolojik zeminini oluştururken, “olağandışı bir olay” şeklinde nitelendirdiği programı dinleyenlerin kendilerini çok özel durumun tanıkları ya da katılımcıları gibi hissetmelerini «radyo yayınının geçici karakteri»yle ilişkilendirmiştir. </a:t>
            </a:r>
            <a:endParaRPr lang="tr-TR" sz="2600"/>
          </a:p>
        </p:txBody>
      </p:sp>
      <p:sp>
        <p:nvSpPr>
          <p:cNvPr id="3" name="Dikdörtgen 2"/>
          <p:cNvSpPr/>
          <p:nvPr/>
        </p:nvSpPr>
        <p:spPr>
          <a:xfrm>
            <a:off x="748690" y="4275533"/>
            <a:ext cx="6588813" cy="892552"/>
          </a:xfrm>
          <a:prstGeom prst="rect">
            <a:avLst/>
          </a:prstGeom>
        </p:spPr>
        <p:txBody>
          <a:bodyPr wrap="square">
            <a:spAutoFit/>
          </a:bodyPr>
          <a:lstStyle/>
          <a:p>
            <a:pPr algn="just"/>
            <a:r>
              <a:rPr lang="tr-TR" sz="2600">
                <a:latin typeface="Calibri" panose="020F0502020204030204" pitchFamily="34" charset="0"/>
                <a:ea typeface="Calibri" panose="020F0502020204030204" pitchFamily="34" charset="0"/>
                <a:cs typeface="Times New Roman" panose="02020603050405020304" pitchFamily="18" charset="0"/>
              </a:rPr>
              <a:t>Merton dinleyicilerin hissettikleri bu zorlamayı “radyonun </a:t>
            </a:r>
            <a:r>
              <a:rPr lang="tr-TR" sz="2600" smtClean="0">
                <a:latin typeface="Calibri" panose="020F0502020204030204" pitchFamily="34" charset="0"/>
                <a:ea typeface="Calibri" panose="020F0502020204030204" pitchFamily="34" charset="0"/>
                <a:cs typeface="Times New Roman" panose="02020603050405020304" pitchFamily="18" charset="0"/>
              </a:rPr>
              <a:t>tiranlığı”yla açıklar.  </a:t>
            </a:r>
            <a:endParaRPr lang="tr-TR" sz="2600"/>
          </a:p>
        </p:txBody>
      </p:sp>
    </p:spTree>
    <p:extLst>
      <p:ext uri="{BB962C8B-B14F-4D97-AF65-F5344CB8AC3E}">
        <p14:creationId xmlns:p14="http://schemas.microsoft.com/office/powerpoint/2010/main" val="718942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8392" y="1976452"/>
            <a:ext cx="7392135" cy="3773341"/>
          </a:xfrm>
          <a:prstGeom prst="rect">
            <a:avLst/>
          </a:prstGeom>
        </p:spPr>
        <p:txBody>
          <a:bodyPr wrap="square">
            <a:spAutoFit/>
          </a:bodyPr>
          <a:lstStyle/>
          <a:p>
            <a:pPr marL="447675" algn="just">
              <a:lnSpc>
                <a:spcPct val="115000"/>
              </a:lnSpc>
              <a:spcAft>
                <a:spcPts val="1000"/>
              </a:spcAft>
            </a:pPr>
            <a:r>
              <a:rPr lang="tr-TR" sz="2600" b="1" smtClean="0">
                <a:effectLst/>
                <a:latin typeface="Calibri" panose="020F0502020204030204" pitchFamily="34" charset="0"/>
                <a:ea typeface="Calibri" panose="020F0502020204030204" pitchFamily="34" charset="0"/>
                <a:cs typeface="Times New Roman" panose="02020603050405020304" pitchFamily="18" charset="0"/>
              </a:rPr>
              <a:t>«</a:t>
            </a:r>
            <a:r>
              <a:rPr lang="tr-TR" sz="2600" smtClean="0">
                <a:effectLst/>
                <a:latin typeface="Calibri" panose="020F0502020204030204" pitchFamily="34" charset="0"/>
                <a:ea typeface="Calibri" panose="020F0502020204030204" pitchFamily="34" charset="0"/>
                <a:cs typeface="Times New Roman" panose="02020603050405020304" pitchFamily="18" charset="0"/>
              </a:rPr>
              <a:t>…alışılagelmiş radyo monoloğu bir tür karşılıklı konuşmaya dönüşür. Bu iki yönlü konuşmanın özü, her iki tarafın da söyleyeceği şeyi, az önce konuşana göre ayarlayabilmesi ya da kendisine karşılık verilebileceğini göz önüne alarak belirleyebilmesidir…: Yayının uzunluğu Smith’e bir karşılıklı konuşma görünümü yakalaması, hatta bir ölçüde gerçeğine yaklaşması imkanını sunmuştu.</a:t>
            </a:r>
            <a:r>
              <a:rPr lang="tr-TR" sz="2600" b="1"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6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ttp://vectorstudy.com/wp-content/gallery/managementgurus/robert_m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066" y="2118965"/>
            <a:ext cx="3488315" cy="348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14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çerik Yer Tutucusu 11"/>
          <p:cNvGraphicFramePr>
            <a:graphicFrameLocks noGrp="1"/>
          </p:cNvGraphicFramePr>
          <p:nvPr>
            <p:ph idx="1"/>
            <p:extLst>
              <p:ext uri="{D42A27DB-BD31-4B8C-83A1-F6EECF244321}">
                <p14:modId xmlns:p14="http://schemas.microsoft.com/office/powerpoint/2010/main" val="2581110161"/>
              </p:ext>
            </p:extLst>
          </p:nvPr>
        </p:nvGraphicFramePr>
        <p:xfrm>
          <a:off x="801624" y="670560"/>
          <a:ext cx="10914888" cy="5559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63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993856"/>
            <a:ext cx="7048059" cy="1569660"/>
          </a:xfrm>
          <a:prstGeom prst="rect">
            <a:avLst/>
          </a:prstGeom>
        </p:spPr>
        <p:txBody>
          <a:bodyPr wrap="square">
            <a:spAutoFit/>
          </a:bodyPr>
          <a:lstStyle/>
          <a:p>
            <a:pPr algn="ctr"/>
            <a:r>
              <a:rPr lang="tr-TR" sz="3200" smtClean="0">
                <a:effectLst/>
                <a:latin typeface="Calibri" panose="020F0502020204030204" pitchFamily="34" charset="0"/>
                <a:ea typeface="Calibri" panose="020F0502020204030204" pitchFamily="34" charset="0"/>
                <a:cs typeface="Times New Roman" panose="02020603050405020304" pitchFamily="18" charset="0"/>
              </a:rPr>
              <a:t>Yayını bu kadar ikna edici kılan neydi?</a:t>
            </a:r>
          </a:p>
          <a:p>
            <a:pPr algn="ctr"/>
            <a:endParaRPr lang="tr-TR" sz="3200">
              <a:latin typeface="Calibri" panose="020F0502020204030204" pitchFamily="34" charset="0"/>
              <a:ea typeface="Calibri" panose="020F0502020204030204" pitchFamily="34" charset="0"/>
              <a:cs typeface="Times New Roman" panose="02020603050405020304" pitchFamily="18" charset="0"/>
            </a:endParaRPr>
          </a:p>
          <a:p>
            <a:pPr algn="ctr"/>
            <a:r>
              <a:rPr lang="tr-TR" sz="3200" smtClean="0">
                <a:effectLst/>
                <a:latin typeface="Calibri" panose="020F0502020204030204" pitchFamily="34" charset="0"/>
                <a:ea typeface="Calibri" panose="020F0502020204030204" pitchFamily="34" charset="0"/>
                <a:cs typeface="Times New Roman" panose="02020603050405020304" pitchFamily="18" charset="0"/>
              </a:rPr>
              <a:t>Samimiyet? </a:t>
            </a:r>
            <a:endParaRPr lang="en-GB" sz="3200"/>
          </a:p>
        </p:txBody>
      </p:sp>
      <p:pic>
        <p:nvPicPr>
          <p:cNvPr id="5" name="Picture 2" descr="http://vectorstudy.com/wp-content/gallery/managementgurus/robert_m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170" y="1783830"/>
            <a:ext cx="3989711" cy="39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85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4831" y="488539"/>
            <a:ext cx="9248932" cy="6046271"/>
          </a:xfrm>
          <a:prstGeom prst="rect">
            <a:avLst/>
          </a:prstGeom>
        </p:spPr>
        <p:txBody>
          <a:bodyPr wrap="square">
            <a:spAutoFit/>
          </a:bodyPr>
          <a:lstStyle/>
          <a:p>
            <a:pPr algn="just">
              <a:lnSpc>
                <a:spcPct val="150000"/>
              </a:lnSpc>
            </a:pPr>
            <a:r>
              <a:rPr lang="en-GB" sz="2000"/>
              <a:t>Kate Smith’in doğruluk ve dürüstlüğüne atfedilen muazzam önem, araştırmamıza konu olan öznelerin deneyimlerinden kaynaklanan ve yaşadıkları endişeyle daha da büyüyen inançlarını yansıtıyor. Bu kişiler çoğu kez başkalarının şahsi çıkarları uğruna sömürü, manipülasyon ve denetime maruz kalmaktadır. Bu kavramın böylesine vurgulanıyor oluşu bize toplumsal düzendeki bozulmayı –sosyolojik terimle anomiyi-  gösterir; ortak değerler her ne yolla olursa olsun tatmin peşindeki şahsi çıkarlar uğruna güme gitmiştir. Bu durum, ustaca bir sahtelikle satış yaptığı kişilerle gerçekten ilgilenirmiş gibi davranmak anlamında “pazarlamacılığın” her yeri sarıp sarmaladığı bir toplumun ürünüdür. Manipülatif bir toplum yapısından kaynaklanan, güvensizlik ve kuşkularla dolu böylesi bir toplumsal arka plana karşı durabilen tek şey araştırmamıza konu olan öznelerde görülen bu abartılmış “inanma isteği”ydi. Böyle bir toplumsal ortamda özneler, içtenlik, dürüstlük, dostluk ve özveri gibi erdemlerin şahsında somutlaştığı halka mal olmuş bir kişiye inanmaya muhtaçlardı </a:t>
            </a:r>
            <a:endParaRPr lang="en-GB" sz="3200" b="1"/>
          </a:p>
        </p:txBody>
      </p:sp>
      <p:pic>
        <p:nvPicPr>
          <p:cNvPr id="5" name="Picture 2" descr="http://vectorstudy.com/wp-content/gallery/managementgurus/robert_m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958" y="1043623"/>
            <a:ext cx="2104310" cy="210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81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56471" y="2587083"/>
            <a:ext cx="7511276" cy="2246769"/>
          </a:xfrm>
          <a:prstGeom prst="rect">
            <a:avLst/>
          </a:prstGeom>
        </p:spPr>
        <p:txBody>
          <a:bodyPr wrap="square">
            <a:spAutoFit/>
          </a:bodyPr>
          <a:lstStyle/>
          <a:p>
            <a:pPr algn="just"/>
            <a:r>
              <a:rPr lang="tr-TR" sz="2800" smtClean="0">
                <a:effectLst/>
                <a:latin typeface="Calibri" panose="020F0502020204030204" pitchFamily="34" charset="0"/>
                <a:ea typeface="Calibri" panose="020F0502020204030204" pitchFamily="34" charset="0"/>
                <a:cs typeface="Times New Roman" panose="02020603050405020304" pitchFamily="18" charset="0"/>
              </a:rPr>
              <a:t>O halde neden Smith’in kendisi de, Merton’un iddia ettiği gibi, yayını dinleyen halkın ortak deneyimini oluşturan bu “sömürü, manipülasyon ve denetim” çarkının bir parçası gibi görülmüyordu? </a:t>
            </a:r>
            <a:endParaRPr lang="en-GB" sz="2800"/>
          </a:p>
        </p:txBody>
      </p:sp>
    </p:spTree>
    <p:extLst>
      <p:ext uri="{BB962C8B-B14F-4D97-AF65-F5344CB8AC3E}">
        <p14:creationId xmlns:p14="http://schemas.microsoft.com/office/powerpoint/2010/main" val="345282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ectorstudy.com/wp-content/gallery/managementgurus/robert_mer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98" y="1701497"/>
            <a:ext cx="3989711" cy="3989713"/>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480020" y="5769841"/>
            <a:ext cx="2411045" cy="954107"/>
          </a:xfrm>
          <a:prstGeom prst="rect">
            <a:avLst/>
          </a:prstGeom>
          <a:noFill/>
        </p:spPr>
        <p:txBody>
          <a:bodyPr wrap="none" rtlCol="0">
            <a:spAutoFit/>
          </a:bodyPr>
          <a:lstStyle/>
          <a:p>
            <a:pPr algn="ctr"/>
            <a:r>
              <a:rPr lang="tr-TR" sz="2800" b="1" smtClean="0"/>
              <a:t>Robert Merton</a:t>
            </a:r>
          </a:p>
          <a:p>
            <a:pPr algn="ctr"/>
            <a:r>
              <a:rPr lang="tr-TR" sz="2800" b="1" smtClean="0"/>
              <a:t>(1910-2003)</a:t>
            </a:r>
            <a:endParaRPr lang="en-GB" sz="2800" b="1"/>
          </a:p>
        </p:txBody>
      </p:sp>
      <p:pic>
        <p:nvPicPr>
          <p:cNvPr id="1028" name="Picture 4" descr="http://proleksis.lzmk.hr/slike1/p0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73" y="1736186"/>
            <a:ext cx="3032182" cy="398971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56539" y="5769841"/>
            <a:ext cx="2426049" cy="954107"/>
          </a:xfrm>
          <a:prstGeom prst="rect">
            <a:avLst/>
          </a:prstGeom>
          <a:noFill/>
        </p:spPr>
        <p:txBody>
          <a:bodyPr wrap="none" rtlCol="0">
            <a:spAutoFit/>
          </a:bodyPr>
          <a:lstStyle/>
          <a:p>
            <a:pPr algn="ctr"/>
            <a:r>
              <a:rPr lang="tr-TR" sz="2800" b="1" smtClean="0"/>
              <a:t>Talcott Parsons</a:t>
            </a:r>
          </a:p>
          <a:p>
            <a:pPr algn="ctr"/>
            <a:r>
              <a:rPr lang="tr-TR" sz="2800" b="1" smtClean="0"/>
              <a:t>(1902-1979)</a:t>
            </a:r>
            <a:endParaRPr lang="en-GB" sz="2800" b="1"/>
          </a:p>
        </p:txBody>
      </p:sp>
      <p:sp>
        <p:nvSpPr>
          <p:cNvPr id="9" name="Metin kutusu 8"/>
          <p:cNvSpPr txBox="1"/>
          <p:nvPr/>
        </p:nvSpPr>
        <p:spPr>
          <a:xfrm>
            <a:off x="4713685" y="3253988"/>
            <a:ext cx="3439788" cy="954107"/>
          </a:xfrm>
          <a:prstGeom prst="rect">
            <a:avLst/>
          </a:prstGeom>
          <a:noFill/>
        </p:spPr>
        <p:txBody>
          <a:bodyPr wrap="none" rtlCol="0">
            <a:spAutoFit/>
          </a:bodyPr>
          <a:lstStyle/>
          <a:p>
            <a:pPr algn="ctr"/>
            <a:r>
              <a:rPr lang="tr-TR" sz="2800" b="1"/>
              <a:t>y</a:t>
            </a:r>
            <a:r>
              <a:rPr lang="tr-TR" sz="2800" b="1" smtClean="0"/>
              <a:t>apısal işlevselcilik</a:t>
            </a:r>
          </a:p>
          <a:p>
            <a:pPr algn="ctr"/>
            <a:r>
              <a:rPr lang="tr-TR" sz="2400" b="1" smtClean="0"/>
              <a:t>(structural functionalism</a:t>
            </a:r>
            <a:r>
              <a:rPr lang="tr-TR" sz="2800" b="1" smtClean="0"/>
              <a:t>)</a:t>
            </a:r>
            <a:endParaRPr lang="en-GB" sz="2800" b="1"/>
          </a:p>
        </p:txBody>
      </p:sp>
    </p:spTree>
    <p:extLst>
      <p:ext uri="{BB962C8B-B14F-4D97-AF65-F5344CB8AC3E}">
        <p14:creationId xmlns:p14="http://schemas.microsoft.com/office/powerpoint/2010/main" val="332564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66055" y="936171"/>
            <a:ext cx="8294915" cy="4647426"/>
          </a:xfrm>
          <a:prstGeom prst="rect">
            <a:avLst/>
          </a:prstGeom>
          <a:noFill/>
        </p:spPr>
        <p:txBody>
          <a:bodyPr wrap="square" rtlCol="0">
            <a:spAutoFit/>
          </a:bodyPr>
          <a:lstStyle/>
          <a:p>
            <a:r>
              <a:rPr lang="tr-TR" sz="3200" b="1" smtClean="0"/>
              <a:t>pseudo – gemeinschaft (sahte cemaat)</a:t>
            </a:r>
          </a:p>
          <a:p>
            <a:endParaRPr lang="tr-TR" sz="3200" smtClean="0"/>
          </a:p>
          <a:p>
            <a:r>
              <a:rPr lang="tr-TR" sz="2800" smtClean="0"/>
              <a:t>“kendi durumunu iyileştirmek için diğer insanları gerçekten umursuyormuş gibi davranmak”</a:t>
            </a:r>
          </a:p>
          <a:p>
            <a:endParaRPr lang="tr-TR" sz="3200" smtClean="0"/>
          </a:p>
          <a:p>
            <a:r>
              <a:rPr lang="tr-TR" sz="3200" smtClean="0"/>
              <a:t>gemeinschaft </a:t>
            </a:r>
            <a:r>
              <a:rPr lang="tr-TR" sz="2800" i="1" smtClean="0"/>
              <a:t>versus</a:t>
            </a:r>
            <a:r>
              <a:rPr lang="tr-TR" sz="2800" smtClean="0"/>
              <a:t> </a:t>
            </a:r>
            <a:r>
              <a:rPr lang="tr-TR" sz="3200" smtClean="0"/>
              <a:t> gesellschaft</a:t>
            </a:r>
          </a:p>
          <a:p>
            <a:r>
              <a:rPr lang="tr-TR" sz="2800" smtClean="0"/>
              <a:t>geleneksel		         anonim</a:t>
            </a:r>
          </a:p>
          <a:p>
            <a:r>
              <a:rPr lang="tr-TR" sz="2800" smtClean="0"/>
              <a:t>informel		         formel</a:t>
            </a:r>
          </a:p>
          <a:p>
            <a:r>
              <a:rPr lang="tr-TR" sz="2800" smtClean="0"/>
              <a:t>homojen	                    heterojen</a:t>
            </a:r>
          </a:p>
          <a:p>
            <a:r>
              <a:rPr lang="tr-TR" sz="2800" smtClean="0"/>
              <a:t>durağan	                    akışkan</a:t>
            </a:r>
          </a:p>
        </p:txBody>
      </p:sp>
      <p:pic>
        <p:nvPicPr>
          <p:cNvPr id="5"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5443" y="1631451"/>
            <a:ext cx="2104310" cy="210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5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44285" y="684435"/>
            <a:ext cx="9013373" cy="5693866"/>
          </a:xfrm>
          <a:prstGeom prst="rect">
            <a:avLst/>
          </a:prstGeom>
          <a:noFill/>
        </p:spPr>
        <p:txBody>
          <a:bodyPr wrap="square" rtlCol="0">
            <a:spAutoFit/>
          </a:bodyPr>
          <a:lstStyle/>
          <a:p>
            <a:pPr algn="just"/>
            <a:r>
              <a:rPr lang="tr-TR" sz="2600"/>
              <a:t>Uzun süre önce Marx’ın belirlemiş, Durkheim ve Simmel’in de onaylamış bulunduğu gibi böyle bir toplumda, kişiler arasındaki güven ilişkisi son derece zayıftır, insanlar her sosyal ilişkiye bir tüccarın gözünden bakarlar. Doğal nesneleri giderek meta olarak görmeye başlar, kişisel ilişkilerine çıkarcı bir bakış açısından yaklaşırlar. Bu süreçte, çokça tartışılan bir psikolojik fenomen olan kendine yabancılaşma ve insanlıktan uzaklaşma gelişecek ve ağacı ağaç değil kereste olarak gören bir insan tipi ortaya çıkacaktır.  Bu para odaklı davranışı belli bir düzene oturtan kurallar bozulduğunda, kişinin ötekine duyduğu güven ve samimiyet yerini şiddetli bir şüpheye bırakır. Toplum, halkın gözünde sahtekarların birbirleriyle yarış içinde olduğu bir arena haline gelir. İnsanların karşılık beklemeden davranabileceğine yönelik inanç ortadan </a:t>
            </a:r>
            <a:r>
              <a:rPr lang="tr-TR" sz="2600" smtClean="0"/>
              <a:t>kalkar.</a:t>
            </a:r>
            <a:endParaRPr lang="tr-TR" sz="2600" b="1" smtClean="0"/>
          </a:p>
        </p:txBody>
      </p:sp>
      <p:pic>
        <p:nvPicPr>
          <p:cNvPr id="5"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7658" y="2514365"/>
            <a:ext cx="2104310" cy="210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6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941" y="595229"/>
            <a:ext cx="7188820" cy="3605795"/>
          </a:xfrm>
          <a:prstGeom prst="rect">
            <a:avLst/>
          </a:prstGeom>
        </p:spPr>
        <p:txBody>
          <a:bodyPr wrap="square">
            <a:spAutoFit/>
          </a:bodyPr>
          <a:lstStyle/>
          <a:p>
            <a:pPr algn="just">
              <a:lnSpc>
                <a:spcPct val="115000"/>
              </a:lnSpc>
              <a:spcAft>
                <a:spcPts val="0"/>
              </a:spcAft>
            </a:pPr>
            <a:r>
              <a:rPr lang="en-GB" sz="2500">
                <a:solidFill>
                  <a:srgbClr val="000000"/>
                </a:solidFill>
                <a:latin typeface="Calibri" panose="020F0502020204030204" pitchFamily="34" charset="0"/>
                <a:ea typeface="Calibri" panose="020F0502020204030204" pitchFamily="34" charset="0"/>
                <a:cs typeface="Times New Roman" panose="02020603050405020304" pitchFamily="18" charset="0"/>
              </a:rPr>
              <a:t>Yayıncılar, kitlelerin duygularına yöneldikleri ve kitlesel endişeleri sömürdükleri, savaş bonolarının ardında yatan ekonomik rasyoneli yani bonoların enflasyon karşıtı bir düzenleme aracı olarak kullanılmasını görmezden geldikleri için eleştirilirler. Yayıncılar kitleleri bilgilendirmek yerine onları manipüle etmişler, uyguladıkları tekniklerin ahlaki sonuçları üzerinde yeterince düşünüp taşınmamışlardır. </a:t>
            </a:r>
            <a:endParaRPr lang="tr-TR" sz="2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8545831" y="2219064"/>
            <a:ext cx="2703471" cy="2711308"/>
          </a:xfrm>
          <a:prstGeom prst="rect">
            <a:avLst/>
          </a:prstGeom>
        </p:spPr>
      </p:pic>
      <p:sp>
        <p:nvSpPr>
          <p:cNvPr id="6" name="4 Metin kutusu"/>
          <p:cNvSpPr txBox="1"/>
          <p:nvPr/>
        </p:nvSpPr>
        <p:spPr>
          <a:xfrm>
            <a:off x="683941" y="4458199"/>
            <a:ext cx="7188820" cy="1692771"/>
          </a:xfrm>
          <a:prstGeom prst="rect">
            <a:avLst/>
          </a:prstGeom>
          <a:noFill/>
        </p:spPr>
        <p:txBody>
          <a:bodyPr wrap="square" rtlCol="0">
            <a:spAutoFit/>
          </a:bodyPr>
          <a:lstStyle/>
          <a:p>
            <a:pPr algn="just"/>
            <a:r>
              <a:rPr lang="tr-TR" sz="2500"/>
              <a:t>Propaganda yapanların bakış açısından, başarının (verimlilik) tek ölçütü “toplamda kaç kişinin istenilen eylemi yapmaya hazır hale getirildiği ya da istenilen düşünce kalıbına </a:t>
            </a:r>
            <a:r>
              <a:rPr lang="tr-TR" sz="2500" smtClean="0"/>
              <a:t>sokulabildiğidir.</a:t>
            </a:r>
          </a:p>
        </p:txBody>
      </p:sp>
    </p:spTree>
    <p:extLst>
      <p:ext uri="{BB962C8B-B14F-4D97-AF65-F5344CB8AC3E}">
        <p14:creationId xmlns:p14="http://schemas.microsoft.com/office/powerpoint/2010/main" val="627696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794" y="2077757"/>
            <a:ext cx="2852056" cy="285205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88459" y="1087740"/>
            <a:ext cx="7434146" cy="4832092"/>
          </a:xfrm>
          <a:prstGeom prst="rect">
            <a:avLst/>
          </a:prstGeom>
        </p:spPr>
        <p:txBody>
          <a:bodyPr wrap="square">
            <a:spAutoFit/>
          </a:bodyPr>
          <a:lstStyle/>
          <a:p>
            <a:pPr algn="just"/>
            <a:r>
              <a:rPr lang="en-GB" sz="2800"/>
              <a:t>Bilimin tarafsız olması ve bu nedenle değerlere karşı duyarsız ya da nötr bir pozisyon alması gerektiği düşüncesi “inandırıcı değildir, aldatıcıdır”. Sosyal bilim araştırması değerden bağımsız bir etkinlik değildir. Öyle olduğunu düşünmek sadece naiflik değil, ahlaki sorumluluktan da feragât etmek demektir. Çünkü meselenin en can alıcı noktası, bilimsel araştırmanın işin en başında bilim insanının içselleştirdiği değerler çerçevesinde şekilleniyor oluşudur. Bu durum açıkça ortaya konmalıdır. </a:t>
            </a:r>
            <a:endParaRPr lang="tr-TR" sz="2600"/>
          </a:p>
        </p:txBody>
      </p:sp>
    </p:spTree>
    <p:extLst>
      <p:ext uri="{BB962C8B-B14F-4D97-AF65-F5344CB8AC3E}">
        <p14:creationId xmlns:p14="http://schemas.microsoft.com/office/powerpoint/2010/main" val="2123522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6096" y="2077757"/>
            <a:ext cx="2852056" cy="285205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634557" y="1657126"/>
            <a:ext cx="7837714" cy="3970318"/>
          </a:xfrm>
          <a:prstGeom prst="rect">
            <a:avLst/>
          </a:prstGeom>
        </p:spPr>
        <p:txBody>
          <a:bodyPr wrap="square">
            <a:spAutoFit/>
          </a:bodyPr>
          <a:lstStyle/>
          <a:p>
            <a:pPr algn="just"/>
            <a:r>
              <a:rPr lang="en-GB" sz="2800"/>
              <a:t>Merton’a göre, bir radyo programı üzerine yapılacak bir araştırmayı basitçe teknik ya da metodolojik bir egzersize indirgemek kabul edilemez. Böyle bir araştırma, kitle demokrasisine dayalı ve kriz ortamındaki bir toplumda yurttaşların rolüne ve eylemin doğasına ilişkin ahlaki bir boyut içerir, bu kaçınılmazdır. Bu tür bir araştırma yürütürken “benliğimizi teknisyen ve yurttaş olarak kolayca ikiye bölebilmenin bir yolu </a:t>
            </a:r>
            <a:r>
              <a:rPr lang="en-GB" sz="2800" smtClean="0"/>
              <a:t>yoktur</a:t>
            </a:r>
            <a:r>
              <a:rPr lang="tr-TR" sz="2800" smtClean="0"/>
              <a:t>.</a:t>
            </a:r>
            <a:endParaRPr lang="tr-TR" sz="2600"/>
          </a:p>
        </p:txBody>
      </p:sp>
    </p:spTree>
    <p:extLst>
      <p:ext uri="{BB962C8B-B14F-4D97-AF65-F5344CB8AC3E}">
        <p14:creationId xmlns:p14="http://schemas.microsoft.com/office/powerpoint/2010/main" val="1099272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087" y="914402"/>
            <a:ext cx="2351310" cy="2351312"/>
          </a:xfrm>
          <a:prstGeom prst="rect">
            <a:avLst/>
          </a:prstGeom>
          <a:noFill/>
          <a:extLst>
            <a:ext uri="{909E8E84-426E-40DD-AFC4-6F175D3DCCD1}">
              <a14:hiddenFill xmlns:a14="http://schemas.microsoft.com/office/drawing/2010/main">
                <a:solidFill>
                  <a:srgbClr val="FFFFFF"/>
                </a:solidFill>
              </a14:hiddenFill>
            </a:ext>
          </a:extLst>
        </p:spPr>
      </p:pic>
      <p:sp>
        <p:nvSpPr>
          <p:cNvPr id="7" name="6 Dikdörtgen"/>
          <p:cNvSpPr/>
          <p:nvPr/>
        </p:nvSpPr>
        <p:spPr>
          <a:xfrm>
            <a:off x="650487" y="1785116"/>
            <a:ext cx="8580600" cy="4401205"/>
          </a:xfrm>
          <a:prstGeom prst="rect">
            <a:avLst/>
          </a:prstGeom>
        </p:spPr>
        <p:txBody>
          <a:bodyPr wrap="square">
            <a:spAutoFit/>
          </a:bodyPr>
          <a:lstStyle/>
          <a:p>
            <a:r>
              <a:rPr lang="en-GB" sz="3600" b="1" dirty="0" err="1" smtClean="0"/>
              <a:t>Kitle</a:t>
            </a:r>
            <a:r>
              <a:rPr lang="en-GB" sz="3600" b="1" dirty="0" smtClean="0"/>
              <a:t> </a:t>
            </a:r>
            <a:r>
              <a:rPr lang="en-GB" sz="3600" b="1" dirty="0" err="1" smtClean="0"/>
              <a:t>İletişimi</a:t>
            </a:r>
            <a:r>
              <a:rPr lang="en-GB" sz="3600" b="1" dirty="0" smtClean="0"/>
              <a:t> </a:t>
            </a:r>
            <a:r>
              <a:rPr lang="en-GB" sz="3600" b="1" dirty="0" err="1" smtClean="0"/>
              <a:t>Üzerine</a:t>
            </a:r>
            <a:r>
              <a:rPr lang="en-GB" sz="3600" b="1" dirty="0" smtClean="0"/>
              <a:t> </a:t>
            </a:r>
            <a:r>
              <a:rPr lang="en-GB" sz="3600" b="1" dirty="0" err="1" smtClean="0"/>
              <a:t>Çalışmanın</a:t>
            </a:r>
            <a:r>
              <a:rPr lang="en-GB" sz="3600" b="1" dirty="0" smtClean="0"/>
              <a:t> </a:t>
            </a:r>
            <a:r>
              <a:rPr lang="en-GB" sz="3600" b="1" dirty="0" err="1" smtClean="0"/>
              <a:t>Gerekliliği</a:t>
            </a:r>
            <a:endParaRPr lang="tr-TR" sz="3600" dirty="0" smtClean="0"/>
          </a:p>
          <a:p>
            <a:endParaRPr lang="tr-TR" sz="3600" b="1" dirty="0" smtClean="0"/>
          </a:p>
          <a:p>
            <a:r>
              <a:rPr lang="en-GB" sz="4000" b="1" dirty="0" err="1" smtClean="0"/>
              <a:t>Fikirlerin</a:t>
            </a:r>
            <a:r>
              <a:rPr lang="en-GB" sz="4000" b="1" dirty="0" smtClean="0"/>
              <a:t> </a:t>
            </a:r>
            <a:r>
              <a:rPr lang="en-GB" sz="4000" b="1" dirty="0" err="1" smtClean="0"/>
              <a:t>Aktarımı</a:t>
            </a:r>
            <a:endParaRPr lang="tr-TR" sz="4000" b="1" dirty="0"/>
          </a:p>
          <a:p>
            <a:endParaRPr lang="tr-TR" sz="3200" b="1" dirty="0" smtClean="0"/>
          </a:p>
          <a:p>
            <a:r>
              <a:rPr lang="en-GB" sz="3200" b="1" dirty="0" err="1" smtClean="0"/>
              <a:t>Kitle</a:t>
            </a:r>
            <a:r>
              <a:rPr lang="en-GB" sz="3200" b="1" dirty="0" smtClean="0"/>
              <a:t> </a:t>
            </a:r>
            <a:r>
              <a:rPr lang="en-GB" sz="3200" b="1" dirty="0" err="1" smtClean="0"/>
              <a:t>İletişimi</a:t>
            </a:r>
            <a:r>
              <a:rPr lang="en-GB" sz="3200" b="1" dirty="0" smtClean="0"/>
              <a:t>,</a:t>
            </a:r>
            <a:r>
              <a:rPr lang="tr-TR" sz="3200" b="1" dirty="0" smtClean="0"/>
              <a:t> </a:t>
            </a:r>
            <a:r>
              <a:rPr lang="en-GB" sz="3200" b="1" dirty="0" err="1" smtClean="0"/>
              <a:t>Halkın</a:t>
            </a:r>
            <a:r>
              <a:rPr lang="en-GB" sz="3200" b="1" dirty="0" smtClean="0"/>
              <a:t> </a:t>
            </a:r>
            <a:endParaRPr lang="tr-TR" sz="3200" b="1" dirty="0" smtClean="0"/>
          </a:p>
          <a:p>
            <a:r>
              <a:rPr lang="en-GB" sz="3200" b="1" dirty="0" err="1" smtClean="0"/>
              <a:t>Beğenisi</a:t>
            </a:r>
            <a:r>
              <a:rPr lang="en-GB" sz="3200" b="1" dirty="0" smtClean="0"/>
              <a:t> </a:t>
            </a:r>
            <a:r>
              <a:rPr lang="en-GB" sz="3200" b="1" dirty="0" err="1" smtClean="0"/>
              <a:t>ve</a:t>
            </a:r>
            <a:r>
              <a:rPr lang="en-GB" sz="3200" b="1" dirty="0" smtClean="0"/>
              <a:t> </a:t>
            </a:r>
            <a:r>
              <a:rPr lang="en-GB" sz="3200" b="1" dirty="0" err="1" smtClean="0"/>
              <a:t>Örgütlü</a:t>
            </a:r>
            <a:r>
              <a:rPr lang="tr-TR" sz="3200" b="1" dirty="0" smtClean="0"/>
              <a:t> </a:t>
            </a:r>
            <a:r>
              <a:rPr lang="en-GB" sz="3200" b="1" dirty="0" err="1" smtClean="0"/>
              <a:t>Toplumsal</a:t>
            </a:r>
            <a:r>
              <a:rPr lang="en-GB" sz="3200" b="1" dirty="0" smtClean="0"/>
              <a:t> </a:t>
            </a:r>
            <a:r>
              <a:rPr lang="en-GB" sz="3200" b="1" dirty="0" err="1" smtClean="0"/>
              <a:t>Eylem</a:t>
            </a:r>
            <a:r>
              <a:rPr lang="en-GB" sz="3200" b="1" dirty="0" smtClean="0"/>
              <a:t> (1948) </a:t>
            </a:r>
            <a:endParaRPr lang="tr-TR" sz="3200" b="1" dirty="0" smtClean="0"/>
          </a:p>
          <a:p>
            <a:endParaRPr lang="tr-TR" sz="3600" b="1" dirty="0" smtClean="0"/>
          </a:p>
          <a:p>
            <a:endParaRPr lang="tr-TR" sz="3600" b="1" dirty="0" smtClean="0"/>
          </a:p>
        </p:txBody>
      </p:sp>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0966" y="3555646"/>
            <a:ext cx="2071551" cy="298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8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087" y="914402"/>
            <a:ext cx="2351310" cy="2351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0966" y="3555646"/>
            <a:ext cx="2071551" cy="298688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50849" y="1619109"/>
            <a:ext cx="7790986" cy="3693319"/>
          </a:xfrm>
          <a:prstGeom prst="rect">
            <a:avLst/>
          </a:prstGeom>
        </p:spPr>
        <p:txBody>
          <a:bodyPr wrap="square">
            <a:spAutoFit/>
          </a:bodyPr>
          <a:lstStyle/>
          <a:p>
            <a:pPr algn="just"/>
            <a:r>
              <a:rPr lang="en-GB" sz="2600">
                <a:latin typeface="Calibri" panose="020F0502020204030204" pitchFamily="34" charset="0"/>
                <a:ea typeface="Calibri" panose="020F0502020204030204" pitchFamily="34" charset="0"/>
                <a:cs typeface="GarthGraphic"/>
              </a:rPr>
              <a:t>Lazarsfeld ve Merton, Amerika’da savaş sonrası dönemde iletişimle ilgilenmenin neden gerekli olduğunu sorusuyla işe başlarlar. Çağdaş toplumda sinema, basın ve radyoya yönelik geniş kapsamlı bir ilgi doğduğunu, büyüyen bir dalga halinde bu konulara eğilen akademik konferans, kitap ve makalelerin bu ilgiyi yansıttığına dikkat çekerler. Kitle iletişim araçlarının her an her yerde olmasının ve sahip olduğu gücün yarattığı endişe günümüzün ortak bir meselesidir.</a:t>
            </a:r>
            <a:endParaRPr lang="tr-TR" sz="2600"/>
          </a:p>
        </p:txBody>
      </p:sp>
    </p:spTree>
    <p:extLst>
      <p:ext uri="{BB962C8B-B14F-4D97-AF65-F5344CB8AC3E}">
        <p14:creationId xmlns:p14="http://schemas.microsoft.com/office/powerpoint/2010/main" val="3328084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1945" y="1045027"/>
            <a:ext cx="1807026" cy="1807028"/>
          </a:xfrm>
          <a:prstGeom prst="rect">
            <a:avLst/>
          </a:prstGeom>
          <a:noFill/>
          <a:extLst>
            <a:ext uri="{909E8E84-426E-40DD-AFC4-6F175D3DCCD1}">
              <a14:hiddenFill xmlns:a14="http://schemas.microsoft.com/office/drawing/2010/main">
                <a:solidFill>
                  <a:srgbClr val="FFFFFF"/>
                </a:solidFill>
              </a14:hiddenFill>
            </a:ext>
          </a:extLst>
        </p:spPr>
      </p:pic>
      <p:sp>
        <p:nvSpPr>
          <p:cNvPr id="7" name="6 Dikdörtgen"/>
          <p:cNvSpPr/>
          <p:nvPr/>
        </p:nvSpPr>
        <p:spPr>
          <a:xfrm>
            <a:off x="370115" y="0"/>
            <a:ext cx="9535886" cy="6432530"/>
          </a:xfrm>
          <a:prstGeom prst="rect">
            <a:avLst/>
          </a:prstGeom>
        </p:spPr>
        <p:txBody>
          <a:bodyPr wrap="square">
            <a:spAutoFit/>
          </a:bodyPr>
          <a:lstStyle/>
          <a:p>
            <a:endParaRPr lang="tr-TR" sz="2800" b="1" dirty="0" smtClean="0"/>
          </a:p>
          <a:p>
            <a:r>
              <a:rPr lang="en-GB" sz="2600" b="1" dirty="0" err="1" smtClean="0"/>
              <a:t>Fikirlerin</a:t>
            </a:r>
            <a:r>
              <a:rPr lang="en-GB" sz="2600" b="1" dirty="0" smtClean="0"/>
              <a:t> </a:t>
            </a:r>
            <a:r>
              <a:rPr lang="en-GB" sz="2600" b="1" dirty="0" err="1" smtClean="0"/>
              <a:t>Aktarımı</a:t>
            </a:r>
            <a:r>
              <a:rPr lang="tr-TR" sz="2600" b="1" dirty="0" smtClean="0"/>
              <a:t>: </a:t>
            </a:r>
            <a:r>
              <a:rPr lang="en-GB" sz="2600" b="1" dirty="0" err="1" smtClean="0"/>
              <a:t>Kitle</a:t>
            </a:r>
            <a:r>
              <a:rPr lang="en-GB" sz="2600" b="1" dirty="0" smtClean="0"/>
              <a:t> </a:t>
            </a:r>
            <a:r>
              <a:rPr lang="en-GB" sz="2600" b="1" dirty="0" err="1" smtClean="0"/>
              <a:t>İletişimi</a:t>
            </a:r>
            <a:r>
              <a:rPr lang="en-GB" sz="2600" b="1" dirty="0" smtClean="0"/>
              <a:t>,</a:t>
            </a:r>
            <a:r>
              <a:rPr lang="tr-TR" sz="2600" b="1" dirty="0" smtClean="0"/>
              <a:t> </a:t>
            </a:r>
            <a:r>
              <a:rPr lang="en-GB" sz="2600" b="1" dirty="0" err="1" smtClean="0"/>
              <a:t>Halkın</a:t>
            </a:r>
            <a:r>
              <a:rPr lang="en-GB" sz="2600" b="1" dirty="0" smtClean="0"/>
              <a:t> </a:t>
            </a:r>
            <a:endParaRPr lang="tr-TR" sz="2600" b="1" dirty="0" smtClean="0"/>
          </a:p>
          <a:p>
            <a:r>
              <a:rPr lang="en-GB" sz="2600" b="1" dirty="0" err="1" smtClean="0"/>
              <a:t>Beğenisi</a:t>
            </a:r>
            <a:r>
              <a:rPr lang="en-GB" sz="2600" b="1" dirty="0" smtClean="0"/>
              <a:t> </a:t>
            </a:r>
            <a:r>
              <a:rPr lang="en-GB" sz="2600" b="1" dirty="0" err="1" smtClean="0"/>
              <a:t>ve</a:t>
            </a:r>
            <a:r>
              <a:rPr lang="en-GB" sz="2600" b="1" dirty="0" smtClean="0"/>
              <a:t> </a:t>
            </a:r>
            <a:r>
              <a:rPr lang="en-GB" sz="2600" b="1" dirty="0" err="1" smtClean="0"/>
              <a:t>Örgütlü</a:t>
            </a:r>
            <a:r>
              <a:rPr lang="tr-TR" sz="2600" b="1" dirty="0" smtClean="0"/>
              <a:t> </a:t>
            </a:r>
            <a:r>
              <a:rPr lang="en-GB" sz="2600" b="1" dirty="0" err="1" smtClean="0"/>
              <a:t>Toplumsal</a:t>
            </a:r>
            <a:r>
              <a:rPr lang="en-GB" sz="2600" b="1" dirty="0" smtClean="0"/>
              <a:t> </a:t>
            </a:r>
            <a:r>
              <a:rPr lang="en-GB" sz="2600" b="1" dirty="0" err="1" smtClean="0"/>
              <a:t>Eylem</a:t>
            </a:r>
            <a:r>
              <a:rPr lang="en-GB" sz="2600" b="1" dirty="0" smtClean="0"/>
              <a:t> (1948)</a:t>
            </a:r>
            <a:endParaRPr lang="tr-TR" sz="2600" b="1" dirty="0" smtClean="0"/>
          </a:p>
          <a:p>
            <a:endParaRPr lang="tr-TR" sz="2400" b="1" dirty="0" smtClean="0"/>
          </a:p>
          <a:p>
            <a:pPr algn="just"/>
            <a:r>
              <a:rPr lang="tr-TR" sz="2400" dirty="0" smtClean="0"/>
              <a:t>“</a:t>
            </a:r>
            <a:r>
              <a:rPr lang="en-GB" sz="2400" dirty="0" err="1" smtClean="0"/>
              <a:t>İktidar</a:t>
            </a:r>
            <a:r>
              <a:rPr lang="en-GB" sz="2400" dirty="0" smtClean="0"/>
              <a:t> </a:t>
            </a:r>
            <a:r>
              <a:rPr lang="en-GB" sz="2400" dirty="0" err="1" smtClean="0"/>
              <a:t>sahibi</a:t>
            </a:r>
            <a:r>
              <a:rPr lang="en-GB" sz="2400" dirty="0" smtClean="0"/>
              <a:t> </a:t>
            </a:r>
            <a:r>
              <a:rPr lang="en-GB" sz="2400" dirty="0" err="1" smtClean="0"/>
              <a:t>başlıca</a:t>
            </a:r>
            <a:r>
              <a:rPr lang="en-GB" sz="2400" dirty="0" smtClean="0"/>
              <a:t> </a:t>
            </a:r>
            <a:r>
              <a:rPr lang="en-GB" sz="2400" dirty="0" err="1" smtClean="0"/>
              <a:t>gruplar</a:t>
            </a:r>
            <a:r>
              <a:rPr lang="en-GB" sz="2400" dirty="0" smtClean="0"/>
              <a:t>, </a:t>
            </a:r>
            <a:r>
              <a:rPr lang="en-GB" sz="2400" dirty="0" err="1" smtClean="0"/>
              <a:t>ki</a:t>
            </a:r>
            <a:r>
              <a:rPr lang="en-GB" sz="2400" dirty="0" smtClean="0"/>
              <a:t> </a:t>
            </a:r>
            <a:r>
              <a:rPr lang="en-GB" sz="2400" dirty="0" err="1" smtClean="0"/>
              <a:t>bunlar</a:t>
            </a:r>
            <a:r>
              <a:rPr lang="en-GB" sz="2400" dirty="0" smtClean="0"/>
              <a:t> </a:t>
            </a:r>
            <a:r>
              <a:rPr lang="en-GB" sz="2400" dirty="0" err="1" smtClean="0"/>
              <a:t>arasında</a:t>
            </a:r>
            <a:r>
              <a:rPr lang="en-GB" sz="2400" dirty="0" smtClean="0"/>
              <a:t> en </a:t>
            </a:r>
            <a:r>
              <a:rPr lang="en-GB" sz="2400" dirty="0" err="1" smtClean="0"/>
              <a:t>dikkat</a:t>
            </a:r>
            <a:r>
              <a:rPr lang="en-GB" sz="2400" dirty="0" smtClean="0"/>
              <a:t> </a:t>
            </a:r>
            <a:r>
              <a:rPr lang="en-GB" sz="2400" dirty="0" err="1" smtClean="0"/>
              <a:t>çekici</a:t>
            </a:r>
            <a:r>
              <a:rPr lang="en-GB" sz="2400" dirty="0" smtClean="0"/>
              <a:t> </a:t>
            </a:r>
            <a:r>
              <a:rPr lang="en-GB" sz="2400" dirty="0" err="1" smtClean="0"/>
              <a:t>yere</a:t>
            </a:r>
            <a:r>
              <a:rPr lang="en-GB" sz="2400" dirty="0" smtClean="0"/>
              <a:t> </a:t>
            </a:r>
            <a:r>
              <a:rPr lang="en-GB" sz="2400" dirty="0" err="1" smtClean="0"/>
              <a:t>konuşlanmış</a:t>
            </a:r>
            <a:r>
              <a:rPr lang="en-GB" sz="2400" dirty="0" smtClean="0"/>
              <a:t> </a:t>
            </a:r>
            <a:r>
              <a:rPr lang="en-GB" sz="2400" dirty="0" err="1" smtClean="0"/>
              <a:t>olanlar</a:t>
            </a:r>
            <a:r>
              <a:rPr lang="en-GB" sz="2400" dirty="0" smtClean="0"/>
              <a:t> </a:t>
            </a:r>
            <a:r>
              <a:rPr lang="en-GB" sz="2400" dirty="0" err="1" smtClean="0"/>
              <a:t>örgütlü</a:t>
            </a:r>
            <a:r>
              <a:rPr lang="en-GB" sz="2400" dirty="0" smtClean="0"/>
              <a:t> </a:t>
            </a:r>
            <a:r>
              <a:rPr lang="en-GB" sz="2400" dirty="0" err="1" smtClean="0"/>
              <a:t>iş</a:t>
            </a:r>
            <a:r>
              <a:rPr lang="en-GB" sz="2400" dirty="0" smtClean="0"/>
              <a:t> </a:t>
            </a:r>
            <a:r>
              <a:rPr lang="en-GB" sz="2400" dirty="0" err="1" smtClean="0"/>
              <a:t>çevreleridir</a:t>
            </a:r>
            <a:r>
              <a:rPr lang="en-GB" sz="2400" dirty="0" smtClean="0"/>
              <a:t>, </a:t>
            </a:r>
            <a:r>
              <a:rPr lang="en-GB" sz="2400" dirty="0" err="1" smtClean="0"/>
              <a:t>geniş</a:t>
            </a:r>
            <a:r>
              <a:rPr lang="en-GB" sz="2400" dirty="0" smtClean="0"/>
              <a:t> </a:t>
            </a:r>
            <a:r>
              <a:rPr lang="en-GB" sz="2400" dirty="0" err="1" smtClean="0"/>
              <a:t>halk</a:t>
            </a:r>
            <a:r>
              <a:rPr lang="en-GB" sz="2400" dirty="0" smtClean="0"/>
              <a:t> </a:t>
            </a:r>
            <a:r>
              <a:rPr lang="en-GB" sz="2400" dirty="0" err="1" smtClean="0"/>
              <a:t>kitlelerini</a:t>
            </a:r>
            <a:r>
              <a:rPr lang="en-GB" sz="2400" dirty="0" smtClean="0"/>
              <a:t> </a:t>
            </a:r>
            <a:r>
              <a:rPr lang="en-GB" sz="2400" dirty="0" err="1" smtClean="0"/>
              <a:t>doğrudan</a:t>
            </a:r>
            <a:r>
              <a:rPr lang="en-GB" sz="2400" dirty="0" smtClean="0"/>
              <a:t> </a:t>
            </a:r>
            <a:r>
              <a:rPr lang="en-GB" sz="2400" dirty="0" err="1" smtClean="0"/>
              <a:t>kontrol</a:t>
            </a:r>
            <a:r>
              <a:rPr lang="en-GB" sz="2400" dirty="0" smtClean="0"/>
              <a:t> </a:t>
            </a:r>
            <a:r>
              <a:rPr lang="en-GB" sz="2400" dirty="0" err="1" smtClean="0"/>
              <a:t>altında</a:t>
            </a:r>
            <a:r>
              <a:rPr lang="en-GB" sz="2400" dirty="0" smtClean="0"/>
              <a:t> </a:t>
            </a:r>
            <a:r>
              <a:rPr lang="en-GB" sz="2400" dirty="0" err="1" smtClean="0"/>
              <a:t>tutan</a:t>
            </a:r>
            <a:r>
              <a:rPr lang="en-GB" sz="2400" dirty="0" smtClean="0"/>
              <a:t> </a:t>
            </a:r>
            <a:r>
              <a:rPr lang="en-GB" sz="2400" dirty="0" err="1" smtClean="0"/>
              <a:t>araçlar</a:t>
            </a:r>
            <a:r>
              <a:rPr lang="en-GB" sz="2400" dirty="0" smtClean="0"/>
              <a:t> </a:t>
            </a:r>
            <a:r>
              <a:rPr lang="en-GB" sz="2400" dirty="0" err="1" smtClean="0"/>
              <a:t>yerine</a:t>
            </a:r>
            <a:r>
              <a:rPr lang="en-GB" sz="2400" dirty="0" smtClean="0"/>
              <a:t> </a:t>
            </a:r>
            <a:r>
              <a:rPr lang="en-GB" sz="2400" dirty="0" err="1" smtClean="0"/>
              <a:t>giderek</a:t>
            </a:r>
            <a:r>
              <a:rPr lang="en-GB" sz="2400" dirty="0" smtClean="0"/>
              <a:t> </a:t>
            </a:r>
            <a:r>
              <a:rPr lang="en-GB" sz="2400" dirty="0" err="1" smtClean="0"/>
              <a:t>onları</a:t>
            </a:r>
            <a:r>
              <a:rPr lang="en-GB" sz="2400" dirty="0" smtClean="0"/>
              <a:t> </a:t>
            </a:r>
            <a:r>
              <a:rPr lang="en-GB" sz="2400" dirty="0" err="1" smtClean="0"/>
              <a:t>manipüle</a:t>
            </a:r>
            <a:r>
              <a:rPr lang="en-GB" sz="2400" dirty="0" smtClean="0"/>
              <a:t> </a:t>
            </a:r>
            <a:r>
              <a:rPr lang="en-GB" sz="2400" dirty="0" err="1" smtClean="0"/>
              <a:t>etmeye</a:t>
            </a:r>
            <a:r>
              <a:rPr lang="en-GB" sz="2400" dirty="0" smtClean="0"/>
              <a:t> </a:t>
            </a:r>
            <a:r>
              <a:rPr lang="en-GB" sz="2400" dirty="0" err="1" smtClean="0"/>
              <a:t>dönük</a:t>
            </a:r>
            <a:r>
              <a:rPr lang="en-GB" sz="2400" dirty="0" smtClean="0"/>
              <a:t> propaganda </a:t>
            </a:r>
            <a:r>
              <a:rPr lang="en-GB" sz="2400" dirty="0" err="1" smtClean="0"/>
              <a:t>teknikleri</a:t>
            </a:r>
            <a:r>
              <a:rPr lang="en-GB" sz="2400" dirty="0" smtClean="0"/>
              <a:t> </a:t>
            </a:r>
            <a:r>
              <a:rPr lang="en-GB" sz="2400" dirty="0" err="1" smtClean="0"/>
              <a:t>uygulamaya</a:t>
            </a:r>
            <a:r>
              <a:rPr lang="en-GB" sz="2400" dirty="0" smtClean="0"/>
              <a:t> </a:t>
            </a:r>
            <a:r>
              <a:rPr lang="en-GB" sz="2400" dirty="0" err="1" smtClean="0"/>
              <a:t>yönelmişlerdir</a:t>
            </a:r>
            <a:r>
              <a:rPr lang="en-GB" sz="2400" dirty="0" smtClean="0"/>
              <a:t>. </a:t>
            </a:r>
            <a:r>
              <a:rPr lang="en-GB" sz="2400" dirty="0" err="1" smtClean="0"/>
              <a:t>Endüstriyel</a:t>
            </a:r>
            <a:r>
              <a:rPr lang="en-GB" sz="2400" dirty="0" smtClean="0"/>
              <a:t> </a:t>
            </a:r>
            <a:r>
              <a:rPr lang="en-GB" sz="2400" dirty="0" err="1" smtClean="0"/>
              <a:t>kuruluşlar</a:t>
            </a:r>
            <a:r>
              <a:rPr lang="en-GB" sz="2400" dirty="0" smtClean="0"/>
              <a:t> </a:t>
            </a:r>
            <a:r>
              <a:rPr lang="en-GB" sz="2400" dirty="0" err="1" smtClean="0"/>
              <a:t>artık</a:t>
            </a:r>
            <a:r>
              <a:rPr lang="tr-TR" sz="2400" dirty="0" smtClean="0"/>
              <a:t> sekiz </a:t>
            </a:r>
            <a:r>
              <a:rPr lang="en-GB" sz="2400" dirty="0" err="1" smtClean="0"/>
              <a:t>yaşındaki</a:t>
            </a:r>
            <a:r>
              <a:rPr lang="en-GB" sz="2400" dirty="0" smtClean="0"/>
              <a:t> </a:t>
            </a:r>
            <a:r>
              <a:rPr lang="en-GB" sz="2400" dirty="0" err="1" smtClean="0"/>
              <a:t>çocukları</a:t>
            </a:r>
            <a:r>
              <a:rPr lang="en-GB" sz="2400" dirty="0" smtClean="0"/>
              <a:t> </a:t>
            </a:r>
            <a:r>
              <a:rPr lang="en-GB" sz="2400" dirty="0" err="1" smtClean="0"/>
              <a:t>günün</a:t>
            </a:r>
            <a:r>
              <a:rPr lang="en-GB" sz="2400" dirty="0" smtClean="0"/>
              <a:t> </a:t>
            </a:r>
            <a:r>
              <a:rPr lang="tr-TR" sz="2400" dirty="0" err="1" smtClean="0"/>
              <a:t>ondört</a:t>
            </a:r>
            <a:r>
              <a:rPr lang="tr-TR" sz="2400" dirty="0" smtClean="0"/>
              <a:t> </a:t>
            </a:r>
            <a:r>
              <a:rPr lang="en-GB" sz="2400" dirty="0" err="1" smtClean="0"/>
              <a:t>saatini</a:t>
            </a:r>
            <a:r>
              <a:rPr lang="en-GB" sz="2400" dirty="0" smtClean="0"/>
              <a:t> </a:t>
            </a:r>
            <a:r>
              <a:rPr lang="en-GB" sz="2400" dirty="0" err="1" smtClean="0"/>
              <a:t>makine</a:t>
            </a:r>
            <a:r>
              <a:rPr lang="en-GB" sz="2400" dirty="0" smtClean="0"/>
              <a:t> </a:t>
            </a:r>
            <a:r>
              <a:rPr lang="en-GB" sz="2400" dirty="0" err="1" smtClean="0"/>
              <a:t>başında</a:t>
            </a:r>
            <a:r>
              <a:rPr lang="en-GB" sz="2400" dirty="0" smtClean="0"/>
              <a:t> </a:t>
            </a:r>
            <a:r>
              <a:rPr lang="en-GB" sz="2400" dirty="0" err="1" smtClean="0"/>
              <a:t>geçirmeye</a:t>
            </a:r>
            <a:r>
              <a:rPr lang="en-GB" sz="2400" dirty="0" smtClean="0"/>
              <a:t> </a:t>
            </a:r>
            <a:r>
              <a:rPr lang="en-GB" sz="2400" dirty="0" err="1" smtClean="0"/>
              <a:t>zorlamamakta</a:t>
            </a:r>
            <a:r>
              <a:rPr lang="en-GB" sz="2400" dirty="0" smtClean="0"/>
              <a:t>, </a:t>
            </a:r>
            <a:r>
              <a:rPr lang="en-GB" sz="2400" dirty="0" err="1" smtClean="0"/>
              <a:t>bu</a:t>
            </a:r>
            <a:r>
              <a:rPr lang="en-GB" sz="2400" dirty="0" smtClean="0"/>
              <a:t> </a:t>
            </a:r>
            <a:r>
              <a:rPr lang="en-GB" sz="2400" dirty="0" err="1" smtClean="0"/>
              <a:t>şirketler</a:t>
            </a:r>
            <a:r>
              <a:rPr lang="en-GB" sz="2400" dirty="0" smtClean="0"/>
              <a:t> </a:t>
            </a:r>
            <a:r>
              <a:rPr lang="en-GB" sz="2400" dirty="0" err="1" smtClean="0"/>
              <a:t>artık</a:t>
            </a:r>
            <a:r>
              <a:rPr lang="en-GB" sz="2400" dirty="0" smtClean="0"/>
              <a:t> </a:t>
            </a:r>
            <a:r>
              <a:rPr lang="en-GB" sz="2400" dirty="0" err="1" smtClean="0"/>
              <a:t>özenle</a:t>
            </a:r>
            <a:r>
              <a:rPr lang="en-GB" sz="2400" dirty="0" smtClean="0"/>
              <a:t> </a:t>
            </a:r>
            <a:r>
              <a:rPr lang="en-GB" sz="2400" dirty="0" err="1" smtClean="0"/>
              <a:t>hazırlanmış</a:t>
            </a:r>
            <a:r>
              <a:rPr lang="en-GB" sz="2400" dirty="0" smtClean="0"/>
              <a:t> “</a:t>
            </a:r>
            <a:r>
              <a:rPr lang="en-GB" sz="2400" dirty="0" err="1" smtClean="0"/>
              <a:t>halkla</a:t>
            </a:r>
            <a:r>
              <a:rPr lang="en-GB" sz="2400" dirty="0" smtClean="0"/>
              <a:t> </a:t>
            </a:r>
            <a:r>
              <a:rPr lang="en-GB" sz="2400" dirty="0" err="1" smtClean="0"/>
              <a:t>ilişkiler</a:t>
            </a:r>
            <a:r>
              <a:rPr lang="en-GB" sz="2400" dirty="0" smtClean="0"/>
              <a:t>” </a:t>
            </a:r>
            <a:r>
              <a:rPr lang="en-GB" sz="2400" dirty="0" err="1" smtClean="0"/>
              <a:t>projeleriyle</a:t>
            </a:r>
            <a:r>
              <a:rPr lang="en-GB" sz="2400" dirty="0" smtClean="0"/>
              <a:t> </a:t>
            </a:r>
            <a:r>
              <a:rPr lang="en-GB" sz="2400" dirty="0" err="1" smtClean="0"/>
              <a:t>meşguldürler</a:t>
            </a:r>
            <a:r>
              <a:rPr lang="en-GB" sz="2400" dirty="0" smtClean="0"/>
              <a:t>. </a:t>
            </a:r>
            <a:r>
              <a:rPr lang="en-GB" sz="2400" dirty="0" err="1" smtClean="0"/>
              <a:t>Ulusun</a:t>
            </a:r>
            <a:r>
              <a:rPr lang="en-GB" sz="2400" dirty="0" smtClean="0"/>
              <a:t> </a:t>
            </a:r>
            <a:r>
              <a:rPr lang="en-GB" sz="2400" dirty="0" err="1" smtClean="0"/>
              <a:t>gazetelerine</a:t>
            </a:r>
            <a:r>
              <a:rPr lang="en-GB" sz="2400" dirty="0" smtClean="0"/>
              <a:t> </a:t>
            </a:r>
            <a:r>
              <a:rPr lang="en-GB" sz="2400" dirty="0" err="1" smtClean="0"/>
              <a:t>kocaman</a:t>
            </a:r>
            <a:r>
              <a:rPr lang="en-GB" sz="2400" dirty="0" smtClean="0"/>
              <a:t> </a:t>
            </a:r>
            <a:r>
              <a:rPr lang="en-GB" sz="2400" dirty="0" err="1" smtClean="0"/>
              <a:t>ve</a:t>
            </a:r>
            <a:r>
              <a:rPr lang="en-GB" sz="2400" dirty="0" smtClean="0"/>
              <a:t> </a:t>
            </a:r>
            <a:r>
              <a:rPr lang="en-GB" sz="2400" dirty="0" err="1" smtClean="0"/>
              <a:t>etkileyici</a:t>
            </a:r>
            <a:r>
              <a:rPr lang="en-GB" sz="2400" dirty="0" smtClean="0"/>
              <a:t> </a:t>
            </a:r>
            <a:r>
              <a:rPr lang="en-GB" sz="2400" dirty="0" err="1" smtClean="0"/>
              <a:t>reklamlar</a:t>
            </a:r>
            <a:r>
              <a:rPr lang="en-GB" sz="2400" dirty="0" smtClean="0"/>
              <a:t> </a:t>
            </a:r>
            <a:r>
              <a:rPr lang="en-GB" sz="2400" dirty="0" err="1" smtClean="0"/>
              <a:t>yerleştirirler</a:t>
            </a:r>
            <a:r>
              <a:rPr lang="en-GB" sz="2400" dirty="0" smtClean="0"/>
              <a:t>, </a:t>
            </a:r>
            <a:r>
              <a:rPr lang="en-GB" sz="2400" dirty="0" err="1" smtClean="0"/>
              <a:t>radyo</a:t>
            </a:r>
            <a:r>
              <a:rPr lang="en-GB" sz="2400" dirty="0" smtClean="0"/>
              <a:t> </a:t>
            </a:r>
            <a:r>
              <a:rPr lang="en-GB" sz="2400" dirty="0" err="1" smtClean="0"/>
              <a:t>programlarına</a:t>
            </a:r>
            <a:r>
              <a:rPr lang="en-GB" sz="2400" dirty="0" smtClean="0"/>
              <a:t> sponsor </a:t>
            </a:r>
            <a:r>
              <a:rPr lang="en-GB" sz="2400" dirty="0" err="1" smtClean="0"/>
              <a:t>olurlar</a:t>
            </a:r>
            <a:r>
              <a:rPr lang="en-GB" sz="2400" dirty="0" smtClean="0"/>
              <a:t>, </a:t>
            </a:r>
            <a:r>
              <a:rPr lang="en-GB" sz="2400" dirty="0" err="1" smtClean="0"/>
              <a:t>halkla</a:t>
            </a:r>
            <a:r>
              <a:rPr lang="en-GB" sz="2400" dirty="0" smtClean="0"/>
              <a:t> </a:t>
            </a:r>
            <a:r>
              <a:rPr lang="en-GB" sz="2400" dirty="0" err="1" smtClean="0"/>
              <a:t>ilişkiler</a:t>
            </a:r>
            <a:r>
              <a:rPr lang="en-GB" sz="2400" dirty="0" smtClean="0"/>
              <a:t> </a:t>
            </a:r>
            <a:r>
              <a:rPr lang="en-GB" sz="2400" dirty="0" err="1" smtClean="0"/>
              <a:t>danışmanlarının</a:t>
            </a:r>
            <a:r>
              <a:rPr lang="en-GB" sz="2400" dirty="0" smtClean="0"/>
              <a:t> </a:t>
            </a:r>
            <a:r>
              <a:rPr lang="en-GB" sz="2400" dirty="0" err="1" smtClean="0"/>
              <a:t>tavsiyesiyle</a:t>
            </a:r>
            <a:r>
              <a:rPr lang="en-GB" sz="2400" dirty="0" smtClean="0"/>
              <a:t> </a:t>
            </a:r>
            <a:r>
              <a:rPr lang="en-GB" sz="2400" dirty="0" err="1" smtClean="0"/>
              <a:t>ödüllü</a:t>
            </a:r>
            <a:r>
              <a:rPr lang="en-GB" sz="2400" dirty="0" smtClean="0"/>
              <a:t> </a:t>
            </a:r>
            <a:r>
              <a:rPr lang="en-GB" sz="2400" dirty="0" err="1" smtClean="0"/>
              <a:t>yarışmalar</a:t>
            </a:r>
            <a:r>
              <a:rPr lang="en-GB" sz="2400" dirty="0" smtClean="0"/>
              <a:t> </a:t>
            </a:r>
            <a:r>
              <a:rPr lang="en-GB" sz="2400" dirty="0" err="1" smtClean="0"/>
              <a:t>düzenlerler</a:t>
            </a:r>
            <a:r>
              <a:rPr lang="en-GB" sz="2400" dirty="0" smtClean="0"/>
              <a:t>, </a:t>
            </a:r>
            <a:r>
              <a:rPr lang="en-GB" sz="2400" dirty="0" err="1" smtClean="0"/>
              <a:t>hayır</a:t>
            </a:r>
            <a:r>
              <a:rPr lang="en-GB" sz="2400" dirty="0" smtClean="0"/>
              <a:t> </a:t>
            </a:r>
            <a:r>
              <a:rPr lang="en-GB" sz="2400" dirty="0" err="1" smtClean="0"/>
              <a:t>dernekleri</a:t>
            </a:r>
            <a:r>
              <a:rPr lang="en-GB" sz="2400" dirty="0" smtClean="0"/>
              <a:t> </a:t>
            </a:r>
            <a:r>
              <a:rPr lang="en-GB" sz="2400" dirty="0" err="1" smtClean="0"/>
              <a:t>kurup</a:t>
            </a:r>
            <a:r>
              <a:rPr lang="en-GB" sz="2400" dirty="0" smtClean="0"/>
              <a:t> </a:t>
            </a:r>
            <a:r>
              <a:rPr lang="en-GB" sz="2400" dirty="0" err="1" smtClean="0"/>
              <a:t>toplumsal</a:t>
            </a:r>
            <a:r>
              <a:rPr lang="en-GB" sz="2400" dirty="0" smtClean="0"/>
              <a:t> </a:t>
            </a:r>
            <a:r>
              <a:rPr lang="en-GB" sz="2400" dirty="0" err="1" smtClean="0"/>
              <a:t>projeleri</a:t>
            </a:r>
            <a:r>
              <a:rPr lang="en-GB" sz="2400" dirty="0" smtClean="0"/>
              <a:t> </a:t>
            </a:r>
            <a:r>
              <a:rPr lang="en-GB" sz="2400" dirty="0" err="1" smtClean="0"/>
              <a:t>destek</a:t>
            </a:r>
            <a:r>
              <a:rPr lang="en-GB" sz="2400" dirty="0" smtClean="0"/>
              <a:t> </a:t>
            </a:r>
            <a:r>
              <a:rPr lang="en-GB" sz="2400" dirty="0" err="1" smtClean="0"/>
              <a:t>olurlar</a:t>
            </a:r>
            <a:r>
              <a:rPr lang="en-GB" sz="2400" dirty="0" smtClean="0"/>
              <a:t>. </a:t>
            </a:r>
            <a:r>
              <a:rPr lang="en-GB" sz="2400" dirty="0" err="1" smtClean="0"/>
              <a:t>İktisad</a:t>
            </a:r>
            <a:r>
              <a:rPr lang="tr-TR" sz="2400" dirty="0" smtClean="0"/>
              <a:t>i</a:t>
            </a:r>
            <a:r>
              <a:rPr lang="en-GB" sz="2400" dirty="0" smtClean="0"/>
              <a:t> </a:t>
            </a:r>
            <a:r>
              <a:rPr lang="en-GB" sz="2400" dirty="0" err="1" smtClean="0"/>
              <a:t>gücün</a:t>
            </a:r>
            <a:r>
              <a:rPr lang="en-GB" sz="2400" dirty="0" smtClean="0"/>
              <a:t> </a:t>
            </a:r>
            <a:r>
              <a:rPr lang="en-GB" sz="2400" dirty="0" err="1" smtClean="0"/>
              <a:t>doğrudan</a:t>
            </a:r>
            <a:r>
              <a:rPr lang="en-GB" sz="2400" dirty="0" smtClean="0"/>
              <a:t> </a:t>
            </a:r>
            <a:r>
              <a:rPr lang="en-GB" sz="2400" dirty="0" err="1" smtClean="0"/>
              <a:t>sömürüyü</a:t>
            </a:r>
            <a:r>
              <a:rPr lang="en-GB" sz="2400" dirty="0" smtClean="0"/>
              <a:t> </a:t>
            </a:r>
            <a:r>
              <a:rPr lang="en-GB" sz="2400" dirty="0" err="1" smtClean="0"/>
              <a:t>azaltmış</a:t>
            </a:r>
            <a:r>
              <a:rPr lang="en-GB" sz="2400" dirty="0" smtClean="0"/>
              <a:t> </a:t>
            </a:r>
            <a:r>
              <a:rPr lang="en-GB" sz="2400" dirty="0" err="1" smtClean="0"/>
              <a:t>ve</a:t>
            </a:r>
            <a:r>
              <a:rPr lang="en-GB" sz="2400" dirty="0" smtClean="0"/>
              <a:t> </a:t>
            </a:r>
            <a:r>
              <a:rPr lang="en-GB" sz="2400" dirty="0" err="1" smtClean="0"/>
              <a:t>daha</a:t>
            </a:r>
            <a:r>
              <a:rPr lang="en-GB" sz="2400" dirty="0" smtClean="0"/>
              <a:t> </a:t>
            </a:r>
            <a:r>
              <a:rPr lang="en-GB" sz="2400" dirty="0" err="1" smtClean="0"/>
              <a:t>incelikli</a:t>
            </a:r>
            <a:r>
              <a:rPr lang="en-GB" sz="2400" dirty="0" smtClean="0"/>
              <a:t> </a:t>
            </a:r>
            <a:r>
              <a:rPr lang="en-GB" sz="2400" dirty="0" err="1" smtClean="0"/>
              <a:t>bir</a:t>
            </a:r>
            <a:r>
              <a:rPr lang="en-GB" sz="2400" dirty="0" smtClean="0"/>
              <a:t> </a:t>
            </a:r>
            <a:r>
              <a:rPr lang="en-GB" sz="2400" dirty="0" err="1" smtClean="0"/>
              <a:t>yol</a:t>
            </a:r>
            <a:r>
              <a:rPr lang="en-GB" sz="2400" dirty="0" smtClean="0"/>
              <a:t> </a:t>
            </a:r>
            <a:r>
              <a:rPr lang="en-GB" sz="2400" dirty="0" err="1" smtClean="0"/>
              <a:t>olan</a:t>
            </a:r>
            <a:r>
              <a:rPr lang="en-GB" sz="2400" dirty="0" smtClean="0"/>
              <a:t> </a:t>
            </a:r>
            <a:r>
              <a:rPr lang="en-GB" sz="2400" dirty="0" err="1" smtClean="0"/>
              <a:t>psikolojik</a:t>
            </a:r>
            <a:r>
              <a:rPr lang="en-GB" sz="2400" dirty="0" smtClean="0"/>
              <a:t> </a:t>
            </a:r>
            <a:r>
              <a:rPr lang="en-GB" sz="2400" dirty="0" err="1" smtClean="0"/>
              <a:t>sömürüye</a:t>
            </a:r>
            <a:r>
              <a:rPr lang="en-GB" sz="2400" dirty="0" smtClean="0"/>
              <a:t> </a:t>
            </a:r>
            <a:r>
              <a:rPr lang="en-GB" sz="2400" dirty="0" err="1" smtClean="0"/>
              <a:t>yönelmiş</a:t>
            </a:r>
            <a:r>
              <a:rPr lang="en-GB" sz="2400" dirty="0" smtClean="0"/>
              <a:t> </a:t>
            </a:r>
            <a:r>
              <a:rPr lang="en-GB" sz="2400" dirty="0" err="1" smtClean="0"/>
              <a:t>görünmektedir</a:t>
            </a:r>
            <a:r>
              <a:rPr lang="en-GB" sz="2400" dirty="0" smtClean="0"/>
              <a:t>. Bu </a:t>
            </a:r>
            <a:r>
              <a:rPr lang="en-GB" sz="2400" dirty="0" err="1" smtClean="0"/>
              <a:t>psikolojik</a:t>
            </a:r>
            <a:r>
              <a:rPr lang="en-GB" sz="2400" dirty="0" smtClean="0"/>
              <a:t> </a:t>
            </a:r>
            <a:r>
              <a:rPr lang="en-GB" sz="2400" dirty="0" err="1" smtClean="0"/>
              <a:t>sömürü</a:t>
            </a:r>
            <a:r>
              <a:rPr lang="en-GB" sz="2400" dirty="0" smtClean="0"/>
              <a:t> </a:t>
            </a:r>
            <a:r>
              <a:rPr lang="en-GB" sz="2400" dirty="0" err="1" smtClean="0"/>
              <a:t>büyük</a:t>
            </a:r>
            <a:r>
              <a:rPr lang="en-GB" sz="2400" dirty="0" smtClean="0"/>
              <a:t> </a:t>
            </a:r>
            <a:r>
              <a:rPr lang="en-GB" sz="2400" dirty="0" err="1" smtClean="0"/>
              <a:t>ölçüde</a:t>
            </a:r>
            <a:r>
              <a:rPr lang="en-GB" sz="2400" dirty="0" smtClean="0"/>
              <a:t> </a:t>
            </a:r>
            <a:r>
              <a:rPr lang="en-GB" sz="2400" dirty="0" err="1" smtClean="0"/>
              <a:t>kitle</a:t>
            </a:r>
            <a:r>
              <a:rPr lang="en-GB" sz="2400" dirty="0" smtClean="0"/>
              <a:t> </a:t>
            </a:r>
            <a:r>
              <a:rPr lang="en-GB" sz="2400" dirty="0" err="1" smtClean="0"/>
              <a:t>iletişim</a:t>
            </a:r>
            <a:r>
              <a:rPr lang="en-GB" sz="2400" dirty="0" smtClean="0"/>
              <a:t> </a:t>
            </a:r>
            <a:r>
              <a:rPr lang="en-GB" sz="2400" dirty="0" err="1" smtClean="0"/>
              <a:t>araçlarıyla</a:t>
            </a:r>
            <a:r>
              <a:rPr lang="en-GB" sz="2400" dirty="0" smtClean="0"/>
              <a:t> </a:t>
            </a:r>
            <a:r>
              <a:rPr lang="en-GB" sz="2400" dirty="0" err="1" smtClean="0"/>
              <a:t>yayılan</a:t>
            </a:r>
            <a:r>
              <a:rPr lang="en-GB" sz="2400" dirty="0" smtClean="0"/>
              <a:t> </a:t>
            </a:r>
            <a:r>
              <a:rPr lang="en-GB" sz="2400" dirty="0" err="1" smtClean="0"/>
              <a:t>propagandayla</a:t>
            </a:r>
            <a:r>
              <a:rPr lang="en-GB" sz="2400" dirty="0" smtClean="0"/>
              <a:t> </a:t>
            </a:r>
            <a:r>
              <a:rPr lang="en-GB" sz="2400" dirty="0" err="1" smtClean="0"/>
              <a:t>gerçekleştirilmektedir</a:t>
            </a:r>
            <a:endParaRPr lang="tr-TR" sz="2800" b="1" dirty="0" smtClean="0"/>
          </a:p>
        </p:txBody>
      </p:sp>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4619" y="3347777"/>
            <a:ext cx="1614351" cy="23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81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7860" y="1045027"/>
            <a:ext cx="1807026" cy="1807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4197" y="3380461"/>
            <a:ext cx="1614351" cy="232767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35982" y="1953916"/>
            <a:ext cx="8631044" cy="2853089"/>
          </a:xfrm>
          <a:prstGeom prst="rect">
            <a:avLst/>
          </a:prstGeom>
        </p:spPr>
        <p:txBody>
          <a:bodyPr wrap="square">
            <a:spAutoFit/>
          </a:bodyPr>
          <a:lstStyle/>
          <a:p>
            <a:pPr algn="just">
              <a:lnSpc>
                <a:spcPct val="115000"/>
              </a:lnSpc>
              <a:spcAft>
                <a:spcPts val="0"/>
              </a:spcAft>
            </a:pPr>
            <a:r>
              <a:rPr lang="en-GB" sz="2600">
                <a:solidFill>
                  <a:srgbClr val="000000"/>
                </a:solidFill>
                <a:latin typeface="Calibri" panose="020F0502020204030204" pitchFamily="34" charset="0"/>
                <a:ea typeface="Calibri" panose="020F0502020204030204" pitchFamily="34" charset="0"/>
                <a:cs typeface="GarthGraphic"/>
              </a:rPr>
              <a:t>Kitlesel ikna, kitleleri sindirmek ve baskı altına almak için kullanılan, şiddetli ve doğrudan nitelikteki eski yöntemlerin yerini almıştır. Toplumsal denetimin yeni, daha ılımlı görünen ve dolaylı failleri kitle iletişim araçlarıdır. Medya sahte bir kamusal alan yaratmış, geniş halk kitlelerini toplumsal ve iktisadi </a:t>
            </a:r>
            <a:r>
              <a:rPr lang="en-GB" sz="2600" i="1">
                <a:solidFill>
                  <a:srgbClr val="000000"/>
                </a:solidFill>
                <a:latin typeface="Calibri" panose="020F0502020204030204" pitchFamily="34" charset="0"/>
                <a:ea typeface="Calibri" panose="020F0502020204030204" pitchFamily="34" charset="0"/>
                <a:cs typeface="GarthGraphic"/>
              </a:rPr>
              <a:t>status quo</a:t>
            </a:r>
            <a:r>
              <a:rPr lang="en-GB" sz="2600">
                <a:solidFill>
                  <a:srgbClr val="000000"/>
                </a:solidFill>
                <a:latin typeface="Calibri" panose="020F0502020204030204" pitchFamily="34" charset="0"/>
                <a:ea typeface="Calibri" panose="020F0502020204030204" pitchFamily="34" charset="0"/>
                <a:cs typeface="GarthGraphic"/>
              </a:rPr>
              <a:t>’yla uyumlaştırma görevini üstlenmiştir. </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484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ctorstudy.com/wp-content/gallery/managementgurus/robert_m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5772" y="457199"/>
            <a:ext cx="2525485" cy="2525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kladata.com/Yjtzr_RZHfjGYHvEE7hQJTuV_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944" y="3347777"/>
            <a:ext cx="2111826" cy="304496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478970" y="1465107"/>
            <a:ext cx="8817429" cy="3754874"/>
          </a:xfrm>
          <a:prstGeom prst="rect">
            <a:avLst/>
          </a:prstGeom>
        </p:spPr>
        <p:txBody>
          <a:bodyPr wrap="square">
            <a:spAutoFit/>
          </a:bodyPr>
          <a:lstStyle/>
          <a:p>
            <a:pPr lvl="0"/>
            <a:r>
              <a:rPr lang="en-GB" sz="3000" b="1" smtClean="0">
                <a:solidFill>
                  <a:prstClr val="black"/>
                </a:solidFill>
              </a:rPr>
              <a:t>Fikirlerin Aktarımı</a:t>
            </a:r>
            <a:r>
              <a:rPr lang="tr-TR" sz="3000" b="1" smtClean="0">
                <a:solidFill>
                  <a:prstClr val="black"/>
                </a:solidFill>
              </a:rPr>
              <a:t>: </a:t>
            </a:r>
            <a:r>
              <a:rPr lang="en-GB" sz="3000" b="1" smtClean="0">
                <a:solidFill>
                  <a:prstClr val="black"/>
                </a:solidFill>
              </a:rPr>
              <a:t>Kitle İletişimi,</a:t>
            </a:r>
            <a:r>
              <a:rPr lang="tr-TR" sz="3000" b="1" smtClean="0">
                <a:solidFill>
                  <a:prstClr val="black"/>
                </a:solidFill>
              </a:rPr>
              <a:t> </a:t>
            </a:r>
            <a:r>
              <a:rPr lang="en-GB" sz="3000" b="1" smtClean="0">
                <a:solidFill>
                  <a:prstClr val="black"/>
                </a:solidFill>
              </a:rPr>
              <a:t>Halkın </a:t>
            </a:r>
            <a:endParaRPr lang="tr-TR" sz="3000" b="1" smtClean="0">
              <a:solidFill>
                <a:prstClr val="black"/>
              </a:solidFill>
            </a:endParaRPr>
          </a:p>
          <a:p>
            <a:pPr lvl="0"/>
            <a:r>
              <a:rPr lang="en-GB" sz="3000" b="1" smtClean="0">
                <a:solidFill>
                  <a:prstClr val="black"/>
                </a:solidFill>
              </a:rPr>
              <a:t>Beğenisi ve Örgütlü</a:t>
            </a:r>
            <a:r>
              <a:rPr lang="tr-TR" sz="3000" b="1" smtClean="0">
                <a:solidFill>
                  <a:prstClr val="black"/>
                </a:solidFill>
              </a:rPr>
              <a:t> </a:t>
            </a:r>
            <a:r>
              <a:rPr lang="en-GB" sz="3000" b="1" smtClean="0">
                <a:solidFill>
                  <a:prstClr val="black"/>
                </a:solidFill>
              </a:rPr>
              <a:t>Toplumsal Eylem (1948)</a:t>
            </a:r>
            <a:endParaRPr lang="tr-TR" sz="3000" b="1" smtClean="0">
              <a:solidFill>
                <a:prstClr val="black"/>
              </a:solidFill>
            </a:endParaRPr>
          </a:p>
          <a:p>
            <a:pPr lvl="0"/>
            <a:endParaRPr lang="tr-TR" sz="2800" b="1" smtClean="0">
              <a:solidFill>
                <a:prstClr val="black"/>
              </a:solidFill>
            </a:endParaRPr>
          </a:p>
          <a:p>
            <a:pPr marL="514350" lvl="0" indent="-514350">
              <a:buAutoNum type="arabicPeriod"/>
            </a:pPr>
            <a:r>
              <a:rPr lang="tr-TR" sz="2800" b="1" smtClean="0">
                <a:solidFill>
                  <a:prstClr val="black"/>
                </a:solidFill>
              </a:rPr>
              <a:t>Statü kazandırma</a:t>
            </a:r>
          </a:p>
          <a:p>
            <a:pPr marL="514350" lvl="0" indent="-514350">
              <a:buAutoNum type="arabicPeriod"/>
            </a:pPr>
            <a:r>
              <a:rPr lang="tr-TR" sz="2800" b="1" smtClean="0">
                <a:solidFill>
                  <a:prstClr val="black"/>
                </a:solidFill>
              </a:rPr>
              <a:t>Sosyal normların pekiştirilmesi</a:t>
            </a:r>
          </a:p>
          <a:p>
            <a:pPr marL="514350" lvl="0" indent="-514350">
              <a:buAutoNum type="arabicPeriod"/>
            </a:pPr>
            <a:r>
              <a:rPr lang="tr-TR" sz="2800" b="1" smtClean="0">
                <a:solidFill>
                  <a:prstClr val="black"/>
                </a:solidFill>
              </a:rPr>
              <a:t>Uyuşturma yönünde fonksiyon bozukluğu</a:t>
            </a:r>
          </a:p>
          <a:p>
            <a:pPr lvl="0"/>
            <a:endParaRPr lang="tr-TR" sz="3000" b="1" smtClean="0">
              <a:solidFill>
                <a:prstClr val="black"/>
              </a:solidFill>
            </a:endParaRPr>
          </a:p>
          <a:p>
            <a:pPr lvl="0"/>
            <a:endParaRPr lang="tr-TR" sz="3000" b="1" smtClean="0">
              <a:solidFill>
                <a:prstClr val="black"/>
              </a:solidFill>
            </a:endParaRPr>
          </a:p>
        </p:txBody>
      </p:sp>
    </p:spTree>
    <p:extLst>
      <p:ext uri="{BB962C8B-B14F-4D97-AF65-F5344CB8AC3E}">
        <p14:creationId xmlns:p14="http://schemas.microsoft.com/office/powerpoint/2010/main" val="314788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41wlL6iJCP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781" y="274713"/>
            <a:ext cx="4126493" cy="634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48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0917" y="586979"/>
            <a:ext cx="11047142" cy="6093976"/>
          </a:xfrm>
          <a:prstGeom prst="rect">
            <a:avLst/>
          </a:prstGeom>
        </p:spPr>
        <p:txBody>
          <a:bodyPr wrap="square">
            <a:spAutoFit/>
          </a:bodyPr>
          <a:lstStyle/>
          <a:p>
            <a:pPr marL="514350" indent="-514350" algn="just">
              <a:buAutoNum type="arabicParenBoth"/>
            </a:pPr>
            <a:r>
              <a:rPr lang="en-GB" sz="2600" smtClean="0">
                <a:latin typeface="Calibri" panose="020F0502020204030204" pitchFamily="34" charset="0"/>
                <a:ea typeface="Calibri" panose="020F0502020204030204" pitchFamily="34" charset="0"/>
                <a:cs typeface="GarthGraphic"/>
              </a:rPr>
              <a:t>Medya </a:t>
            </a:r>
            <a:r>
              <a:rPr lang="en-GB" sz="2600">
                <a:latin typeface="Calibri" panose="020F0502020204030204" pitchFamily="34" charset="0"/>
                <a:ea typeface="Calibri" panose="020F0502020204030204" pitchFamily="34" charset="0"/>
                <a:cs typeface="GarthGraphic"/>
              </a:rPr>
              <a:t>ilk planda, belli toplumsal meselelere, kişilere, kurumlara ve toplumsal hareketlere statü kazandırarak onları meşrulaştırma işlevi görür. Eğer medya tarafından onay görüyor ve medyada yer alıyorsa o önemlidir, aksi takdirde değildir. </a:t>
            </a:r>
            <a:endParaRPr lang="tr-TR" sz="2600" smtClean="0">
              <a:latin typeface="Calibri" panose="020F0502020204030204" pitchFamily="34" charset="0"/>
              <a:ea typeface="Calibri" panose="020F0502020204030204" pitchFamily="34" charset="0"/>
              <a:cs typeface="GarthGraphic"/>
            </a:endParaRPr>
          </a:p>
          <a:p>
            <a:pPr marL="514350" indent="-514350" algn="just">
              <a:buAutoNum type="arabicParenBoth"/>
            </a:pPr>
            <a:r>
              <a:rPr lang="en-GB" sz="2600" smtClean="0">
                <a:latin typeface="Calibri" panose="020F0502020204030204" pitchFamily="34" charset="0"/>
                <a:ea typeface="Calibri" panose="020F0502020204030204" pitchFamily="34" charset="0"/>
                <a:cs typeface="GarthGraphic"/>
              </a:rPr>
              <a:t>İkincisi</a:t>
            </a:r>
            <a:r>
              <a:rPr lang="en-GB" sz="2600">
                <a:latin typeface="Calibri" panose="020F0502020204030204" pitchFamily="34" charset="0"/>
                <a:ea typeface="Calibri" panose="020F0502020204030204" pitchFamily="34" charset="0"/>
                <a:cs typeface="GarthGraphic"/>
              </a:rPr>
              <a:t>, medya normdan sapanlara olumsuzluk atfedetmek suretiyle toplumda egemen durumdaki tutum ve değerleri pekiştirir. Eğer bunlar olumlu işlevlerse, uyuşturma etkisi medyanın olumsuz etkisidir. </a:t>
            </a:r>
            <a:endParaRPr lang="tr-TR" sz="2600" smtClean="0">
              <a:latin typeface="Calibri" panose="020F0502020204030204" pitchFamily="34" charset="0"/>
              <a:ea typeface="Calibri" panose="020F0502020204030204" pitchFamily="34" charset="0"/>
              <a:cs typeface="GarthGraphic"/>
            </a:endParaRPr>
          </a:p>
          <a:p>
            <a:pPr marL="514350" indent="-514350" algn="just">
              <a:buAutoNum type="arabicParenBoth"/>
            </a:pPr>
            <a:r>
              <a:rPr lang="en-GB" sz="2600" smtClean="0">
                <a:latin typeface="Calibri" panose="020F0502020204030204" pitchFamily="34" charset="0"/>
                <a:ea typeface="Calibri" panose="020F0502020204030204" pitchFamily="34" charset="0"/>
                <a:cs typeface="GarthGraphic"/>
              </a:rPr>
              <a:t>Medya </a:t>
            </a:r>
            <a:r>
              <a:rPr lang="en-GB" sz="2600">
                <a:latin typeface="Calibri" panose="020F0502020204030204" pitchFamily="34" charset="0"/>
                <a:ea typeface="Calibri" panose="020F0502020204030204" pitchFamily="34" charset="0"/>
                <a:cs typeface="GarthGraphic"/>
              </a:rPr>
              <a:t>izlerkitlede politik duyarsızlık gelişmesine neden olur, aslında demokratik katılımın altını oyuyor olmasına karşın izlerkitlede demokratik süreçlere katıldığı yanılsaması yaratır. Kişi, gazeteleri okuyup, radyoda haberleri dinlediğinde olup bitenleri bildiğine inanmaya başlar. İlgili hale </a:t>
            </a:r>
            <a:r>
              <a:rPr lang="en-GB" sz="2600" i="1">
                <a:latin typeface="Calibri" panose="020F0502020204030204" pitchFamily="34" charset="0"/>
                <a:ea typeface="Calibri" panose="020F0502020204030204" pitchFamily="34" charset="0"/>
                <a:cs typeface="GarthGraphic"/>
              </a:rPr>
              <a:t>getirilir</a:t>
            </a:r>
            <a:r>
              <a:rPr lang="en-GB" sz="2600">
                <a:latin typeface="Calibri" panose="020F0502020204030204" pitchFamily="34" charset="0"/>
                <a:ea typeface="Calibri" panose="020F0502020204030204" pitchFamily="34" charset="0"/>
                <a:cs typeface="GarthGraphic"/>
              </a:rPr>
              <a:t>, bilgilenmiş </a:t>
            </a:r>
            <a:r>
              <a:rPr lang="en-GB" sz="2600" i="1">
                <a:latin typeface="Calibri" panose="020F0502020204030204" pitchFamily="34" charset="0"/>
                <a:ea typeface="Calibri" panose="020F0502020204030204" pitchFamily="34" charset="0"/>
                <a:cs typeface="GarthGraphic"/>
              </a:rPr>
              <a:t>kılınır</a:t>
            </a:r>
            <a:r>
              <a:rPr lang="en-GB" sz="2600">
                <a:latin typeface="Calibri" panose="020F0502020204030204" pitchFamily="34" charset="0"/>
                <a:ea typeface="Calibri" panose="020F0502020204030204" pitchFamily="34" charset="0"/>
                <a:cs typeface="GarthGraphic"/>
              </a:rPr>
              <a:t>. Ancak bu, günün meselelerini  </a:t>
            </a:r>
            <a:r>
              <a:rPr lang="en-GB" sz="2600" i="1">
                <a:latin typeface="Calibri" panose="020F0502020204030204" pitchFamily="34" charset="0"/>
                <a:ea typeface="Calibri" panose="020F0502020204030204" pitchFamily="34" charset="0"/>
                <a:cs typeface="GarthGraphic"/>
              </a:rPr>
              <a:t>bilmekle</a:t>
            </a:r>
            <a:r>
              <a:rPr lang="en-GB" sz="2600">
                <a:latin typeface="Calibri" panose="020F0502020204030204" pitchFamily="34" charset="0"/>
                <a:ea typeface="Calibri" panose="020F0502020204030204" pitchFamily="34" charset="0"/>
                <a:cs typeface="GarthGraphic"/>
              </a:rPr>
              <a:t> onlarla ilgili bir şey </a:t>
            </a:r>
            <a:r>
              <a:rPr lang="en-GB" sz="2600" i="1">
                <a:latin typeface="Calibri" panose="020F0502020204030204" pitchFamily="34" charset="0"/>
                <a:ea typeface="Calibri" panose="020F0502020204030204" pitchFamily="34" charset="0"/>
                <a:cs typeface="GarthGraphic"/>
              </a:rPr>
              <a:t>yapmayı</a:t>
            </a:r>
            <a:r>
              <a:rPr lang="en-GB" sz="2600">
                <a:latin typeface="Calibri" panose="020F0502020204030204" pitchFamily="34" charset="0"/>
                <a:ea typeface="Calibri" panose="020F0502020204030204" pitchFamily="34" charset="0"/>
                <a:cs typeface="GarthGraphic"/>
              </a:rPr>
              <a:t> karıştırmak” demektir. Demokratik karar verme süreçlerine katılımı ve eylemliliği yerinden eden hayali bir kamuoyu alanı oluşturulur. </a:t>
            </a:r>
            <a:endParaRPr lang="tr-TR" sz="2600"/>
          </a:p>
        </p:txBody>
      </p:sp>
    </p:spTree>
    <p:extLst>
      <p:ext uri="{BB962C8B-B14F-4D97-AF65-F5344CB8AC3E}">
        <p14:creationId xmlns:p14="http://schemas.microsoft.com/office/powerpoint/2010/main" val="3916824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22367" y="678931"/>
            <a:ext cx="10845344" cy="5613845"/>
          </a:xfrm>
          <a:prstGeom prst="rect">
            <a:avLst/>
          </a:prstGeom>
        </p:spPr>
        <p:txBody>
          <a:bodyPr wrap="square">
            <a:spAutoFit/>
          </a:bodyPr>
          <a:lstStyle/>
          <a:p>
            <a:pPr algn="just">
              <a:lnSpc>
                <a:spcPct val="115000"/>
              </a:lnSpc>
              <a:spcAft>
                <a:spcPts val="0"/>
              </a:spcAft>
            </a:pPr>
            <a:r>
              <a:rPr lang="en-GB" sz="2600">
                <a:latin typeface="Calibri" panose="020F0502020204030204" pitchFamily="34" charset="0"/>
                <a:ea typeface="Calibri" panose="020F0502020204030204" pitchFamily="34" charset="0"/>
                <a:cs typeface="GarthGraphic"/>
              </a:rPr>
              <a:t>İki ya da üç kuşak sonra Medya Çalışmaları adı altında yeniden su yüzüne çıkacak pek çok </a:t>
            </a:r>
            <a:r>
              <a:rPr lang="en-GB" sz="2600" smtClean="0">
                <a:latin typeface="Calibri" panose="020F0502020204030204" pitchFamily="34" charset="0"/>
                <a:ea typeface="Calibri" panose="020F0502020204030204" pitchFamily="34" charset="0"/>
                <a:cs typeface="GarthGraphic"/>
              </a:rPr>
              <a:t>mesele</a:t>
            </a:r>
            <a:r>
              <a:rPr lang="tr-TR" sz="2600" smtClean="0">
                <a:latin typeface="Calibri" panose="020F0502020204030204" pitchFamily="34" charset="0"/>
                <a:ea typeface="Calibri" panose="020F0502020204030204" pitchFamily="34" charset="0"/>
                <a:cs typeface="GarthGraphic"/>
              </a:rPr>
              <a:t> </a:t>
            </a:r>
            <a:r>
              <a:rPr lang="en-GB" sz="2600" smtClean="0">
                <a:latin typeface="Calibri" panose="020F0502020204030204" pitchFamily="34" charset="0"/>
                <a:ea typeface="Calibri" panose="020F0502020204030204" pitchFamily="34" charset="0"/>
                <a:cs typeface="GarthGraphic"/>
              </a:rPr>
              <a:t>1930’ların </a:t>
            </a:r>
            <a:r>
              <a:rPr lang="en-GB" sz="2600">
                <a:latin typeface="Calibri" panose="020F0502020204030204" pitchFamily="34" charset="0"/>
                <a:ea typeface="Calibri" panose="020F0502020204030204" pitchFamily="34" charset="0"/>
                <a:cs typeface="GarthGraphic"/>
              </a:rPr>
              <a:t>ve 1940’ların Amerikan kitle iletişim sosyolojisinde ve özet biçimiyle iki öncü ismin yazdığı bu kilit makalede kendine yer bulmuş </a:t>
            </a:r>
            <a:r>
              <a:rPr lang="en-GB" sz="2600" smtClean="0">
                <a:latin typeface="Calibri" panose="020F0502020204030204" pitchFamily="34" charset="0"/>
                <a:ea typeface="Calibri" panose="020F0502020204030204" pitchFamily="34" charset="0"/>
                <a:cs typeface="GarthGraphic"/>
              </a:rPr>
              <a:t>durumdadır</a:t>
            </a:r>
            <a:r>
              <a:rPr lang="tr-TR" sz="2600" smtClean="0">
                <a:latin typeface="Calibri" panose="020F0502020204030204" pitchFamily="34" charset="0"/>
                <a:ea typeface="Calibri" panose="020F0502020204030204" pitchFamily="34" charset="0"/>
                <a:cs typeface="GarthGraphic"/>
              </a:rPr>
              <a:t>. </a:t>
            </a:r>
            <a:r>
              <a:rPr lang="en-GB" sz="2600" smtClean="0">
                <a:latin typeface="Calibri" panose="020F0502020204030204" pitchFamily="34" charset="0"/>
                <a:ea typeface="Calibri" panose="020F0502020204030204" pitchFamily="34" charset="0"/>
                <a:cs typeface="GarthGraphic"/>
              </a:rPr>
              <a:t>Bu </a:t>
            </a:r>
            <a:r>
              <a:rPr lang="en-GB" sz="2600">
                <a:latin typeface="Calibri" panose="020F0502020204030204" pitchFamily="34" charset="0"/>
                <a:ea typeface="Calibri" panose="020F0502020204030204" pitchFamily="34" charset="0"/>
                <a:cs typeface="GarthGraphic"/>
              </a:rPr>
              <a:t>çalışmaların ilgilenmiş oldukları sorun toplumsal kontrol ve yapısal dönüşüme ilişkindi. Bunlar özetle, kitleler üzerinde hakimiyet kurmaya dönük, sert ve doğrudan nitelikteki eski tekniklerin giderek yerini, onları disipline etmeyi hedefleyen daha ılımlı ve dolaylı yeni yöntemlere bırakmasını konu edinmiş ve medyayı bu sürecin önemli bir bileşeni olarak görmüşlerdi. Amerika yüzyıl ortasında giderek konformist bir toplum haline geliyor bu durum çağdaş ve ilerici entelektüelleri aynı ölçüde alarma geçiriyordu. Birkaç yıl </a:t>
            </a:r>
            <a:r>
              <a:rPr lang="tr-TR" sz="2600" smtClean="0">
                <a:latin typeface="Calibri" panose="020F0502020204030204" pitchFamily="34" charset="0"/>
                <a:ea typeface="Calibri" panose="020F0502020204030204" pitchFamily="34" charset="0"/>
                <a:cs typeface="GarthGraphic"/>
              </a:rPr>
              <a:t>sonra</a:t>
            </a:r>
            <a:r>
              <a:rPr lang="en-GB" sz="2600" smtClean="0">
                <a:latin typeface="Calibri" panose="020F0502020204030204" pitchFamily="34" charset="0"/>
                <a:ea typeface="Calibri" panose="020F0502020204030204" pitchFamily="34" charset="0"/>
                <a:cs typeface="GarthGraphic"/>
              </a:rPr>
              <a:t> </a:t>
            </a:r>
            <a:r>
              <a:rPr lang="en-GB" sz="2600">
                <a:latin typeface="Calibri" panose="020F0502020204030204" pitchFamily="34" charset="0"/>
                <a:ea typeface="Calibri" panose="020F0502020204030204" pitchFamily="34" charset="0"/>
                <a:cs typeface="GarthGraphic"/>
              </a:rPr>
              <a:t>piyasaya çıkan ve </a:t>
            </a:r>
            <a:r>
              <a:rPr lang="en-GB" sz="2600" smtClean="0">
                <a:latin typeface="Calibri" panose="020F0502020204030204" pitchFamily="34" charset="0"/>
                <a:ea typeface="Calibri" panose="020F0502020204030204" pitchFamily="34" charset="0"/>
                <a:cs typeface="GarthGraphic"/>
              </a:rPr>
              <a:t>zaman</a:t>
            </a:r>
            <a:r>
              <a:rPr lang="tr-TR" sz="2600" smtClean="0">
                <a:latin typeface="Calibri" panose="020F0502020204030204" pitchFamily="34" charset="0"/>
                <a:ea typeface="Calibri" panose="020F0502020204030204" pitchFamily="34" charset="0"/>
                <a:cs typeface="GarthGraphic"/>
              </a:rPr>
              <a:t> içinde genel okura hitap eden başlıca </a:t>
            </a:r>
            <a:r>
              <a:rPr lang="en-GB" sz="2600" smtClean="0">
                <a:latin typeface="Calibri" panose="020F0502020204030204" pitchFamily="34" charset="0"/>
                <a:ea typeface="Calibri" panose="020F0502020204030204" pitchFamily="34" charset="0"/>
                <a:cs typeface="GarthGraphic"/>
              </a:rPr>
              <a:t>s</a:t>
            </a:r>
            <a:r>
              <a:rPr lang="tr-TR" sz="2600" smtClean="0">
                <a:latin typeface="Calibri" panose="020F0502020204030204" pitchFamily="34" charset="0"/>
                <a:ea typeface="Calibri" panose="020F0502020204030204" pitchFamily="34" charset="0"/>
                <a:cs typeface="GarthGraphic"/>
              </a:rPr>
              <a:t>osyolojik çalışma haline gelmiş </a:t>
            </a:r>
            <a:r>
              <a:rPr lang="en-GB" sz="2600" smtClean="0">
                <a:latin typeface="Calibri" panose="020F0502020204030204" pitchFamily="34" charset="0"/>
                <a:ea typeface="Calibri" panose="020F0502020204030204" pitchFamily="34" charset="0"/>
                <a:cs typeface="GarthGraphic"/>
              </a:rPr>
              <a:t>bir </a:t>
            </a:r>
            <a:r>
              <a:rPr lang="en-GB" sz="2600">
                <a:latin typeface="Calibri" panose="020F0502020204030204" pitchFamily="34" charset="0"/>
                <a:ea typeface="Calibri" panose="020F0502020204030204" pitchFamily="34" charset="0"/>
                <a:cs typeface="GarthGraphic"/>
              </a:rPr>
              <a:t>kitabın ana konusu da </a:t>
            </a:r>
            <a:r>
              <a:rPr lang="en-GB" sz="2600" smtClean="0">
                <a:latin typeface="Calibri" panose="020F0502020204030204" pitchFamily="34" charset="0"/>
                <a:ea typeface="Calibri" panose="020F0502020204030204" pitchFamily="34" charset="0"/>
                <a:cs typeface="GarthGraphic"/>
              </a:rPr>
              <a:t>bu</a:t>
            </a:r>
            <a:r>
              <a:rPr lang="tr-TR" sz="2600" smtClean="0">
                <a:latin typeface="Calibri" panose="020F0502020204030204" pitchFamily="34" charset="0"/>
                <a:ea typeface="Calibri" panose="020F0502020204030204" pitchFamily="34" charset="0"/>
                <a:cs typeface="GarthGraphic"/>
              </a:rPr>
              <a:t>dur. </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61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3.uakron.edu/witt/fc/parson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4374" y="24097"/>
            <a:ext cx="8163235" cy="683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7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7032" y="496550"/>
            <a:ext cx="6452840" cy="6073970"/>
          </a:xfrm>
          <a:prstGeom prst="rect">
            <a:avLst/>
          </a:prstGeom>
        </p:spPr>
        <p:txBody>
          <a:bodyPr wrap="square">
            <a:spAutoFit/>
          </a:bodyPr>
          <a:lstStyle/>
          <a:p>
            <a:pPr algn="just">
              <a:lnSpc>
                <a:spcPct val="115000"/>
              </a:lnSpc>
              <a:spcAft>
                <a:spcPts val="1000"/>
              </a:spcAft>
            </a:pPr>
            <a:r>
              <a:rPr lang="tr-TR" sz="2600">
                <a:latin typeface="Calibri" panose="020F0502020204030204" pitchFamily="34" charset="0"/>
                <a:ea typeface="Calibri" panose="020F0502020204030204" pitchFamily="34" charset="0"/>
                <a:cs typeface="Times New Roman" panose="02020603050405020304" pitchFamily="18" charset="0"/>
              </a:rPr>
              <a:t>Merton’un kitle iletişim sosyolojisiyle olan ilişkisi uzun ve seçkin akademik kariyerinin yalnızca kısa bir anına denk düşüyordu. Ne var ki bu önemli bir andı ve ortada iki tetikleyici etmen vardı: Avrupa’daki savaş ve Merton’un Lazarsfeld’le, 1941’de Columbia Üniversitesine gelmesiyle başlayan işbirliği. Merton’un kitle iletişimi konusundaki temel çalışması, dönemin popüler şarkıcılarından Kate Smith’in katılımıyla saatler boyunca süren ve amacı hükümetin çıkardığı savaş bonolarının satışını teşvik etmek olan canlı radyo yayınına ilişkin örnek olay incelemesiydi. </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7541989" y="972993"/>
            <a:ext cx="4066384" cy="5121084"/>
          </a:xfrm>
          <a:prstGeom prst="rect">
            <a:avLst/>
          </a:prstGeom>
        </p:spPr>
      </p:pic>
    </p:spTree>
    <p:extLst>
      <p:ext uri="{BB962C8B-B14F-4D97-AF65-F5344CB8AC3E}">
        <p14:creationId xmlns:p14="http://schemas.microsoft.com/office/powerpoint/2010/main" val="412499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272809" y="338735"/>
            <a:ext cx="3206134" cy="707886"/>
          </a:xfrm>
          <a:prstGeom prst="rect">
            <a:avLst/>
          </a:prstGeom>
          <a:noFill/>
        </p:spPr>
        <p:txBody>
          <a:bodyPr wrap="none" rtlCol="0">
            <a:spAutoFit/>
          </a:bodyPr>
          <a:lstStyle/>
          <a:p>
            <a:r>
              <a:rPr lang="tr-TR" sz="4000" b="1" smtClean="0"/>
              <a:t>KİTLESEL İKNA</a:t>
            </a:r>
            <a:endParaRPr lang="en-GB" sz="4000" b="1"/>
          </a:p>
        </p:txBody>
      </p:sp>
      <p:pic>
        <p:nvPicPr>
          <p:cNvPr id="2" name="Resim 1"/>
          <p:cNvPicPr>
            <a:picLocks noChangeAspect="1"/>
          </p:cNvPicPr>
          <p:nvPr/>
        </p:nvPicPr>
        <p:blipFill>
          <a:blip r:embed="rId2"/>
          <a:stretch>
            <a:fillRect/>
          </a:stretch>
        </p:blipFill>
        <p:spPr>
          <a:xfrm>
            <a:off x="2890506" y="1390670"/>
            <a:ext cx="5970740" cy="4698712"/>
          </a:xfrm>
          <a:prstGeom prst="rect">
            <a:avLst/>
          </a:prstGeom>
        </p:spPr>
      </p:pic>
    </p:spTree>
    <p:extLst>
      <p:ext uri="{BB962C8B-B14F-4D97-AF65-F5344CB8AC3E}">
        <p14:creationId xmlns:p14="http://schemas.microsoft.com/office/powerpoint/2010/main" val="3133523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r-stories.com/images/war-posters/wwii/poster-wwii-bonds-buy-war-bo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36" y="833435"/>
            <a:ext cx="4206232" cy="55261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hwy.com/history%20pictures/bondpo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454" y="833436"/>
            <a:ext cx="4172405" cy="552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41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us war bonds roosevel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nextnewdeal.net/wp-content/uploads/2009/12/war-bonds-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158" y="566153"/>
            <a:ext cx="4607810" cy="59455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olumbia.edu/cu/weai/exeas/asian-revolutions/resources/photos/propaga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513" y="484509"/>
            <a:ext cx="4229616" cy="602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69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fortmissoulamuseum.org/WWII/images/posters/1986.004.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97" y="723014"/>
            <a:ext cx="3873919" cy="55445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ar-stories.com/images/war-posters/wwii/poster-wwii-bonds-to-have-and-to-h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035" y="723014"/>
            <a:ext cx="3902714" cy="554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9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1541</Words>
  <Application>Microsoft Office PowerPoint</Application>
  <PresentationFormat>Geniş ekran</PresentationFormat>
  <Paragraphs>63</Paragraphs>
  <Slides>31</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Calibri Light</vt:lpstr>
      <vt:lpstr>GarthGraphic</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54</cp:revision>
  <dcterms:created xsi:type="dcterms:W3CDTF">2015-02-23T09:39:41Z</dcterms:created>
  <dcterms:modified xsi:type="dcterms:W3CDTF">2018-11-23T09:39:40Z</dcterms:modified>
</cp:coreProperties>
</file>