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301" r:id="rId2"/>
    <p:sldId id="257" r:id="rId3"/>
    <p:sldId id="258" r:id="rId4"/>
    <p:sldId id="268" r:id="rId5"/>
    <p:sldId id="269" r:id="rId6"/>
    <p:sldId id="266" r:id="rId7"/>
    <p:sldId id="270" r:id="rId8"/>
    <p:sldId id="271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72" r:id="rId20"/>
    <p:sldId id="273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84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A8815-1122-4D19-B77A-831B736D13C3}" type="datetimeFigureOut">
              <a:rPr lang="tr-TR" smtClean="0"/>
              <a:pPr/>
              <a:t>17.12.2017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5C702-B458-431B-8919-CA081170E37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tr-T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YUMURTA TAVUĞU YETİŞTİRİCİLİĞİ</a:t>
            </a:r>
            <a:endParaRPr lang="tr-T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3" r="4975"/>
          <a:stretch/>
        </p:blipFill>
        <p:spPr bwMode="auto">
          <a:xfrm>
            <a:off x="0" y="1124744"/>
            <a:ext cx="9144001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2877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041407" y="764704"/>
            <a:ext cx="741682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Tavukların ışığın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dalga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boylarına duyarlılıkları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6894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Aydınlatma çalışmalarından elde edilen sonuçlar;</a:t>
            </a:r>
          </a:p>
          <a:p>
            <a:pPr>
              <a:buFont typeface="Arial" charset="0"/>
              <a:buChar char="•"/>
            </a:pPr>
            <a:r>
              <a:rPr lang="tr-T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Piliç büyütme döneminde aydınlatma süresinin azaltılması cinsel olgunluk yaşını geciktirir</a:t>
            </a:r>
          </a:p>
          <a:p>
            <a:pPr>
              <a:buFont typeface="Arial" charset="0"/>
              <a:buChar char="•"/>
            </a:pPr>
            <a:r>
              <a:rPr lang="tr-T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azaltma özellikle yumurta verim döneminin ilk yarısındaki yumurta sayısını artırır, yumurtalar iri olur ancak bu durum yumurta veriminin azalmasına neden olabilir</a:t>
            </a:r>
          </a:p>
          <a:p>
            <a:pPr>
              <a:buFont typeface="Arial" charset="0"/>
              <a:buChar char="•"/>
            </a:pPr>
            <a:r>
              <a:rPr lang="tr-T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Piliç büyütme döneminde yem kısıtlaması ile cinsel olgunluk süresi maksimum 3 hafta; ışık kısıtlaması ile birlikte 4 hafta geciktirilebilir</a:t>
            </a:r>
          </a:p>
          <a:p>
            <a:pPr>
              <a:buFont typeface="Arial" charset="0"/>
              <a:buChar char="•"/>
            </a:pPr>
            <a:r>
              <a:rPr lang="tr-T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ışık süresi arttıkça piliçler daha erken olgunluğa erişir</a:t>
            </a:r>
          </a:p>
          <a:p>
            <a:pPr>
              <a:buFont typeface="Arial" charset="0"/>
              <a:buChar char="•"/>
            </a:pPr>
            <a:r>
              <a:rPr lang="tr-T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Büyütme dönemi kırmızı ışık uygulaması yumurtlama dönemi performansın gerilemesine neden olur</a:t>
            </a:r>
          </a:p>
          <a:p>
            <a:pPr>
              <a:buFont typeface="Arial" charset="0"/>
              <a:buChar char="•"/>
            </a:pPr>
            <a:r>
              <a:rPr lang="tr-T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Cinsel olgunlaşmayı uyarıcı ışıklandırma gençlere göre yaşlılarda daha etkilidir</a:t>
            </a:r>
          </a:p>
          <a:p>
            <a:pPr>
              <a:buFont typeface="Arial" charset="0"/>
              <a:buChar char="•"/>
            </a:pPr>
            <a:endParaRPr lang="tr-TR" sz="2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endParaRPr lang="tr-TR" dirty="0" smtClean="0"/>
          </a:p>
          <a:p>
            <a:pPr>
              <a:buFont typeface="Arial" charset="0"/>
              <a:buChar char="•"/>
            </a:pPr>
            <a:endParaRPr lang="tr-TR" dirty="0" smtClean="0"/>
          </a:p>
          <a:p>
            <a:pPr>
              <a:buFont typeface="Arial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56877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628800"/>
            <a:ext cx="8784976" cy="46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Kümeslerde aydınlatma programlarının hazırlanmasında;</a:t>
            </a:r>
          </a:p>
          <a:p>
            <a:pPr marL="0" indent="0">
              <a:buNone/>
            </a:pP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Kümeslerin pencereli veya penceresiz oluşu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Kümeslerin bulunduğu yerin enlem derecesi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Büyütmeye alınan civcivlerin kuluçkadan çıkış tarihleri</a:t>
            </a:r>
          </a:p>
          <a:p>
            <a:pPr>
              <a:buFont typeface="Arial" charset="0"/>
              <a:buChar char="•"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621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67190"/>
            <a:ext cx="9173501" cy="5490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951990" y="842813"/>
            <a:ext cx="5269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Penceresiz Kümeslerde Aydınlatma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992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6" y="1556792"/>
            <a:ext cx="9138173" cy="5301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1951990" y="842813"/>
            <a:ext cx="5070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Pencereli Kümeslerde Aydınlatma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937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75" y="1484784"/>
            <a:ext cx="9134725" cy="5270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611560" y="840499"/>
            <a:ext cx="84156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Pencereli Kümeslerde Aşamalı Olarak Azalan Aydınlatma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84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980728"/>
            <a:ext cx="8856984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Hemeral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kesikli aydınlatmanın 4 ana sistemi;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Cornell Sistemi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saat aydınlık-4 saat karanlık; 8 saat aydınlık-10 saat karanlık=24 saat </a:t>
            </a:r>
          </a:p>
          <a:p>
            <a:pPr>
              <a:buFont typeface="Arial" charset="0"/>
              <a:buChar char="•"/>
            </a:pPr>
            <a:r>
              <a:rPr lang="tr-TR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Biomittent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Sistem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15 defa 15 dakika aydınlık-45 dakika karanlık; sonra 15 dakika aydınlık-30 dakika karanlık-15 dakika aydınlık ve son 8 saat karanlık=24 saat</a:t>
            </a:r>
          </a:p>
          <a:p>
            <a:pPr>
              <a:buFont typeface="Arial" charset="0"/>
              <a:buChar char="•"/>
            </a:pP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French Sistemi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4 defa 3 saat aydınlık-3 saat karanlık=24 saat</a:t>
            </a:r>
          </a:p>
          <a:p>
            <a:pPr>
              <a:buFont typeface="Arial" charset="0"/>
              <a:buChar char="•"/>
            </a:pP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Reading Sistemi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24 defa 15 dakika aydınlık-45 dakika karanlık=24 saat şeklinde uygulanır</a:t>
            </a:r>
          </a:p>
          <a:p>
            <a:pPr marL="0" indent="0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Ayrıca 24 saatten kısa veya uzun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ahemeral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aydınlatma programlarında 24 saati aşan en yaygın uygulama 28 saattir.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023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037"/>
          <a:stretch/>
        </p:blipFill>
        <p:spPr bwMode="auto">
          <a:xfrm>
            <a:off x="0" y="1628800"/>
            <a:ext cx="9144001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565358" y="882033"/>
            <a:ext cx="80132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Simetrik ve Asimetrik Kesikli Aydınlatma Programları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00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68863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 Verim ve Kalitesini Etkileyen Faktörler</a:t>
            </a:r>
          </a:p>
          <a:p>
            <a:pPr marL="0" indent="0">
              <a:buNone/>
            </a:pP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Üretimde kullanılan hibrit materyal</a:t>
            </a:r>
          </a:p>
          <a:p>
            <a:pPr>
              <a:buFont typeface="Arial" charset="0"/>
              <a:buChar char="•"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Kuluçkalık yumurta ve günlük civciv ağırlığı</a:t>
            </a:r>
          </a:p>
          <a:p>
            <a:pPr>
              <a:buFont typeface="Arial" charset="0"/>
              <a:buChar char="•"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Büyütme döneminde uygulanan ibik, tırnak ve gaga kesimi </a:t>
            </a:r>
          </a:p>
          <a:p>
            <a:pPr>
              <a:buFont typeface="Arial" charset="0"/>
              <a:buChar char="•"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Cinsel olgunluk yaşı ve ağırlığı</a:t>
            </a:r>
          </a:p>
          <a:p>
            <a:pPr>
              <a:buFont typeface="Arial" charset="0"/>
              <a:buChar char="•"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yaşta canlı ağırlık bakımından sürü </a:t>
            </a:r>
            <a:r>
              <a:rPr lang="tr-TR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üniformitesi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%50 verim yaşı</a:t>
            </a:r>
          </a:p>
          <a:p>
            <a:pPr>
              <a:buFont typeface="Arial" charset="0"/>
              <a:buChar char="•"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Mevcut yemleme durumu</a:t>
            </a:r>
          </a:p>
          <a:p>
            <a:pPr>
              <a:buFont typeface="Arial" charset="0"/>
              <a:buChar char="•"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Yaş ve mevsim</a:t>
            </a:r>
          </a:p>
          <a:p>
            <a:pPr>
              <a:buFont typeface="Arial" charset="0"/>
              <a:buChar char="•"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Aşırı sıcak veya soğuk</a:t>
            </a:r>
          </a:p>
          <a:p>
            <a:pPr>
              <a:buFont typeface="Arial" charset="0"/>
              <a:buChar char="•"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Işık, Hastalıklar ve Stres</a:t>
            </a:r>
          </a:p>
          <a:p>
            <a:pPr>
              <a:buFont typeface="Arial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7958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980728"/>
            <a:ext cx="8424936" cy="51454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aylık büyütme dönemi</a:t>
            </a:r>
          </a:p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12-14 aylık yumurta verim dönemi</a:t>
            </a:r>
          </a:p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Yumurtacı tavuklar 17-19 ay elde tutulmaktadır</a:t>
            </a:r>
          </a:p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Birde buna zorlamalı tüy dökümü ile 2. verim dönemi eklenirse</a:t>
            </a:r>
          </a:p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süre yaklaşık 30 ayı bulmaktadır</a:t>
            </a:r>
          </a:p>
          <a:p>
            <a:pPr marL="0" indent="0" algn="ctr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0689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692696"/>
            <a:ext cx="8928992" cy="597666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Çatlak ve Kırık Yumurta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Kırık ve çatlak yumurta oranını etkileyen faktörler: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 kabuğunun kırılma direnci ve kabuk kalınlığı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Yumurtlamadan önce meydana gelen çatlaklıklar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Yumurtlama ve toplama esnasında meydana gelen çatlaklıklar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Genetik faktörler ve sürünün yaşı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Bakım, besleme, mevsim ve iklimsel faktörler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Hastalıklar ve stres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Yetiştirme sistemi, yumurta toplama zaman ve sayısı ile şekli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Depolama şartları, paketleme, ambalaj ve nakliye koşulları</a:t>
            </a:r>
          </a:p>
          <a:p>
            <a:pPr>
              <a:buFont typeface="Arial" charset="0"/>
              <a:buChar char="•"/>
            </a:pP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4702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0486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         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Çatlak ve Kırık Yumurta Oranını Azaltmak İçin;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Hat seçimine dikkat edilmeli 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Verim dönemi sonlarında kabuk kalınlığı azaldığı ve yumurta ağırlığı arttığı için toplamada dikkat edilmeli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İşletmede işçi eğitim programları yapılmalı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Otomatik yumurta toplama ekipmanı seçimine dikkat edilmeli</a:t>
            </a:r>
          </a:p>
          <a:p>
            <a:pPr>
              <a:buFont typeface="Arial" charset="0"/>
              <a:buChar char="•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aha az tavuk konulan küçük kafesler tercih edilmeli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Yumurtalar daha sık toplanmalı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Düşük kabuk kalitesini önlemek için rasyona dikkat edilmeli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 stres faktörleri elimine edilmeye çalışılmalı</a:t>
            </a:r>
          </a:p>
          <a:p>
            <a:pPr>
              <a:buFont typeface="Arial" charset="0"/>
              <a:buChar char="•"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Kanibalizm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önlenmeli ve tavuklar korkutulmamalı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 tavukçuluğunda yere yumurtlama önlenmeli ve gurk tavuklar folluklardan uzaklaştırılmalıdır</a:t>
            </a:r>
          </a:p>
          <a:p>
            <a:pPr>
              <a:buFont typeface="Arial" charset="0"/>
              <a:buChar char="•"/>
            </a:pPr>
            <a:endParaRPr lang="tr-TR" dirty="0" smtClean="0"/>
          </a:p>
          <a:p>
            <a:pPr>
              <a:buFont typeface="Arial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23263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Tavuklarda Kötü Alışkanlıklar</a:t>
            </a:r>
          </a:p>
          <a:p>
            <a:pPr marL="0" indent="0" algn="just"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Kanibalizm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Yere Yumurtlama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 Yeme</a:t>
            </a:r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Gurk Olma</a:t>
            </a:r>
          </a:p>
          <a:p>
            <a:pPr algn="just">
              <a:buFont typeface="Arial" charset="0"/>
              <a:buChar char="•"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340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Sürüde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kanibalizm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çıkmadan önce alınacak önlemler;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Kümeste yerleşim sıklığı, aydınlatma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havalandırma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ısıtıcılar altındaki sıcaklık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yemlik ve suluk ve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follukların dağılımı uygun olmalı 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Hayvanlar güneş ışığının doğrudan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etkisinden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korunmalıdır.</a:t>
            </a:r>
          </a:p>
          <a:p>
            <a:pPr>
              <a:buFont typeface="Arial" charset="0"/>
              <a:buChar char="•"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Rasyonda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tuz, mineral madde ve vitamin düzeyleri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yeterli ve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asyon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enerji/protein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oranı iyi ayarlanmalı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Uygun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zamanda ve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hatasız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gaga kesimi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yapılmalı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Aydınlatma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süresinin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aşırı arttırılmaması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şiddetinin düşürülmesi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gagalama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eğiliminin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kontrolünde en iyi önlemlerden biridir.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957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692696"/>
            <a:ext cx="8928992" cy="6165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Sürüde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kanibalizm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görüldüğünde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alınacak önlemler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Yetiştirme ile ilgili eksikler tamamlanmalı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Sürüde gaga kesimi yapılmamışsa yaşa bakılmaksızın yapılmalı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Aydınlatmada hemen kırmızı ışık uygulamasına geçilmeli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Hayvanlara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ot,çayır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yonca vb. verilerek bunları gagalayarak oyalanmaları sağlanmalı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Piliç ve tavuklarda yulafın altlık üzerine tane olarak atılması veya yeme karıştırılması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kanibalizmi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azaltabilir</a:t>
            </a:r>
          </a:p>
          <a:p>
            <a:pPr>
              <a:buFont typeface="Arial" charset="0"/>
              <a:buChar char="•"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Kanibalizmi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durdurucu veya etkisini azaltıcı bazı vitamin karışımları ve kimyasallar kullanılabilir (maliyeti yüksek)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10-12 gün süreyle rasyon tuz kapsamı (%1-1.5) artırılmalı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1608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           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Yere yumurtlamayı azaltıcı önlemler;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Piliçler yumurtlamaya başlamadan en az 2 hafta önce folluklar kümese yerleştirilmeli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Folluk tabanına temiz altlık serilmeli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altlığın kuru olması ve tavuklara rahat bir ortam sunması için kümeste yeterli havalandırma sağlanmalı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Kümes köşeleri kapatılmalı ve yeterli folluk bulundurulmalı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Gurk tavuklar sürüden ayıklanmalı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Kümes ekipmanlarının altında çukurlaşmış alanlar olmamalı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Yere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yumurtlanan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yumurtalar hemen toplanmalı ve yere oturmuş tavuklar folluklara konulmalı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Folluklar kümesin loş alanlarına yerleştirilmeli</a:t>
            </a:r>
          </a:p>
          <a:p>
            <a:pPr>
              <a:buFont typeface="Arial" charset="0"/>
              <a:buChar char="•"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217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/>
          <a:lstStyle/>
          <a:p>
            <a:pPr marL="0" indent="0" algn="ctr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Tavukçulukta Bazı Uygulamalar</a:t>
            </a:r>
          </a:p>
          <a:p>
            <a:pPr marL="0" indent="0" algn="ctr"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Gaga kesimi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İbik ve tırnak kesimi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Canlı ağırlık kontrolleri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Zorlamalı tüy döküm programları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961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4718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3" r="1211"/>
          <a:stretch/>
        </p:blipFill>
        <p:spPr bwMode="auto">
          <a:xfrm>
            <a:off x="0" y="1124744"/>
            <a:ext cx="9143999" cy="5733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7332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2" r="1515"/>
          <a:stretch/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573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908720"/>
            <a:ext cx="8424936" cy="5544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Yumurta Üretim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Hedefleri</a:t>
            </a: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Tavuk başına yılda 290-320 yumurta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kg yumurta için 1.6-2.0 kg yem tüketimi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16-18 haftalık büyütme döneminde %3-5, 12 aylık yumurtlama döneminde %5-6 veya daha az ölüm ve ayıklama oranı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Üretilen yumurtaların %95’i satılabilir ve %75’i iri olmalı</a:t>
            </a:r>
          </a:p>
          <a:p>
            <a:pPr>
              <a:buFont typeface="Arial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Yumurtanın elde edilmesinden pazarlanıncaya kadar kırık yumurta oranının en çok %2 olması</a:t>
            </a:r>
          </a:p>
          <a:p>
            <a:pPr>
              <a:buFont typeface="Arial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70603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1" r="1061"/>
          <a:stretch/>
        </p:blipFill>
        <p:spPr bwMode="auto">
          <a:xfrm>
            <a:off x="0" y="1124744"/>
            <a:ext cx="9144000" cy="5733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9738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535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583264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Yumurtacı İşletmelerde Verim</a:t>
            </a:r>
          </a:p>
          <a:p>
            <a:pPr marL="0" indent="0">
              <a:buNone/>
            </a:pPr>
            <a:r>
              <a:rPr lang="tr-TR" dirty="0" smtClean="0"/>
              <a:t>	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dirty="0"/>
              <a:t>	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 tavuklarında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0-6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haftalık yaşlar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civciv, 6-18.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haftalar piliç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18. ile 72. haftalar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arası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yumurtlama dönemi kabul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edilir. Yumurtlama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döneminde en önemli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kayıt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yumurta verimi olup,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kümes kartlarından değişik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ekillerde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hesaplanabilir. Bu gün tüm dünyada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edilen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yumurta verim kriteri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bulunmaktadır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 tavuk/kümes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housed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 tavuk/gün 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yumurta verimi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hesaplanır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87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268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343" y="2449340"/>
            <a:ext cx="9144000" cy="4408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938"/>
          <a:stretch/>
        </p:blipFill>
        <p:spPr bwMode="auto">
          <a:xfrm>
            <a:off x="-9872" y="0"/>
            <a:ext cx="9144000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4526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597666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 Yetiştirme Uygulamaları</a:t>
            </a:r>
          </a:p>
          <a:p>
            <a:pPr marL="0" indent="0" algn="ctr">
              <a:buNone/>
            </a:pPr>
            <a:endParaRPr lang="tr-TR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Civciv İhtiyacının Belirlenmesi: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Cinsel olgunluk dönemindeki piliç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sayısı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(1000 adet)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alınacak 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günlük  civcivlerin  %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90‘ının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cinsel olgunluk dönemine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ulaştığı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edilirse; 1000 + (1000 x 0.10)=1100 adet günlük civciv ile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üretime başlanması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gerekecektir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Civcivlerin Kümese Yerleştirilmesi: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Kümesin ısıtılması, altlık veya kafes yetiştirme ortamlarının uygun bir şekilde hazırlanması gerekir. Kafeste büyütme yapılıyorsa 2 hafta süreyle kağıt veya ilave plastik ızgara gerekebilir. Bu sistemle  daha sıcak bir alan sağlanarak ısıtma giderlerinden tasarruf edilebilir.</a:t>
            </a:r>
          </a:p>
        </p:txBody>
      </p:sp>
    </p:spTree>
    <p:extLst>
      <p:ext uri="{BB962C8B-B14F-4D97-AF65-F5344CB8AC3E}">
        <p14:creationId xmlns:p14="http://schemas.microsoft.com/office/powerpoint/2010/main" xmlns="" val="176628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/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Yerleşim Sıklığı:</a:t>
            </a:r>
          </a:p>
          <a:p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91" r="1818"/>
          <a:stretch/>
        </p:blipFill>
        <p:spPr bwMode="auto">
          <a:xfrm>
            <a:off x="0" y="1556792"/>
            <a:ext cx="914400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1931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61" t="6489" r="1666" b="4162"/>
          <a:stretch/>
        </p:blipFill>
        <p:spPr bwMode="auto">
          <a:xfrm>
            <a:off x="0" y="1124744"/>
            <a:ext cx="9144000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3253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61662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Yemleme: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işletmede verimi maksimum düzeye çıkaracak yemleme programını etkileyen faktörler; </a:t>
            </a:r>
          </a:p>
          <a:p>
            <a:pPr marL="0" indent="0">
              <a:buNone/>
            </a:pP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Çevre sıcaklığı, nemi ve diğer iklimsel çevre faktörleri</a:t>
            </a:r>
          </a:p>
          <a:p>
            <a:pPr>
              <a:buFontTx/>
              <a:buChar char="-"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Rasyonun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enerji, protein ve diğer besin madde bileşenleri</a:t>
            </a:r>
          </a:p>
          <a:p>
            <a:pPr>
              <a:buFontTx/>
              <a:buChar char="-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 büyütme dönemlerinde uygulanan tavuk başına yem tüketimi ve ulaşılan canlı ağırlık düzeyleri</a:t>
            </a:r>
          </a:p>
          <a:p>
            <a:pPr>
              <a:buFontTx/>
              <a:buChar char="-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Genetik farklılık, bakım, yönetim ve yetiştirme sistemleri</a:t>
            </a:r>
          </a:p>
          <a:p>
            <a:pPr>
              <a:buFontTx/>
              <a:buChar char="-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Yumurtlama hızı ve yumurta ağırlığı</a:t>
            </a:r>
          </a:p>
          <a:p>
            <a:pPr>
              <a:buFontTx/>
              <a:buChar char="-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Stres, aktivite, gaga kesimi ve hastalık durumu</a:t>
            </a:r>
          </a:p>
          <a:p>
            <a:pPr>
              <a:buFontTx/>
              <a:buChar char="-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Yemlik sistemi, içme suyu ve yerleşim sıklığı</a:t>
            </a:r>
          </a:p>
          <a:p>
            <a:pPr>
              <a:buFontTx/>
              <a:buChar char="-"/>
            </a:pP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653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764704"/>
            <a:ext cx="8568952" cy="5832648"/>
          </a:xfrm>
        </p:spPr>
        <p:txBody>
          <a:bodyPr>
            <a:no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 Tüketimi: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Tavuklar bazı olumsuz koşullar hariç tutulduğunda günlük yem tüketiminin 2 katı su içerler. Yaş, canlı ağırlık, verim düzeyi, sıcaklık, nem, yetiştirme faktörleri, hastalıklar ve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rasyonun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bileşimi su tüketimini etkileyen başlıca faktörlerdendir.</a:t>
            </a:r>
          </a:p>
          <a:p>
            <a:pPr marL="0" indent="0">
              <a:buNone/>
            </a:pP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Aydınlatma: </a:t>
            </a:r>
          </a:p>
          <a:p>
            <a:pPr marL="0" indent="0">
              <a:buNone/>
            </a:pP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Işık Şiddeti</a:t>
            </a:r>
          </a:p>
          <a:p>
            <a:pPr>
              <a:buFontTx/>
              <a:buChar char="-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Işık Rengi</a:t>
            </a:r>
          </a:p>
          <a:p>
            <a:pPr>
              <a:buFontTx/>
              <a:buChar char="-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Işık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Üniformitesi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Işık Süresi</a:t>
            </a:r>
          </a:p>
          <a:p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429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7" t="6336" r="2869"/>
          <a:stretch/>
        </p:blipFill>
        <p:spPr bwMode="auto">
          <a:xfrm>
            <a:off x="0" y="1196752"/>
            <a:ext cx="9143999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8922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</TotalTime>
  <Words>968</Words>
  <Application>Microsoft Office PowerPoint</Application>
  <PresentationFormat>Ekran Gösterisi (4:3)</PresentationFormat>
  <Paragraphs>139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5" baseType="lpstr">
      <vt:lpstr>Ofis Teması</vt:lpstr>
      <vt:lpstr>YUMURTA TAVUĞU YETİŞTİRİCİLİĞİ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Yumurta Tavuğu Yetiştiriciliği</dc:title>
  <dc:creator>Ahmet</dc:creator>
  <cp:lastModifiedBy>Samsung</cp:lastModifiedBy>
  <cp:revision>36</cp:revision>
  <dcterms:created xsi:type="dcterms:W3CDTF">2014-02-05T17:56:40Z</dcterms:created>
  <dcterms:modified xsi:type="dcterms:W3CDTF">2017-12-17T07:55:54Z</dcterms:modified>
</cp:coreProperties>
</file>