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7" r:id="rId2"/>
    <p:sldId id="258" r:id="rId3"/>
    <p:sldId id="259" r:id="rId4"/>
    <p:sldId id="260" r:id="rId5"/>
    <p:sldId id="261" r:id="rId6"/>
    <p:sldId id="262" r:id="rId7"/>
    <p:sldId id="263" r:id="rId8"/>
    <p:sldId id="264"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853" autoAdjust="0"/>
    <p:restoredTop sz="94624" autoAdjust="0"/>
  </p:normalViewPr>
  <p:slideViewPr>
    <p:cSldViewPr>
      <p:cViewPr varScale="1">
        <p:scale>
          <a:sx n="69" d="100"/>
          <a:sy n="69" d="100"/>
        </p:scale>
        <p:origin x="-1446"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0442C98-9A74-40D7-AFD2-B1C07FC51100}" type="datetimeFigureOut">
              <a:rPr lang="tr-TR" smtClean="0"/>
              <a:pPr/>
              <a:t>12.5.2020</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86F2EAA-EEAD-4D65-A15F-CF4D6D973754}"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F86F2EAA-EEAD-4D65-A15F-CF4D6D973754}" type="slidenum">
              <a:rPr lang="tr-TR" smtClean="0"/>
              <a:pPr/>
              <a:t>8</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12.5.2020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188640"/>
            <a:ext cx="8229600" cy="648072"/>
          </a:xfrm>
        </p:spPr>
        <p:txBody>
          <a:bodyPr>
            <a:normAutofit fontScale="90000"/>
          </a:bodyPr>
          <a:lstStyle/>
          <a:p>
            <a:r>
              <a:rPr lang="tr-TR" sz="2400" b="1" dirty="0" smtClean="0">
                <a:latin typeface="Calibri" pitchFamily="34" charset="0"/>
                <a:cs typeface="Calibri" pitchFamily="34" charset="0"/>
              </a:rPr>
              <a:t>TÜR VE İDEOLOJİ ELEŞTİRİSİ </a:t>
            </a:r>
            <a:br>
              <a:rPr lang="tr-TR" sz="2400" b="1" dirty="0" smtClean="0">
                <a:latin typeface="Calibri" pitchFamily="34" charset="0"/>
                <a:cs typeface="Calibri" pitchFamily="34" charset="0"/>
              </a:rPr>
            </a:br>
            <a:r>
              <a:rPr lang="tr-TR" sz="2400" b="1" dirty="0" smtClean="0">
                <a:latin typeface="Calibri" pitchFamily="34" charset="0"/>
                <a:cs typeface="Calibri" pitchFamily="34" charset="0"/>
              </a:rPr>
              <a:t>SANATTA TÜR</a:t>
            </a:r>
            <a:endParaRPr lang="tr-TR" sz="2400" b="1" dirty="0">
              <a:latin typeface="Calibri" pitchFamily="34" charset="0"/>
              <a:cs typeface="Calibri" pitchFamily="34" charset="0"/>
            </a:endParaRPr>
          </a:p>
        </p:txBody>
      </p:sp>
      <p:sp>
        <p:nvSpPr>
          <p:cNvPr id="3" name="2 İçerik Yer Tutucusu"/>
          <p:cNvSpPr>
            <a:spLocks noGrp="1"/>
          </p:cNvSpPr>
          <p:nvPr>
            <p:ph idx="1"/>
          </p:nvPr>
        </p:nvSpPr>
        <p:spPr>
          <a:xfrm>
            <a:off x="611560" y="908720"/>
            <a:ext cx="8064896" cy="5760640"/>
          </a:xfrm>
        </p:spPr>
        <p:txBody>
          <a:bodyPr>
            <a:noAutofit/>
          </a:bodyPr>
          <a:lstStyle/>
          <a:p>
            <a:pPr algn="just"/>
            <a:r>
              <a:rPr lang="tr-TR" sz="2000" dirty="0" smtClean="0">
                <a:latin typeface="+mj-lt"/>
                <a:cs typeface="Calibri" pitchFamily="34" charset="0"/>
              </a:rPr>
              <a:t>Tür, Fransızca</a:t>
            </a:r>
            <a:r>
              <a:rPr lang="tr-TR" sz="2000" i="1" dirty="0" smtClean="0">
                <a:latin typeface="+mj-lt"/>
                <a:cs typeface="Calibri" pitchFamily="34" charset="0"/>
              </a:rPr>
              <a:t> </a:t>
            </a:r>
            <a:r>
              <a:rPr lang="tr-TR" sz="2000" i="1" dirty="0" err="1" smtClean="0">
                <a:latin typeface="+mj-lt"/>
                <a:cs typeface="Calibri" pitchFamily="34" charset="0"/>
              </a:rPr>
              <a:t>genre</a:t>
            </a:r>
            <a:r>
              <a:rPr lang="tr-TR" sz="2000" i="1" dirty="0" smtClean="0">
                <a:latin typeface="+mj-lt"/>
                <a:cs typeface="Calibri" pitchFamily="34" charset="0"/>
              </a:rPr>
              <a:t> </a:t>
            </a:r>
            <a:r>
              <a:rPr lang="tr-TR" sz="2000" dirty="0" smtClean="0">
                <a:latin typeface="+mj-lt"/>
                <a:cs typeface="Calibri" pitchFamily="34" charset="0"/>
              </a:rPr>
              <a:t>sözcüğünün karşılığıdır. Sanat alanındaki yapıtların gruplandırılması, sınıflandırılması amacıyla kullanılır. Doğa bilimlerindeki sınıflandırma işlemi kültürel alana taşınmış; tür ilk kez Avrupa’da bir grup sanat yapıtını tanımlamak için resim alanında kullanılmıştır.</a:t>
            </a:r>
          </a:p>
          <a:p>
            <a:pPr algn="just"/>
            <a:r>
              <a:rPr lang="tr-TR" sz="2000" dirty="0" smtClean="0">
                <a:latin typeface="+mj-lt"/>
                <a:cs typeface="Calibri" pitchFamily="34" charset="0"/>
              </a:rPr>
              <a:t>Kökeninde sıradan, günlük, halka </a:t>
            </a:r>
            <a:r>
              <a:rPr lang="tr-TR" sz="2000" dirty="0" smtClean="0">
                <a:latin typeface="+mj-lt"/>
                <a:cs typeface="Calibri" pitchFamily="34" charset="0"/>
              </a:rPr>
              <a:t>ait olma </a:t>
            </a:r>
            <a:r>
              <a:rPr lang="tr-TR" sz="2000" dirty="0" smtClean="0">
                <a:latin typeface="+mj-lt"/>
                <a:cs typeface="Calibri" pitchFamily="34" charset="0"/>
              </a:rPr>
              <a:t>nitelikleri öne çıkmakta ve tür resimlerinin konularının sıradanlığıyla yüce, kutsal olanı ve soyluları işleyen klasik eserler karşıtlaşmaktadır. Tür ikinci sınıf eser olarak değerlendirilmekte ve klasik sanatçılar orijinalin üstünlüğünde ısrar etmektedir.</a:t>
            </a:r>
          </a:p>
          <a:p>
            <a:pPr algn="just"/>
            <a:r>
              <a:rPr lang="tr-TR" sz="2000" dirty="0" smtClean="0">
                <a:latin typeface="+mj-lt"/>
                <a:cs typeface="Calibri" pitchFamily="34" charset="0"/>
              </a:rPr>
              <a:t>Böylelikle belirli bir bilgi birikimi olan insanların değerlendirebileceği yüksek sanat ve sıradan insanın anlayabileceği popüler sanat arasında bir ayrım ortaya çıkmıştır. Türler popüler sanata dahil edilirken; yüksek sanat ürünleri akımlar ve ekoller etrafında toplanmıştır.</a:t>
            </a:r>
          </a:p>
          <a:p>
            <a:pPr algn="just"/>
            <a:r>
              <a:rPr lang="tr-TR" sz="2000" dirty="0" smtClean="0">
                <a:latin typeface="+mj-lt"/>
                <a:cs typeface="Calibri" pitchFamily="34" charset="0"/>
              </a:rPr>
              <a:t>20. yüzyılda kültür endüstrisine ve kitle kültürüne yönelik eleştiriler de popüler kültür ürünlerinin yadsınmasına yönelik tavra katkıda bulunmuştur. Ekonomik çıkara sahip kişilerin teknolojiyi bu çıkarların devam ettirilmesi için kullandığı savunulmuş; tür filmleri de bu bakış çerçevesinde anlamlandırılmıştır.</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0"/>
            <a:ext cx="8229600" cy="1196752"/>
          </a:xfrm>
        </p:spPr>
        <p:txBody>
          <a:bodyPr>
            <a:normAutofit/>
          </a:bodyPr>
          <a:lstStyle/>
          <a:p>
            <a:r>
              <a:rPr lang="tr-TR" sz="2400" b="1" dirty="0" smtClean="0">
                <a:cs typeface="Times New Roman" pitchFamily="18" charset="0"/>
              </a:rPr>
              <a:t>SİNEMADA TÜR</a:t>
            </a:r>
            <a:endParaRPr lang="tr-TR" sz="2400" b="1" dirty="0">
              <a:cs typeface="Times New Roman" pitchFamily="18" charset="0"/>
            </a:endParaRPr>
          </a:p>
        </p:txBody>
      </p:sp>
      <p:sp>
        <p:nvSpPr>
          <p:cNvPr id="3" name="2 İçerik Yer Tutucusu"/>
          <p:cNvSpPr>
            <a:spLocks noGrp="1"/>
          </p:cNvSpPr>
          <p:nvPr>
            <p:ph idx="1"/>
          </p:nvPr>
        </p:nvSpPr>
        <p:spPr>
          <a:xfrm>
            <a:off x="539552" y="908720"/>
            <a:ext cx="8147248" cy="5328592"/>
          </a:xfrm>
        </p:spPr>
        <p:txBody>
          <a:bodyPr>
            <a:normAutofit/>
          </a:bodyPr>
          <a:lstStyle/>
          <a:p>
            <a:pPr algn="just"/>
            <a:r>
              <a:rPr lang="tr-TR" sz="2000" dirty="0" smtClean="0">
                <a:latin typeface="+mj-lt"/>
                <a:cs typeface="Calibri" pitchFamily="34" charset="0"/>
              </a:rPr>
              <a:t>Tür, filmleri ortak biçim ve içerik özelliklerine göre sınıflandırmaya </a:t>
            </a:r>
            <a:r>
              <a:rPr lang="tr-TR" sz="2000" smtClean="0">
                <a:latin typeface="+mj-lt"/>
                <a:cs typeface="Calibri" pitchFamily="34" charset="0"/>
              </a:rPr>
              <a:t>imkan sağlar</a:t>
            </a:r>
            <a:r>
              <a:rPr lang="tr-TR" sz="2000" dirty="0" smtClean="0">
                <a:latin typeface="+mj-lt"/>
                <a:cs typeface="Calibri" pitchFamily="34" charset="0"/>
              </a:rPr>
              <a:t>. Filmlerin western, bilimkurgu, müzikal, kara film ya da melodram olarak değerlendirilmesi, her birinin benzer tema, karakter, anlatı yapısı ve kamera tekniğiyle ayırt edilmesini mümkün kılar.</a:t>
            </a:r>
          </a:p>
          <a:p>
            <a:pPr algn="just"/>
            <a:r>
              <a:rPr lang="tr-TR" sz="2000" dirty="0" smtClean="0">
                <a:latin typeface="+mj-lt"/>
                <a:cs typeface="Calibri" pitchFamily="34" charset="0"/>
              </a:rPr>
              <a:t>Tür sadece belirli bir film türünü değil aynı zamanda izleyici beklentilerini de ifade eder. Türler yapım, pazarlama ve tüketim süreçlerinin bir parçasını oluştururlar. </a:t>
            </a:r>
          </a:p>
          <a:p>
            <a:pPr algn="just"/>
            <a:r>
              <a:rPr lang="tr-TR" sz="2000" dirty="0" smtClean="0">
                <a:latin typeface="+mj-lt"/>
                <a:cs typeface="Calibri" pitchFamily="34" charset="0"/>
              </a:rPr>
              <a:t>Türler durağan değil dinamik oluşumlardır. Türsel uzlaşımlar evrim geçirir ve endüstrinin ihtiyaçlarına cevap verir. </a:t>
            </a:r>
          </a:p>
          <a:p>
            <a:pPr algn="just"/>
            <a:r>
              <a:rPr lang="tr-TR" sz="2000" dirty="0" smtClean="0">
                <a:latin typeface="+mj-lt"/>
                <a:cs typeface="Calibri" pitchFamily="34" charset="0"/>
              </a:rPr>
              <a:t>Türler teknolojik dönüşümlerle yakından ilişki kurar. Örneğin renk ve geniş perde western, özel efektler bilimkurgu, renk ve ses müzikal için önemli görülürler. </a:t>
            </a:r>
          </a:p>
          <a:p>
            <a:pPr algn="just"/>
            <a:r>
              <a:rPr lang="tr-TR" sz="2000" dirty="0" smtClean="0">
                <a:latin typeface="+mj-lt"/>
                <a:cs typeface="Calibri" pitchFamily="34" charset="0"/>
              </a:rPr>
              <a:t>Türlerin arkasındaki toplumsal motivasyon dikkat çeker. Örneğin kara film savaş sonrasında erkeklerin toplumla ve kadınlarla ilgili endişelerini ifade eder.</a:t>
            </a:r>
          </a:p>
          <a:p>
            <a:pPr algn="just"/>
            <a:r>
              <a:rPr lang="tr-TR" sz="2000" dirty="0" smtClean="0">
                <a:latin typeface="+mj-lt"/>
                <a:cs typeface="Calibri" pitchFamily="34" charset="0"/>
              </a:rPr>
              <a:t>Türlerin altın çağları ve gerileme dönemleri dikkat çeker.</a:t>
            </a:r>
          </a:p>
          <a:p>
            <a:pPr algn="just"/>
            <a:endParaRPr lang="tr-TR" sz="2400" dirty="0" smtClean="0">
              <a:latin typeface="Times New Roman" pitchFamily="18" charset="0"/>
              <a:cs typeface="Times New Roman" pitchFamily="18" charset="0"/>
            </a:endParaRPr>
          </a:p>
          <a:p>
            <a:pPr algn="just"/>
            <a:endParaRPr lang="tr-TR" sz="2400" dirty="0" smtClean="0">
              <a:latin typeface="Times New Roman" pitchFamily="18" charset="0"/>
              <a:cs typeface="Times New Roman" pitchFamily="18" charset="0"/>
            </a:endParaRPr>
          </a:p>
          <a:p>
            <a:pPr algn="just"/>
            <a:endParaRPr lang="tr-TR" sz="2400" dirty="0" smtClean="0">
              <a:latin typeface="Times New Roman" pitchFamily="18" charset="0"/>
              <a:cs typeface="Times New Roman" pitchFamily="18" charset="0"/>
            </a:endParaRPr>
          </a:p>
          <a:p>
            <a:pPr>
              <a:buNone/>
            </a:pP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827584" y="274638"/>
            <a:ext cx="7859216" cy="922114"/>
          </a:xfrm>
        </p:spPr>
        <p:txBody>
          <a:bodyPr>
            <a:normAutofit/>
          </a:bodyPr>
          <a:lstStyle/>
          <a:p>
            <a:r>
              <a:rPr lang="tr-TR" sz="2400" b="1" dirty="0" smtClean="0">
                <a:cs typeface="Times New Roman" pitchFamily="18" charset="0"/>
              </a:rPr>
              <a:t>SİNEMADA TÜRLERİN OLUŞUMU</a:t>
            </a:r>
            <a:endParaRPr lang="tr-TR" sz="2400" b="1" dirty="0"/>
          </a:p>
        </p:txBody>
      </p:sp>
      <p:sp>
        <p:nvSpPr>
          <p:cNvPr id="3" name="2 İçerik Yer Tutucusu"/>
          <p:cNvSpPr>
            <a:spLocks noGrp="1"/>
          </p:cNvSpPr>
          <p:nvPr>
            <p:ph idx="1"/>
          </p:nvPr>
        </p:nvSpPr>
        <p:spPr>
          <a:xfrm>
            <a:off x="457200" y="1052736"/>
            <a:ext cx="8229600" cy="5256584"/>
          </a:xfrm>
        </p:spPr>
        <p:txBody>
          <a:bodyPr>
            <a:noAutofit/>
          </a:bodyPr>
          <a:lstStyle/>
          <a:p>
            <a:pPr algn="just">
              <a:lnSpc>
                <a:spcPct val="120000"/>
              </a:lnSpc>
            </a:pPr>
            <a:r>
              <a:rPr lang="tr-TR" sz="2100" dirty="0" smtClean="0">
                <a:latin typeface="+mj-lt"/>
                <a:cs typeface="Calibri" pitchFamily="34" charset="0"/>
              </a:rPr>
              <a:t>Sinema endüstrisini özel girişim ve kar temelinde örgütleyen bütün ülkelerde  film türleri ortaya çıkmıştır. Ancak Hollywood diğer ülke sinemalarındaki endüstri beklentilerini de şekillendiren büyük bir endüstridir. Hollywood 1920’lerden itibaren rekabetçi yapı çerçevesinde neyin nasıl satılacağına önem vermiş; </a:t>
            </a:r>
            <a:r>
              <a:rPr lang="tr-TR" sz="2100" dirty="0" smtClean="0">
                <a:latin typeface="+mj-lt"/>
                <a:cs typeface="Calibri" pitchFamily="34" charset="0"/>
              </a:rPr>
              <a:t>formüller </a:t>
            </a:r>
            <a:r>
              <a:rPr lang="tr-TR" sz="2100" dirty="0" smtClean="0">
                <a:latin typeface="+mj-lt"/>
                <a:cs typeface="Calibri" pitchFamily="34" charset="0"/>
              </a:rPr>
              <a:t>aramıştır.</a:t>
            </a:r>
          </a:p>
          <a:p>
            <a:pPr algn="just">
              <a:lnSpc>
                <a:spcPct val="120000"/>
              </a:lnSpc>
            </a:pPr>
            <a:r>
              <a:rPr lang="tr-TR" sz="2100" dirty="0" smtClean="0">
                <a:latin typeface="+mj-lt"/>
                <a:cs typeface="Calibri" pitchFamily="34" charset="0"/>
              </a:rPr>
              <a:t>Tür filmlerinin sınıflandırılmasında ilk adımı endüstri atmış; broşürler aracılığıyla günün yerleşik eğilimlerine göre filmleri gruplandırmıştır. Ayrıca stüdyoların belirli film türlerinde uzmanlaştığı görülmüştür. </a:t>
            </a:r>
            <a:r>
              <a:rPr lang="tr-TR" sz="2100" dirty="0" err="1" smtClean="0">
                <a:latin typeface="+mj-lt"/>
                <a:cs typeface="Calibri" pitchFamily="34" charset="0"/>
              </a:rPr>
              <a:t>Paramount</a:t>
            </a:r>
            <a:r>
              <a:rPr lang="tr-TR" sz="2100" dirty="0" smtClean="0">
                <a:latin typeface="+mj-lt"/>
                <a:cs typeface="Calibri" pitchFamily="34" charset="0"/>
              </a:rPr>
              <a:t> Avrupai güldürü, </a:t>
            </a:r>
            <a:r>
              <a:rPr lang="tr-TR" sz="2100" dirty="0" err="1" smtClean="0">
                <a:latin typeface="+mj-lt"/>
                <a:cs typeface="Calibri" pitchFamily="34" charset="0"/>
              </a:rPr>
              <a:t>Universal</a:t>
            </a:r>
            <a:r>
              <a:rPr lang="tr-TR" sz="2100" dirty="0" smtClean="0">
                <a:latin typeface="+mj-lt"/>
                <a:cs typeface="Calibri" pitchFamily="34" charset="0"/>
              </a:rPr>
              <a:t> korku; </a:t>
            </a:r>
            <a:r>
              <a:rPr lang="tr-TR" sz="2100" dirty="0" err="1" smtClean="0">
                <a:latin typeface="+mj-lt"/>
                <a:cs typeface="Calibri" pitchFamily="34" charset="0"/>
              </a:rPr>
              <a:t>Warner</a:t>
            </a:r>
            <a:r>
              <a:rPr lang="tr-TR" sz="2100" dirty="0" smtClean="0">
                <a:latin typeface="+mj-lt"/>
                <a:cs typeface="Calibri" pitchFamily="34" charset="0"/>
              </a:rPr>
              <a:t> </a:t>
            </a:r>
            <a:r>
              <a:rPr lang="tr-TR" sz="2100" dirty="0" err="1" smtClean="0">
                <a:latin typeface="+mj-lt"/>
                <a:cs typeface="Calibri" pitchFamily="34" charset="0"/>
              </a:rPr>
              <a:t>Brothers</a:t>
            </a:r>
            <a:r>
              <a:rPr lang="tr-TR" sz="2100" dirty="0" smtClean="0">
                <a:latin typeface="+mj-lt"/>
                <a:cs typeface="Calibri" pitchFamily="34" charset="0"/>
              </a:rPr>
              <a:t> gangster ve MGM müzikal filmlerde uzmanlaşmıştır.</a:t>
            </a:r>
          </a:p>
          <a:p>
            <a:pPr algn="just">
              <a:lnSpc>
                <a:spcPct val="120000"/>
              </a:lnSpc>
            </a:pPr>
            <a:r>
              <a:rPr lang="tr-TR" sz="2100" dirty="0" smtClean="0">
                <a:latin typeface="+mj-lt"/>
                <a:cs typeface="Calibri" pitchFamily="34" charset="0"/>
              </a:rPr>
              <a:t>Türler yıldız olgusuyla da etkileşim içerisindedir. Belirli türler belirli yıldızlarla anılmaktadır. Örneğin </a:t>
            </a:r>
            <a:r>
              <a:rPr lang="tr-TR" sz="2100" dirty="0" err="1" smtClean="0">
                <a:latin typeface="+mj-lt"/>
                <a:cs typeface="Calibri" pitchFamily="34" charset="0"/>
              </a:rPr>
              <a:t>Humphrey</a:t>
            </a:r>
            <a:r>
              <a:rPr lang="tr-TR" sz="2100" dirty="0" smtClean="0">
                <a:latin typeface="+mj-lt"/>
                <a:cs typeface="Calibri" pitchFamily="34" charset="0"/>
              </a:rPr>
              <a:t> </a:t>
            </a:r>
            <a:r>
              <a:rPr lang="tr-TR" sz="2100" dirty="0" err="1" smtClean="0">
                <a:latin typeface="+mj-lt"/>
                <a:cs typeface="Calibri" pitchFamily="34" charset="0"/>
              </a:rPr>
              <a:t>Bogart</a:t>
            </a:r>
            <a:r>
              <a:rPr lang="tr-TR" sz="2100" dirty="0" smtClean="0">
                <a:latin typeface="+mj-lt"/>
                <a:cs typeface="Calibri" pitchFamily="34" charset="0"/>
              </a:rPr>
              <a:t> gangster; John </a:t>
            </a:r>
            <a:r>
              <a:rPr lang="tr-TR" sz="2100" dirty="0" err="1" smtClean="0">
                <a:latin typeface="+mj-lt"/>
                <a:cs typeface="Calibri" pitchFamily="34" charset="0"/>
              </a:rPr>
              <a:t>Wayne</a:t>
            </a:r>
            <a:r>
              <a:rPr lang="tr-TR" sz="2100" dirty="0" smtClean="0">
                <a:latin typeface="+mj-lt"/>
                <a:cs typeface="Calibri" pitchFamily="34" charset="0"/>
              </a:rPr>
              <a:t> western; </a:t>
            </a:r>
            <a:r>
              <a:rPr lang="tr-TR" sz="2100" dirty="0" err="1" smtClean="0">
                <a:latin typeface="+mj-lt"/>
                <a:cs typeface="Calibri" pitchFamily="34" charset="0"/>
              </a:rPr>
              <a:t>Meg</a:t>
            </a:r>
            <a:r>
              <a:rPr lang="tr-TR" sz="2100" dirty="0" smtClean="0">
                <a:latin typeface="+mj-lt"/>
                <a:cs typeface="Calibri" pitchFamily="34" charset="0"/>
              </a:rPr>
              <a:t> </a:t>
            </a:r>
            <a:r>
              <a:rPr lang="tr-TR" sz="2100" dirty="0" err="1" smtClean="0">
                <a:latin typeface="+mj-lt"/>
                <a:cs typeface="Calibri" pitchFamily="34" charset="0"/>
              </a:rPr>
              <a:t>Ryan</a:t>
            </a:r>
            <a:r>
              <a:rPr lang="tr-TR" sz="2100" dirty="0" smtClean="0">
                <a:latin typeface="+mj-lt"/>
                <a:cs typeface="Calibri" pitchFamily="34" charset="0"/>
              </a:rPr>
              <a:t> ve </a:t>
            </a:r>
            <a:r>
              <a:rPr lang="tr-TR" sz="2100" dirty="0" err="1" smtClean="0">
                <a:latin typeface="+mj-lt"/>
                <a:cs typeface="Calibri" pitchFamily="34" charset="0"/>
              </a:rPr>
              <a:t>Julia</a:t>
            </a:r>
            <a:r>
              <a:rPr lang="tr-TR" sz="2100" dirty="0" smtClean="0">
                <a:latin typeface="+mj-lt"/>
                <a:cs typeface="Calibri" pitchFamily="34" charset="0"/>
              </a:rPr>
              <a:t> </a:t>
            </a:r>
            <a:r>
              <a:rPr lang="tr-TR" sz="2100" dirty="0" err="1" smtClean="0">
                <a:latin typeface="+mj-lt"/>
                <a:cs typeface="Calibri" pitchFamily="34" charset="0"/>
              </a:rPr>
              <a:t>Roberts</a:t>
            </a:r>
            <a:r>
              <a:rPr lang="tr-TR" sz="2100" dirty="0" smtClean="0">
                <a:latin typeface="+mj-lt"/>
                <a:cs typeface="Calibri" pitchFamily="34" charset="0"/>
              </a:rPr>
              <a:t> romantik komedinin temsilcisi olarak öne çıkmışlardır.</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0"/>
            <a:ext cx="8229600" cy="908720"/>
          </a:xfrm>
        </p:spPr>
        <p:txBody>
          <a:bodyPr>
            <a:normAutofit/>
          </a:bodyPr>
          <a:lstStyle/>
          <a:p>
            <a:r>
              <a:rPr lang="tr-TR" sz="2400" b="1" dirty="0" smtClean="0">
                <a:latin typeface="Calibri" pitchFamily="34" charset="0"/>
                <a:cs typeface="Calibri" pitchFamily="34" charset="0"/>
              </a:rPr>
              <a:t/>
            </a:r>
            <a:br>
              <a:rPr lang="tr-TR" sz="2400" b="1" dirty="0" smtClean="0">
                <a:latin typeface="Calibri" pitchFamily="34" charset="0"/>
                <a:cs typeface="Calibri" pitchFamily="34" charset="0"/>
              </a:rPr>
            </a:br>
            <a:r>
              <a:rPr lang="tr-TR" sz="2400" b="1" dirty="0" smtClean="0">
                <a:latin typeface="Calibri" pitchFamily="34" charset="0"/>
                <a:cs typeface="Calibri" pitchFamily="34" charset="0"/>
              </a:rPr>
              <a:t>FİLM TÜRLERİNİN ÖZELLİKLERİ</a:t>
            </a:r>
            <a:endParaRPr lang="tr-TR" sz="2400" b="1" dirty="0">
              <a:latin typeface="Calibri" pitchFamily="34" charset="0"/>
              <a:cs typeface="Calibri" pitchFamily="34" charset="0"/>
            </a:endParaRPr>
          </a:p>
        </p:txBody>
      </p:sp>
      <p:sp>
        <p:nvSpPr>
          <p:cNvPr id="3" name="2 İçerik Yer Tutucusu"/>
          <p:cNvSpPr>
            <a:spLocks noGrp="1"/>
          </p:cNvSpPr>
          <p:nvPr>
            <p:ph idx="1"/>
          </p:nvPr>
        </p:nvSpPr>
        <p:spPr>
          <a:xfrm>
            <a:off x="457200" y="908720"/>
            <a:ext cx="8229600" cy="5616624"/>
          </a:xfrm>
        </p:spPr>
        <p:txBody>
          <a:bodyPr>
            <a:normAutofit fontScale="25000" lnSpcReduction="20000"/>
          </a:bodyPr>
          <a:lstStyle/>
          <a:p>
            <a:pPr algn="just">
              <a:lnSpc>
                <a:spcPct val="120000"/>
              </a:lnSpc>
            </a:pPr>
            <a:r>
              <a:rPr lang="tr-TR" sz="8800" dirty="0" smtClean="0">
                <a:latin typeface="+mj-lt"/>
                <a:cs typeface="Calibri" pitchFamily="34" charset="0"/>
              </a:rPr>
              <a:t>Ticari başarı hedeflenir. </a:t>
            </a:r>
          </a:p>
          <a:p>
            <a:pPr algn="just">
              <a:lnSpc>
                <a:spcPct val="120000"/>
              </a:lnSpc>
            </a:pPr>
            <a:r>
              <a:rPr lang="tr-TR" sz="8800" dirty="0" smtClean="0">
                <a:latin typeface="+mj-lt"/>
                <a:cs typeface="Calibri" pitchFamily="34" charset="0"/>
              </a:rPr>
              <a:t>Uylaşımlara uygun olması beklenir. Belirli öyküler ve olay örgüleri temel alınır. Denge-dengesizlik-yeni denge olarak ifade edilen klasik anlatı yapısına sahiptirler. Olay örgüsünün kavranışını kolaylaştırmak için ikonografiden yararlanırlar. </a:t>
            </a:r>
          </a:p>
          <a:p>
            <a:pPr algn="just">
              <a:lnSpc>
                <a:spcPct val="120000"/>
              </a:lnSpc>
            </a:pPr>
            <a:r>
              <a:rPr lang="tr-TR" sz="8800" dirty="0" smtClean="0">
                <a:latin typeface="+mj-lt"/>
                <a:cs typeface="Calibri" pitchFamily="34" charset="0"/>
              </a:rPr>
              <a:t>İkonografi bir filmin görünür yüzeyini oluşturan </a:t>
            </a:r>
            <a:r>
              <a:rPr lang="tr-TR" sz="8800" dirty="0" smtClean="0">
                <a:latin typeface="+mj-lt"/>
                <a:cs typeface="Calibri" pitchFamily="34" charset="0"/>
              </a:rPr>
              <a:t>unsurları </a:t>
            </a:r>
            <a:r>
              <a:rPr lang="tr-TR" sz="8800" dirty="0" smtClean="0">
                <a:latin typeface="+mj-lt"/>
                <a:cs typeface="Calibri" pitchFamily="34" charset="0"/>
              </a:rPr>
              <a:t>ifade eder.  Örneğin, siyah otomobil ve otomatik tüfek western filminin, geniş kenarlı şapka, mahmuz, kovboy, kement, çöl westernin, yanıp sönen ışıklar, uzaylı, uzay gemisi, astronot bilim kurgu filmlerinin ikonografisini oluşturur.</a:t>
            </a:r>
          </a:p>
          <a:p>
            <a:pPr algn="just">
              <a:lnSpc>
                <a:spcPct val="120000"/>
              </a:lnSpc>
            </a:pPr>
            <a:r>
              <a:rPr lang="tr-TR" sz="8800" dirty="0" smtClean="0">
                <a:latin typeface="+mj-lt"/>
                <a:cs typeface="Calibri" pitchFamily="34" charset="0"/>
              </a:rPr>
              <a:t>Mekanların ve karakterlerin sabit özellikler gösterdiği görülür.</a:t>
            </a:r>
          </a:p>
          <a:p>
            <a:pPr algn="just">
              <a:lnSpc>
                <a:spcPct val="120000"/>
              </a:lnSpc>
            </a:pPr>
            <a:r>
              <a:rPr lang="tr-TR" sz="8800" dirty="0" smtClean="0">
                <a:latin typeface="+mj-lt"/>
                <a:cs typeface="Calibri" pitchFamily="34" charset="0"/>
              </a:rPr>
              <a:t>Türler </a:t>
            </a:r>
            <a:r>
              <a:rPr lang="tr-TR" sz="8800" dirty="0" smtClean="0">
                <a:latin typeface="+mj-lt"/>
                <a:cs typeface="Calibri" pitchFamily="34" charset="0"/>
              </a:rPr>
              <a:t>sabit değildir. Dönem koşulları çerçevesinde değişim gösterirler.</a:t>
            </a:r>
          </a:p>
          <a:p>
            <a:pPr algn="just">
              <a:lnSpc>
                <a:spcPct val="120000"/>
              </a:lnSpc>
            </a:pPr>
            <a:r>
              <a:rPr lang="tr-TR" sz="8800" dirty="0" smtClean="0">
                <a:latin typeface="+mj-lt"/>
                <a:cs typeface="Calibri" pitchFamily="34" charset="0"/>
              </a:rPr>
              <a:t>Zaman içinde bir grup film türün içinden ayrışıp kendi başına özgünlük kazanabilir. Bunlara alt türler denir. Örneğin casusluk,dövüş sanatları, felaket filmleri gibi.</a:t>
            </a:r>
          </a:p>
          <a:p>
            <a:pPr algn="just">
              <a:lnSpc>
                <a:spcPct val="120000"/>
              </a:lnSpc>
            </a:pPr>
            <a:endParaRPr lang="tr-TR" sz="4900" dirty="0" smtClean="0">
              <a:latin typeface="+mj-lt"/>
              <a:cs typeface="Calibri" pitchFamily="34" charset="0"/>
            </a:endParaRPr>
          </a:p>
          <a:p>
            <a:pPr algn="just">
              <a:lnSpc>
                <a:spcPct val="120000"/>
              </a:lnSpc>
            </a:pPr>
            <a:endParaRPr lang="tr-TR" sz="4000" dirty="0" smtClean="0">
              <a:latin typeface="+mj-lt"/>
              <a:cs typeface="Calibri" pitchFamily="34" charset="0"/>
            </a:endParaRPr>
          </a:p>
          <a:p>
            <a:pPr algn="just">
              <a:buNone/>
            </a:pPr>
            <a:endParaRPr lang="tr-TR" sz="2400" dirty="0" smtClean="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67544" y="260648"/>
            <a:ext cx="8219256" cy="6408712"/>
          </a:xfrm>
        </p:spPr>
        <p:txBody>
          <a:bodyPr>
            <a:noAutofit/>
          </a:bodyPr>
          <a:lstStyle/>
          <a:p>
            <a:pPr algn="just"/>
            <a:r>
              <a:rPr lang="tr-TR" sz="2000" dirty="0" err="1" smtClean="0">
                <a:latin typeface="+mj-lt"/>
                <a:cs typeface="Times New Roman" pitchFamily="18" charset="0"/>
              </a:rPr>
              <a:t>Steve</a:t>
            </a:r>
            <a:r>
              <a:rPr lang="tr-TR" sz="2000" dirty="0" smtClean="0">
                <a:latin typeface="+mj-lt"/>
                <a:cs typeface="Times New Roman" pitchFamily="18" charset="0"/>
              </a:rPr>
              <a:t> </a:t>
            </a:r>
            <a:r>
              <a:rPr lang="tr-TR" sz="2000" dirty="0" err="1" smtClean="0">
                <a:latin typeface="+mj-lt"/>
                <a:cs typeface="Times New Roman" pitchFamily="18" charset="0"/>
              </a:rPr>
              <a:t>Neale</a:t>
            </a:r>
            <a:r>
              <a:rPr lang="tr-TR" sz="2000" dirty="0" smtClean="0">
                <a:latin typeface="+mj-lt"/>
                <a:cs typeface="Times New Roman" pitchFamily="18" charset="0"/>
              </a:rPr>
              <a:t> türlerin süreç içinde kavranması gerektiğini ifade eder. Türler zamanla değişir, gelişir ve birbirlerinden bazı öğeleri ödünç alır. Böylelikle melez türler ortaya çıkar. Dramatik komedi, psikolojik dram gibi.</a:t>
            </a:r>
          </a:p>
          <a:p>
            <a:pPr algn="just">
              <a:buNone/>
            </a:pPr>
            <a:r>
              <a:rPr lang="tr-TR" sz="2400" b="1" dirty="0" smtClean="0">
                <a:latin typeface="+mj-lt"/>
                <a:cs typeface="Times New Roman" pitchFamily="18" charset="0"/>
              </a:rPr>
              <a:t>      TÜRLERİN TANIMLANMASI</a:t>
            </a:r>
          </a:p>
          <a:p>
            <a:pPr algn="just"/>
            <a:r>
              <a:rPr lang="tr-TR" sz="2000" dirty="0" smtClean="0">
                <a:latin typeface="+mj-lt"/>
                <a:cs typeface="Times New Roman" pitchFamily="18" charset="0"/>
              </a:rPr>
              <a:t>Film türlerinin nasıl </a:t>
            </a:r>
            <a:r>
              <a:rPr lang="tr-TR" sz="2000" dirty="0" smtClean="0">
                <a:latin typeface="+mj-lt"/>
                <a:cs typeface="Times New Roman" pitchFamily="18" charset="0"/>
              </a:rPr>
              <a:t>tanımlanacağı ve nasıl </a:t>
            </a:r>
            <a:r>
              <a:rPr lang="tr-TR" sz="2000" dirty="0" smtClean="0">
                <a:latin typeface="+mj-lt"/>
                <a:cs typeface="Times New Roman" pitchFamily="18" charset="0"/>
              </a:rPr>
              <a:t>ortaya çıktığı konusunda bir uzlaşma söz konusu değildir. </a:t>
            </a:r>
          </a:p>
          <a:p>
            <a:pPr algn="just"/>
            <a:r>
              <a:rPr lang="tr-TR" sz="2000" dirty="0" smtClean="0">
                <a:latin typeface="+mj-lt"/>
                <a:cs typeface="Times New Roman" pitchFamily="18" charset="0"/>
              </a:rPr>
              <a:t> Andrew </a:t>
            </a:r>
            <a:r>
              <a:rPr lang="tr-TR" sz="2000" dirty="0" err="1" smtClean="0">
                <a:latin typeface="+mj-lt"/>
                <a:cs typeface="Times New Roman" pitchFamily="18" charset="0"/>
              </a:rPr>
              <a:t>Tudor</a:t>
            </a:r>
            <a:r>
              <a:rPr lang="tr-TR" sz="2000" dirty="0" smtClean="0">
                <a:latin typeface="+mj-lt"/>
                <a:cs typeface="Times New Roman" pitchFamily="18" charset="0"/>
              </a:rPr>
              <a:t>, herkesin anlaştığı tür tanımı yapmanın zorluklarından bahseder. </a:t>
            </a:r>
            <a:r>
              <a:rPr lang="tr-TR" sz="2000" dirty="0" err="1" smtClean="0">
                <a:latin typeface="+mj-lt"/>
                <a:cs typeface="Times New Roman" pitchFamily="18" charset="0"/>
              </a:rPr>
              <a:t>Tudor’a</a:t>
            </a:r>
            <a:r>
              <a:rPr lang="tr-TR" sz="2000" dirty="0" smtClean="0">
                <a:latin typeface="+mj-lt"/>
                <a:cs typeface="Times New Roman" pitchFamily="18" charset="0"/>
              </a:rPr>
              <a:t> göre türü belirleyen şeyler yalnızca filmin niteliklerinden kaynaklanmaz; tür aynı zamanda üretildiği ve değerlendirildiği kültüre ya da topluma göre de anlam kazanır. Bu nedenle türün üretildiği topluma bakılması gerekir.</a:t>
            </a:r>
          </a:p>
          <a:p>
            <a:pPr algn="just"/>
            <a:r>
              <a:rPr lang="tr-TR" sz="2000" dirty="0" err="1" smtClean="0">
                <a:latin typeface="+mj-lt"/>
                <a:cs typeface="Times New Roman" pitchFamily="18" charset="0"/>
              </a:rPr>
              <a:t>Christine</a:t>
            </a:r>
            <a:r>
              <a:rPr lang="tr-TR" sz="2000" dirty="0" smtClean="0">
                <a:latin typeface="+mj-lt"/>
                <a:cs typeface="Times New Roman" pitchFamily="18" charset="0"/>
              </a:rPr>
              <a:t> </a:t>
            </a:r>
            <a:r>
              <a:rPr lang="tr-TR" sz="2000" dirty="0" err="1" smtClean="0">
                <a:latin typeface="+mj-lt"/>
                <a:cs typeface="Times New Roman" pitchFamily="18" charset="0"/>
              </a:rPr>
              <a:t>Gledhill</a:t>
            </a:r>
            <a:r>
              <a:rPr lang="tr-TR" sz="2000" dirty="0" smtClean="0">
                <a:latin typeface="+mj-lt"/>
                <a:cs typeface="Times New Roman" pitchFamily="18" charset="0"/>
              </a:rPr>
              <a:t>, türü sinema endüstrisinin kapitalist işleyiş tarzı üzerinden değerlendirmektedir. Türlerin, yıldızlar gibi stüdyo sisteminin standartlaşma ve ürün farklılaştırmaya yönelik ikili </a:t>
            </a:r>
            <a:r>
              <a:rPr lang="tr-TR" sz="2000" dirty="0" smtClean="0">
                <a:latin typeface="+mj-lt"/>
                <a:cs typeface="Times New Roman" pitchFamily="18" charset="0"/>
              </a:rPr>
              <a:t>gereksinimiyle ortaya çıktığını ileri </a:t>
            </a:r>
            <a:r>
              <a:rPr lang="tr-TR" sz="2000" dirty="0" smtClean="0">
                <a:latin typeface="+mj-lt"/>
                <a:cs typeface="Times New Roman" pitchFamily="18" charset="0"/>
              </a:rPr>
              <a:t>sürmektedir.</a:t>
            </a:r>
          </a:p>
          <a:p>
            <a:pPr algn="just"/>
            <a:r>
              <a:rPr lang="tr-TR" sz="2000" dirty="0" err="1" smtClean="0">
                <a:latin typeface="+mj-lt"/>
                <a:cs typeface="Times New Roman" pitchFamily="18" charset="0"/>
              </a:rPr>
              <a:t>Steve</a:t>
            </a:r>
            <a:r>
              <a:rPr lang="tr-TR" sz="2000" dirty="0" smtClean="0">
                <a:latin typeface="+mj-lt"/>
                <a:cs typeface="Times New Roman" pitchFamily="18" charset="0"/>
              </a:rPr>
              <a:t> </a:t>
            </a:r>
            <a:r>
              <a:rPr lang="tr-TR" sz="2000" dirty="0" err="1" smtClean="0">
                <a:latin typeface="+mj-lt"/>
                <a:cs typeface="Times New Roman" pitchFamily="18" charset="0"/>
              </a:rPr>
              <a:t>Neale</a:t>
            </a:r>
            <a:r>
              <a:rPr lang="tr-TR" sz="2000" dirty="0" smtClean="0">
                <a:latin typeface="+mj-lt"/>
                <a:cs typeface="Times New Roman" pitchFamily="18" charset="0"/>
              </a:rPr>
              <a:t>, türleri yapılaşma tarzları, süreçler olarak anlamlandırır. Tür, endüstri-özne-metin arasındaki uylaşımların bir ürünü olarak ortaya çıkar. Türler sadece filmlerden oluşmaz; aynı zamanda seyirci beklentilerinden de oluşur.</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0"/>
            <a:ext cx="8229600" cy="1052736"/>
          </a:xfrm>
        </p:spPr>
        <p:txBody>
          <a:bodyPr>
            <a:normAutofit/>
          </a:bodyPr>
          <a:lstStyle/>
          <a:p>
            <a:r>
              <a:rPr lang="tr-TR" sz="2400" b="1" dirty="0" smtClean="0">
                <a:latin typeface="Calibri" pitchFamily="34" charset="0"/>
                <a:cs typeface="Calibri" pitchFamily="34" charset="0"/>
              </a:rPr>
              <a:t>FİLM TÜRLERİNE YÖNELİK KURAMSAL YAKLAŞIMLAR</a:t>
            </a:r>
            <a:endParaRPr lang="tr-TR" sz="2400" b="1" dirty="0">
              <a:latin typeface="Calibri" pitchFamily="34" charset="0"/>
              <a:cs typeface="Calibri" pitchFamily="34" charset="0"/>
            </a:endParaRPr>
          </a:p>
        </p:txBody>
      </p:sp>
      <p:sp>
        <p:nvSpPr>
          <p:cNvPr id="3" name="2 İçerik Yer Tutucusu"/>
          <p:cNvSpPr>
            <a:spLocks noGrp="1"/>
          </p:cNvSpPr>
          <p:nvPr>
            <p:ph idx="1"/>
          </p:nvPr>
        </p:nvSpPr>
        <p:spPr>
          <a:xfrm>
            <a:off x="457200" y="620688"/>
            <a:ext cx="8229600" cy="6237312"/>
          </a:xfrm>
        </p:spPr>
        <p:txBody>
          <a:bodyPr>
            <a:normAutofit fontScale="77500" lnSpcReduction="20000"/>
          </a:bodyPr>
          <a:lstStyle/>
          <a:p>
            <a:pPr algn="just">
              <a:lnSpc>
                <a:spcPct val="120000"/>
              </a:lnSpc>
            </a:pPr>
            <a:r>
              <a:rPr lang="tr-TR" sz="2600" dirty="0" smtClean="0">
                <a:latin typeface="+mj-lt"/>
                <a:cs typeface="Calibri" pitchFamily="34" charset="0"/>
              </a:rPr>
              <a:t>Türler uzun süre eleştirmenler tarafından yüksek sanat kıstasına uygun bulunmadığı için değerlendirilmemiştir. Popüler filmlerin incelenmesi 1940’lı yılların sonunda mümkün hale gelmiştir. Bu gelişmenin arkasındaki en önemli etken Fransa’da gündeme gelen </a:t>
            </a:r>
            <a:r>
              <a:rPr lang="tr-TR" sz="2600" i="1" dirty="0" err="1" smtClean="0">
                <a:latin typeface="+mj-lt"/>
                <a:cs typeface="Calibri" pitchFamily="34" charset="0"/>
              </a:rPr>
              <a:t>auteur</a:t>
            </a:r>
            <a:r>
              <a:rPr lang="tr-TR" sz="2600" i="1" dirty="0" smtClean="0">
                <a:latin typeface="+mj-lt"/>
                <a:cs typeface="Calibri" pitchFamily="34" charset="0"/>
              </a:rPr>
              <a:t> </a:t>
            </a:r>
            <a:r>
              <a:rPr lang="tr-TR" sz="2600" dirty="0" smtClean="0">
                <a:latin typeface="+mj-lt"/>
                <a:cs typeface="Calibri" pitchFamily="34" charset="0"/>
              </a:rPr>
              <a:t>yaklaşımdır. Türler aracılığıyla da başyapıtlar üretilebileceği; tür filmlerinin de estetik değer taşıyabileceği vurgulanmıştır.</a:t>
            </a:r>
          </a:p>
          <a:p>
            <a:pPr algn="just">
              <a:lnSpc>
                <a:spcPct val="120000"/>
              </a:lnSpc>
            </a:pPr>
            <a:r>
              <a:rPr lang="tr-TR" sz="2600" dirty="0" smtClean="0">
                <a:latin typeface="+mj-lt"/>
                <a:cs typeface="Calibri" pitchFamily="34" charset="0"/>
              </a:rPr>
              <a:t>1960’ların ortalarından itibaren tür filmlerinin sanat </a:t>
            </a:r>
            <a:r>
              <a:rPr lang="tr-TR" sz="2600" dirty="0" smtClean="0">
                <a:latin typeface="+mj-lt"/>
                <a:cs typeface="Calibri" pitchFamily="34" charset="0"/>
              </a:rPr>
              <a:t>olup olmadığı tartışması bir </a:t>
            </a:r>
            <a:r>
              <a:rPr lang="tr-TR" sz="2600" dirty="0" smtClean="0">
                <a:latin typeface="+mj-lt"/>
                <a:cs typeface="Calibri" pitchFamily="34" charset="0"/>
              </a:rPr>
              <a:t>kenara bırakılmış ve yapısalcı bir yaklaşımdan hareketle filmlerdeki anlamın nasıl inşa edildiği araştırılmaya başlanmıştır. Tek bir metin ya da bir grup metinde işleyen anlamlandırma sistemlerini kavramak için anlatısal kodlar tespit </a:t>
            </a:r>
            <a:r>
              <a:rPr lang="tr-TR" sz="2600" dirty="0" smtClean="0">
                <a:latin typeface="+mj-lt"/>
                <a:cs typeface="Calibri" pitchFamily="34" charset="0"/>
              </a:rPr>
              <a:t>edilmiştir. </a:t>
            </a:r>
            <a:r>
              <a:rPr lang="tr-TR" sz="2600" dirty="0" smtClean="0">
                <a:latin typeface="+mj-lt"/>
                <a:cs typeface="Calibri" pitchFamily="34" charset="0"/>
              </a:rPr>
              <a:t>Ama </a:t>
            </a:r>
            <a:r>
              <a:rPr lang="tr-TR" sz="2600" dirty="0" err="1" smtClean="0">
                <a:latin typeface="+mj-lt"/>
                <a:cs typeface="Calibri" pitchFamily="34" charset="0"/>
              </a:rPr>
              <a:t>Dudley</a:t>
            </a:r>
            <a:r>
              <a:rPr lang="tr-TR" sz="2600" dirty="0" smtClean="0">
                <a:latin typeface="+mj-lt"/>
                <a:cs typeface="Calibri" pitchFamily="34" charset="0"/>
              </a:rPr>
              <a:t> Andrew’in de belirttiği gibi tür eleştirisi 1970’lere kadar yine de biçimciliğin etkisinden tam olarak kurtulamamış; türler durağan bir yapı olarak ele alınmıştır.</a:t>
            </a:r>
          </a:p>
          <a:p>
            <a:pPr algn="just">
              <a:lnSpc>
                <a:spcPct val="120000"/>
              </a:lnSpc>
            </a:pPr>
            <a:r>
              <a:rPr lang="tr-TR" sz="2600" dirty="0" smtClean="0">
                <a:latin typeface="+mj-lt"/>
                <a:cs typeface="Calibri" pitchFamily="34" charset="0"/>
              </a:rPr>
              <a:t>1970’lerde film türleri ideoloji ve söylem tartışmaları açısından değerlendirilmiş; egemen toplumsal söylemlerle filmlerdeki söylemlerin birbiriyle ilişkisi ele alınmıştır. Filmlerin </a:t>
            </a:r>
            <a:r>
              <a:rPr lang="tr-TR" sz="2600" dirty="0" smtClean="0">
                <a:latin typeface="+mj-lt"/>
                <a:cs typeface="Calibri" pitchFamily="34" charset="0"/>
              </a:rPr>
              <a:t>nasıl işlediği değil, neden </a:t>
            </a:r>
            <a:r>
              <a:rPr lang="tr-TR" sz="2600" dirty="0" smtClean="0">
                <a:latin typeface="+mj-lt"/>
                <a:cs typeface="Calibri" pitchFamily="34" charset="0"/>
              </a:rPr>
              <a:t>böyle işlediği araştırılmış ve izleyicilerin algılama biçimleri, temsil ve özdeşleşme meseleleri üzerinde durulmuştur.</a:t>
            </a:r>
          </a:p>
          <a:p>
            <a:pPr algn="just"/>
            <a:endParaRPr lang="tr-TR" sz="2000" dirty="0" smtClean="0">
              <a:latin typeface="+mj-lt"/>
              <a:cs typeface="Calibri" pitchFamily="34" charset="0"/>
            </a:endParaRPr>
          </a:p>
          <a:p>
            <a:pPr algn="just"/>
            <a:endParaRPr lang="tr-TR" sz="2000" dirty="0" smtClean="0">
              <a:latin typeface="+mj-lt"/>
              <a:cs typeface="Calibri" pitchFamily="34" charset="0"/>
            </a:endParaRPr>
          </a:p>
          <a:p>
            <a:pPr algn="just"/>
            <a:endParaRPr lang="tr-TR" sz="2000" dirty="0" smtClean="0">
              <a:latin typeface="+mj-lt"/>
              <a:cs typeface="Calibri"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188640"/>
            <a:ext cx="8229600" cy="288032"/>
          </a:xfrm>
        </p:spPr>
        <p:txBody>
          <a:bodyPr>
            <a:normAutofit fontScale="90000"/>
          </a:bodyPr>
          <a:lstStyle/>
          <a:p>
            <a:r>
              <a:rPr lang="tr-TR" sz="2400" b="1" dirty="0" smtClean="0">
                <a:latin typeface="Calibri" pitchFamily="34" charset="0"/>
                <a:cs typeface="Calibri" pitchFamily="34" charset="0"/>
              </a:rPr>
              <a:t>FİLM TÜRLERİNE YÖNELİK KURAMSAL YAKLAŞIMLAR</a:t>
            </a:r>
            <a:endParaRPr lang="tr-TR" sz="2400" b="1" dirty="0">
              <a:latin typeface="Calibri" pitchFamily="34" charset="0"/>
              <a:cs typeface="Calibri" pitchFamily="34" charset="0"/>
            </a:endParaRPr>
          </a:p>
        </p:txBody>
      </p:sp>
      <p:sp>
        <p:nvSpPr>
          <p:cNvPr id="3" name="2 İçerik Yer Tutucusu"/>
          <p:cNvSpPr>
            <a:spLocks noGrp="1"/>
          </p:cNvSpPr>
          <p:nvPr>
            <p:ph idx="1"/>
          </p:nvPr>
        </p:nvSpPr>
        <p:spPr>
          <a:xfrm>
            <a:off x="457200" y="548680"/>
            <a:ext cx="8229600" cy="6120680"/>
          </a:xfrm>
        </p:spPr>
        <p:txBody>
          <a:bodyPr>
            <a:noAutofit/>
          </a:bodyPr>
          <a:lstStyle/>
          <a:p>
            <a:pPr algn="just"/>
            <a:r>
              <a:rPr lang="tr-TR" sz="2000" dirty="0" smtClean="0">
                <a:latin typeface="+mj-lt"/>
                <a:cs typeface="Calibri" pitchFamily="34" charset="0"/>
              </a:rPr>
              <a:t>Özellikle Marksist ve feminist araştırmacılar türlerin egemen değerlerin meşrulaştırılmasına imkan sağladığını ifade etmiştir. </a:t>
            </a:r>
          </a:p>
          <a:p>
            <a:pPr algn="just"/>
            <a:r>
              <a:rPr lang="tr-TR" sz="2000" dirty="0" smtClean="0">
                <a:latin typeface="+mj-lt"/>
                <a:cs typeface="Calibri" pitchFamily="34" charset="0"/>
              </a:rPr>
              <a:t>1970’lerin sonundaki hakim anlayış, popüler sinemanın toplumsal meseleleri kişisel yaşam öyküleri çerçevesinde değerlendirdiği ve var olan düzeni olumladığı yönündedir. Bu bağlamda filmlerin biçimsel ve tematik özelliklerinin ideolojinin filmlere sızmasını kolaylaştırdığı ileri sürülmüştür. Tür filmlerinin biçimsel (dengelenmiş çerçeve, karakterle özdeşleşme, kameranın fark edilmemesi vb.) ve tematik özelliklerinin (romantik aşk arayışı, kadın merkezli melodram, kurtuluşu sağlayan şiddet, erkeğin kahramanlığını sergileyen macera) bir çeşit gerçeklik etkisi yarattığı ve egemen kurumları ve geleneksel değerleri meşrulaştırdığı savunulmuştur (</a:t>
            </a:r>
            <a:r>
              <a:rPr lang="tr-TR" sz="2000" dirty="0" err="1" smtClean="0">
                <a:latin typeface="+mj-lt"/>
                <a:cs typeface="Calibri" pitchFamily="34" charset="0"/>
              </a:rPr>
              <a:t>Ryan</a:t>
            </a:r>
            <a:r>
              <a:rPr lang="tr-TR" sz="2000" dirty="0" smtClean="0">
                <a:latin typeface="+mj-lt"/>
                <a:cs typeface="Calibri" pitchFamily="34" charset="0"/>
              </a:rPr>
              <a:t> ve </a:t>
            </a:r>
            <a:r>
              <a:rPr lang="tr-TR" sz="2000" dirty="0" err="1" smtClean="0">
                <a:latin typeface="+mj-lt"/>
                <a:cs typeface="Calibri" pitchFamily="34" charset="0"/>
              </a:rPr>
              <a:t>Kellner</a:t>
            </a:r>
            <a:r>
              <a:rPr lang="tr-TR" sz="2000" dirty="0" smtClean="0">
                <a:latin typeface="+mj-lt"/>
                <a:cs typeface="Calibri" pitchFamily="34" charset="0"/>
              </a:rPr>
              <a:t>, 2010).</a:t>
            </a:r>
          </a:p>
          <a:p>
            <a:pPr algn="just"/>
            <a:r>
              <a:rPr lang="tr-TR" sz="2000" dirty="0" smtClean="0">
                <a:latin typeface="+mj-lt"/>
                <a:cs typeface="Calibri" pitchFamily="34" charset="0"/>
              </a:rPr>
              <a:t>Michael </a:t>
            </a:r>
            <a:r>
              <a:rPr lang="tr-TR" sz="2000" dirty="0" err="1" smtClean="0">
                <a:latin typeface="+mj-lt"/>
                <a:cs typeface="Calibri" pitchFamily="34" charset="0"/>
              </a:rPr>
              <a:t>Ryan</a:t>
            </a:r>
            <a:r>
              <a:rPr lang="tr-TR" sz="2000" dirty="0" smtClean="0">
                <a:latin typeface="+mj-lt"/>
                <a:cs typeface="Calibri" pitchFamily="34" charset="0"/>
              </a:rPr>
              <a:t> ve </a:t>
            </a:r>
            <a:r>
              <a:rPr lang="tr-TR" sz="2000" dirty="0" err="1" smtClean="0">
                <a:latin typeface="+mj-lt"/>
                <a:cs typeface="Calibri" pitchFamily="34" charset="0"/>
              </a:rPr>
              <a:t>Douglas</a:t>
            </a:r>
            <a:r>
              <a:rPr lang="tr-TR" sz="2000" dirty="0" smtClean="0">
                <a:latin typeface="+mj-lt"/>
                <a:cs typeface="Calibri" pitchFamily="34" charset="0"/>
              </a:rPr>
              <a:t> </a:t>
            </a:r>
            <a:r>
              <a:rPr lang="tr-TR" sz="2000" dirty="0" err="1" smtClean="0">
                <a:latin typeface="+mj-lt"/>
                <a:cs typeface="Calibri" pitchFamily="34" charset="0"/>
              </a:rPr>
              <a:t>Kellner</a:t>
            </a:r>
            <a:r>
              <a:rPr lang="tr-TR" sz="2000" dirty="0" smtClean="0">
                <a:latin typeface="+mj-lt"/>
                <a:cs typeface="Calibri" pitchFamily="34" charset="0"/>
              </a:rPr>
              <a:t> ise </a:t>
            </a:r>
            <a:r>
              <a:rPr lang="tr-TR" sz="2000" dirty="0" smtClean="0">
                <a:latin typeface="+mj-lt"/>
                <a:cs typeface="Calibri" pitchFamily="34" charset="0"/>
              </a:rPr>
              <a:t>bu yaklaşıma karşı çıkmış ve film </a:t>
            </a:r>
            <a:r>
              <a:rPr lang="tr-TR" sz="2000" dirty="0" smtClean="0">
                <a:latin typeface="+mj-lt"/>
                <a:cs typeface="Calibri" pitchFamily="34" charset="0"/>
              </a:rPr>
              <a:t>türlerinin tek boyutlu biçimde değerlendirilemeyeceğini </a:t>
            </a:r>
            <a:r>
              <a:rPr lang="tr-TR" sz="2000" dirty="0" smtClean="0">
                <a:latin typeface="+mj-lt"/>
                <a:cs typeface="Calibri" pitchFamily="34" charset="0"/>
              </a:rPr>
              <a:t>vurgulamıştır</a:t>
            </a:r>
            <a:r>
              <a:rPr lang="tr-TR" sz="2000" dirty="0" smtClean="0">
                <a:latin typeface="+mj-lt"/>
                <a:cs typeface="Calibri" pitchFamily="34" charset="0"/>
              </a:rPr>
              <a:t>. </a:t>
            </a:r>
            <a:r>
              <a:rPr lang="tr-TR" sz="2000" dirty="0" smtClean="0">
                <a:latin typeface="+mj-lt"/>
                <a:cs typeface="Calibri" pitchFamily="34" charset="0"/>
              </a:rPr>
              <a:t>Türlerin farklı temsil stratejileri içerdiğini ileri süren yazarlar, bu temsillerin tarihsel bir süreçle ilişki içerisinde incelenmesi </a:t>
            </a:r>
            <a:r>
              <a:rPr lang="tr-TR" sz="2000" dirty="0" smtClean="0">
                <a:latin typeface="+mj-lt"/>
                <a:cs typeface="Calibri" pitchFamily="34" charset="0"/>
              </a:rPr>
              <a:t>gerektiğini savunmuştur. </a:t>
            </a:r>
            <a:r>
              <a:rPr lang="tr-TR" sz="2000" dirty="0" smtClean="0">
                <a:latin typeface="+mj-lt"/>
                <a:cs typeface="Calibri" pitchFamily="34" charset="0"/>
              </a:rPr>
              <a:t>Onlara göre bir filmin anlamının yorumlanması için endüstrinin dinamikleri, izleyici, toplumsal ve siyasal bağlam ve anlamın metinde kuruluşu gibi pek çok değişkenin göz önünde bulundurulması gerekmektedir.</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755576" y="260648"/>
            <a:ext cx="7704856" cy="11356955"/>
          </a:xfrm>
          <a:prstGeom prst="rect">
            <a:avLst/>
          </a:prstGeom>
        </p:spPr>
        <p:txBody>
          <a:bodyPr wrap="square">
            <a:spAutoFit/>
          </a:bodyPr>
          <a:lstStyle/>
          <a:p>
            <a:pPr algn="ctr"/>
            <a:r>
              <a:rPr lang="tr-TR" sz="2400" b="1" dirty="0" smtClean="0">
                <a:cs typeface="Times New Roman" pitchFamily="18" charset="0"/>
              </a:rPr>
              <a:t>KAYNAKÇA</a:t>
            </a:r>
          </a:p>
          <a:p>
            <a:pPr algn="just"/>
            <a:r>
              <a:rPr lang="tr-TR" sz="2400" b="1" dirty="0" smtClean="0">
                <a:sym typeface="Wingdings"/>
              </a:rPr>
              <a:t></a:t>
            </a:r>
            <a:r>
              <a:rPr lang="tr-TR" sz="2400" dirty="0" smtClean="0"/>
              <a:t> </a:t>
            </a:r>
            <a:r>
              <a:rPr lang="tr-TR" sz="2400" dirty="0" err="1" smtClean="0"/>
              <a:t>Abisel</a:t>
            </a:r>
            <a:r>
              <a:rPr lang="tr-TR" sz="2400" dirty="0" smtClean="0"/>
              <a:t>, Nilgün (1995). “Giriş.” </a:t>
            </a:r>
            <a:r>
              <a:rPr lang="tr-TR" sz="2400" i="1" dirty="0" smtClean="0"/>
              <a:t>Popüler Sinema ve Türler</a:t>
            </a:r>
            <a:r>
              <a:rPr lang="tr-TR" sz="2400" dirty="0" smtClean="0"/>
              <a:t>. İstanbul: Alan. 13- 67.</a:t>
            </a:r>
          </a:p>
          <a:p>
            <a:pPr algn="just"/>
            <a:r>
              <a:rPr lang="tr-TR" sz="2400" b="1" dirty="0" smtClean="0">
                <a:sym typeface="Wingdings"/>
              </a:rPr>
              <a:t> </a:t>
            </a:r>
            <a:r>
              <a:rPr lang="tr-TR" sz="2400" dirty="0" err="1" smtClean="0"/>
              <a:t>Tudor</a:t>
            </a:r>
            <a:r>
              <a:rPr lang="tr-TR" sz="2400" dirty="0" smtClean="0"/>
              <a:t>, Andrew (2011). “Tür  ve Eleştirel Yöntembilim” (Ed. ve </a:t>
            </a:r>
            <a:r>
              <a:rPr lang="tr-TR" sz="2400" dirty="0" err="1" smtClean="0"/>
              <a:t>Çev</a:t>
            </a:r>
            <a:r>
              <a:rPr lang="tr-TR" sz="2400" dirty="0" smtClean="0"/>
              <a:t>. E. Yılmaz). </a:t>
            </a:r>
            <a:r>
              <a:rPr lang="tr-TR" sz="2400" i="1" dirty="0" smtClean="0"/>
              <a:t>Filmde Yöntem ve Eleştiri</a:t>
            </a:r>
            <a:r>
              <a:rPr lang="tr-TR" sz="2400" dirty="0" smtClean="0"/>
              <a:t>. Ankara: De Ki. 117- 125.</a:t>
            </a:r>
          </a:p>
          <a:p>
            <a:pPr lvl="0" algn="just"/>
            <a:r>
              <a:rPr lang="tr-TR" sz="2400" b="1" dirty="0" smtClean="0">
                <a:sym typeface="Wingdings"/>
              </a:rPr>
              <a:t> </a:t>
            </a:r>
            <a:r>
              <a:rPr lang="tr-TR" sz="2400" dirty="0" err="1" smtClean="0"/>
              <a:t>Bordwell</a:t>
            </a:r>
            <a:r>
              <a:rPr lang="tr-TR" sz="2400" dirty="0" smtClean="0"/>
              <a:t>, </a:t>
            </a:r>
            <a:r>
              <a:rPr lang="tr-TR" sz="2400" dirty="0" err="1" smtClean="0"/>
              <a:t>David</a:t>
            </a:r>
            <a:r>
              <a:rPr lang="tr-TR" sz="2400" dirty="0" smtClean="0"/>
              <a:t> &amp; </a:t>
            </a:r>
            <a:r>
              <a:rPr lang="tr-TR" sz="2400" dirty="0" err="1" smtClean="0"/>
              <a:t>Kristin</a:t>
            </a:r>
            <a:r>
              <a:rPr lang="tr-TR" sz="2400" dirty="0" smtClean="0"/>
              <a:t> </a:t>
            </a:r>
            <a:r>
              <a:rPr lang="tr-TR" sz="2400" dirty="0" err="1" smtClean="0"/>
              <a:t>Thompson</a:t>
            </a:r>
            <a:r>
              <a:rPr lang="tr-TR" sz="2400" dirty="0" smtClean="0"/>
              <a:t> (2009). “Film Türleri.” </a:t>
            </a:r>
            <a:r>
              <a:rPr lang="tr-TR" sz="2400" i="1" dirty="0" smtClean="0"/>
              <a:t>Film Sanatı</a:t>
            </a:r>
            <a:r>
              <a:rPr lang="tr-TR" sz="2400" dirty="0" smtClean="0"/>
              <a:t> (</a:t>
            </a:r>
            <a:r>
              <a:rPr lang="tr-TR" sz="2400" dirty="0" err="1" smtClean="0"/>
              <a:t>Çev</a:t>
            </a:r>
            <a:r>
              <a:rPr lang="tr-TR" sz="2400" dirty="0" smtClean="0"/>
              <a:t>. E. Yılmaz &amp; E. S. Onat). Ankara: De Ki.</a:t>
            </a:r>
            <a:r>
              <a:rPr lang="tr-TR" sz="2400" dirty="0" smtClean="0">
                <a:ea typeface="Calibri" pitchFamily="34" charset="0"/>
                <a:cs typeface="Times New Roman" pitchFamily="18" charset="0"/>
              </a:rPr>
              <a:t> </a:t>
            </a:r>
          </a:p>
          <a:p>
            <a:pPr lvl="0" algn="just"/>
            <a:r>
              <a:rPr lang="tr-TR" sz="2400" b="1" dirty="0" smtClean="0">
                <a:sym typeface="Wingdings"/>
              </a:rPr>
              <a:t> </a:t>
            </a:r>
            <a:r>
              <a:rPr lang="tr-TR" sz="2400" dirty="0" err="1" smtClean="0">
                <a:ea typeface="Calibri" pitchFamily="34" charset="0"/>
                <a:cs typeface="Times New Roman" pitchFamily="18" charset="0"/>
              </a:rPr>
              <a:t>Corrigan</a:t>
            </a:r>
            <a:r>
              <a:rPr lang="tr-TR" sz="2400" dirty="0" smtClean="0">
                <a:ea typeface="Calibri" pitchFamily="34" charset="0"/>
                <a:cs typeface="Times New Roman" pitchFamily="18" charset="0"/>
              </a:rPr>
              <a:t>, </a:t>
            </a:r>
            <a:r>
              <a:rPr lang="tr-TR" sz="2400" dirty="0" err="1" smtClean="0">
                <a:ea typeface="Calibri" pitchFamily="34" charset="0"/>
                <a:cs typeface="Times New Roman" pitchFamily="18" charset="0"/>
              </a:rPr>
              <a:t>Timothy</a:t>
            </a:r>
            <a:r>
              <a:rPr lang="tr-TR" sz="2400" dirty="0" smtClean="0">
                <a:ea typeface="Calibri" pitchFamily="34" charset="0"/>
                <a:cs typeface="Times New Roman" pitchFamily="18" charset="0"/>
              </a:rPr>
              <a:t> (2013). “Türler.” </a:t>
            </a:r>
            <a:r>
              <a:rPr lang="tr-TR" sz="2400" i="1" dirty="0" smtClean="0">
                <a:ea typeface="Calibri" pitchFamily="34" charset="0"/>
                <a:cs typeface="Times New Roman" pitchFamily="18" charset="0"/>
              </a:rPr>
              <a:t>Film Eleştirisi El Kitabı </a:t>
            </a:r>
            <a:r>
              <a:rPr lang="tr-TR" sz="2400" dirty="0" smtClean="0">
                <a:ea typeface="Calibri" pitchFamily="34" charset="0"/>
                <a:cs typeface="Times New Roman" pitchFamily="18" charset="0"/>
              </a:rPr>
              <a:t>(</a:t>
            </a:r>
            <a:r>
              <a:rPr lang="tr-TR" sz="2400" dirty="0" err="1" smtClean="0">
                <a:ea typeface="Calibri" pitchFamily="34" charset="0"/>
                <a:cs typeface="Times New Roman" pitchFamily="18" charset="0"/>
              </a:rPr>
              <a:t>Çev</a:t>
            </a:r>
            <a:r>
              <a:rPr lang="tr-TR" sz="2400" dirty="0" smtClean="0">
                <a:ea typeface="Calibri" pitchFamily="34" charset="0"/>
                <a:cs typeface="Times New Roman" pitchFamily="18" charset="0"/>
              </a:rPr>
              <a:t>. A. </a:t>
            </a:r>
            <a:r>
              <a:rPr lang="tr-TR" sz="2400" dirty="0" err="1" smtClean="0">
                <a:ea typeface="Calibri" pitchFamily="34" charset="0"/>
                <a:cs typeface="Times New Roman" pitchFamily="18" charset="0"/>
              </a:rPr>
              <a:t>Gürata</a:t>
            </a:r>
            <a:r>
              <a:rPr lang="tr-TR" sz="2400" dirty="0" smtClean="0">
                <a:ea typeface="Calibri" pitchFamily="34" charset="0"/>
                <a:cs typeface="Times New Roman" pitchFamily="18" charset="0"/>
              </a:rPr>
              <a:t>). Ankara: Dipnot. </a:t>
            </a:r>
          </a:p>
          <a:p>
            <a:pPr lvl="0" algn="just"/>
            <a:r>
              <a:rPr lang="tr-TR" sz="2400" b="1" dirty="0" smtClean="0">
                <a:sym typeface="Wingdings"/>
              </a:rPr>
              <a:t> </a:t>
            </a:r>
            <a:r>
              <a:rPr lang="tr-TR" sz="2400" dirty="0" err="1" smtClean="0"/>
              <a:t>Ryan</a:t>
            </a:r>
            <a:r>
              <a:rPr lang="tr-TR" sz="2400" dirty="0" smtClean="0"/>
              <a:t>, Michael &amp; </a:t>
            </a:r>
            <a:r>
              <a:rPr lang="tr-TR" sz="2400" dirty="0" err="1" smtClean="0"/>
              <a:t>Douglas</a:t>
            </a:r>
            <a:r>
              <a:rPr lang="tr-TR" sz="2400" dirty="0" smtClean="0"/>
              <a:t> </a:t>
            </a:r>
            <a:r>
              <a:rPr lang="tr-TR" sz="2400" dirty="0" err="1" smtClean="0"/>
              <a:t>Kellner</a:t>
            </a:r>
            <a:r>
              <a:rPr lang="tr-TR" sz="2400" dirty="0" smtClean="0"/>
              <a:t> (2010). Çağdaş Hollywood Sinemasının İdeoloji ve Politikası (</a:t>
            </a:r>
            <a:r>
              <a:rPr lang="tr-TR" sz="2400" dirty="0" err="1" smtClean="0"/>
              <a:t>Çev</a:t>
            </a:r>
            <a:r>
              <a:rPr lang="tr-TR" sz="2400" dirty="0" smtClean="0"/>
              <a:t>. E. </a:t>
            </a:r>
            <a:r>
              <a:rPr lang="tr-TR" sz="2400" dirty="0" err="1" smtClean="0"/>
              <a:t>Özsayar</a:t>
            </a:r>
            <a:r>
              <a:rPr lang="tr-TR" sz="2400" dirty="0" smtClean="0"/>
              <a:t>). İstanbul: Ayrıntı.</a:t>
            </a:r>
            <a:r>
              <a:rPr lang="tr-TR" sz="2400" b="1" dirty="0" smtClean="0">
                <a:sym typeface="Wingdings"/>
              </a:rPr>
              <a:t> </a:t>
            </a:r>
          </a:p>
          <a:p>
            <a:pPr lvl="0" algn="just"/>
            <a:r>
              <a:rPr lang="tr-TR" sz="2400" b="1" dirty="0" smtClean="0">
                <a:sym typeface="Wingdings"/>
              </a:rPr>
              <a:t></a:t>
            </a:r>
            <a:r>
              <a:rPr lang="tr-TR" sz="2400" dirty="0" err="1" smtClean="0">
                <a:sym typeface="Wingdings"/>
              </a:rPr>
              <a:t>Abisel</a:t>
            </a:r>
            <a:r>
              <a:rPr lang="tr-TR" sz="2400" dirty="0" smtClean="0">
                <a:sym typeface="Wingdings"/>
              </a:rPr>
              <a:t>, Nilgün (2016). Popüler Sinema ve Film Türleri. Ankara: De Ki</a:t>
            </a:r>
            <a:r>
              <a:rPr lang="tr-TR" sz="2400" smtClean="0">
                <a:sym typeface="Wingdings"/>
              </a:rPr>
              <a:t>.  </a:t>
            </a:r>
            <a:r>
              <a:rPr lang="tr-TR" sz="2400" dirty="0" smtClean="0">
                <a:sym typeface="Wingdings"/>
              </a:rPr>
              <a:t>17-75.</a:t>
            </a:r>
            <a:endParaRPr lang="tr-TR" sz="2400" dirty="0" smtClean="0"/>
          </a:p>
          <a:p>
            <a:pPr lvl="0" algn="just"/>
            <a:endParaRPr lang="tr-TR" sz="2400" dirty="0" smtClean="0">
              <a:ea typeface="Calibri" pitchFamily="34" charset="0"/>
              <a:cs typeface="Times New Roman" pitchFamily="18" charset="0"/>
            </a:endParaRPr>
          </a:p>
          <a:p>
            <a:pPr lvl="0" algn="just">
              <a:buFont typeface="Wingdings"/>
              <a:buChar char="&amp;"/>
            </a:pPr>
            <a:endParaRPr lang="tr-TR" sz="2400" dirty="0" smtClean="0">
              <a:ea typeface="Calibri" pitchFamily="34" charset="0"/>
              <a:cs typeface="Times New Roman" pitchFamily="18" charset="0"/>
            </a:endParaRPr>
          </a:p>
          <a:p>
            <a:pPr lvl="0" algn="just"/>
            <a:endParaRPr lang="tr-TR" sz="6000" dirty="0" smtClean="0">
              <a:cs typeface="Arial" pitchFamily="34" charset="0"/>
            </a:endParaRPr>
          </a:p>
          <a:p>
            <a:pPr algn="just"/>
            <a:endParaRPr lang="tr-TR" sz="2800" dirty="0" smtClean="0"/>
          </a:p>
          <a:p>
            <a:pPr algn="just"/>
            <a:endParaRPr lang="tr-TR" sz="2800" dirty="0" smtClean="0"/>
          </a:p>
          <a:p>
            <a:pPr algn="just"/>
            <a:endParaRPr lang="tr-TR" sz="2800" b="1" dirty="0" smtClean="0"/>
          </a:p>
          <a:p>
            <a:pPr algn="just"/>
            <a:endParaRPr lang="tr-TR" sz="2800" b="1" dirty="0" smtClean="0"/>
          </a:p>
          <a:p>
            <a:pPr algn="just"/>
            <a:endParaRPr lang="tr-TR" sz="2800" b="1" dirty="0" smtClean="0"/>
          </a:p>
          <a:p>
            <a:pPr algn="just"/>
            <a:endParaRPr lang="tr-TR" sz="2800" b="1" dirty="0" smtClean="0"/>
          </a:p>
          <a:p>
            <a:pPr algn="just"/>
            <a:endParaRPr lang="tr-TR" sz="2400" dirty="0" smtClean="0"/>
          </a:p>
          <a:p>
            <a:pPr algn="just"/>
            <a:endParaRPr lang="tr-TR" sz="2400" dirty="0" smtClean="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1596</TotalTime>
  <Words>1225</Words>
  <Application>Microsoft Office PowerPoint</Application>
  <PresentationFormat>Ekran Gösterisi (4:3)</PresentationFormat>
  <Paragraphs>58</Paragraphs>
  <Slides>8</Slides>
  <Notes>1</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Ofis Teması</vt:lpstr>
      <vt:lpstr>TÜR VE İDEOLOJİ ELEŞTİRİSİ  SANATTA TÜR</vt:lpstr>
      <vt:lpstr>SİNEMADA TÜR</vt:lpstr>
      <vt:lpstr>SİNEMADA TÜRLERİN OLUŞUMU</vt:lpstr>
      <vt:lpstr> FİLM TÜRLERİNİN ÖZELLİKLERİ</vt:lpstr>
      <vt:lpstr>Slayt 5</vt:lpstr>
      <vt:lpstr>FİLM TÜRLERİNE YÖNELİK KURAMSAL YAKLAŞIMLAR</vt:lpstr>
      <vt:lpstr>FİLM TÜRLERİNE YÖNELİK KURAMSAL YAKLAŞIMLAR</vt:lpstr>
      <vt:lpstr>Slayt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SİNEMANIN İLK YILLARI</dc:title>
  <dc:creator>iletisim</dc:creator>
  <cp:lastModifiedBy>Windows User</cp:lastModifiedBy>
  <cp:revision>162</cp:revision>
  <dcterms:created xsi:type="dcterms:W3CDTF">2018-10-25T18:01:29Z</dcterms:created>
  <dcterms:modified xsi:type="dcterms:W3CDTF">2020-05-12T18:08:46Z</dcterms:modified>
</cp:coreProperties>
</file>