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338" r:id="rId2"/>
    <p:sldId id="1108" r:id="rId3"/>
    <p:sldId id="941" r:id="rId4"/>
    <p:sldId id="842" r:id="rId5"/>
    <p:sldId id="915" r:id="rId6"/>
    <p:sldId id="1142" r:id="rId7"/>
    <p:sldId id="916" r:id="rId8"/>
    <p:sldId id="1097" r:id="rId9"/>
    <p:sldId id="1098" r:id="rId10"/>
    <p:sldId id="1138" r:id="rId11"/>
    <p:sldId id="1158" r:id="rId12"/>
    <p:sldId id="1159" r:id="rId13"/>
    <p:sldId id="1090" r:id="rId14"/>
    <p:sldId id="1144" r:id="rId15"/>
    <p:sldId id="1140" r:id="rId16"/>
    <p:sldId id="1145" r:id="rId17"/>
    <p:sldId id="1195" r:id="rId18"/>
    <p:sldId id="1194" r:id="rId19"/>
  </p:sldIdLst>
  <p:sldSz cx="9144000" cy="6858000" type="screen4x3"/>
  <p:notesSz cx="6858000" cy="9766300"/>
  <p:defaultTextStyle>
    <a:defPPr>
      <a:defRPr lang="en-GB"/>
    </a:defPPr>
    <a:lvl1pPr algn="ctr" rtl="0" eaLnBrk="0" fontAlgn="base" hangingPunct="0">
      <a:spcBef>
        <a:spcPct val="0"/>
      </a:spcBef>
      <a:spcAft>
        <a:spcPct val="0"/>
      </a:spcAft>
      <a:defRPr sz="2400" kern="1200">
        <a:solidFill>
          <a:srgbClr val="FAFD00"/>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rgbClr val="FAFD00"/>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rgbClr val="FAFD00"/>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rgbClr val="FAFD00"/>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rgbClr val="FAFD00"/>
        </a:solidFill>
        <a:latin typeface="Times New Roman" charset="0"/>
        <a:ea typeface="ＭＳ Ｐゴシック" charset="0"/>
        <a:cs typeface="ＭＳ Ｐゴシック" charset="0"/>
      </a:defRPr>
    </a:lvl5pPr>
    <a:lvl6pPr marL="2286000" algn="l" defTabSz="457200" rtl="0" eaLnBrk="1" latinLnBrk="0" hangingPunct="1">
      <a:defRPr sz="2400" kern="1200">
        <a:solidFill>
          <a:srgbClr val="FAFD00"/>
        </a:solidFill>
        <a:latin typeface="Times New Roman" charset="0"/>
        <a:ea typeface="ＭＳ Ｐゴシック" charset="0"/>
        <a:cs typeface="ＭＳ Ｐゴシック" charset="0"/>
      </a:defRPr>
    </a:lvl6pPr>
    <a:lvl7pPr marL="2743200" algn="l" defTabSz="457200" rtl="0" eaLnBrk="1" latinLnBrk="0" hangingPunct="1">
      <a:defRPr sz="2400" kern="1200">
        <a:solidFill>
          <a:srgbClr val="FAFD00"/>
        </a:solidFill>
        <a:latin typeface="Times New Roman" charset="0"/>
        <a:ea typeface="ＭＳ Ｐゴシック" charset="0"/>
        <a:cs typeface="ＭＳ Ｐゴシック" charset="0"/>
      </a:defRPr>
    </a:lvl7pPr>
    <a:lvl8pPr marL="3200400" algn="l" defTabSz="457200" rtl="0" eaLnBrk="1" latinLnBrk="0" hangingPunct="1">
      <a:defRPr sz="2400" kern="1200">
        <a:solidFill>
          <a:srgbClr val="FAFD00"/>
        </a:solidFill>
        <a:latin typeface="Times New Roman" charset="0"/>
        <a:ea typeface="ＭＳ Ｐゴシック" charset="0"/>
        <a:cs typeface="ＭＳ Ｐゴシック" charset="0"/>
      </a:defRPr>
    </a:lvl8pPr>
    <a:lvl9pPr marL="3657600" algn="l" defTabSz="457200" rtl="0" eaLnBrk="1" latinLnBrk="0" hangingPunct="1">
      <a:defRPr sz="2400" kern="1200">
        <a:solidFill>
          <a:srgbClr val="FAFD00"/>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800000"/>
    <a:srgbClr val="FF6940"/>
    <a:srgbClr val="FFFF99"/>
    <a:srgbClr val="FFCCCC"/>
    <a:srgbClr val="30FFEC"/>
    <a:srgbClr val="000066"/>
    <a:srgbClr val="333333"/>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7"/>
    <p:restoredTop sz="91077"/>
  </p:normalViewPr>
  <p:slideViewPr>
    <p:cSldViewPr>
      <p:cViewPr varScale="1">
        <p:scale>
          <a:sx n="98" d="100"/>
          <a:sy n="98" d="100"/>
        </p:scale>
        <p:origin x="-186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816"/>
    </p:cViewPr>
  </p:sorterViewPr>
  <p:notesViewPr>
    <p:cSldViewPr>
      <p:cViewPr varScale="1">
        <p:scale>
          <a:sx n="44" d="100"/>
          <a:sy n="44" d="100"/>
        </p:scale>
        <p:origin x="2272" y="20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907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64185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5" name="Rectangle 3"/>
          <p:cNvSpPr>
            <a:spLocks noGrp="1" noRot="1" noChangeAspect="1" noChangeArrowheads="1" noTextEdit="1"/>
          </p:cNvSpPr>
          <p:nvPr>
            <p:ph type="sldImg" idx="2"/>
          </p:nvPr>
        </p:nvSpPr>
        <p:spPr bwMode="auto">
          <a:xfrm>
            <a:off x="1149350" y="854075"/>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35796073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854075"/>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401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854075"/>
            <a:ext cx="4556125" cy="3416300"/>
          </a:xfrm>
          <a:ln/>
        </p:spPr>
      </p:sp>
      <p:sp>
        <p:nvSpPr>
          <p:cNvPr id="122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32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854075"/>
            <a:ext cx="4556125" cy="3416300"/>
          </a:xfrm>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Figure 2-3.</a:t>
            </a:r>
            <a:r>
              <a:rPr lang="en-US" sz="1200" b="1" kern="1200" noProof="0" dirty="0">
                <a:solidFill>
                  <a:schemeClr val="tx1"/>
                </a:solidFill>
                <a:effectLst/>
                <a:latin typeface="Times New Roman" pitchFamily="-111" charset="0"/>
                <a:ea typeface="ＭＳ Ｐゴシック" pitchFamily="-107" charset="-128"/>
                <a:cs typeface="ＭＳ Ｐゴシック" pitchFamily="-107" charset="-128"/>
              </a:rPr>
              <a:t> Cardiac sympathetic innervation. </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The sympathetic nervous system is one of the two divisions of the autonomic nervous system that regulates cardiac function, the other being the parasympathetic nervous system. This diagram illustrates the path of sympathetic nerve fibers to the heart (solid line). Sympathetic preganglionic neurons innervating the heart originate in the intermediolateral cell column between the first and fourth thoracic segments of the spinal cord [13]. </a:t>
            </a:r>
          </a:p>
          <a:p>
            <a:endParaRPr lang="en-US" sz="1200" kern="1200" noProof="0" dirty="0">
              <a:solidFill>
                <a:schemeClr val="tx1"/>
              </a:solidFill>
              <a:effectLst/>
              <a:latin typeface="Times New Roman" pitchFamily="-111" charset="0"/>
              <a:ea typeface="ＭＳ Ｐゴシック" pitchFamily="-107" charset="-128"/>
              <a:cs typeface="ＭＳ Ｐゴシック" pitchFamily="-107" charset="-128"/>
            </a:endParaRPr>
          </a:p>
          <a:p>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These preganglionic neurons receive inputs from glutamatergic neurons of the brainstem reticular formation (BSRF), which includes the rostral ventrolateral medulla [14]. Preganglionic neurons course through the ventral rami and synapse on postganglionic neurons contained primarily within extracardiac intrathoracic ganglia.</a:t>
            </a:r>
          </a:p>
          <a:p>
            <a:endParaRPr lang="en-US" sz="1200" kern="1200" noProof="0" dirty="0">
              <a:solidFill>
                <a:schemeClr val="tx1"/>
              </a:solidFill>
              <a:effectLst/>
              <a:latin typeface="Times New Roman" pitchFamily="-111" charset="0"/>
              <a:ea typeface="ＭＳ Ｐゴシック" pitchFamily="-107" charset="-128"/>
              <a:cs typeface="ＭＳ Ｐゴシック" pitchFamily="-107" charset="-128"/>
            </a:endParaRPr>
          </a:p>
          <a:p>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Traditionally, it was thought that cell bodies of cardiac sympathetic postganglionic neurons were restricted to the stellate ganglia [15]; however, more recent data demonstrate that they also are found in the superior, middle cervical [16], mediastinal [17], and even intrinsic cardiac ganglia [2]. Postganglionic neurons from these ganglia innervate the atrial and ventricular myocardium, as well as the coronary vasculature. </a:t>
            </a:r>
          </a:p>
          <a:p>
            <a:endParaRPr lang="en-US" sz="1200" kern="1200" noProof="0" dirty="0">
              <a:solidFill>
                <a:schemeClr val="tx1"/>
              </a:solidFill>
              <a:effectLst/>
              <a:latin typeface="Times New Roman" pitchFamily="-111" charset="0"/>
              <a:ea typeface="ＭＳ Ｐゴシック" pitchFamily="-107" charset="-128"/>
              <a:cs typeface="ＭＳ Ｐゴシック" pitchFamily="-107" charset="-128"/>
            </a:endParaRPr>
          </a:p>
          <a:p>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Preganglionic neurons release acetylcholine, which binds to nicotinic acetylcholine receptors on postganglionic neurons. Postganglionic neurons in turn</a:t>
            </a:r>
          </a:p>
          <a:p>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release norepinephrine, which binds to α- and β-adrenergic receptors on cardiac myocytes and the coronary vasculature.</a:t>
            </a:r>
          </a:p>
          <a:p>
            <a:endParaRPr lang="en-US" sz="1200" kern="1200" noProof="0" dirty="0">
              <a:solidFill>
                <a:schemeClr val="tx1"/>
              </a:solidFill>
              <a:effectLst/>
              <a:latin typeface="Times New Roman" pitchFamily="-111" charset="0"/>
              <a:ea typeface="ＭＳ Ｐゴシック" pitchFamily="-107" charset="-128"/>
              <a:cs typeface="ＭＳ Ｐゴシック" pitchFamily="-107" charset="-128"/>
            </a:endParaRPr>
          </a:p>
          <a:p>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This initiates a signal transduction cascade that involves G proteins, cyclic adenosine monophosphate,</a:t>
            </a:r>
          </a:p>
          <a:p>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and protein kinase A, resulting in changes in </a:t>
            </a:r>
            <a:r>
              <a:rPr lang="en-US" sz="1200" kern="1200" noProof="0" dirty="0" err="1">
                <a:solidFill>
                  <a:schemeClr val="tx1"/>
                </a:solidFill>
                <a:effectLst/>
                <a:latin typeface="Times New Roman" pitchFamily="-111" charset="0"/>
                <a:ea typeface="ＭＳ Ｐゴシック" pitchFamily="-107" charset="-128"/>
                <a:cs typeface="ＭＳ Ｐゴシック" pitchFamily="-107" charset="-128"/>
              </a:rPr>
              <a:t>chronotropy</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 </a:t>
            </a:r>
            <a:r>
              <a:rPr lang="en-US" sz="1200" kern="1200" noProof="0" dirty="0" err="1">
                <a:solidFill>
                  <a:schemeClr val="tx1"/>
                </a:solidFill>
                <a:effectLst/>
                <a:latin typeface="Times New Roman" pitchFamily="-111" charset="0"/>
                <a:ea typeface="ＭＳ Ｐゴシック" pitchFamily="-107" charset="-128"/>
                <a:cs typeface="ＭＳ Ｐゴシック" pitchFamily="-107" charset="-128"/>
              </a:rPr>
              <a:t>dromotropy</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 inotropy, and </a:t>
            </a:r>
            <a:r>
              <a:rPr lang="en-US" sz="1200" kern="1200" noProof="0" dirty="0" err="1">
                <a:solidFill>
                  <a:schemeClr val="tx1"/>
                </a:solidFill>
                <a:effectLst/>
                <a:latin typeface="Times New Roman" pitchFamily="-111" charset="0"/>
                <a:ea typeface="ＭＳ Ｐゴシック" pitchFamily="-107" charset="-128"/>
                <a:cs typeface="ＭＳ Ｐゴシック" pitchFamily="-107" charset="-128"/>
              </a:rPr>
              <a:t>lusitropy</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 [13]. Also depicted in</a:t>
            </a:r>
          </a:p>
          <a:p>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this schematic is one of the paths through which cardiac afferent signals are transmitted to the central nervous system</a:t>
            </a:r>
          </a:p>
          <a:p>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(dashed line). These bipolar neurons with cell bodies in the dorsal root ganglia (DRG) have peripheral axons projecting to the heart and central axons projecting to the dorsal horn of the spinal cord. Second-order afferent neurons from the dorsal horn project to the nucleus </a:t>
            </a:r>
            <a:r>
              <a:rPr lang="en-US" sz="1200" kern="1200" noProof="0" dirty="0" err="1">
                <a:solidFill>
                  <a:schemeClr val="tx1"/>
                </a:solidFill>
                <a:effectLst/>
                <a:latin typeface="Times New Roman" pitchFamily="-111" charset="0"/>
                <a:ea typeface="ＭＳ Ｐゴシック" pitchFamily="-107" charset="-128"/>
                <a:cs typeface="ＭＳ Ｐゴシック" pitchFamily="-107" charset="-128"/>
              </a:rPr>
              <a:t>tractus</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 solitarius (NTS) of the medulla [18].</a:t>
            </a:r>
          </a:p>
          <a:p>
            <a:endParaRPr lang="tr-TR" dirty="0"/>
          </a:p>
        </p:txBody>
      </p:sp>
    </p:spTree>
    <p:extLst>
      <p:ext uri="{BB962C8B-B14F-4D97-AF65-F5344CB8AC3E}">
        <p14:creationId xmlns:p14="http://schemas.microsoft.com/office/powerpoint/2010/main" val="2776082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854075"/>
            <a:ext cx="4556125" cy="3416300"/>
          </a:xfrm>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Figure 2-4. </a:t>
            </a:r>
            <a:r>
              <a:rPr lang="en-US" sz="1200" b="1" kern="1200" noProof="0" dirty="0">
                <a:solidFill>
                  <a:schemeClr val="tx1"/>
                </a:solidFill>
                <a:effectLst/>
                <a:latin typeface="Times New Roman" pitchFamily="-111" charset="0"/>
                <a:ea typeface="ＭＳ Ｐゴシック" pitchFamily="-107" charset="-128"/>
                <a:cs typeface="ＭＳ Ｐゴシック" pitchFamily="-107" charset="-128"/>
              </a:rPr>
              <a:t>Cardiac parasympathetic innervation. </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The </a:t>
            </a:r>
            <a:r>
              <a:rPr lang="en-US" sz="1200" kern="1200" noProof="0" dirty="0" err="1">
                <a:solidFill>
                  <a:schemeClr val="tx1"/>
                </a:solidFill>
                <a:effectLst/>
                <a:latin typeface="Times New Roman" pitchFamily="-111" charset="0"/>
                <a:ea typeface="ＭＳ Ｐゴシック" pitchFamily="-107" charset="-128"/>
                <a:cs typeface="ＭＳ Ｐゴシック" pitchFamily="-107" charset="-128"/>
              </a:rPr>
              <a:t>parasympatheticnervous</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 system is the other division of the autonomic nervous system that regulates cardiac function. This diagram illustrates the path of parasympathetic nerve fibers to the heart (solid line). Parasympathetic preganglionic neurons innervating the heart originate in the nucleus </a:t>
            </a:r>
            <a:r>
              <a:rPr lang="en-US" sz="1200" kern="1200" noProof="0" dirty="0" err="1">
                <a:solidFill>
                  <a:schemeClr val="tx1"/>
                </a:solidFill>
                <a:effectLst/>
                <a:latin typeface="Times New Roman" pitchFamily="-111" charset="0"/>
                <a:ea typeface="ＭＳ Ｐゴシック" pitchFamily="-107" charset="-128"/>
                <a:cs typeface="ＭＳ Ｐゴシック" pitchFamily="-107" charset="-128"/>
              </a:rPr>
              <a:t>ambiguus</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 and dorsal motor nucleus of the medulla oblongata in the brainstem [19]. </a:t>
            </a:r>
          </a:p>
          <a:p>
            <a:endParaRPr lang="en-US" sz="1200" kern="1200" noProof="0" dirty="0">
              <a:solidFill>
                <a:schemeClr val="tx1"/>
              </a:solidFill>
              <a:effectLst/>
              <a:latin typeface="Times New Roman" pitchFamily="-111" charset="0"/>
              <a:ea typeface="ＭＳ Ｐゴシック" pitchFamily="-107" charset="-128"/>
              <a:cs typeface="ＭＳ Ｐゴシック" pitchFamily="-107" charset="-128"/>
            </a:endParaRPr>
          </a:p>
          <a:p>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In contrast to sympathetic </a:t>
            </a:r>
            <a:r>
              <a:rPr lang="en-US" sz="1200" kern="1200" noProof="0" dirty="0" err="1">
                <a:solidFill>
                  <a:schemeClr val="tx1"/>
                </a:solidFill>
                <a:effectLst/>
                <a:latin typeface="Times New Roman" pitchFamily="-111" charset="0"/>
                <a:ea typeface="ＭＳ Ｐゴシック" pitchFamily="-107" charset="-128"/>
                <a:cs typeface="ＭＳ Ｐゴシック" pitchFamily="-107" charset="-128"/>
              </a:rPr>
              <a:t>preganglionicneurons</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 parasympathetic preganglionic neurons have long axons and synapse near the target organ. Cardiac parasympathetic preganglionic neurons synapse on postganglionic neurons contained within intrinsic cardiac ganglia [13]. Postganglionic neurons from these ganglia project axons to widespread regions of the heart [20]. Although most efferent nerve fibers contained within the </a:t>
            </a:r>
            <a:r>
              <a:rPr lang="en-US" sz="1200" kern="1200" noProof="0" dirty="0" err="1">
                <a:solidFill>
                  <a:schemeClr val="tx1"/>
                </a:solidFill>
                <a:effectLst/>
                <a:latin typeface="Times New Roman" pitchFamily="-111" charset="0"/>
                <a:ea typeface="ＭＳ Ｐゴシック" pitchFamily="-107" charset="-128"/>
                <a:cs typeface="ＭＳ Ｐゴシック" pitchFamily="-107" charset="-128"/>
              </a:rPr>
              <a:t>vagus</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 nerve are parasympathetic, sympathetic nerve fibers also have been reported</a:t>
            </a:r>
          </a:p>
          <a:p>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[21, 22]. </a:t>
            </a:r>
          </a:p>
          <a:p>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Preganglionic neurons release acetylcholine, which binds to nicotinic acetylcholine receptors on postganglionic neurons. Postganglionic neurons in turn release acetylcholine, which binds to muscarinic receptors on cardiac myocytes and the coronary vasculature [19]. The </a:t>
            </a:r>
            <a:r>
              <a:rPr lang="en-US" sz="1200" kern="1200" noProof="0" dirty="0" err="1">
                <a:solidFill>
                  <a:schemeClr val="tx1"/>
                </a:solidFill>
                <a:effectLst/>
                <a:latin typeface="Times New Roman" pitchFamily="-111" charset="0"/>
                <a:ea typeface="ＭＳ Ｐゴシック" pitchFamily="-107" charset="-128"/>
                <a:cs typeface="ＭＳ Ｐゴシック" pitchFamily="-107" charset="-128"/>
              </a:rPr>
              <a:t>vagus</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 nerve is also an important path for sensory information from visceral organs, including the heart, to the central nervous system. In fact, approximately 80 % of the fibers contained within the </a:t>
            </a:r>
            <a:r>
              <a:rPr lang="en-US" sz="1200" kern="1200" noProof="0" dirty="0" err="1">
                <a:solidFill>
                  <a:schemeClr val="tx1"/>
                </a:solidFill>
                <a:effectLst/>
                <a:latin typeface="Times New Roman" pitchFamily="-111" charset="0"/>
                <a:ea typeface="ＭＳ Ｐゴシック" pitchFamily="-107" charset="-128"/>
                <a:cs typeface="ＭＳ Ｐゴシック" pitchFamily="-107" charset="-128"/>
              </a:rPr>
              <a:t>vagus</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 nerve are afferent, being made up of A, B, and C fibers [23–25]. Cardiac-related bipolar neurons with cell bodies in the nodose ganglia have peripheral axons projecting to the heart and central axons projecting to the nucleus </a:t>
            </a:r>
            <a:r>
              <a:rPr lang="en-US" sz="1200" kern="1200" noProof="0" dirty="0" err="1">
                <a:solidFill>
                  <a:schemeClr val="tx1"/>
                </a:solidFill>
                <a:effectLst/>
                <a:latin typeface="Times New Roman" pitchFamily="-111" charset="0"/>
                <a:ea typeface="ＭＳ Ｐゴシック" pitchFamily="-107" charset="-128"/>
                <a:cs typeface="ＭＳ Ｐゴシック" pitchFamily="-107" charset="-128"/>
              </a:rPr>
              <a:t>tractus</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 solitarius of the medulla (dashed line) [19]. Thus, the </a:t>
            </a:r>
            <a:r>
              <a:rPr lang="en-US" sz="1200" kern="1200" noProof="0" dirty="0" err="1">
                <a:solidFill>
                  <a:schemeClr val="tx1"/>
                </a:solidFill>
                <a:effectLst/>
                <a:latin typeface="Times New Roman" pitchFamily="-111" charset="0"/>
                <a:ea typeface="ＭＳ Ｐゴシック" pitchFamily="-107" charset="-128"/>
                <a:cs typeface="ＭＳ Ｐゴシック" pitchFamily="-107" charset="-128"/>
              </a:rPr>
              <a:t>vagus</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 nerve contains both ascending afferent and descending efferent nerve fibers. Furthermore, as </a:t>
            </a:r>
            <a:r>
              <a:rPr lang="en-US" sz="1200" kern="1200" noProof="0" dirty="0" err="1">
                <a:solidFill>
                  <a:schemeClr val="tx1"/>
                </a:solidFill>
                <a:effectLst/>
                <a:latin typeface="Times New Roman" pitchFamily="-111" charset="0"/>
                <a:ea typeface="ＭＳ Ｐゴシック" pitchFamily="-107" charset="-128"/>
                <a:cs typeface="ＭＳ Ｐゴシック" pitchFamily="-107" charset="-128"/>
              </a:rPr>
              <a:t>vagus</a:t>
            </a:r>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 nerve stimulation is evaluated as a potential therapy for a variety of chronic disorders, it is critical to understand the type of axons being activated in order to maximize the efficacy of the therapy while minimizing off-target effects (Adapted from Huang</a:t>
            </a:r>
          </a:p>
          <a:p>
            <a:r>
              <a:rPr lang="en-US" sz="1200" kern="1200" noProof="0" dirty="0">
                <a:solidFill>
                  <a:schemeClr val="tx1"/>
                </a:solidFill>
                <a:effectLst/>
                <a:latin typeface="Times New Roman" pitchFamily="-111" charset="0"/>
                <a:ea typeface="ＭＳ Ｐゴシック" pitchFamily="-107" charset="-128"/>
                <a:cs typeface="ＭＳ Ｐゴシック" pitchFamily="-107" charset="-128"/>
              </a:rPr>
              <a:t>et al. [26]).</a:t>
            </a:r>
          </a:p>
          <a:p>
            <a:endParaRPr lang="tr-TR" dirty="0"/>
          </a:p>
        </p:txBody>
      </p:sp>
    </p:spTree>
    <p:extLst>
      <p:ext uri="{BB962C8B-B14F-4D97-AF65-F5344CB8AC3E}">
        <p14:creationId xmlns:p14="http://schemas.microsoft.com/office/powerpoint/2010/main" val="2849293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dirty="0" err="1"/>
              <a:t>Click</a:t>
            </a:r>
            <a:r>
              <a:rPr lang="tr-TR" dirty="0"/>
              <a:t> </a:t>
            </a:r>
            <a:r>
              <a:rPr lang="tr-TR" dirty="0" err="1"/>
              <a:t>to</a:t>
            </a:r>
            <a:r>
              <a:rPr lang="tr-TR" dirty="0"/>
              <a:t> </a:t>
            </a:r>
            <a:r>
              <a:rPr lang="tr-TR" dirty="0" err="1"/>
              <a:t>edit</a:t>
            </a:r>
            <a:r>
              <a:rPr lang="tr-TR" dirty="0"/>
              <a:t> Master </a:t>
            </a:r>
            <a:r>
              <a:rPr lang="tr-TR" dirty="0" err="1"/>
              <a:t>subtitle</a:t>
            </a:r>
            <a:r>
              <a:rPr lang="tr-TR" dirty="0"/>
              <a:t> </a:t>
            </a:r>
            <a:r>
              <a:rPr lang="tr-TR" dirty="0" err="1"/>
              <a:t>style</a:t>
            </a:r>
            <a:endParaRPr lang="en-US" dirty="0"/>
          </a:p>
        </p:txBody>
      </p:sp>
      <p:pic>
        <p:nvPicPr>
          <p:cNvPr id="6" name="Picture 5">
            <a:extLst>
              <a:ext uri="{FF2B5EF4-FFF2-40B4-BE49-F238E27FC236}">
                <a16:creationId xmlns:a16="http://schemas.microsoft.com/office/drawing/2014/main" xmlns="" id="{6DB0CB34-5C09-6D43-A9AD-66368D01B8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8200" y="6165304"/>
            <a:ext cx="648072" cy="648072"/>
          </a:xfrm>
          <a:prstGeom prst="rect">
            <a:avLst/>
          </a:prstGeom>
        </p:spPr>
      </p:pic>
      <p:sp>
        <p:nvSpPr>
          <p:cNvPr id="7" name="TextBox 6">
            <a:extLst>
              <a:ext uri="{FF2B5EF4-FFF2-40B4-BE49-F238E27FC236}">
                <a16:creationId xmlns:a16="http://schemas.microsoft.com/office/drawing/2014/main" xmlns="" id="{B2DE158B-039B-0744-AD64-9D71EE010BBE}"/>
              </a:ext>
            </a:extLst>
          </p:cNvPr>
          <p:cNvSpPr txBox="1"/>
          <p:nvPr userDrawn="1"/>
        </p:nvSpPr>
        <p:spPr>
          <a:xfrm>
            <a:off x="467544" y="6444044"/>
            <a:ext cx="7120156" cy="369332"/>
          </a:xfrm>
          <a:prstGeom prst="rect">
            <a:avLst/>
          </a:prstGeom>
          <a:noFill/>
        </p:spPr>
        <p:txBody>
          <a:bodyPr wrap="square" rtlCol="0">
            <a:spAutoFit/>
          </a:bodyPr>
          <a:lstStyle/>
          <a:p>
            <a:r>
              <a:rPr lang="tr-TR" sz="1800" b="1" i="0" u="none" strike="noStrike" kern="1200" dirty="0">
                <a:solidFill>
                  <a:schemeClr val="bg1">
                    <a:lumMod val="90000"/>
                    <a:lumOff val="10000"/>
                  </a:schemeClr>
                </a:solidFill>
                <a:effectLst/>
                <a:latin typeface="Apple Chancery" panose="03020702040506060504" pitchFamily="66" charset="-79"/>
                <a:ea typeface="ＭＳ Ｐゴシック" charset="0"/>
                <a:cs typeface="Apple Chancery" panose="03020702040506060504" pitchFamily="66" charset="-79"/>
              </a:rPr>
              <a:t>Evrensel düzeyde fark yaratarak geleceğe yön veren yenilikçi üniversite</a:t>
            </a:r>
            <a:endParaRPr lang="tr-TR" sz="1800" b="1" dirty="0">
              <a:solidFill>
                <a:schemeClr val="bg1">
                  <a:lumMod val="90000"/>
                  <a:lumOff val="10000"/>
                </a:schemeClr>
              </a:solidFill>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3040562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Tree>
    <p:extLst>
      <p:ext uri="{BB962C8B-B14F-4D97-AF65-F5344CB8AC3E}">
        <p14:creationId xmlns:p14="http://schemas.microsoft.com/office/powerpoint/2010/main" val="3353916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FFFFFF"/>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Tree>
    <p:extLst>
      <p:ext uri="{BB962C8B-B14F-4D97-AF65-F5344CB8AC3E}">
        <p14:creationId xmlns:p14="http://schemas.microsoft.com/office/powerpoint/2010/main" val="3002054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tr-TR"/>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Tree>
    <p:extLst>
      <p:ext uri="{BB962C8B-B14F-4D97-AF65-F5344CB8AC3E}">
        <p14:creationId xmlns:p14="http://schemas.microsoft.com/office/powerpoint/2010/main" val="1211525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tr-TR"/>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Tree>
    <p:extLst>
      <p:ext uri="{BB962C8B-B14F-4D97-AF65-F5344CB8AC3E}">
        <p14:creationId xmlns:p14="http://schemas.microsoft.com/office/powerpoint/2010/main" val="2362363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tr-TR"/>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a:p>
        </p:txBody>
      </p:sp>
    </p:spTree>
    <p:extLst>
      <p:ext uri="{BB962C8B-B14F-4D97-AF65-F5344CB8AC3E}">
        <p14:creationId xmlns:p14="http://schemas.microsoft.com/office/powerpoint/2010/main" val="1816179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tr-TR"/>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Tree>
    <p:extLst>
      <p:ext uri="{BB962C8B-B14F-4D97-AF65-F5344CB8AC3E}">
        <p14:creationId xmlns:p14="http://schemas.microsoft.com/office/powerpoint/2010/main" val="2892107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tr-TR"/>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Tree>
    <p:extLst>
      <p:ext uri="{BB962C8B-B14F-4D97-AF65-F5344CB8AC3E}">
        <p14:creationId xmlns:p14="http://schemas.microsoft.com/office/powerpoint/2010/main" val="4053189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tr-TR"/>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2691575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Tree>
    <p:extLst>
      <p:ext uri="{BB962C8B-B14F-4D97-AF65-F5344CB8AC3E}">
        <p14:creationId xmlns:p14="http://schemas.microsoft.com/office/powerpoint/2010/main" val="299095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a:t>Click to edit Master title style</a:t>
            </a:r>
            <a:endParaRPr lang="en-US"/>
          </a:p>
        </p:txBody>
      </p:sp>
      <p:sp>
        <p:nvSpPr>
          <p:cNvPr id="3" name="Text Placeholder 2"/>
          <p:cNvSpPr>
            <a:spLocks noGrp="1"/>
          </p:cNvSpPr>
          <p:nvPr>
            <p:ph type="body" idx="1"/>
          </p:nvPr>
        </p:nvSpPr>
        <p:spPr>
          <a:xfrm>
            <a:off x="722313" y="2906713"/>
            <a:ext cx="7772400" cy="1500187"/>
          </a:xfrm>
          <a:solidFill>
            <a:srgbClr val="FFFFFF"/>
          </a:solidFill>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Click to edit Master text styles</a:t>
            </a:r>
          </a:p>
        </p:txBody>
      </p:sp>
    </p:spTree>
    <p:extLst>
      <p:ext uri="{BB962C8B-B14F-4D97-AF65-F5344CB8AC3E}">
        <p14:creationId xmlns:p14="http://schemas.microsoft.com/office/powerpoint/2010/main" val="32865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Tree>
    <p:extLst>
      <p:ext uri="{BB962C8B-B14F-4D97-AF65-F5344CB8AC3E}">
        <p14:creationId xmlns:p14="http://schemas.microsoft.com/office/powerpoint/2010/main" val="1416689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Tree>
    <p:extLst>
      <p:ext uri="{BB962C8B-B14F-4D97-AF65-F5344CB8AC3E}">
        <p14:creationId xmlns:p14="http://schemas.microsoft.com/office/powerpoint/2010/main" val="241507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Tree>
    <p:extLst>
      <p:ext uri="{BB962C8B-B14F-4D97-AF65-F5344CB8AC3E}">
        <p14:creationId xmlns:p14="http://schemas.microsoft.com/office/powerpoint/2010/main" val="3024992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288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Tree>
    <p:extLst>
      <p:ext uri="{BB962C8B-B14F-4D97-AF65-F5344CB8AC3E}">
        <p14:creationId xmlns:p14="http://schemas.microsoft.com/office/powerpoint/2010/main" val="154353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Tree>
    <p:extLst>
      <p:ext uri="{BB962C8B-B14F-4D97-AF65-F5344CB8AC3E}">
        <p14:creationId xmlns:p14="http://schemas.microsoft.com/office/powerpoint/2010/main" val="2634889475"/>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12700">
            <a:noFill/>
            <a:miter lim="800000"/>
            <a:headEnd/>
            <a:tailEnd/>
          </a:ln>
          <a:effectLst>
            <a:outerShdw blurRad="63500" algn="ctr" rotWithShape="0">
              <a:schemeClr val="folHlink">
                <a:alpha val="74998"/>
              </a:schemeClr>
            </a:outerShdw>
          </a:effectLst>
        </p:spPr>
        <p:txBody>
          <a:bodyPr vert="horz" wrap="square" lIns="90488" tIns="44450" rIns="90488" bIns="44450" numCol="1" anchor="ctr"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solidFill>
            <a:srgbClr val="F8F8F8"/>
          </a:solidFill>
          <a:ln>
            <a:noFill/>
          </a:ln>
          <a:extLs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4" name="Picture 3">
            <a:extLst>
              <a:ext uri="{FF2B5EF4-FFF2-40B4-BE49-F238E27FC236}">
                <a16:creationId xmlns:a16="http://schemas.microsoft.com/office/drawing/2014/main" xmlns="" id="{B9BDFF89-7239-0240-B284-5E2AF70D5B77}"/>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7740352" y="6176759"/>
            <a:ext cx="648072" cy="648072"/>
          </a:xfrm>
          <a:prstGeom prst="rect">
            <a:avLst/>
          </a:prstGeom>
        </p:spPr>
      </p:pic>
      <p:pic>
        <p:nvPicPr>
          <p:cNvPr id="5" name="Picture 4">
            <a:extLst>
              <a:ext uri="{FF2B5EF4-FFF2-40B4-BE49-F238E27FC236}">
                <a16:creationId xmlns:a16="http://schemas.microsoft.com/office/drawing/2014/main" xmlns="" id="{6E4C2ED2-CC6B-6145-9207-4A3CDD3A6D18}"/>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8458200" y="6165304"/>
            <a:ext cx="648072" cy="6480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rtl="0" eaLnBrk="0" fontAlgn="base" hangingPunct="0">
        <a:spcBef>
          <a:spcPct val="0"/>
        </a:spcBef>
        <a:spcAft>
          <a:spcPct val="0"/>
        </a:spcAft>
        <a:defRPr sz="3600" b="1">
          <a:solidFill>
            <a:srgbClr val="FF3300"/>
          </a:solidFill>
          <a:latin typeface="Calibri"/>
          <a:ea typeface="ＭＳ Ｐゴシック" pitchFamily="-107" charset="-128"/>
          <a:cs typeface="Calibri"/>
        </a:defRPr>
      </a:lvl1pPr>
      <a:lvl2pPr algn="ctr" rtl="0" eaLnBrk="0" fontAlgn="base" hangingPunct="0">
        <a:spcBef>
          <a:spcPct val="0"/>
        </a:spcBef>
        <a:spcAft>
          <a:spcPct val="0"/>
        </a:spcAft>
        <a:defRPr sz="3600" b="1">
          <a:solidFill>
            <a:srgbClr val="FF3300"/>
          </a:solidFill>
          <a:latin typeface="Calibri" charset="0"/>
          <a:ea typeface="ＭＳ Ｐゴシック" pitchFamily="-107" charset="-128"/>
          <a:cs typeface="ＭＳ Ｐゴシック" pitchFamily="-107" charset="-128"/>
        </a:defRPr>
      </a:lvl2pPr>
      <a:lvl3pPr algn="ctr" rtl="0" eaLnBrk="0" fontAlgn="base" hangingPunct="0">
        <a:spcBef>
          <a:spcPct val="0"/>
        </a:spcBef>
        <a:spcAft>
          <a:spcPct val="0"/>
        </a:spcAft>
        <a:defRPr sz="3600" b="1">
          <a:solidFill>
            <a:srgbClr val="FF3300"/>
          </a:solidFill>
          <a:latin typeface="Calibri" charset="0"/>
          <a:ea typeface="ＭＳ Ｐゴシック" pitchFamily="-107" charset="-128"/>
          <a:cs typeface="ＭＳ Ｐゴシック" pitchFamily="-107" charset="-128"/>
        </a:defRPr>
      </a:lvl3pPr>
      <a:lvl4pPr algn="ctr" rtl="0" eaLnBrk="0" fontAlgn="base" hangingPunct="0">
        <a:spcBef>
          <a:spcPct val="0"/>
        </a:spcBef>
        <a:spcAft>
          <a:spcPct val="0"/>
        </a:spcAft>
        <a:defRPr sz="3600" b="1">
          <a:solidFill>
            <a:srgbClr val="FF3300"/>
          </a:solidFill>
          <a:latin typeface="Calibri" charset="0"/>
          <a:ea typeface="ＭＳ Ｐゴシック" pitchFamily="-107" charset="-128"/>
          <a:cs typeface="ＭＳ Ｐゴシック" pitchFamily="-107" charset="-128"/>
        </a:defRPr>
      </a:lvl4pPr>
      <a:lvl5pPr algn="ctr" rtl="0" eaLnBrk="0" fontAlgn="base" hangingPunct="0">
        <a:spcBef>
          <a:spcPct val="0"/>
        </a:spcBef>
        <a:spcAft>
          <a:spcPct val="0"/>
        </a:spcAft>
        <a:defRPr sz="3600" b="1">
          <a:solidFill>
            <a:srgbClr val="FF3300"/>
          </a:solidFill>
          <a:latin typeface="Calibri"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3600" b="1">
          <a:solidFill>
            <a:srgbClr val="FF3300"/>
          </a:solidFill>
          <a:latin typeface="Georgia" pitchFamily="-111" charset="0"/>
        </a:defRPr>
      </a:lvl6pPr>
      <a:lvl7pPr marL="914400" algn="ctr" rtl="0" eaLnBrk="0" fontAlgn="base" hangingPunct="0">
        <a:spcBef>
          <a:spcPct val="0"/>
        </a:spcBef>
        <a:spcAft>
          <a:spcPct val="0"/>
        </a:spcAft>
        <a:defRPr sz="3600" b="1">
          <a:solidFill>
            <a:srgbClr val="FF3300"/>
          </a:solidFill>
          <a:latin typeface="Georgia" pitchFamily="-111" charset="0"/>
        </a:defRPr>
      </a:lvl7pPr>
      <a:lvl8pPr marL="1371600" algn="ctr" rtl="0" eaLnBrk="0" fontAlgn="base" hangingPunct="0">
        <a:spcBef>
          <a:spcPct val="0"/>
        </a:spcBef>
        <a:spcAft>
          <a:spcPct val="0"/>
        </a:spcAft>
        <a:defRPr sz="3600" b="1">
          <a:solidFill>
            <a:srgbClr val="FF3300"/>
          </a:solidFill>
          <a:latin typeface="Georgia" pitchFamily="-111" charset="0"/>
        </a:defRPr>
      </a:lvl8pPr>
      <a:lvl9pPr marL="1828800" algn="ctr" rtl="0" eaLnBrk="0" fontAlgn="base" hangingPunct="0">
        <a:spcBef>
          <a:spcPct val="0"/>
        </a:spcBef>
        <a:spcAft>
          <a:spcPct val="0"/>
        </a:spcAft>
        <a:defRPr sz="3600" b="1">
          <a:solidFill>
            <a:srgbClr val="FF3300"/>
          </a:solidFill>
          <a:latin typeface="Georgia" pitchFamily="-111" charset="0"/>
        </a:defRPr>
      </a:lvl9pPr>
    </p:titleStyle>
    <p:bodyStyle>
      <a:lvl1pPr marL="342900" indent="-342900" algn="l" rtl="0" eaLnBrk="0" fontAlgn="base" hangingPunct="0">
        <a:spcBef>
          <a:spcPct val="20000"/>
        </a:spcBef>
        <a:spcAft>
          <a:spcPct val="0"/>
        </a:spcAft>
        <a:buClr>
          <a:srgbClr val="FF3300"/>
        </a:buClr>
        <a:buSzPct val="100000"/>
        <a:buFont typeface="Wingdings" charset="0"/>
        <a:buChar char="ü"/>
        <a:defRPr sz="3200" b="1">
          <a:solidFill>
            <a:schemeClr val="tx1"/>
          </a:solidFill>
          <a:latin typeface="Calibri"/>
          <a:ea typeface="ＭＳ Ｐゴシック" pitchFamily="-107" charset="-128"/>
          <a:cs typeface="Calibri"/>
        </a:defRPr>
      </a:lvl1pPr>
      <a:lvl2pPr marL="742950" indent="-285750" algn="l" rtl="0" eaLnBrk="0" fontAlgn="base" hangingPunct="0">
        <a:spcBef>
          <a:spcPct val="20000"/>
        </a:spcBef>
        <a:spcAft>
          <a:spcPct val="0"/>
        </a:spcAft>
        <a:buClr>
          <a:srgbClr val="EF9100"/>
        </a:buClr>
        <a:buSzPct val="100000"/>
        <a:buChar char="–"/>
        <a:defRPr sz="2800" b="1">
          <a:solidFill>
            <a:schemeClr val="tx1"/>
          </a:solidFill>
          <a:latin typeface="Calibri"/>
          <a:ea typeface="ＭＳ Ｐゴシック" pitchFamily="-111" charset="-128"/>
          <a:cs typeface="Calibri"/>
        </a:defRPr>
      </a:lvl2pPr>
      <a:lvl3pPr marL="1143000" indent="-228600" algn="l" rtl="0" eaLnBrk="0" fontAlgn="base" hangingPunct="0">
        <a:spcBef>
          <a:spcPct val="20000"/>
        </a:spcBef>
        <a:spcAft>
          <a:spcPct val="0"/>
        </a:spcAft>
        <a:buClr>
          <a:srgbClr val="EF9100"/>
        </a:buClr>
        <a:buSzPct val="100000"/>
        <a:buChar char="•"/>
        <a:defRPr sz="2400" b="1">
          <a:solidFill>
            <a:schemeClr val="tx1"/>
          </a:solidFill>
          <a:latin typeface="Calibri"/>
          <a:ea typeface="ＭＳ Ｐゴシック" pitchFamily="-111" charset="-128"/>
          <a:cs typeface="Calibri"/>
        </a:defRPr>
      </a:lvl3pPr>
      <a:lvl4pPr marL="1600200" indent="-228600" algn="l" rtl="0" eaLnBrk="0" fontAlgn="base" hangingPunct="0">
        <a:spcBef>
          <a:spcPct val="20000"/>
        </a:spcBef>
        <a:spcAft>
          <a:spcPct val="0"/>
        </a:spcAft>
        <a:buClr>
          <a:srgbClr val="EF9100"/>
        </a:buClr>
        <a:buSzPct val="100000"/>
        <a:buChar char="–"/>
        <a:defRPr sz="2000" b="1">
          <a:solidFill>
            <a:schemeClr val="tx1"/>
          </a:solidFill>
          <a:latin typeface="Calibri"/>
          <a:ea typeface="ＭＳ Ｐゴシック" pitchFamily="-111" charset="-128"/>
          <a:cs typeface="Calibri"/>
        </a:defRPr>
      </a:lvl4pPr>
      <a:lvl5pPr marL="2057400" indent="-228600" algn="l" rtl="0" eaLnBrk="0" fontAlgn="base" hangingPunct="0">
        <a:spcBef>
          <a:spcPct val="20000"/>
        </a:spcBef>
        <a:spcAft>
          <a:spcPct val="0"/>
        </a:spcAft>
        <a:buClr>
          <a:srgbClr val="EF9100"/>
        </a:buClr>
        <a:buSzPct val="100000"/>
        <a:buChar char="•"/>
        <a:defRPr sz="2000" b="1">
          <a:solidFill>
            <a:schemeClr val="tx1"/>
          </a:solidFill>
          <a:latin typeface="Calibri"/>
          <a:ea typeface="ＭＳ Ｐゴシック" pitchFamily="-111" charset="-128"/>
          <a:cs typeface="Calibri"/>
        </a:defRPr>
      </a:lvl5pPr>
      <a:lvl6pPr marL="2514600" indent="-228600" algn="l" rtl="0" eaLnBrk="0" fontAlgn="base" hangingPunct="0">
        <a:spcBef>
          <a:spcPct val="20000"/>
        </a:spcBef>
        <a:spcAft>
          <a:spcPct val="0"/>
        </a:spcAft>
        <a:buClr>
          <a:srgbClr val="EF9100"/>
        </a:buClr>
        <a:buSzPct val="100000"/>
        <a:buChar char="•"/>
        <a:defRPr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rgbClr val="EF9100"/>
        </a:buClr>
        <a:buSzPct val="100000"/>
        <a:buChar char="•"/>
        <a:defRPr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rgbClr val="EF9100"/>
        </a:buClr>
        <a:buSzPct val="100000"/>
        <a:buChar char="•"/>
        <a:defRPr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rgbClr val="EF9100"/>
        </a:buClr>
        <a:buSzPct val="100000"/>
        <a:buChar char="•"/>
        <a:defRPr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karruchan@gmail.com" TargetMode="External"/><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cardiacsurgery.ctsnetbooks.org/content/vol2/issue2003/images/large/31fig2.jpeg" TargetMode="Externa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p:cNvSpPr>
            <a:spLocks noGrp="1" noChangeArrowheads="1"/>
          </p:cNvSpPr>
          <p:nvPr>
            <p:ph type="ctrTitle"/>
          </p:nvPr>
        </p:nvSpPr>
        <p:spPr>
          <a:xfrm>
            <a:off x="1048787" y="1563726"/>
            <a:ext cx="7551277" cy="2522537"/>
          </a:xfrm>
        </p:spPr>
        <p:txBody>
          <a:bodyPr/>
          <a:lstStyle/>
          <a:p>
            <a:pPr>
              <a:defRPr/>
            </a:pPr>
            <a:r>
              <a:rPr lang="en-US" dirty="0">
                <a:latin typeface="Calibri" panose="020F0502020204030204" pitchFamily="34" charset="0"/>
                <a:ea typeface="ＭＳ Ｐゴシック" charset="0"/>
                <a:cs typeface="Calibri" panose="020F0502020204030204" pitchFamily="34" charset="0"/>
              </a:rPr>
              <a:t>KARDİYOVASKÜLER </a:t>
            </a:r>
            <a:br>
              <a:rPr lang="en-US" dirty="0">
                <a:latin typeface="Calibri" panose="020F0502020204030204" pitchFamily="34" charset="0"/>
                <a:ea typeface="ＭＳ Ｐゴシック" charset="0"/>
                <a:cs typeface="Calibri" panose="020F0502020204030204" pitchFamily="34" charset="0"/>
              </a:rPr>
            </a:br>
            <a:r>
              <a:rPr lang="en-US" dirty="0">
                <a:latin typeface="Calibri" panose="020F0502020204030204" pitchFamily="34" charset="0"/>
                <a:ea typeface="ＭＳ Ｐゴシック" charset="0"/>
                <a:cs typeface="Calibri" panose="020F0502020204030204" pitchFamily="34" charset="0"/>
              </a:rPr>
              <a:t>KLİNİK ANATOMİ</a:t>
            </a:r>
            <a:endParaRPr lang="en-US" sz="2400" dirty="0">
              <a:solidFill>
                <a:schemeClr val="tx1"/>
              </a:solidFill>
              <a:latin typeface="Calibri" panose="020F0502020204030204" pitchFamily="34" charset="0"/>
              <a:ea typeface="ＭＳ Ｐゴシック" charset="0"/>
              <a:cs typeface="Calibri" panose="020F0502020204030204" pitchFamily="34" charset="0"/>
            </a:endParaRPr>
          </a:p>
        </p:txBody>
      </p:sp>
      <p:sp>
        <p:nvSpPr>
          <p:cNvPr id="4098" name="Text Box 8"/>
          <p:cNvSpPr txBox="1">
            <a:spLocks noChangeArrowheads="1"/>
          </p:cNvSpPr>
          <p:nvPr/>
        </p:nvSpPr>
        <p:spPr bwMode="auto">
          <a:xfrm>
            <a:off x="742398" y="3420269"/>
            <a:ext cx="816405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rgbClr val="FAFD00"/>
                </a:solidFill>
                <a:latin typeface="Times New Roman" charset="0"/>
                <a:ea typeface="ＭＳ Ｐゴシック" charset="0"/>
                <a:cs typeface="ＭＳ Ｐゴシック" charset="0"/>
              </a:defRPr>
            </a:lvl1pPr>
            <a:lvl2pPr marL="742950" indent="-285750">
              <a:defRPr sz="2400">
                <a:solidFill>
                  <a:srgbClr val="FAFD00"/>
                </a:solidFill>
                <a:latin typeface="Times New Roman" charset="0"/>
                <a:ea typeface="ＭＳ Ｐゴシック" charset="0"/>
              </a:defRPr>
            </a:lvl2pPr>
            <a:lvl3pPr marL="1143000" indent="-228600">
              <a:defRPr sz="2400">
                <a:solidFill>
                  <a:srgbClr val="FAFD00"/>
                </a:solidFill>
                <a:latin typeface="Times New Roman" charset="0"/>
                <a:ea typeface="ＭＳ Ｐゴシック" charset="0"/>
              </a:defRPr>
            </a:lvl3pPr>
            <a:lvl4pPr marL="1600200" indent="-228600">
              <a:defRPr sz="2400">
                <a:solidFill>
                  <a:srgbClr val="FAFD00"/>
                </a:solidFill>
                <a:latin typeface="Times New Roman" charset="0"/>
                <a:ea typeface="ＭＳ Ｐゴシック" charset="0"/>
              </a:defRPr>
            </a:lvl4pPr>
            <a:lvl5pPr marL="2057400" indent="-228600">
              <a:defRPr sz="2400">
                <a:solidFill>
                  <a:srgbClr val="FAFD00"/>
                </a:solidFill>
                <a:latin typeface="Times New Roman" charset="0"/>
                <a:ea typeface="ＭＳ Ｐゴシック" charset="0"/>
              </a:defRPr>
            </a:lvl5pPr>
            <a:lvl6pPr marL="2514600" indent="-228600" algn="ctr" eaLnBrk="0" fontAlgn="base" hangingPunct="0">
              <a:spcBef>
                <a:spcPct val="0"/>
              </a:spcBef>
              <a:spcAft>
                <a:spcPct val="0"/>
              </a:spcAft>
              <a:defRPr sz="2400">
                <a:solidFill>
                  <a:srgbClr val="FAFD00"/>
                </a:solidFill>
                <a:latin typeface="Times New Roman" charset="0"/>
                <a:ea typeface="ＭＳ Ｐゴシック" charset="0"/>
              </a:defRPr>
            </a:lvl6pPr>
            <a:lvl7pPr marL="2971800" indent="-228600" algn="ctr" eaLnBrk="0" fontAlgn="base" hangingPunct="0">
              <a:spcBef>
                <a:spcPct val="0"/>
              </a:spcBef>
              <a:spcAft>
                <a:spcPct val="0"/>
              </a:spcAft>
              <a:defRPr sz="2400">
                <a:solidFill>
                  <a:srgbClr val="FAFD00"/>
                </a:solidFill>
                <a:latin typeface="Times New Roman" charset="0"/>
                <a:ea typeface="ＭＳ Ｐゴシック" charset="0"/>
              </a:defRPr>
            </a:lvl7pPr>
            <a:lvl8pPr marL="3429000" indent="-228600" algn="ctr" eaLnBrk="0" fontAlgn="base" hangingPunct="0">
              <a:spcBef>
                <a:spcPct val="0"/>
              </a:spcBef>
              <a:spcAft>
                <a:spcPct val="0"/>
              </a:spcAft>
              <a:defRPr sz="2400">
                <a:solidFill>
                  <a:srgbClr val="FAFD00"/>
                </a:solidFill>
                <a:latin typeface="Times New Roman" charset="0"/>
                <a:ea typeface="ＭＳ Ｐゴシック" charset="0"/>
              </a:defRPr>
            </a:lvl8pPr>
            <a:lvl9pPr marL="3886200" indent="-228600" algn="ctr" eaLnBrk="0" fontAlgn="base" hangingPunct="0">
              <a:spcBef>
                <a:spcPct val="0"/>
              </a:spcBef>
              <a:spcAft>
                <a:spcPct val="0"/>
              </a:spcAft>
              <a:defRPr sz="2400">
                <a:solidFill>
                  <a:srgbClr val="FAFD00"/>
                </a:solidFill>
                <a:latin typeface="Times New Roman" charset="0"/>
                <a:ea typeface="ＭＳ Ｐゴシック" charset="0"/>
              </a:defRPr>
            </a:lvl9pPr>
          </a:lstStyle>
          <a:p>
            <a:r>
              <a:rPr lang="tr-TR" b="1" dirty="0">
                <a:solidFill>
                  <a:schemeClr val="tx1"/>
                </a:solidFill>
                <a:latin typeface="Calibri" charset="0"/>
                <a:cs typeface="Calibri" charset="0"/>
              </a:rPr>
              <a:t>Prof.</a:t>
            </a:r>
            <a:r>
              <a:rPr lang="en-GB" b="1" dirty="0">
                <a:solidFill>
                  <a:schemeClr val="tx1"/>
                </a:solidFill>
                <a:latin typeface="Calibri" charset="0"/>
                <a:cs typeface="Calibri" charset="0"/>
              </a:rPr>
              <a:t> </a:t>
            </a:r>
            <a:r>
              <a:rPr lang="tr-TR" b="1" dirty="0">
                <a:solidFill>
                  <a:schemeClr val="tx1"/>
                </a:solidFill>
                <a:latin typeface="Calibri" charset="0"/>
                <a:cs typeface="Calibri" charset="0"/>
              </a:rPr>
              <a:t>Dr.</a:t>
            </a:r>
            <a:r>
              <a:rPr lang="en-GB" b="1" dirty="0">
                <a:solidFill>
                  <a:schemeClr val="tx1"/>
                </a:solidFill>
                <a:latin typeface="Calibri" charset="0"/>
                <a:cs typeface="Calibri" charset="0"/>
              </a:rPr>
              <a:t> </a:t>
            </a:r>
            <a:r>
              <a:rPr lang="tr-TR" b="1" dirty="0">
                <a:solidFill>
                  <a:schemeClr val="tx1"/>
                </a:solidFill>
                <a:latin typeface="Calibri" charset="0"/>
                <a:cs typeface="Calibri" charset="0"/>
              </a:rPr>
              <a:t>Ahmet</a:t>
            </a:r>
            <a:r>
              <a:rPr lang="en-GB" b="1" dirty="0">
                <a:solidFill>
                  <a:schemeClr val="tx1"/>
                </a:solidFill>
                <a:latin typeface="Calibri" charset="0"/>
                <a:cs typeface="Calibri" charset="0"/>
              </a:rPr>
              <a:t> </a:t>
            </a:r>
            <a:r>
              <a:rPr lang="tr-TR" b="1" dirty="0">
                <a:solidFill>
                  <a:schemeClr val="tx1"/>
                </a:solidFill>
                <a:latin typeface="Calibri" charset="0"/>
                <a:cs typeface="Calibri" charset="0"/>
              </a:rPr>
              <a:t>Rüçhan Akar</a:t>
            </a:r>
            <a:br>
              <a:rPr lang="tr-TR" b="1" dirty="0">
                <a:solidFill>
                  <a:schemeClr val="tx1"/>
                </a:solidFill>
                <a:latin typeface="Calibri" charset="0"/>
                <a:cs typeface="Calibri" charset="0"/>
              </a:rPr>
            </a:br>
            <a:r>
              <a:rPr lang="tr-TR" b="1" dirty="0">
                <a:solidFill>
                  <a:schemeClr val="tx1"/>
                </a:solidFill>
                <a:latin typeface="Calibri" charset="0"/>
                <a:cs typeface="Calibri" charset="0"/>
              </a:rPr>
              <a:t/>
            </a:r>
            <a:br>
              <a:rPr lang="tr-TR" b="1" dirty="0">
                <a:solidFill>
                  <a:schemeClr val="tx1"/>
                </a:solidFill>
                <a:latin typeface="Calibri" charset="0"/>
                <a:cs typeface="Calibri" charset="0"/>
              </a:rPr>
            </a:br>
            <a:r>
              <a:rPr lang="en-GB" b="1" dirty="0">
                <a:solidFill>
                  <a:schemeClr val="tx1"/>
                </a:solidFill>
                <a:latin typeface="Calibri" charset="0"/>
                <a:cs typeface="Calibri" charset="0"/>
              </a:rPr>
              <a:t>2018-2019 </a:t>
            </a:r>
            <a:r>
              <a:rPr lang="tr-TR" b="1" dirty="0">
                <a:solidFill>
                  <a:schemeClr val="tx1"/>
                </a:solidFill>
                <a:latin typeface="Calibri" charset="0"/>
                <a:cs typeface="Calibri" charset="0"/>
              </a:rPr>
              <a:t>Eğitim Yılı</a:t>
            </a:r>
            <a:br>
              <a:rPr lang="tr-TR" b="1" dirty="0">
                <a:solidFill>
                  <a:schemeClr val="tx1"/>
                </a:solidFill>
                <a:latin typeface="Calibri" charset="0"/>
                <a:cs typeface="Calibri" charset="0"/>
              </a:rPr>
            </a:br>
            <a:r>
              <a:rPr lang="tr-TR" b="1" dirty="0">
                <a:solidFill>
                  <a:schemeClr val="tx1"/>
                </a:solidFill>
                <a:latin typeface="Calibri" charset="0"/>
                <a:cs typeface="Calibri" charset="0"/>
              </a:rPr>
              <a:t>Ankara Üniversitesi Tıp Fakültesi</a:t>
            </a:r>
          </a:p>
          <a:p>
            <a:endParaRPr lang="tr-TR" b="1" dirty="0">
              <a:solidFill>
                <a:schemeClr val="tx1"/>
              </a:solidFill>
              <a:latin typeface="Calibri" charset="0"/>
              <a:cs typeface="Calibri" charset="0"/>
            </a:endParaRPr>
          </a:p>
          <a:p>
            <a:r>
              <a:rPr lang="tr-TR" sz="2000" b="1" dirty="0">
                <a:solidFill>
                  <a:schemeClr val="tx1"/>
                </a:solidFill>
                <a:latin typeface="Calibri" charset="0"/>
                <a:cs typeface="Calibri" charset="0"/>
                <a:hlinkClick r:id="rId3"/>
              </a:rPr>
              <a:t>akarruchan@gmail.com</a:t>
            </a:r>
            <a:endParaRPr lang="tr-TR" sz="2000" b="1" dirty="0">
              <a:solidFill>
                <a:schemeClr val="tx1"/>
              </a:solidFill>
              <a:latin typeface="Calibri" charset="0"/>
              <a:cs typeface="Calibri" charset="0"/>
            </a:endParaRPr>
          </a:p>
          <a:p>
            <a:r>
              <a:rPr lang="tr-TR" sz="2000" b="1" dirty="0">
                <a:solidFill>
                  <a:schemeClr val="tx1"/>
                </a:solidFill>
                <a:latin typeface="Calibri" charset="0"/>
                <a:cs typeface="Calibri" charset="0"/>
              </a:rPr>
              <a:t>+90 533 646 06 84</a:t>
            </a:r>
            <a:endParaRPr lang="en-US" sz="2000" b="1" dirty="0">
              <a:solidFill>
                <a:schemeClr val="tx1"/>
              </a:solidFill>
              <a:latin typeface="Calibri" charset="0"/>
              <a:cs typeface="Calibri" charset="0"/>
            </a:endParaRPr>
          </a:p>
        </p:txBody>
      </p:sp>
      <p:pic>
        <p:nvPicPr>
          <p:cNvPr id="3" name="Picture 2">
            <a:extLst>
              <a:ext uri="{FF2B5EF4-FFF2-40B4-BE49-F238E27FC236}">
                <a16:creationId xmlns:a16="http://schemas.microsoft.com/office/drawing/2014/main" xmlns="" id="{493368DC-8378-1846-A02E-C36C1AF729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608" y="23317"/>
            <a:ext cx="1844824" cy="1844824"/>
          </a:xfrm>
          <a:prstGeom prst="rect">
            <a:avLst/>
          </a:prstGeom>
        </p:spPr>
      </p:pic>
      <p:pic>
        <p:nvPicPr>
          <p:cNvPr id="14" name="Picture 13">
            <a:extLst>
              <a:ext uri="{FF2B5EF4-FFF2-40B4-BE49-F238E27FC236}">
                <a16:creationId xmlns:a16="http://schemas.microsoft.com/office/drawing/2014/main" xmlns="" id="{FADED7A2-C595-EB42-9D13-1079DAC4833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77699" y="17578"/>
            <a:ext cx="1959868" cy="19598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0E4A37C-D334-164D-B140-73DF3E5D50AC}"/>
              </a:ext>
            </a:extLst>
          </p:cNvPr>
          <p:cNvPicPr>
            <a:picLocks noChangeAspect="1"/>
          </p:cNvPicPr>
          <p:nvPr/>
        </p:nvPicPr>
        <p:blipFill>
          <a:blip r:embed="rId2"/>
          <a:stretch>
            <a:fillRect/>
          </a:stretch>
        </p:blipFill>
        <p:spPr>
          <a:xfrm>
            <a:off x="0" y="24557"/>
            <a:ext cx="8388424" cy="6808886"/>
          </a:xfrm>
          <a:prstGeom prst="rect">
            <a:avLst/>
          </a:prstGeom>
        </p:spPr>
      </p:pic>
      <p:sp>
        <p:nvSpPr>
          <p:cNvPr id="2" name="TextBox 1">
            <a:extLst>
              <a:ext uri="{FF2B5EF4-FFF2-40B4-BE49-F238E27FC236}">
                <a16:creationId xmlns:a16="http://schemas.microsoft.com/office/drawing/2014/main" xmlns="" id="{1D4A5712-07A0-FD48-A388-225730B47141}"/>
              </a:ext>
            </a:extLst>
          </p:cNvPr>
          <p:cNvSpPr txBox="1"/>
          <p:nvPr/>
        </p:nvSpPr>
        <p:spPr>
          <a:xfrm>
            <a:off x="1" y="2996952"/>
            <a:ext cx="467544" cy="1008112"/>
          </a:xfrm>
          <a:prstGeom prst="rect">
            <a:avLst/>
          </a:prstGeom>
          <a:solidFill>
            <a:srgbClr val="FFFFFF"/>
          </a:solidFill>
        </p:spPr>
        <p:txBody>
          <a:bodyPr wrap="square" rtlCol="0">
            <a:spAutoFit/>
          </a:bodyPr>
          <a:lstStyle/>
          <a:p>
            <a:endParaRPr lang="tr-TR" dirty="0"/>
          </a:p>
        </p:txBody>
      </p:sp>
    </p:spTree>
    <p:extLst>
      <p:ext uri="{BB962C8B-B14F-4D97-AF65-F5344CB8AC3E}">
        <p14:creationId xmlns:p14="http://schemas.microsoft.com/office/powerpoint/2010/main" val="1373831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2E7E84C-9EB4-054B-81BE-EDCA81B5992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23767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3EEC2B-D258-CD4F-8E26-2FEA8C93302D}"/>
              </a:ext>
            </a:extLst>
          </p:cNvPr>
          <p:cNvPicPr>
            <a:picLocks noChangeAspect="1"/>
          </p:cNvPicPr>
          <p:nvPr/>
        </p:nvPicPr>
        <p:blipFill>
          <a:blip r:embed="rId3"/>
          <a:stretch>
            <a:fillRect/>
          </a:stretch>
        </p:blipFill>
        <p:spPr>
          <a:xfrm>
            <a:off x="1516860" y="0"/>
            <a:ext cx="6110279" cy="6858000"/>
          </a:xfrm>
          <a:prstGeom prst="rect">
            <a:avLst/>
          </a:prstGeom>
        </p:spPr>
      </p:pic>
    </p:spTree>
    <p:extLst>
      <p:ext uri="{BB962C8B-B14F-4D97-AF65-F5344CB8AC3E}">
        <p14:creationId xmlns:p14="http://schemas.microsoft.com/office/powerpoint/2010/main" val="4188445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Başlık 1"/>
          <p:cNvSpPr>
            <a:spLocks noGrp="1"/>
          </p:cNvSpPr>
          <p:nvPr>
            <p:ph type="title"/>
          </p:nvPr>
        </p:nvSpPr>
        <p:spPr>
          <a:xfrm>
            <a:off x="457200" y="44624"/>
            <a:ext cx="8229600" cy="1371600"/>
          </a:xfrm>
        </p:spPr>
        <p:txBody>
          <a:bodyPr/>
          <a:lstStyle/>
          <a:p>
            <a:r>
              <a:rPr lang="tr-TR" dirty="0" err="1">
                <a:latin typeface="Comic Sans MS" pitchFamily="66" charset="0"/>
              </a:rPr>
              <a:t>Anastamoz</a:t>
            </a:r>
            <a:r>
              <a:rPr lang="tr-TR" dirty="0">
                <a:latin typeface="Comic Sans MS" pitchFamily="66" charset="0"/>
              </a:rPr>
              <a:t> tipleri</a:t>
            </a:r>
          </a:p>
        </p:txBody>
      </p:sp>
      <p:pic>
        <p:nvPicPr>
          <p:cNvPr id="45061" name="Picture 6" descr="http://www.cigiti.com/images/medtech-desc.gif"/>
          <p:cNvPicPr>
            <a:picLocks noChangeAspect="1" noChangeArrowheads="1"/>
          </p:cNvPicPr>
          <p:nvPr/>
        </p:nvPicPr>
        <p:blipFill>
          <a:blip r:embed="rId2" cstate="print"/>
          <a:srcRect/>
          <a:stretch>
            <a:fillRect/>
          </a:stretch>
        </p:blipFill>
        <p:spPr bwMode="auto">
          <a:xfrm>
            <a:off x="-108520" y="981099"/>
            <a:ext cx="8963025" cy="5256213"/>
          </a:xfrm>
          <a:prstGeom prst="rect">
            <a:avLst/>
          </a:prstGeom>
          <a:noFill/>
          <a:ln w="9525">
            <a:noFill/>
            <a:miter lim="800000"/>
            <a:headEnd/>
            <a:tailEnd/>
          </a:ln>
        </p:spPr>
      </p:pic>
      <p:pic>
        <p:nvPicPr>
          <p:cNvPr id="8" name="Picture 2" descr="C:\Users\win7\Desktop\imagesF1KNT5NS.jpg"/>
          <p:cNvPicPr>
            <a:picLocks noGrp="1" noChangeAspect="1" noChangeArrowheads="1"/>
          </p:cNvPicPr>
          <p:nvPr>
            <p:ph idx="1"/>
          </p:nvPr>
        </p:nvPicPr>
        <p:blipFill>
          <a:blip r:embed="rId3" cstate="print"/>
          <a:srcRect/>
          <a:stretch>
            <a:fillRect/>
          </a:stretch>
        </p:blipFill>
        <p:spPr bwMode="auto">
          <a:xfrm>
            <a:off x="6012160" y="4149080"/>
            <a:ext cx="3096344" cy="2160240"/>
          </a:xfrm>
          <a:prstGeom prst="rect">
            <a:avLst/>
          </a:prstGeom>
          <a:noFill/>
        </p:spPr>
      </p:pic>
    </p:spTree>
    <p:extLst>
      <p:ext uri="{BB962C8B-B14F-4D97-AF65-F5344CB8AC3E}">
        <p14:creationId xmlns:p14="http://schemas.microsoft.com/office/powerpoint/2010/main" val="1140097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5732FC-1452-0149-BE73-62C0F5CCFC3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9912" y="1279002"/>
            <a:ext cx="5149576" cy="4732043"/>
          </a:xfrm>
          <a:prstGeom prst="rect">
            <a:avLst/>
          </a:prstGeom>
        </p:spPr>
      </p:pic>
      <p:pic>
        <p:nvPicPr>
          <p:cNvPr id="5" name="Picture 4">
            <a:extLst>
              <a:ext uri="{FF2B5EF4-FFF2-40B4-BE49-F238E27FC236}">
                <a16:creationId xmlns:a16="http://schemas.microsoft.com/office/drawing/2014/main" xmlns="" id="{69498423-E899-D843-AC2B-B4D749A708CB}"/>
              </a:ext>
            </a:extLst>
          </p:cNvPr>
          <p:cNvPicPr>
            <a:picLocks noChangeAspect="1"/>
          </p:cNvPicPr>
          <p:nvPr/>
        </p:nvPicPr>
        <p:blipFill>
          <a:blip r:embed="rId3"/>
          <a:stretch>
            <a:fillRect/>
          </a:stretch>
        </p:blipFill>
        <p:spPr>
          <a:xfrm>
            <a:off x="323528" y="260648"/>
            <a:ext cx="3187700" cy="2908300"/>
          </a:xfrm>
          <a:prstGeom prst="rect">
            <a:avLst/>
          </a:prstGeom>
        </p:spPr>
      </p:pic>
    </p:spTree>
    <p:extLst>
      <p:ext uri="{BB962C8B-B14F-4D97-AF65-F5344CB8AC3E}">
        <p14:creationId xmlns:p14="http://schemas.microsoft.com/office/powerpoint/2010/main" val="2536905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041485-B554-2E42-BAC1-B85DEDC72077}"/>
              </a:ext>
            </a:extLst>
          </p:cNvPr>
          <p:cNvPicPr>
            <a:picLocks noChangeAspect="1"/>
          </p:cNvPicPr>
          <p:nvPr/>
        </p:nvPicPr>
        <p:blipFill>
          <a:blip r:embed="rId2"/>
          <a:stretch>
            <a:fillRect/>
          </a:stretch>
        </p:blipFill>
        <p:spPr>
          <a:xfrm>
            <a:off x="179512" y="1124744"/>
            <a:ext cx="3981579" cy="3747368"/>
          </a:xfrm>
          <a:prstGeom prst="rect">
            <a:avLst/>
          </a:prstGeom>
        </p:spPr>
      </p:pic>
      <p:pic>
        <p:nvPicPr>
          <p:cNvPr id="5" name="Picture 4">
            <a:extLst>
              <a:ext uri="{FF2B5EF4-FFF2-40B4-BE49-F238E27FC236}">
                <a16:creationId xmlns:a16="http://schemas.microsoft.com/office/drawing/2014/main" xmlns="" id="{286E6222-6E7F-ED4C-922A-09EB571C3707}"/>
              </a:ext>
            </a:extLst>
          </p:cNvPr>
          <p:cNvPicPr>
            <a:picLocks noChangeAspect="1"/>
          </p:cNvPicPr>
          <p:nvPr/>
        </p:nvPicPr>
        <p:blipFill>
          <a:blip r:embed="rId3"/>
          <a:stretch>
            <a:fillRect/>
          </a:stretch>
        </p:blipFill>
        <p:spPr>
          <a:xfrm>
            <a:off x="4239493" y="1124744"/>
            <a:ext cx="5131166" cy="3747368"/>
          </a:xfrm>
          <a:prstGeom prst="rect">
            <a:avLst/>
          </a:prstGeom>
        </p:spPr>
      </p:pic>
    </p:spTree>
    <p:extLst>
      <p:ext uri="{BB962C8B-B14F-4D97-AF65-F5344CB8AC3E}">
        <p14:creationId xmlns:p14="http://schemas.microsoft.com/office/powerpoint/2010/main" val="2005622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18434D-690C-2D47-BB16-2E15D3DDECA0}"/>
              </a:ext>
            </a:extLst>
          </p:cNvPr>
          <p:cNvPicPr>
            <a:picLocks noChangeAspect="1"/>
          </p:cNvPicPr>
          <p:nvPr/>
        </p:nvPicPr>
        <p:blipFill>
          <a:blip r:embed="rId2"/>
          <a:stretch>
            <a:fillRect/>
          </a:stretch>
        </p:blipFill>
        <p:spPr>
          <a:xfrm>
            <a:off x="179512" y="24784"/>
            <a:ext cx="7751148" cy="6140520"/>
          </a:xfrm>
          <a:prstGeom prst="rect">
            <a:avLst/>
          </a:prstGeom>
        </p:spPr>
      </p:pic>
      <p:sp>
        <p:nvSpPr>
          <p:cNvPr id="2" name="TextBox 1">
            <a:extLst>
              <a:ext uri="{FF2B5EF4-FFF2-40B4-BE49-F238E27FC236}">
                <a16:creationId xmlns:a16="http://schemas.microsoft.com/office/drawing/2014/main" xmlns="" id="{552AA0B2-C850-6C40-BACE-FC3F9874F143}"/>
              </a:ext>
            </a:extLst>
          </p:cNvPr>
          <p:cNvSpPr txBox="1"/>
          <p:nvPr/>
        </p:nvSpPr>
        <p:spPr>
          <a:xfrm>
            <a:off x="467544" y="0"/>
            <a:ext cx="936104" cy="461665"/>
          </a:xfrm>
          <a:prstGeom prst="rect">
            <a:avLst/>
          </a:prstGeom>
          <a:solidFill>
            <a:srgbClr val="FFFFFF"/>
          </a:solidFill>
        </p:spPr>
        <p:txBody>
          <a:bodyPr wrap="square" rtlCol="0">
            <a:spAutoFit/>
          </a:bodyPr>
          <a:lstStyle/>
          <a:p>
            <a:endParaRPr lang="tr-TR" dirty="0"/>
          </a:p>
        </p:txBody>
      </p:sp>
      <p:sp>
        <p:nvSpPr>
          <p:cNvPr id="4" name="TextBox 3">
            <a:extLst>
              <a:ext uri="{FF2B5EF4-FFF2-40B4-BE49-F238E27FC236}">
                <a16:creationId xmlns:a16="http://schemas.microsoft.com/office/drawing/2014/main" xmlns="" id="{77D10665-0F11-5247-AC51-E9D836EE118E}"/>
              </a:ext>
            </a:extLst>
          </p:cNvPr>
          <p:cNvSpPr txBox="1"/>
          <p:nvPr/>
        </p:nvSpPr>
        <p:spPr>
          <a:xfrm>
            <a:off x="7308304" y="4869160"/>
            <a:ext cx="432048" cy="648072"/>
          </a:xfrm>
          <a:prstGeom prst="rect">
            <a:avLst/>
          </a:prstGeom>
          <a:solidFill>
            <a:srgbClr val="FFFFFF"/>
          </a:solidFill>
        </p:spPr>
        <p:txBody>
          <a:bodyPr wrap="square" rtlCol="0">
            <a:spAutoFit/>
          </a:bodyPr>
          <a:lstStyle/>
          <a:p>
            <a:endParaRPr lang="tr-TR" dirty="0"/>
          </a:p>
        </p:txBody>
      </p:sp>
    </p:spTree>
    <p:extLst>
      <p:ext uri="{BB962C8B-B14F-4D97-AF65-F5344CB8AC3E}">
        <p14:creationId xmlns:p14="http://schemas.microsoft.com/office/powerpoint/2010/main" val="2218612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5EDC923-5F36-B44B-B790-7E37153F26D4}"/>
              </a:ext>
            </a:extLst>
          </p:cNvPr>
          <p:cNvPicPr>
            <a:picLocks noChangeAspect="1"/>
          </p:cNvPicPr>
          <p:nvPr/>
        </p:nvPicPr>
        <p:blipFill>
          <a:blip r:embed="rId2"/>
          <a:stretch>
            <a:fillRect/>
          </a:stretch>
        </p:blipFill>
        <p:spPr>
          <a:xfrm>
            <a:off x="179512" y="-1"/>
            <a:ext cx="8424936" cy="6114873"/>
          </a:xfrm>
          <a:prstGeom prst="rect">
            <a:avLst/>
          </a:prstGeom>
        </p:spPr>
      </p:pic>
    </p:spTree>
    <p:extLst>
      <p:ext uri="{BB962C8B-B14F-4D97-AF65-F5344CB8AC3E}">
        <p14:creationId xmlns:p14="http://schemas.microsoft.com/office/powerpoint/2010/main" val="2061160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8202E9-52BC-894A-8089-F1585EEEEB8D}"/>
              </a:ext>
            </a:extLst>
          </p:cNvPr>
          <p:cNvPicPr>
            <a:picLocks noChangeAspect="1"/>
          </p:cNvPicPr>
          <p:nvPr/>
        </p:nvPicPr>
        <p:blipFill>
          <a:blip r:embed="rId2"/>
          <a:stretch>
            <a:fillRect/>
          </a:stretch>
        </p:blipFill>
        <p:spPr>
          <a:xfrm>
            <a:off x="0" y="607356"/>
            <a:ext cx="9144000" cy="5643288"/>
          </a:xfrm>
          <a:prstGeom prst="rect">
            <a:avLst/>
          </a:prstGeom>
        </p:spPr>
      </p:pic>
    </p:spTree>
    <p:extLst>
      <p:ext uri="{BB962C8B-B14F-4D97-AF65-F5344CB8AC3E}">
        <p14:creationId xmlns:p14="http://schemas.microsoft.com/office/powerpoint/2010/main" val="4178017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4F52668-34A4-E649-98E1-18F47CE85518}"/>
              </a:ext>
            </a:extLst>
          </p:cNvPr>
          <p:cNvSpPr/>
          <p:nvPr/>
        </p:nvSpPr>
        <p:spPr>
          <a:xfrm>
            <a:off x="539552" y="2588230"/>
            <a:ext cx="8280920" cy="3077766"/>
          </a:xfrm>
          <a:prstGeom prst="rect">
            <a:avLst/>
          </a:prstGeom>
        </p:spPr>
        <p:txBody>
          <a:bodyPr wrap="square">
            <a:spAutoFit/>
          </a:bodyPr>
          <a:lstStyle/>
          <a:p>
            <a:r>
              <a:rPr lang="en-US" i="1" dirty="0">
                <a:solidFill>
                  <a:schemeClr val="tx1"/>
                </a:solidFill>
                <a:latin typeface="Times" pitchFamily="2" charset="0"/>
              </a:rPr>
              <a:t>“Understanding cardiac anatomy is </a:t>
            </a:r>
          </a:p>
          <a:p>
            <a:r>
              <a:rPr lang="en-US" i="1" dirty="0">
                <a:solidFill>
                  <a:schemeClr val="tx1"/>
                </a:solidFill>
                <a:latin typeface="Times" pitchFamily="2" charset="0"/>
              </a:rPr>
              <a:t>fundamental to success in cardiac surgery.”</a:t>
            </a:r>
          </a:p>
          <a:p>
            <a:endParaRPr lang="en-US" dirty="0">
              <a:solidFill>
                <a:schemeClr val="tx1"/>
              </a:solidFill>
              <a:effectLst/>
              <a:latin typeface="Times" pitchFamily="2" charset="0"/>
            </a:endParaRPr>
          </a:p>
          <a:p>
            <a:endParaRPr lang="en-US" dirty="0">
              <a:solidFill>
                <a:schemeClr val="tx1"/>
              </a:solidFill>
              <a:latin typeface="Times" pitchFamily="2" charset="0"/>
            </a:endParaRPr>
          </a:p>
          <a:p>
            <a:r>
              <a:rPr lang="en-US" sz="1400" dirty="0">
                <a:solidFill>
                  <a:schemeClr val="bg1">
                    <a:lumMod val="90000"/>
                    <a:lumOff val="10000"/>
                  </a:schemeClr>
                </a:solidFill>
                <a:latin typeface="Times" pitchFamily="2" charset="0"/>
              </a:rPr>
              <a:t>Donald B. Doty, M.D.</a:t>
            </a:r>
          </a:p>
          <a:p>
            <a:r>
              <a:rPr lang="en-US" sz="1400" dirty="0">
                <a:solidFill>
                  <a:schemeClr val="bg1">
                    <a:lumMod val="90000"/>
                    <a:lumOff val="10000"/>
                  </a:schemeClr>
                </a:solidFill>
                <a:latin typeface="Times" pitchFamily="2" charset="0"/>
              </a:rPr>
              <a:t>John R. Doty, M.D.</a:t>
            </a:r>
          </a:p>
          <a:p>
            <a:endParaRPr lang="en-US" sz="1400" dirty="0">
              <a:solidFill>
                <a:schemeClr val="bg1">
                  <a:lumMod val="90000"/>
                  <a:lumOff val="10000"/>
                </a:schemeClr>
              </a:solidFill>
              <a:latin typeface="Times" pitchFamily="2" charset="0"/>
            </a:endParaRPr>
          </a:p>
          <a:p>
            <a:r>
              <a:rPr lang="en-US" sz="1400" dirty="0">
                <a:solidFill>
                  <a:schemeClr val="tx1"/>
                </a:solidFill>
                <a:latin typeface="Times" pitchFamily="2" charset="0"/>
              </a:rPr>
              <a:t>CARDIAC SURGERY Operative Technique (2012)</a:t>
            </a:r>
          </a:p>
          <a:p>
            <a:endParaRPr lang="en-US" sz="1400" dirty="0">
              <a:solidFill>
                <a:schemeClr val="tx1"/>
              </a:solidFill>
              <a:latin typeface="Times" pitchFamily="2" charset="0"/>
            </a:endParaRPr>
          </a:p>
          <a:p>
            <a:endParaRPr lang="en-US" sz="1400" dirty="0">
              <a:solidFill>
                <a:schemeClr val="tx1"/>
              </a:solidFill>
              <a:latin typeface="Times" pitchFamily="2" charset="0"/>
            </a:endParaRPr>
          </a:p>
          <a:p>
            <a:endParaRPr lang="en-US" sz="1400" dirty="0">
              <a:solidFill>
                <a:schemeClr val="tx1"/>
              </a:solidFill>
              <a:effectLst/>
              <a:latin typeface="Times" pitchFamily="2" charset="0"/>
            </a:endParaRPr>
          </a:p>
        </p:txBody>
      </p:sp>
    </p:spTree>
    <p:extLst>
      <p:ext uri="{BB962C8B-B14F-4D97-AF65-F5344CB8AC3E}">
        <p14:creationId xmlns:p14="http://schemas.microsoft.com/office/powerpoint/2010/main" val="463901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026" descr="C:\My Documents\My Pictures\Mediastinum pictures\mediastinum compartments.bm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55776" y="784625"/>
            <a:ext cx="3744415" cy="5353006"/>
          </a:xfrm>
          <a:prstGeom prst="rect">
            <a:avLst/>
          </a:prstGeom>
          <a:noFill/>
          <a:ln w="19050">
            <a:solidFill>
              <a:srgbClr val="00CC66"/>
            </a:solidFill>
            <a:miter lim="800000"/>
            <a:headEnd/>
            <a:tailEnd/>
          </a:ln>
          <a:extLst>
            <a:ext uri="{909E8E84-426E-40dd-AFC4-6F175D3DCCD1}">
              <a14:hiddenFill xmlns:a14="http://schemas.microsoft.com/office/drawing/2010/main">
                <a:solidFill>
                  <a:srgbClr val="FFFFFF"/>
                </a:solidFill>
              </a14:hiddenFill>
            </a:ext>
          </a:extLst>
        </p:spPr>
      </p:pic>
      <p:sp>
        <p:nvSpPr>
          <p:cNvPr id="43011" name="Text Box 1027"/>
          <p:cNvSpPr txBox="1">
            <a:spLocks noChangeArrowheads="1"/>
          </p:cNvSpPr>
          <p:nvPr/>
        </p:nvSpPr>
        <p:spPr bwMode="auto">
          <a:xfrm>
            <a:off x="444958" y="1564350"/>
            <a:ext cx="2110817"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endParaRPr lang="en-GB" sz="2400" b="1" u="sng" dirty="0">
              <a:solidFill>
                <a:srgbClr val="FF9B05"/>
              </a:solidFill>
              <a:latin typeface="Arial MT Condensed Light" charset="0"/>
            </a:endParaRPr>
          </a:p>
          <a:p>
            <a:pPr algn="l" eaLnBrk="0" hangingPunct="0"/>
            <a:r>
              <a:rPr lang="en-GB" sz="3200" b="1" dirty="0">
                <a:solidFill>
                  <a:schemeClr val="bg1"/>
                </a:solidFill>
                <a:latin typeface="Arial MT Condensed Light" charset="0"/>
              </a:rPr>
              <a:t>S</a:t>
            </a:r>
            <a:r>
              <a:rPr lang="en-GB" sz="3200" b="1" dirty="0">
                <a:solidFill>
                  <a:srgbClr val="FF0000"/>
                </a:solidFill>
                <a:latin typeface="Arial MT Condensed Light" charset="0"/>
              </a:rPr>
              <a:t>uperior</a:t>
            </a:r>
          </a:p>
          <a:p>
            <a:pPr algn="l" eaLnBrk="0" hangingPunct="0"/>
            <a:r>
              <a:rPr lang="en-GB" sz="3200" b="1" dirty="0">
                <a:solidFill>
                  <a:srgbClr val="000C32"/>
                </a:solidFill>
                <a:latin typeface="Arial MT Condensed Light" charset="0"/>
              </a:rPr>
              <a:t>A</a:t>
            </a:r>
            <a:r>
              <a:rPr lang="en-GB" sz="3200" b="1" dirty="0">
                <a:solidFill>
                  <a:srgbClr val="FF0000"/>
                </a:solidFill>
                <a:latin typeface="Arial MT Condensed Light" charset="0"/>
              </a:rPr>
              <a:t>nterior</a:t>
            </a:r>
          </a:p>
          <a:p>
            <a:pPr algn="l" eaLnBrk="0" hangingPunct="0"/>
            <a:r>
              <a:rPr lang="en-GB" sz="3200" b="1" dirty="0">
                <a:solidFill>
                  <a:srgbClr val="000C32"/>
                </a:solidFill>
                <a:latin typeface="Arial MT Condensed Light" charset="0"/>
              </a:rPr>
              <a:t>M</a:t>
            </a:r>
            <a:r>
              <a:rPr lang="en-GB" sz="3200" b="1" dirty="0">
                <a:solidFill>
                  <a:srgbClr val="FF0000"/>
                </a:solidFill>
                <a:latin typeface="Arial MT Condensed Light" charset="0"/>
              </a:rPr>
              <a:t>iddle</a:t>
            </a:r>
          </a:p>
          <a:p>
            <a:pPr algn="l" eaLnBrk="0" hangingPunct="0"/>
            <a:r>
              <a:rPr lang="en-GB" sz="3200" b="1" dirty="0">
                <a:solidFill>
                  <a:srgbClr val="000C32"/>
                </a:solidFill>
                <a:latin typeface="Arial MT Condensed Light" charset="0"/>
              </a:rPr>
              <a:t>P</a:t>
            </a:r>
            <a:r>
              <a:rPr lang="en-GB" sz="3200" b="1" dirty="0">
                <a:solidFill>
                  <a:srgbClr val="FF0000"/>
                </a:solidFill>
                <a:latin typeface="Arial MT Condensed Light" charset="0"/>
              </a:rPr>
              <a:t>osterior</a:t>
            </a:r>
            <a:endParaRPr lang="en-GB" sz="2400" b="1" dirty="0">
              <a:solidFill>
                <a:srgbClr val="FF0000"/>
              </a:solidFill>
              <a:latin typeface="Arial MT Condensed Light" charset="0"/>
            </a:endParaRPr>
          </a:p>
        </p:txBody>
      </p:sp>
      <p:sp>
        <p:nvSpPr>
          <p:cNvPr id="43012" name="Text Box 1028"/>
          <p:cNvSpPr txBox="1">
            <a:spLocks noChangeArrowheads="1"/>
          </p:cNvSpPr>
          <p:nvPr/>
        </p:nvSpPr>
        <p:spPr bwMode="auto">
          <a:xfrm>
            <a:off x="444958" y="6144528"/>
            <a:ext cx="77768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GB" sz="1600" dirty="0">
                <a:solidFill>
                  <a:schemeClr val="bg1">
                    <a:lumMod val="90000"/>
                    <a:lumOff val="10000"/>
                  </a:schemeClr>
                </a:solidFill>
                <a:latin typeface="Arial MT Condensed Light" charset="0"/>
              </a:rPr>
              <a:t>Collins J, Stern EJ. </a:t>
            </a:r>
          </a:p>
          <a:p>
            <a:pPr eaLnBrk="0" hangingPunct="0"/>
            <a:r>
              <a:rPr lang="en-GB" sz="1600" dirty="0">
                <a:solidFill>
                  <a:schemeClr val="bg1">
                    <a:lumMod val="90000"/>
                    <a:lumOff val="10000"/>
                  </a:schemeClr>
                </a:solidFill>
                <a:latin typeface="Arial MT Condensed Light" charset="0"/>
              </a:rPr>
              <a:t>Chest Radiology- The Essentials (1999) </a:t>
            </a:r>
            <a:endParaRPr lang="en-GB" sz="2000" dirty="0">
              <a:solidFill>
                <a:schemeClr val="bg1">
                  <a:lumMod val="90000"/>
                  <a:lumOff val="10000"/>
                </a:schemeClr>
              </a:solidFill>
              <a:latin typeface="Arial MT Condensed Light" charset="0"/>
            </a:endParaRPr>
          </a:p>
        </p:txBody>
      </p:sp>
      <p:sp>
        <p:nvSpPr>
          <p:cNvPr id="43013" name="Text Box 1029"/>
          <p:cNvSpPr txBox="1">
            <a:spLocks noChangeArrowheads="1"/>
          </p:cNvSpPr>
          <p:nvPr/>
        </p:nvSpPr>
        <p:spPr bwMode="auto">
          <a:xfrm>
            <a:off x="323528" y="263170"/>
            <a:ext cx="4079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GB" sz="2400" b="1" dirty="0">
                <a:solidFill>
                  <a:schemeClr val="bg1"/>
                </a:solidFill>
                <a:latin typeface="Arial" charset="0"/>
              </a:rPr>
              <a:t>Mediastinal Compartments</a:t>
            </a:r>
          </a:p>
        </p:txBody>
      </p:sp>
      <p:sp>
        <p:nvSpPr>
          <p:cNvPr id="43014" name="Line 1030"/>
          <p:cNvSpPr>
            <a:spLocks noChangeShapeType="1"/>
          </p:cNvSpPr>
          <p:nvPr/>
        </p:nvSpPr>
        <p:spPr bwMode="auto">
          <a:xfrm>
            <a:off x="5220072" y="2133600"/>
            <a:ext cx="1016000" cy="0"/>
          </a:xfrm>
          <a:prstGeom prst="line">
            <a:avLst/>
          </a:prstGeom>
          <a:noFill/>
          <a:ln w="12700">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015" name="Text Box 1031"/>
          <p:cNvSpPr txBox="1">
            <a:spLocks noChangeArrowheads="1"/>
          </p:cNvSpPr>
          <p:nvPr/>
        </p:nvSpPr>
        <p:spPr bwMode="auto">
          <a:xfrm>
            <a:off x="6236072" y="1541928"/>
            <a:ext cx="28684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GB" dirty="0">
                <a:solidFill>
                  <a:srgbClr val="000C32"/>
                </a:solidFill>
                <a:latin typeface="Calibri" panose="020F0502020204030204" pitchFamily="34" charset="0"/>
                <a:cs typeface="Calibri" panose="020F0502020204030204" pitchFamily="34" charset="0"/>
              </a:rPr>
              <a:t>line from the </a:t>
            </a:r>
            <a:r>
              <a:rPr lang="en-GB" i="1" dirty="0" err="1">
                <a:solidFill>
                  <a:srgbClr val="000C32"/>
                </a:solidFill>
                <a:latin typeface="Calibri" panose="020F0502020204030204" pitchFamily="34" charset="0"/>
                <a:cs typeface="Calibri" panose="020F0502020204030204" pitchFamily="34" charset="0"/>
              </a:rPr>
              <a:t>sterno</a:t>
            </a:r>
            <a:r>
              <a:rPr lang="en-GB" i="1" dirty="0">
                <a:solidFill>
                  <a:srgbClr val="000C32"/>
                </a:solidFill>
                <a:latin typeface="Calibri" panose="020F0502020204030204" pitchFamily="34" charset="0"/>
                <a:cs typeface="Calibri" panose="020F0502020204030204" pitchFamily="34" charset="0"/>
              </a:rPr>
              <a:t>-manubrial joint</a:t>
            </a:r>
            <a:r>
              <a:rPr lang="en-GB" dirty="0">
                <a:solidFill>
                  <a:srgbClr val="000C32"/>
                </a:solidFill>
                <a:latin typeface="Calibri" panose="020F0502020204030204" pitchFamily="34" charset="0"/>
                <a:cs typeface="Calibri" panose="020F0502020204030204" pitchFamily="34" charset="0"/>
              </a:rPr>
              <a:t> to the </a:t>
            </a:r>
            <a:r>
              <a:rPr lang="en-GB" i="1" dirty="0">
                <a:solidFill>
                  <a:srgbClr val="000C32"/>
                </a:solidFill>
                <a:latin typeface="Calibri" panose="020F0502020204030204" pitchFamily="34" charset="0"/>
                <a:cs typeface="Calibri" panose="020F0502020204030204" pitchFamily="34" charset="0"/>
              </a:rPr>
              <a:t>fourth</a:t>
            </a:r>
            <a:r>
              <a:rPr lang="en-GB" dirty="0">
                <a:solidFill>
                  <a:srgbClr val="000C32"/>
                </a:solidFill>
                <a:latin typeface="Calibri" panose="020F0502020204030204" pitchFamily="34" charset="0"/>
                <a:cs typeface="Calibri" panose="020F0502020204030204" pitchFamily="34" charset="0"/>
              </a:rPr>
              <a:t> </a:t>
            </a:r>
            <a:r>
              <a:rPr lang="en-GB" i="1" dirty="0">
                <a:solidFill>
                  <a:srgbClr val="000C32"/>
                </a:solidFill>
                <a:latin typeface="Calibri" panose="020F0502020204030204" pitchFamily="34" charset="0"/>
                <a:cs typeface="Calibri" panose="020F0502020204030204" pitchFamily="34" charset="0"/>
              </a:rPr>
              <a:t>thoracic vertebral body</a:t>
            </a:r>
            <a:r>
              <a:rPr lang="en-GB" dirty="0">
                <a:solidFill>
                  <a:srgbClr val="000C32"/>
                </a:solidFill>
                <a:latin typeface="Calibri" panose="020F0502020204030204" pitchFamily="34" charset="0"/>
                <a:cs typeface="Calibri" panose="020F0502020204030204" pitchFamily="34" charset="0"/>
              </a:rPr>
              <a:t> (T4)</a:t>
            </a:r>
          </a:p>
        </p:txBody>
      </p:sp>
    </p:spTree>
    <p:extLst>
      <p:ext uri="{BB962C8B-B14F-4D97-AF65-F5344CB8AC3E}">
        <p14:creationId xmlns:p14="http://schemas.microsoft.com/office/powerpoint/2010/main" val="1491902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1126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96752"/>
            <a:ext cx="91440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19367" y="0"/>
            <a:ext cx="62246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218" name="Rectangle 4"/>
          <p:cNvSpPr>
            <a:spLocks noChangeArrowheads="1"/>
          </p:cNvSpPr>
          <p:nvPr/>
        </p:nvSpPr>
        <p:spPr bwMode="auto">
          <a:xfrm>
            <a:off x="179512" y="2276872"/>
            <a:ext cx="319510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tr-TR" sz="4400" dirty="0" err="1">
                <a:solidFill>
                  <a:srgbClr val="000C32"/>
                </a:solidFill>
                <a:latin typeface="Arial" charset="0"/>
              </a:rPr>
              <a:t>Perikardium</a:t>
            </a:r>
            <a:endParaRPr lang="tr-TR" sz="4400" dirty="0">
              <a:solidFill>
                <a:srgbClr val="000C32"/>
              </a:solidFill>
              <a:latin typeface="Arial" charset="0"/>
            </a:endParaRPr>
          </a:p>
          <a:p>
            <a:endParaRPr lang="tr-TR" sz="2000" dirty="0">
              <a:solidFill>
                <a:srgbClr val="000C32"/>
              </a:solidFill>
              <a:latin typeface="Arial" charset="0"/>
            </a:endParaRPr>
          </a:p>
          <a:p>
            <a:r>
              <a:rPr lang="tr-TR" sz="2000" dirty="0" err="1">
                <a:solidFill>
                  <a:srgbClr val="000C32"/>
                </a:solidFill>
                <a:latin typeface="Arial" charset="0"/>
              </a:rPr>
              <a:t>Transvers</a:t>
            </a:r>
            <a:r>
              <a:rPr lang="tr-TR" sz="2000" dirty="0">
                <a:solidFill>
                  <a:srgbClr val="000C32"/>
                </a:solidFill>
                <a:latin typeface="Arial" charset="0"/>
              </a:rPr>
              <a:t> sinüs</a:t>
            </a:r>
          </a:p>
          <a:p>
            <a:r>
              <a:rPr lang="tr-TR" sz="2000" dirty="0" err="1">
                <a:solidFill>
                  <a:srgbClr val="000C32"/>
                </a:solidFill>
                <a:latin typeface="Arial" charset="0"/>
              </a:rPr>
              <a:t>Oblik</a:t>
            </a:r>
            <a:r>
              <a:rPr lang="tr-TR" sz="2000" dirty="0">
                <a:solidFill>
                  <a:srgbClr val="000C32"/>
                </a:solidFill>
                <a:latin typeface="Arial" charset="0"/>
              </a:rPr>
              <a:t> sinüs</a:t>
            </a:r>
            <a:endParaRPr lang="en-US" dirty="0">
              <a:solidFill>
                <a:srgbClr val="000C3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2DC8C83-8D81-5143-B524-9395970B5508}"/>
              </a:ext>
            </a:extLst>
          </p:cNvPr>
          <p:cNvPicPr>
            <a:picLocks noChangeAspect="1"/>
          </p:cNvPicPr>
          <p:nvPr/>
        </p:nvPicPr>
        <p:blipFill>
          <a:blip r:embed="rId2"/>
          <a:stretch>
            <a:fillRect/>
          </a:stretch>
        </p:blipFill>
        <p:spPr>
          <a:xfrm>
            <a:off x="-16412" y="0"/>
            <a:ext cx="9144000" cy="6021288"/>
          </a:xfrm>
          <a:prstGeom prst="rect">
            <a:avLst/>
          </a:prstGeom>
        </p:spPr>
      </p:pic>
    </p:spTree>
    <p:extLst>
      <p:ext uri="{BB962C8B-B14F-4D97-AF65-F5344CB8AC3E}">
        <p14:creationId xmlns:p14="http://schemas.microsoft.com/office/powerpoint/2010/main" val="3239857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 ">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179388" y="692150"/>
            <a:ext cx="8723312" cy="47593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242" name="TextBox 4"/>
          <p:cNvSpPr txBox="1">
            <a:spLocks noChangeArrowheads="1"/>
          </p:cNvSpPr>
          <p:nvPr/>
        </p:nvSpPr>
        <p:spPr bwMode="auto">
          <a:xfrm>
            <a:off x="1590188" y="5589588"/>
            <a:ext cx="58144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AFD00"/>
                </a:solidFill>
                <a:latin typeface="Times New Roman" charset="0"/>
                <a:ea typeface="ＭＳ Ｐゴシック" charset="0"/>
                <a:cs typeface="ＭＳ Ｐゴシック" charset="0"/>
              </a:defRPr>
            </a:lvl1pPr>
            <a:lvl2pPr marL="742950" indent="-285750">
              <a:defRPr sz="2400">
                <a:solidFill>
                  <a:srgbClr val="FAFD00"/>
                </a:solidFill>
                <a:latin typeface="Times New Roman" charset="0"/>
                <a:ea typeface="ＭＳ Ｐゴシック" charset="0"/>
              </a:defRPr>
            </a:lvl2pPr>
            <a:lvl3pPr marL="1143000" indent="-228600">
              <a:defRPr sz="2400">
                <a:solidFill>
                  <a:srgbClr val="FAFD00"/>
                </a:solidFill>
                <a:latin typeface="Times New Roman" charset="0"/>
                <a:ea typeface="ＭＳ Ｐゴシック" charset="0"/>
              </a:defRPr>
            </a:lvl3pPr>
            <a:lvl4pPr marL="1600200" indent="-228600">
              <a:defRPr sz="2400">
                <a:solidFill>
                  <a:srgbClr val="FAFD00"/>
                </a:solidFill>
                <a:latin typeface="Times New Roman" charset="0"/>
                <a:ea typeface="ＭＳ Ｐゴシック" charset="0"/>
              </a:defRPr>
            </a:lvl4pPr>
            <a:lvl5pPr marL="2057400" indent="-228600">
              <a:defRPr sz="2400">
                <a:solidFill>
                  <a:srgbClr val="FAFD00"/>
                </a:solidFill>
                <a:latin typeface="Times New Roman" charset="0"/>
                <a:ea typeface="ＭＳ Ｐゴシック" charset="0"/>
              </a:defRPr>
            </a:lvl5pPr>
            <a:lvl6pPr marL="2514600" indent="-228600" algn="ctr" eaLnBrk="0" fontAlgn="base" hangingPunct="0">
              <a:spcBef>
                <a:spcPct val="0"/>
              </a:spcBef>
              <a:spcAft>
                <a:spcPct val="0"/>
              </a:spcAft>
              <a:defRPr sz="2400">
                <a:solidFill>
                  <a:srgbClr val="FAFD00"/>
                </a:solidFill>
                <a:latin typeface="Times New Roman" charset="0"/>
                <a:ea typeface="ＭＳ Ｐゴシック" charset="0"/>
              </a:defRPr>
            </a:lvl6pPr>
            <a:lvl7pPr marL="2971800" indent="-228600" algn="ctr" eaLnBrk="0" fontAlgn="base" hangingPunct="0">
              <a:spcBef>
                <a:spcPct val="0"/>
              </a:spcBef>
              <a:spcAft>
                <a:spcPct val="0"/>
              </a:spcAft>
              <a:defRPr sz="2400">
                <a:solidFill>
                  <a:srgbClr val="FAFD00"/>
                </a:solidFill>
                <a:latin typeface="Times New Roman" charset="0"/>
                <a:ea typeface="ＭＳ Ｐゴシック" charset="0"/>
              </a:defRPr>
            </a:lvl7pPr>
            <a:lvl8pPr marL="3429000" indent="-228600" algn="ctr" eaLnBrk="0" fontAlgn="base" hangingPunct="0">
              <a:spcBef>
                <a:spcPct val="0"/>
              </a:spcBef>
              <a:spcAft>
                <a:spcPct val="0"/>
              </a:spcAft>
              <a:defRPr sz="2400">
                <a:solidFill>
                  <a:srgbClr val="FAFD00"/>
                </a:solidFill>
                <a:latin typeface="Times New Roman" charset="0"/>
                <a:ea typeface="ＭＳ Ｐゴシック" charset="0"/>
              </a:defRPr>
            </a:lvl8pPr>
            <a:lvl9pPr marL="3886200" indent="-228600" algn="ctr" eaLnBrk="0" fontAlgn="base" hangingPunct="0">
              <a:spcBef>
                <a:spcPct val="0"/>
              </a:spcBef>
              <a:spcAft>
                <a:spcPct val="0"/>
              </a:spcAft>
              <a:defRPr sz="2400">
                <a:solidFill>
                  <a:srgbClr val="FAFD00"/>
                </a:solidFill>
                <a:latin typeface="Times New Roman" charset="0"/>
                <a:ea typeface="ＭＳ Ｐゴシック" charset="0"/>
              </a:defRPr>
            </a:lvl9pPr>
          </a:lstStyle>
          <a:p>
            <a:r>
              <a:rPr lang="en-US" dirty="0" err="1">
                <a:solidFill>
                  <a:srgbClr val="000C32"/>
                </a:solidFill>
              </a:rPr>
              <a:t>Kenar</a:t>
            </a:r>
            <a:r>
              <a:rPr lang="en-US" dirty="0">
                <a:solidFill>
                  <a:srgbClr val="000C32"/>
                </a:solidFill>
              </a:rPr>
              <a:t> </a:t>
            </a:r>
            <a:r>
              <a:rPr lang="en-US" dirty="0" err="1">
                <a:solidFill>
                  <a:srgbClr val="000C32"/>
                </a:solidFill>
              </a:rPr>
              <a:t>ve</a:t>
            </a:r>
            <a:r>
              <a:rPr lang="en-US" dirty="0">
                <a:solidFill>
                  <a:srgbClr val="000C32"/>
                </a:solidFill>
              </a:rPr>
              <a:t> </a:t>
            </a:r>
            <a:r>
              <a:rPr lang="en-US" dirty="0" err="1">
                <a:solidFill>
                  <a:srgbClr val="000C32"/>
                </a:solidFill>
              </a:rPr>
              <a:t>yüzeyler</a:t>
            </a:r>
            <a:endParaRPr lang="en-US" dirty="0">
              <a:solidFill>
                <a:srgbClr val="000C32"/>
              </a:solidFill>
            </a:endParaRPr>
          </a:p>
          <a:p>
            <a:r>
              <a:rPr lang="en-US" dirty="0" err="1">
                <a:solidFill>
                  <a:srgbClr val="000C32"/>
                </a:solidFill>
              </a:rPr>
              <a:t>Akut</a:t>
            </a:r>
            <a:r>
              <a:rPr lang="en-US" dirty="0">
                <a:solidFill>
                  <a:srgbClr val="000C32"/>
                </a:solidFill>
              </a:rPr>
              <a:t> margin, </a:t>
            </a:r>
            <a:r>
              <a:rPr lang="en-US" dirty="0" err="1">
                <a:solidFill>
                  <a:srgbClr val="000C32"/>
                </a:solidFill>
              </a:rPr>
              <a:t>Obtuz</a:t>
            </a:r>
            <a:r>
              <a:rPr lang="en-US" dirty="0">
                <a:solidFill>
                  <a:srgbClr val="000C32"/>
                </a:solidFill>
              </a:rPr>
              <a:t> margin, Posterior margin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F1A6A54-4C22-FE4B-A11A-C08F4A166CCF}"/>
              </a:ext>
            </a:extLst>
          </p:cNvPr>
          <p:cNvPicPr>
            <a:picLocks noChangeAspect="1"/>
          </p:cNvPicPr>
          <p:nvPr/>
        </p:nvPicPr>
        <p:blipFill>
          <a:blip r:embed="rId2"/>
          <a:stretch>
            <a:fillRect/>
          </a:stretch>
        </p:blipFill>
        <p:spPr>
          <a:xfrm>
            <a:off x="0" y="0"/>
            <a:ext cx="8028384" cy="6118855"/>
          </a:xfrm>
          <a:prstGeom prst="rect">
            <a:avLst/>
          </a:prstGeom>
        </p:spPr>
      </p:pic>
      <p:sp>
        <p:nvSpPr>
          <p:cNvPr id="6" name="TextBox 5">
            <a:extLst>
              <a:ext uri="{FF2B5EF4-FFF2-40B4-BE49-F238E27FC236}">
                <a16:creationId xmlns:a16="http://schemas.microsoft.com/office/drawing/2014/main" xmlns="" id="{4D467B12-286F-8144-91F1-BB8DBE7E1D14}"/>
              </a:ext>
            </a:extLst>
          </p:cNvPr>
          <p:cNvSpPr txBox="1"/>
          <p:nvPr/>
        </p:nvSpPr>
        <p:spPr>
          <a:xfrm>
            <a:off x="683568" y="404664"/>
            <a:ext cx="1512168" cy="1569660"/>
          </a:xfrm>
          <a:prstGeom prst="rect">
            <a:avLst/>
          </a:prstGeom>
          <a:solidFill>
            <a:srgbClr val="FFFFFF"/>
          </a:solidFill>
        </p:spPr>
        <p:txBody>
          <a:bodyPr wrap="square" rtlCol="0">
            <a:spAutoFit/>
          </a:bodyPr>
          <a:lstStyle/>
          <a:p>
            <a:endParaRPr lang="tr-TR" dirty="0">
              <a:highlight>
                <a:srgbClr val="FFFFFF"/>
              </a:highlight>
            </a:endParaRPr>
          </a:p>
          <a:p>
            <a:endParaRPr lang="tr-TR" dirty="0">
              <a:highlight>
                <a:srgbClr val="FFFFFF"/>
              </a:highlight>
            </a:endParaRPr>
          </a:p>
          <a:p>
            <a:endParaRPr lang="tr-TR" dirty="0">
              <a:highlight>
                <a:srgbClr val="FFFFFF"/>
              </a:highlight>
            </a:endParaRPr>
          </a:p>
          <a:p>
            <a:endParaRPr lang="tr-TR" dirty="0">
              <a:highlight>
                <a:srgbClr val="FFFFFF"/>
              </a:highlight>
            </a:endParaRPr>
          </a:p>
        </p:txBody>
      </p:sp>
      <p:sp>
        <p:nvSpPr>
          <p:cNvPr id="2" name="TextBox 1">
            <a:extLst>
              <a:ext uri="{FF2B5EF4-FFF2-40B4-BE49-F238E27FC236}">
                <a16:creationId xmlns:a16="http://schemas.microsoft.com/office/drawing/2014/main" xmlns="" id="{A45A8CA9-3E93-884E-84B9-C933A1FAAA6F}"/>
              </a:ext>
            </a:extLst>
          </p:cNvPr>
          <p:cNvSpPr txBox="1"/>
          <p:nvPr/>
        </p:nvSpPr>
        <p:spPr>
          <a:xfrm>
            <a:off x="0" y="260648"/>
            <a:ext cx="1187624" cy="1713676"/>
          </a:xfrm>
          <a:prstGeom prst="rect">
            <a:avLst/>
          </a:prstGeom>
          <a:solidFill>
            <a:srgbClr val="FFFFFF"/>
          </a:solidFill>
        </p:spPr>
        <p:txBody>
          <a:bodyPr wrap="square" rtlCol="0">
            <a:spAutoFit/>
          </a:bodyPr>
          <a:lstStyle/>
          <a:p>
            <a:endParaRPr lang="tr-TR" dirty="0"/>
          </a:p>
        </p:txBody>
      </p:sp>
    </p:spTree>
    <p:extLst>
      <p:ext uri="{BB962C8B-B14F-4D97-AF65-F5344CB8AC3E}">
        <p14:creationId xmlns:p14="http://schemas.microsoft.com/office/powerpoint/2010/main" val="4023380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F7D7186-038B-9F49-BDCC-D67842AEB35E}"/>
              </a:ext>
            </a:extLst>
          </p:cNvPr>
          <p:cNvPicPr>
            <a:picLocks noChangeAspect="1"/>
          </p:cNvPicPr>
          <p:nvPr/>
        </p:nvPicPr>
        <p:blipFill>
          <a:blip r:embed="rId2"/>
          <a:stretch>
            <a:fillRect/>
          </a:stretch>
        </p:blipFill>
        <p:spPr>
          <a:xfrm>
            <a:off x="21026" y="-14844"/>
            <a:ext cx="9141432" cy="5895675"/>
          </a:xfrm>
          <a:prstGeom prst="rect">
            <a:avLst/>
          </a:prstGeom>
        </p:spPr>
      </p:pic>
      <p:sp>
        <p:nvSpPr>
          <p:cNvPr id="2" name="TextBox 1">
            <a:extLst>
              <a:ext uri="{FF2B5EF4-FFF2-40B4-BE49-F238E27FC236}">
                <a16:creationId xmlns:a16="http://schemas.microsoft.com/office/drawing/2014/main" xmlns="" id="{698D69D9-1428-BE40-BD80-7B4F41F8E775}"/>
              </a:ext>
            </a:extLst>
          </p:cNvPr>
          <p:cNvSpPr txBox="1"/>
          <p:nvPr/>
        </p:nvSpPr>
        <p:spPr>
          <a:xfrm>
            <a:off x="1547664" y="548680"/>
            <a:ext cx="864096" cy="648072"/>
          </a:xfrm>
          <a:prstGeom prst="rect">
            <a:avLst/>
          </a:prstGeom>
          <a:solidFill>
            <a:srgbClr val="FFFFFF"/>
          </a:solidFill>
        </p:spPr>
        <p:txBody>
          <a:bodyPr wrap="square" rtlCol="0">
            <a:spAutoFit/>
          </a:bodyPr>
          <a:lstStyle/>
          <a:p>
            <a:endParaRPr lang="tr-TR" dirty="0"/>
          </a:p>
        </p:txBody>
      </p:sp>
    </p:spTree>
    <p:extLst>
      <p:ext uri="{BB962C8B-B14F-4D97-AF65-F5344CB8AC3E}">
        <p14:creationId xmlns:p14="http://schemas.microsoft.com/office/powerpoint/2010/main" val="2225074366"/>
      </p:ext>
    </p:extLst>
  </p:cSld>
  <p:clrMapOvr>
    <a:masterClrMapping/>
  </p:clrMapOvr>
</p:sld>
</file>

<file path=ppt/theme/theme1.xml><?xml version="1.0" encoding="utf-8"?>
<a:theme xmlns:a="http://schemas.openxmlformats.org/drawingml/2006/main" name="Default Design">
  <a:themeElements>
    <a:clrScheme name="">
      <a:dk1>
        <a:srgbClr val="000000"/>
      </a:dk1>
      <a:lt1>
        <a:srgbClr val="000C32"/>
      </a:lt1>
      <a:dk2>
        <a:srgbClr val="000000"/>
      </a:dk2>
      <a:lt2>
        <a:srgbClr val="919191"/>
      </a:lt2>
      <a:accent1>
        <a:srgbClr val="618FFD"/>
      </a:accent1>
      <a:accent2>
        <a:srgbClr val="00AE00"/>
      </a:accent2>
      <a:accent3>
        <a:srgbClr val="AAAAAD"/>
      </a:accent3>
      <a:accent4>
        <a:srgbClr val="000000"/>
      </a:accent4>
      <a:accent5>
        <a:srgbClr val="B7C6FE"/>
      </a:accent5>
      <a:accent6>
        <a:srgbClr val="009D00"/>
      </a:accent6>
      <a:hlink>
        <a:srgbClr val="FC0128"/>
      </a:hlink>
      <a:folHlink>
        <a:srgbClr val="CECECE"/>
      </a:folHlink>
    </a:clrScheme>
    <a:fontScheme name="Default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FAFD00"/>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FAFD00"/>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PowerPoint 4:</Template>
  <TotalTime>21955</TotalTime>
  <Pages>24</Pages>
  <Words>818</Words>
  <Application>Microsoft Macintosh PowerPoint</Application>
  <PresentationFormat>On-screen Show (4:3)</PresentationFormat>
  <Paragraphs>51</Paragraphs>
  <Slides>18</Slides>
  <Notes>4</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Default Design</vt:lpstr>
      <vt:lpstr>KARDİYOVASKÜLER  KLİNİK ANATOMİ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Anastamoz tipleri</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HEART VALVES</dc:title>
  <dc:subject/>
  <dc:creator> </dc:creator>
  <cp:keywords/>
  <dc:description/>
  <cp:lastModifiedBy>Nur Dikmen Yaman</cp:lastModifiedBy>
  <cp:revision>288</cp:revision>
  <cp:lastPrinted>1997-01-22T22:45:59Z</cp:lastPrinted>
  <dcterms:created xsi:type="dcterms:W3CDTF">2011-08-19T14:13:38Z</dcterms:created>
  <dcterms:modified xsi:type="dcterms:W3CDTF">2019-05-27T19:23:19Z</dcterms:modified>
</cp:coreProperties>
</file>