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7A9A986-A4E6-4C8C-8080-20061A5FC00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03BA96-270E-4D3B-B06D-C8538F7A4AF7}" type="slidenum">
              <a:rPr lang="tr-TR" smtClean="0"/>
              <a:t>‹#›</a:t>
            </a:fld>
            <a:endParaRPr lang="tr-TR"/>
          </a:p>
        </p:txBody>
      </p:sp>
    </p:spTree>
    <p:extLst>
      <p:ext uri="{BB962C8B-B14F-4D97-AF65-F5344CB8AC3E}">
        <p14:creationId xmlns:p14="http://schemas.microsoft.com/office/powerpoint/2010/main" val="2984520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7A9A986-A4E6-4C8C-8080-20061A5FC00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03BA96-270E-4D3B-B06D-C8538F7A4AF7}" type="slidenum">
              <a:rPr lang="tr-TR" smtClean="0"/>
              <a:t>‹#›</a:t>
            </a:fld>
            <a:endParaRPr lang="tr-TR"/>
          </a:p>
        </p:txBody>
      </p:sp>
    </p:spTree>
    <p:extLst>
      <p:ext uri="{BB962C8B-B14F-4D97-AF65-F5344CB8AC3E}">
        <p14:creationId xmlns:p14="http://schemas.microsoft.com/office/powerpoint/2010/main" val="2240571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7A9A986-A4E6-4C8C-8080-20061A5FC00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03BA96-270E-4D3B-B06D-C8538F7A4AF7}" type="slidenum">
              <a:rPr lang="tr-TR" smtClean="0"/>
              <a:t>‹#›</a:t>
            </a:fld>
            <a:endParaRPr lang="tr-TR"/>
          </a:p>
        </p:txBody>
      </p:sp>
    </p:spTree>
    <p:extLst>
      <p:ext uri="{BB962C8B-B14F-4D97-AF65-F5344CB8AC3E}">
        <p14:creationId xmlns:p14="http://schemas.microsoft.com/office/powerpoint/2010/main" val="4074533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7A9A986-A4E6-4C8C-8080-20061A5FC00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03BA96-270E-4D3B-B06D-C8538F7A4AF7}" type="slidenum">
              <a:rPr lang="tr-TR" smtClean="0"/>
              <a:t>‹#›</a:t>
            </a:fld>
            <a:endParaRPr lang="tr-TR"/>
          </a:p>
        </p:txBody>
      </p:sp>
    </p:spTree>
    <p:extLst>
      <p:ext uri="{BB962C8B-B14F-4D97-AF65-F5344CB8AC3E}">
        <p14:creationId xmlns:p14="http://schemas.microsoft.com/office/powerpoint/2010/main" val="1273396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7A9A986-A4E6-4C8C-8080-20061A5FC00D}"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E03BA96-270E-4D3B-B06D-C8538F7A4AF7}" type="slidenum">
              <a:rPr lang="tr-TR" smtClean="0"/>
              <a:t>‹#›</a:t>
            </a:fld>
            <a:endParaRPr lang="tr-TR"/>
          </a:p>
        </p:txBody>
      </p:sp>
    </p:spTree>
    <p:extLst>
      <p:ext uri="{BB962C8B-B14F-4D97-AF65-F5344CB8AC3E}">
        <p14:creationId xmlns:p14="http://schemas.microsoft.com/office/powerpoint/2010/main" val="988072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7A9A986-A4E6-4C8C-8080-20061A5FC00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E03BA96-270E-4D3B-B06D-C8538F7A4AF7}" type="slidenum">
              <a:rPr lang="tr-TR" smtClean="0"/>
              <a:t>‹#›</a:t>
            </a:fld>
            <a:endParaRPr lang="tr-TR"/>
          </a:p>
        </p:txBody>
      </p:sp>
    </p:spTree>
    <p:extLst>
      <p:ext uri="{BB962C8B-B14F-4D97-AF65-F5344CB8AC3E}">
        <p14:creationId xmlns:p14="http://schemas.microsoft.com/office/powerpoint/2010/main" val="2545619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7A9A986-A4E6-4C8C-8080-20061A5FC00D}"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E03BA96-270E-4D3B-B06D-C8538F7A4AF7}" type="slidenum">
              <a:rPr lang="tr-TR" smtClean="0"/>
              <a:t>‹#›</a:t>
            </a:fld>
            <a:endParaRPr lang="tr-TR"/>
          </a:p>
        </p:txBody>
      </p:sp>
    </p:spTree>
    <p:extLst>
      <p:ext uri="{BB962C8B-B14F-4D97-AF65-F5344CB8AC3E}">
        <p14:creationId xmlns:p14="http://schemas.microsoft.com/office/powerpoint/2010/main" val="2413435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7A9A986-A4E6-4C8C-8080-20061A5FC00D}"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E03BA96-270E-4D3B-B06D-C8538F7A4AF7}" type="slidenum">
              <a:rPr lang="tr-TR" smtClean="0"/>
              <a:t>‹#›</a:t>
            </a:fld>
            <a:endParaRPr lang="tr-TR"/>
          </a:p>
        </p:txBody>
      </p:sp>
    </p:spTree>
    <p:extLst>
      <p:ext uri="{BB962C8B-B14F-4D97-AF65-F5344CB8AC3E}">
        <p14:creationId xmlns:p14="http://schemas.microsoft.com/office/powerpoint/2010/main" val="2294030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7A9A986-A4E6-4C8C-8080-20061A5FC00D}"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E03BA96-270E-4D3B-B06D-C8538F7A4AF7}" type="slidenum">
              <a:rPr lang="tr-TR" smtClean="0"/>
              <a:t>‹#›</a:t>
            </a:fld>
            <a:endParaRPr lang="tr-TR"/>
          </a:p>
        </p:txBody>
      </p:sp>
    </p:spTree>
    <p:extLst>
      <p:ext uri="{BB962C8B-B14F-4D97-AF65-F5344CB8AC3E}">
        <p14:creationId xmlns:p14="http://schemas.microsoft.com/office/powerpoint/2010/main" val="184016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7A9A986-A4E6-4C8C-8080-20061A5FC00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E03BA96-270E-4D3B-B06D-C8538F7A4AF7}" type="slidenum">
              <a:rPr lang="tr-TR" smtClean="0"/>
              <a:t>‹#›</a:t>
            </a:fld>
            <a:endParaRPr lang="tr-TR"/>
          </a:p>
        </p:txBody>
      </p:sp>
    </p:spTree>
    <p:extLst>
      <p:ext uri="{BB962C8B-B14F-4D97-AF65-F5344CB8AC3E}">
        <p14:creationId xmlns:p14="http://schemas.microsoft.com/office/powerpoint/2010/main" val="2958163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7A9A986-A4E6-4C8C-8080-20061A5FC00D}"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E03BA96-270E-4D3B-B06D-C8538F7A4AF7}" type="slidenum">
              <a:rPr lang="tr-TR" smtClean="0"/>
              <a:t>‹#›</a:t>
            </a:fld>
            <a:endParaRPr lang="tr-TR"/>
          </a:p>
        </p:txBody>
      </p:sp>
    </p:spTree>
    <p:extLst>
      <p:ext uri="{BB962C8B-B14F-4D97-AF65-F5344CB8AC3E}">
        <p14:creationId xmlns:p14="http://schemas.microsoft.com/office/powerpoint/2010/main" val="1724190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A9A986-A4E6-4C8C-8080-20061A5FC00D}"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03BA96-270E-4D3B-B06D-C8538F7A4AF7}" type="slidenum">
              <a:rPr lang="tr-TR" smtClean="0"/>
              <a:t>‹#›</a:t>
            </a:fld>
            <a:endParaRPr lang="tr-TR"/>
          </a:p>
        </p:txBody>
      </p:sp>
    </p:spTree>
    <p:extLst>
      <p:ext uri="{BB962C8B-B14F-4D97-AF65-F5344CB8AC3E}">
        <p14:creationId xmlns:p14="http://schemas.microsoft.com/office/powerpoint/2010/main" val="3223811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481135" y="3244334"/>
            <a:ext cx="3229730" cy="369332"/>
          </a:xfrm>
          <a:prstGeom prst="rect">
            <a:avLst/>
          </a:prstGeom>
        </p:spPr>
        <p:txBody>
          <a:bodyPr wrap="none">
            <a:spAutoFit/>
          </a:bodyPr>
          <a:lstStyle/>
          <a:p>
            <a:r>
              <a:rPr lang="tr-TR" dirty="0" err="1" smtClean="0"/>
              <a:t>Psychogenic</a:t>
            </a:r>
            <a:r>
              <a:rPr lang="tr-TR" dirty="0" smtClean="0"/>
              <a:t> </a:t>
            </a:r>
            <a:r>
              <a:rPr lang="tr-TR" dirty="0" err="1" smtClean="0"/>
              <a:t>erectile</a:t>
            </a:r>
            <a:r>
              <a:rPr lang="tr-TR" dirty="0" smtClean="0"/>
              <a:t> </a:t>
            </a:r>
            <a:r>
              <a:rPr lang="tr-TR" dirty="0" err="1" smtClean="0"/>
              <a:t>dysfunction</a:t>
            </a:r>
            <a:endParaRPr lang="tr-TR" dirty="0"/>
          </a:p>
        </p:txBody>
      </p:sp>
    </p:spTree>
    <p:extLst>
      <p:ext uri="{BB962C8B-B14F-4D97-AF65-F5344CB8AC3E}">
        <p14:creationId xmlns:p14="http://schemas.microsoft.com/office/powerpoint/2010/main" val="120921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98269" y="1859340"/>
            <a:ext cx="8445731" cy="2308324"/>
          </a:xfrm>
          <a:prstGeom prst="rect">
            <a:avLst/>
          </a:prstGeom>
        </p:spPr>
        <p:txBody>
          <a:bodyPr wrap="square">
            <a:spAutoFit/>
          </a:bodyPr>
          <a:lstStyle/>
          <a:p>
            <a:r>
              <a:rPr lang="en-US" dirty="0" smtClean="0"/>
              <a:t>Non-organic erectile dysfunction is also known as psychogenic or adrenaline-mediated erectile dysfunction (noradrenaline-mediated or sympathetic-mediated erectile dysfunction). It has not been well studied but is an important factor to consider when evaluating and managing men with this condition. Stress, depression and anxiety are generally defined as heightened anxiety related to the inability to achieve and maintain an erection before or during sexual relations, and are commonly associated with psychogenic erectile dysfunction (BOX 1). This association is unsurprising, given that noradrenaline is the primary </a:t>
            </a:r>
            <a:r>
              <a:rPr lang="en-US" dirty="0" err="1" smtClean="0"/>
              <a:t>erectolytic</a:t>
            </a:r>
            <a:r>
              <a:rPr lang="en-US" dirty="0" smtClean="0"/>
              <a:t> (anti-erectile) neurotransmitter31 (FIG. 3).</a:t>
            </a:r>
            <a:endParaRPr lang="tr-TR" dirty="0"/>
          </a:p>
        </p:txBody>
      </p:sp>
    </p:spTree>
    <p:extLst>
      <p:ext uri="{BB962C8B-B14F-4D97-AF65-F5344CB8AC3E}">
        <p14:creationId xmlns:p14="http://schemas.microsoft.com/office/powerpoint/2010/main" val="70295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31025" y="1753677"/>
            <a:ext cx="8179724" cy="2585323"/>
          </a:xfrm>
          <a:prstGeom prst="rect">
            <a:avLst/>
          </a:prstGeom>
        </p:spPr>
        <p:txBody>
          <a:bodyPr wrap="square">
            <a:spAutoFit/>
          </a:bodyPr>
          <a:lstStyle/>
          <a:p>
            <a:r>
              <a:rPr lang="en-US" dirty="0" smtClean="0"/>
              <a:t>It has not been well studied but is an important factor to consider when evaluating and managing men with this condition. Stress, depression and anxiety are generally defined as heightened anxiety related to the inability to achieve and maintain an erection before or during sexual relations, and are commonly associated with psychogenic erectile dysfunction (BOX 1).</a:t>
            </a:r>
            <a:endParaRPr lang="tr-TR" dirty="0" smtClean="0"/>
          </a:p>
          <a:p>
            <a:r>
              <a:rPr lang="en-US" dirty="0" smtClean="0"/>
              <a:t>This association is unsurprising, given that noradrenaline is the primary </a:t>
            </a:r>
            <a:r>
              <a:rPr lang="en-US" dirty="0" err="1" smtClean="0"/>
              <a:t>erectolytic</a:t>
            </a:r>
            <a:r>
              <a:rPr lang="en-US" dirty="0" smtClean="0"/>
              <a:t> (anti-erectile) neurotransmitter31 (FIG. 3).</a:t>
            </a:r>
            <a:endParaRPr lang="tr-TR" dirty="0" smtClean="0"/>
          </a:p>
          <a:p>
            <a:endParaRPr lang="tr-TR" dirty="0" smtClean="0"/>
          </a:p>
          <a:p>
            <a:endParaRPr lang="tr-TR" dirty="0"/>
          </a:p>
        </p:txBody>
      </p:sp>
    </p:spTree>
    <p:extLst>
      <p:ext uri="{BB962C8B-B14F-4D97-AF65-F5344CB8AC3E}">
        <p14:creationId xmlns:p14="http://schemas.microsoft.com/office/powerpoint/2010/main" val="3023492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994737" y="3244334"/>
            <a:ext cx="2202526" cy="369332"/>
          </a:xfrm>
          <a:prstGeom prst="rect">
            <a:avLst/>
          </a:prstGeom>
        </p:spPr>
        <p:txBody>
          <a:bodyPr wrap="none">
            <a:spAutoFit/>
          </a:bodyPr>
          <a:lstStyle/>
          <a:p>
            <a:r>
              <a:rPr lang="tr-TR" dirty="0" err="1" smtClean="0"/>
              <a:t>Nonendocrine</a:t>
            </a:r>
            <a:r>
              <a:rPr lang="tr-TR" dirty="0" smtClean="0"/>
              <a:t> </a:t>
            </a:r>
            <a:r>
              <a:rPr lang="tr-TR" dirty="0" err="1" smtClean="0"/>
              <a:t>causes</a:t>
            </a:r>
            <a:endParaRPr lang="tr-TR" dirty="0"/>
          </a:p>
        </p:txBody>
      </p:sp>
    </p:spTree>
    <p:extLst>
      <p:ext uri="{BB962C8B-B14F-4D97-AF65-F5344CB8AC3E}">
        <p14:creationId xmlns:p14="http://schemas.microsoft.com/office/powerpoint/2010/main" val="2917954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90451" y="1720840"/>
            <a:ext cx="8653549" cy="2585323"/>
          </a:xfrm>
          <a:prstGeom prst="rect">
            <a:avLst/>
          </a:prstGeom>
        </p:spPr>
        <p:txBody>
          <a:bodyPr wrap="square">
            <a:spAutoFit/>
          </a:bodyPr>
          <a:lstStyle/>
          <a:p>
            <a:r>
              <a:rPr lang="en-US" smtClean="0"/>
              <a:t>Neurogenic—Neurogenic erectile dysfunction is caused by a deficit in nerve signalling to the corpora cavernosa. Such deficits can be secondary to, for example, spinal cord injury, multiple sclerosis, Parkinson disease, lumbar disc disease, traumatic brain injury, radical pelvic surgery (radical prostatectomy, radical cystectomy, abdominoperineal resection) and diabetes. Upper motor neuron lesions (above spinal nerve T10) do not result in local changes in the penis but can inhibit the central nervous system (CNS)-mediated control of the erection. By contrast, sacral lesions (S2–S4 are typically responsible for reflexogenic erections) cause functional and structural alterations owing to the decreased innervation32 . </a:t>
            </a:r>
            <a:endParaRPr lang="tr-TR" dirty="0"/>
          </a:p>
        </p:txBody>
      </p:sp>
    </p:spTree>
    <p:extLst>
      <p:ext uri="{BB962C8B-B14F-4D97-AF65-F5344CB8AC3E}">
        <p14:creationId xmlns:p14="http://schemas.microsoft.com/office/powerpoint/2010/main" val="3660552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23702" y="2413338"/>
            <a:ext cx="8620298" cy="1477328"/>
          </a:xfrm>
          <a:prstGeom prst="rect">
            <a:avLst/>
          </a:prstGeom>
        </p:spPr>
        <p:txBody>
          <a:bodyPr wrap="square">
            <a:spAutoFit/>
          </a:bodyPr>
          <a:lstStyle/>
          <a:p>
            <a:r>
              <a:rPr lang="en-US" dirty="0" smtClean="0"/>
              <a:t>The functional change resulting from such injuries is the reduction in NO load that is available to the smooth muscle. The structural changes </a:t>
            </a:r>
            <a:r>
              <a:rPr lang="en-US" dirty="0" err="1" smtClean="0"/>
              <a:t>centre</a:t>
            </a:r>
            <a:r>
              <a:rPr lang="en-US" dirty="0" smtClean="0"/>
              <a:t> on apoptosis of the smooth muscle and endothelial cells of the blood vessels, as well as upregulation of </a:t>
            </a:r>
            <a:r>
              <a:rPr lang="en-US" dirty="0" err="1" smtClean="0"/>
              <a:t>fibrogenetic</a:t>
            </a:r>
            <a:r>
              <a:rPr lang="en-US" dirty="0" smtClean="0"/>
              <a:t> cytokines that lead to </a:t>
            </a:r>
            <a:r>
              <a:rPr lang="en-US" dirty="0" err="1" smtClean="0"/>
              <a:t>collagenization</a:t>
            </a:r>
            <a:r>
              <a:rPr lang="en-US" dirty="0" smtClean="0"/>
              <a:t> of the smooth muscle. These changes result in </a:t>
            </a:r>
            <a:r>
              <a:rPr lang="en-US" dirty="0" err="1" smtClean="0"/>
              <a:t>venoocclusive</a:t>
            </a:r>
            <a:r>
              <a:rPr lang="en-US" dirty="0" smtClean="0"/>
              <a:t> dysfunction (venous leak)33–37 . </a:t>
            </a:r>
            <a:endParaRPr lang="tr-TR" dirty="0"/>
          </a:p>
        </p:txBody>
      </p:sp>
    </p:spTree>
    <p:extLst>
      <p:ext uri="{BB962C8B-B14F-4D97-AF65-F5344CB8AC3E}">
        <p14:creationId xmlns:p14="http://schemas.microsoft.com/office/powerpoint/2010/main" val="12194543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373</Words>
  <Application>Microsoft Office PowerPoint</Application>
  <PresentationFormat>Geniş ekran</PresentationFormat>
  <Paragraphs>7</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2</cp:revision>
  <dcterms:created xsi:type="dcterms:W3CDTF">2020-12-07T08:08:25Z</dcterms:created>
  <dcterms:modified xsi:type="dcterms:W3CDTF">2020-12-07T09:18:12Z</dcterms:modified>
</cp:coreProperties>
</file>