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1" d="100"/>
          <a:sy n="41" d="100"/>
        </p:scale>
        <p:origin x="-102" y="-6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2652-E26F-474A-9019-4CBE0DC585F3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145C-5A21-48AD-B251-B3716A153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1292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2652-E26F-474A-9019-4CBE0DC585F3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145C-5A21-48AD-B251-B3716A153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6244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2652-E26F-474A-9019-4CBE0DC585F3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145C-5A21-48AD-B251-B3716A153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3248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2652-E26F-474A-9019-4CBE0DC585F3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145C-5A21-48AD-B251-B3716A153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5267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2652-E26F-474A-9019-4CBE0DC585F3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145C-5A21-48AD-B251-B3716A153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0767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2652-E26F-474A-9019-4CBE0DC585F3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145C-5A21-48AD-B251-B3716A153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1685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2652-E26F-474A-9019-4CBE0DC585F3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145C-5A21-48AD-B251-B3716A153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3719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2652-E26F-474A-9019-4CBE0DC585F3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145C-5A21-48AD-B251-B3716A153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8460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2652-E26F-474A-9019-4CBE0DC585F3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145C-5A21-48AD-B251-B3716A153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9422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2652-E26F-474A-9019-4CBE0DC585F3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145C-5A21-48AD-B251-B3716A153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9363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2652-E26F-474A-9019-4CBE0DC585F3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145C-5A21-48AD-B251-B3716A153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4256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A92652-E26F-474A-9019-4CBE0DC585F3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B7145C-5A21-48AD-B251-B3716A153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6528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Chapter</a:t>
            </a:r>
            <a:r>
              <a:rPr lang="tr-TR" dirty="0" smtClean="0"/>
              <a:t> 6 Program Control </a:t>
            </a:r>
            <a:r>
              <a:rPr lang="tr-TR" dirty="0" err="1" smtClean="0"/>
              <a:t>Instructions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3255962"/>
          </a:xfrm>
        </p:spPr>
        <p:txBody>
          <a:bodyPr>
            <a:normAutofit lnSpcReduction="10000"/>
          </a:bodyPr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dirty="0" err="1" smtClean="0"/>
              <a:t>Asst</a:t>
            </a:r>
            <a:r>
              <a:rPr lang="tr-TR" dirty="0" smtClean="0"/>
              <a:t>. Prof. Dr. Gazi Erkan BOSTANCI</a:t>
            </a:r>
          </a:p>
          <a:p>
            <a:endParaRPr lang="tr-TR" dirty="0"/>
          </a:p>
          <a:p>
            <a:endParaRPr lang="tr-TR" dirty="0" smtClean="0"/>
          </a:p>
          <a:p>
            <a:r>
              <a:rPr lang="tr-TR" dirty="0" err="1" smtClean="0"/>
              <a:t>Slides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mainly</a:t>
            </a:r>
            <a:r>
              <a:rPr lang="tr-TR" dirty="0" smtClean="0"/>
              <a:t> </a:t>
            </a:r>
            <a:r>
              <a:rPr lang="tr-TR" dirty="0" err="1" smtClean="0"/>
              <a:t>based</a:t>
            </a:r>
            <a:r>
              <a:rPr lang="tr-TR" dirty="0" smtClean="0"/>
              <a:t> on </a:t>
            </a:r>
            <a:r>
              <a:rPr lang="tr-TR" dirty="0" err="1" smtClean="0"/>
              <a:t>The</a:t>
            </a:r>
            <a:r>
              <a:rPr lang="tr-TR" dirty="0" smtClean="0"/>
              <a:t> Intel </a:t>
            </a:r>
            <a:r>
              <a:rPr lang="tr-TR" dirty="0" err="1" smtClean="0"/>
              <a:t>Microprocessors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Barry</a:t>
            </a:r>
            <a:r>
              <a:rPr lang="tr-TR" dirty="0" smtClean="0"/>
              <a:t> B. </a:t>
            </a:r>
            <a:r>
              <a:rPr lang="tr-TR" dirty="0" err="1" smtClean="0"/>
              <a:t>Brey</a:t>
            </a:r>
            <a:r>
              <a:rPr lang="tr-TR" dirty="0" smtClean="0"/>
              <a:t>, 2008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81975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Ex</a:t>
            </a:r>
            <a:r>
              <a:rPr lang="tr-TR" dirty="0" smtClean="0"/>
              <a:t>. </a:t>
            </a: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SUMS PROC</a:t>
            </a:r>
          </a:p>
          <a:p>
            <a:pPr marL="457200" lvl="1" indent="0">
              <a:buNone/>
            </a:pP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ADD AX, BX</a:t>
            </a:r>
          </a:p>
          <a:p>
            <a:pPr marL="457200" lvl="1" indent="0">
              <a:buNone/>
            </a:pP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	 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ADD AX, CX</a:t>
            </a:r>
          </a:p>
          <a:p>
            <a:pPr marL="457200" lvl="1" indent="0">
              <a:buNone/>
            </a:pP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ADD AX, DX</a:t>
            </a:r>
          </a:p>
          <a:p>
            <a:pPr marL="457200" lvl="1" indent="0">
              <a:buNone/>
            </a:pP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	 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RET</a:t>
            </a: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SUMS ENDP</a:t>
            </a:r>
          </a:p>
          <a:p>
            <a:pPr marL="457200" lvl="1" indent="0">
              <a:buNone/>
            </a:pPr>
            <a:endParaRPr lang="tr-T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endParaRPr lang="tr-TR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CALL SUMS</a:t>
            </a:r>
          </a:p>
          <a:p>
            <a:pPr lvl="1"/>
            <a:endParaRPr lang="en-US" dirty="0"/>
          </a:p>
        </p:txBody>
      </p:sp>
      <p:sp>
        <p:nvSpPr>
          <p:cNvPr id="4" name="Right Brace 3"/>
          <p:cNvSpPr/>
          <p:nvPr/>
        </p:nvSpPr>
        <p:spPr>
          <a:xfrm>
            <a:off x="4545874" y="2333897"/>
            <a:ext cx="391886" cy="2246812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Brace 4"/>
          <p:cNvSpPr/>
          <p:nvPr/>
        </p:nvSpPr>
        <p:spPr>
          <a:xfrm>
            <a:off x="4545874" y="5083448"/>
            <a:ext cx="391886" cy="1097280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408023" y="3267192"/>
            <a:ext cx="25951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Procedure</a:t>
            </a:r>
            <a:r>
              <a:rPr lang="tr-TR" dirty="0" smtClean="0"/>
              <a:t> Definition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408023" y="5447422"/>
            <a:ext cx="25951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Procedure</a:t>
            </a:r>
            <a:r>
              <a:rPr lang="tr-TR" dirty="0" smtClean="0"/>
              <a:t> Call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9284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Introduction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Interrupts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An </a:t>
            </a:r>
            <a:r>
              <a:rPr lang="tr-TR" dirty="0" err="1" smtClean="0"/>
              <a:t>interrupt</a:t>
            </a:r>
            <a:r>
              <a:rPr lang="tr-TR" dirty="0" smtClean="0"/>
              <a:t> is </a:t>
            </a:r>
            <a:r>
              <a:rPr lang="tr-TR" dirty="0" err="1" smtClean="0"/>
              <a:t>either</a:t>
            </a:r>
            <a:r>
              <a:rPr lang="tr-TR" dirty="0" smtClean="0"/>
              <a:t> a hardware-</a:t>
            </a:r>
            <a:r>
              <a:rPr lang="tr-TR" dirty="0" err="1" smtClean="0"/>
              <a:t>generated</a:t>
            </a:r>
            <a:r>
              <a:rPr lang="tr-TR" dirty="0" smtClean="0"/>
              <a:t> CALL (</a:t>
            </a:r>
            <a:r>
              <a:rPr lang="tr-TR" dirty="0" err="1" smtClean="0"/>
              <a:t>externally</a:t>
            </a:r>
            <a:r>
              <a:rPr lang="tr-TR" dirty="0" smtClean="0"/>
              <a:t> </a:t>
            </a:r>
            <a:r>
              <a:rPr lang="tr-TR" dirty="0" err="1" smtClean="0"/>
              <a:t>derived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a hardware </a:t>
            </a:r>
            <a:r>
              <a:rPr lang="tr-TR" dirty="0" err="1" smtClean="0"/>
              <a:t>signal</a:t>
            </a:r>
            <a:r>
              <a:rPr lang="tr-TR" dirty="0" smtClean="0"/>
              <a:t>) </a:t>
            </a:r>
            <a:r>
              <a:rPr lang="tr-TR" dirty="0" err="1" smtClean="0"/>
              <a:t>or</a:t>
            </a:r>
            <a:r>
              <a:rPr lang="tr-TR" dirty="0" smtClean="0"/>
              <a:t> a software-</a:t>
            </a:r>
            <a:r>
              <a:rPr lang="tr-TR" dirty="0" err="1" smtClean="0"/>
              <a:t>generated</a:t>
            </a:r>
            <a:r>
              <a:rPr lang="tr-TR" dirty="0" smtClean="0"/>
              <a:t> CALL (</a:t>
            </a:r>
            <a:r>
              <a:rPr lang="tr-TR" dirty="0" err="1" smtClean="0"/>
              <a:t>internally</a:t>
            </a:r>
            <a:r>
              <a:rPr lang="tr-TR" dirty="0" smtClean="0"/>
              <a:t> </a:t>
            </a:r>
            <a:r>
              <a:rPr lang="tr-TR" dirty="0" err="1" smtClean="0"/>
              <a:t>derived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execution</a:t>
            </a:r>
            <a:r>
              <a:rPr lang="tr-TR" dirty="0" smtClean="0"/>
              <a:t> of an </a:t>
            </a:r>
            <a:r>
              <a:rPr lang="tr-TR" dirty="0" err="1" smtClean="0"/>
              <a:t>instruction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aby</a:t>
            </a:r>
            <a:r>
              <a:rPr lang="tr-TR" dirty="0" smtClean="0"/>
              <a:t>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internal</a:t>
            </a:r>
            <a:r>
              <a:rPr lang="tr-TR" dirty="0" smtClean="0"/>
              <a:t> </a:t>
            </a:r>
            <a:r>
              <a:rPr lang="tr-TR" dirty="0" err="1" smtClean="0"/>
              <a:t>event</a:t>
            </a:r>
            <a:r>
              <a:rPr lang="tr-TR" dirty="0" smtClean="0"/>
              <a:t>.)</a:t>
            </a:r>
          </a:p>
          <a:p>
            <a:r>
              <a:rPr lang="tr-TR" dirty="0" smtClean="0"/>
              <a:t>At time, an </a:t>
            </a:r>
            <a:r>
              <a:rPr lang="tr-TR" dirty="0" err="1" smtClean="0"/>
              <a:t>interrupt</a:t>
            </a:r>
            <a:r>
              <a:rPr lang="tr-TR" dirty="0" smtClean="0"/>
              <a:t> is </a:t>
            </a:r>
            <a:r>
              <a:rPr lang="tr-TR" dirty="0" err="1" smtClean="0"/>
              <a:t>called</a:t>
            </a:r>
            <a:r>
              <a:rPr lang="tr-TR" dirty="0" smtClean="0"/>
              <a:t> an </a:t>
            </a:r>
            <a:r>
              <a:rPr lang="tr-TR" dirty="0" err="1" smtClean="0"/>
              <a:t>exception</a:t>
            </a:r>
            <a:r>
              <a:rPr lang="tr-TR" dirty="0" smtClean="0"/>
              <a:t>. </a:t>
            </a:r>
            <a:r>
              <a:rPr lang="tr-TR" dirty="0" err="1" smtClean="0"/>
              <a:t>Either</a:t>
            </a:r>
            <a:r>
              <a:rPr lang="tr-TR" dirty="0" smtClean="0"/>
              <a:t> </a:t>
            </a:r>
            <a:r>
              <a:rPr lang="tr-TR" dirty="0" err="1" smtClean="0"/>
              <a:t>type</a:t>
            </a:r>
            <a:r>
              <a:rPr lang="tr-TR" dirty="0" smtClean="0"/>
              <a:t> </a:t>
            </a:r>
            <a:r>
              <a:rPr lang="tr-TR" dirty="0" err="1" smtClean="0"/>
              <a:t>interrupts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program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calling</a:t>
            </a:r>
            <a:r>
              <a:rPr lang="tr-TR" dirty="0" smtClean="0"/>
              <a:t> an </a:t>
            </a:r>
            <a:r>
              <a:rPr lang="tr-TR" dirty="0" err="1" smtClean="0"/>
              <a:t>interrupt</a:t>
            </a:r>
            <a:r>
              <a:rPr lang="tr-TR" dirty="0" smtClean="0"/>
              <a:t> service </a:t>
            </a:r>
            <a:r>
              <a:rPr lang="tr-TR" dirty="0" err="1" smtClean="0"/>
              <a:t>procedure</a:t>
            </a:r>
            <a:r>
              <a:rPr lang="tr-TR" dirty="0" smtClean="0"/>
              <a:t> (ISP)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interrupt</a:t>
            </a:r>
            <a:r>
              <a:rPr lang="tr-TR" dirty="0" smtClean="0"/>
              <a:t> </a:t>
            </a:r>
            <a:r>
              <a:rPr lang="tr-TR" dirty="0" err="1" smtClean="0"/>
              <a:t>handler</a:t>
            </a:r>
            <a:r>
              <a:rPr lang="tr-TR" dirty="0" smtClean="0"/>
              <a:t>.</a:t>
            </a:r>
          </a:p>
          <a:p>
            <a:pPr lvl="1"/>
            <a:r>
              <a:rPr lang="tr-TR" dirty="0" err="1" smtClean="0"/>
              <a:t>Interrupts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special</a:t>
            </a:r>
            <a:r>
              <a:rPr lang="tr-TR" dirty="0" smtClean="0"/>
              <a:t> </a:t>
            </a:r>
            <a:r>
              <a:rPr lang="tr-TR" dirty="0" err="1" smtClean="0"/>
              <a:t>types</a:t>
            </a:r>
            <a:r>
              <a:rPr lang="tr-TR" dirty="0" smtClean="0"/>
              <a:t> of CALL </a:t>
            </a:r>
            <a:r>
              <a:rPr lang="tr-TR" dirty="0" err="1" smtClean="0"/>
              <a:t>instructions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572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Interrupt</a:t>
            </a:r>
            <a:r>
              <a:rPr lang="tr-TR" dirty="0" smtClean="0"/>
              <a:t> </a:t>
            </a:r>
            <a:r>
              <a:rPr lang="tr-TR" dirty="0" err="1" smtClean="0"/>
              <a:t>Vectors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</a:t>
            </a:r>
            <a:r>
              <a:rPr lang="en-US" b="1" dirty="0"/>
              <a:t>interrupt vector </a:t>
            </a:r>
            <a:r>
              <a:rPr lang="en-US" dirty="0"/>
              <a:t>is a 4-byte number stored in the first 1024 bytes of the </a:t>
            </a:r>
            <a:r>
              <a:rPr lang="en-US" dirty="0" smtClean="0"/>
              <a:t>memory</a:t>
            </a:r>
            <a:r>
              <a:rPr lang="tr-TR" dirty="0" smtClean="0"/>
              <a:t> </a:t>
            </a:r>
            <a:r>
              <a:rPr lang="en-US" dirty="0" smtClean="0"/>
              <a:t>(00000H–003FFH</a:t>
            </a:r>
            <a:r>
              <a:rPr lang="en-US" dirty="0"/>
              <a:t>) when the microprocessor operates in the real mode.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0747" y="3065416"/>
            <a:ext cx="5499813" cy="3808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8548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Samples</a:t>
            </a:r>
          </a:p>
          <a:p>
            <a:pPr lvl="1"/>
            <a:r>
              <a:rPr lang="tr-TR" dirty="0" smtClean="0"/>
              <a:t>Loop</a:t>
            </a:r>
          </a:p>
          <a:p>
            <a:pPr lvl="1"/>
            <a:r>
              <a:rPr lang="tr-TR" dirty="0" smtClean="0"/>
              <a:t>Call-Ret</a:t>
            </a:r>
          </a:p>
          <a:p>
            <a:pPr lvl="1"/>
            <a:r>
              <a:rPr lang="tr-TR" dirty="0" smtClean="0"/>
              <a:t>Absolute Difference</a:t>
            </a:r>
          </a:p>
          <a:p>
            <a:pPr lvl="1"/>
            <a:r>
              <a:rPr lang="tr-TR" dirty="0" smtClean="0"/>
              <a:t>Reverse</a:t>
            </a:r>
          </a:p>
          <a:p>
            <a:pPr lvl="1"/>
            <a:r>
              <a:rPr lang="tr-TR" dirty="0"/>
              <a:t>Sort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235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The</a:t>
            </a:r>
            <a:r>
              <a:rPr lang="tr-TR" dirty="0" smtClean="0"/>
              <a:t> program </a:t>
            </a:r>
            <a:r>
              <a:rPr lang="tr-TR" dirty="0" err="1" smtClean="0"/>
              <a:t>control</a:t>
            </a:r>
            <a:r>
              <a:rPr lang="tr-TR" dirty="0" smtClean="0"/>
              <a:t> </a:t>
            </a:r>
            <a:r>
              <a:rPr lang="tr-TR" dirty="0" err="1" smtClean="0"/>
              <a:t>instructions</a:t>
            </a:r>
            <a:r>
              <a:rPr lang="tr-TR" dirty="0" smtClean="0"/>
              <a:t> </a:t>
            </a:r>
            <a:r>
              <a:rPr lang="tr-TR" dirty="0" err="1" smtClean="0"/>
              <a:t>direct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flow</a:t>
            </a:r>
            <a:r>
              <a:rPr lang="tr-TR" dirty="0" smtClean="0"/>
              <a:t> of a program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allow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flow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change</a:t>
            </a:r>
            <a:r>
              <a:rPr lang="tr-TR" dirty="0" smtClean="0"/>
              <a:t>. </a:t>
            </a:r>
          </a:p>
          <a:p>
            <a:r>
              <a:rPr lang="tr-TR" dirty="0" smtClean="0"/>
              <a:t>A </a:t>
            </a:r>
            <a:r>
              <a:rPr lang="tr-TR" dirty="0" err="1" smtClean="0"/>
              <a:t>change</a:t>
            </a:r>
            <a:r>
              <a:rPr lang="tr-TR" dirty="0" smtClean="0"/>
              <a:t> in </a:t>
            </a:r>
            <a:r>
              <a:rPr lang="tr-TR" dirty="0" err="1" smtClean="0"/>
              <a:t>flow</a:t>
            </a:r>
            <a:r>
              <a:rPr lang="tr-TR" dirty="0" smtClean="0"/>
              <a:t> </a:t>
            </a:r>
            <a:r>
              <a:rPr lang="tr-TR" dirty="0" err="1" smtClean="0"/>
              <a:t>often</a:t>
            </a:r>
            <a:r>
              <a:rPr lang="tr-TR" dirty="0" smtClean="0"/>
              <a:t> </a:t>
            </a:r>
            <a:r>
              <a:rPr lang="tr-TR" dirty="0" err="1" smtClean="0"/>
              <a:t>occurs</a:t>
            </a:r>
            <a:r>
              <a:rPr lang="tr-TR" dirty="0" smtClean="0"/>
              <a:t> </a:t>
            </a:r>
            <a:r>
              <a:rPr lang="tr-TR" dirty="0" err="1" smtClean="0"/>
              <a:t>after</a:t>
            </a:r>
            <a:r>
              <a:rPr lang="tr-TR" dirty="0" smtClean="0"/>
              <a:t> a </a:t>
            </a:r>
            <a:r>
              <a:rPr lang="tr-TR" dirty="0" err="1" smtClean="0"/>
              <a:t>decision</a:t>
            </a:r>
            <a:r>
              <a:rPr lang="tr-TR" dirty="0" smtClean="0"/>
              <a:t> </a:t>
            </a:r>
            <a:r>
              <a:rPr lang="tr-TR" dirty="0" err="1" smtClean="0"/>
              <a:t>made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CMP </a:t>
            </a:r>
            <a:r>
              <a:rPr lang="tr-TR" dirty="0" err="1" smtClean="0"/>
              <a:t>and</a:t>
            </a:r>
            <a:r>
              <a:rPr lang="tr-TR" dirty="0" smtClean="0"/>
              <a:t> TEST </a:t>
            </a:r>
            <a:r>
              <a:rPr lang="tr-TR" dirty="0" err="1" smtClean="0"/>
              <a:t>instruction</a:t>
            </a:r>
            <a:r>
              <a:rPr lang="tr-TR" dirty="0" smtClean="0"/>
              <a:t> </a:t>
            </a:r>
            <a:r>
              <a:rPr lang="tr-TR" dirty="0" err="1" smtClean="0"/>
              <a:t>followed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a  </a:t>
            </a:r>
            <a:r>
              <a:rPr lang="tr-TR" dirty="0" err="1" smtClean="0"/>
              <a:t>conditional</a:t>
            </a:r>
            <a:r>
              <a:rPr lang="tr-TR" dirty="0" smtClean="0"/>
              <a:t> </a:t>
            </a:r>
            <a:r>
              <a:rPr lang="tr-TR" dirty="0" err="1" smtClean="0"/>
              <a:t>jump</a:t>
            </a:r>
            <a:r>
              <a:rPr lang="tr-TR" dirty="0" smtClean="0"/>
              <a:t> </a:t>
            </a:r>
            <a:r>
              <a:rPr lang="tr-TR" dirty="0" err="1" smtClean="0"/>
              <a:t>instruction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049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Jump</a:t>
            </a:r>
            <a:r>
              <a:rPr lang="tr-TR" dirty="0" smtClean="0"/>
              <a:t> </a:t>
            </a:r>
            <a:r>
              <a:rPr lang="tr-TR" dirty="0" err="1" smtClean="0"/>
              <a:t>Group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The</a:t>
            </a:r>
            <a:r>
              <a:rPr lang="tr-TR" dirty="0" smtClean="0"/>
              <a:t> main program </a:t>
            </a:r>
            <a:r>
              <a:rPr lang="tr-TR" dirty="0" err="1" smtClean="0"/>
              <a:t>control</a:t>
            </a:r>
            <a:r>
              <a:rPr lang="tr-TR" dirty="0" smtClean="0"/>
              <a:t> </a:t>
            </a:r>
            <a:r>
              <a:rPr lang="tr-TR" dirty="0" err="1" smtClean="0"/>
              <a:t>instruction</a:t>
            </a:r>
            <a:r>
              <a:rPr lang="tr-TR" dirty="0" smtClean="0"/>
              <a:t>, </a:t>
            </a:r>
            <a:r>
              <a:rPr lang="tr-TR" dirty="0" err="1" smtClean="0"/>
              <a:t>jump</a:t>
            </a:r>
            <a:r>
              <a:rPr lang="tr-TR" dirty="0" smtClean="0"/>
              <a:t> (JMP), </a:t>
            </a:r>
            <a:r>
              <a:rPr lang="tr-TR" dirty="0" err="1" smtClean="0"/>
              <a:t>allows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programmer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skip</a:t>
            </a:r>
            <a:r>
              <a:rPr lang="tr-TR" dirty="0" smtClean="0"/>
              <a:t> </a:t>
            </a:r>
            <a:r>
              <a:rPr lang="tr-TR" dirty="0" err="1" smtClean="0"/>
              <a:t>sections</a:t>
            </a:r>
            <a:r>
              <a:rPr lang="tr-TR" dirty="0" smtClean="0"/>
              <a:t> of a program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branch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any</a:t>
            </a:r>
            <a:r>
              <a:rPr lang="tr-TR" dirty="0" smtClean="0"/>
              <a:t> </a:t>
            </a:r>
            <a:r>
              <a:rPr lang="tr-TR" dirty="0" err="1" smtClean="0"/>
              <a:t>part</a:t>
            </a:r>
            <a:r>
              <a:rPr lang="tr-TR" dirty="0" smtClean="0"/>
              <a:t> of </a:t>
            </a:r>
            <a:r>
              <a:rPr lang="tr-TR" dirty="0" err="1" smtClean="0"/>
              <a:t>memory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next</a:t>
            </a:r>
            <a:r>
              <a:rPr lang="tr-TR" dirty="0" smtClean="0"/>
              <a:t> </a:t>
            </a:r>
            <a:r>
              <a:rPr lang="tr-TR" dirty="0" err="1" smtClean="0"/>
              <a:t>instruction</a:t>
            </a:r>
            <a:r>
              <a:rPr lang="tr-TR" dirty="0" smtClean="0"/>
              <a:t>.</a:t>
            </a:r>
          </a:p>
          <a:p>
            <a:r>
              <a:rPr lang="tr-TR" dirty="0" smtClean="0"/>
              <a:t>A </a:t>
            </a:r>
            <a:r>
              <a:rPr lang="tr-TR" dirty="0" err="1" smtClean="0"/>
              <a:t>conditional</a:t>
            </a:r>
            <a:r>
              <a:rPr lang="tr-TR" dirty="0" smtClean="0"/>
              <a:t> </a:t>
            </a:r>
            <a:r>
              <a:rPr lang="tr-TR" dirty="0" err="1" smtClean="0"/>
              <a:t>jump</a:t>
            </a:r>
            <a:r>
              <a:rPr lang="tr-TR" dirty="0" smtClean="0"/>
              <a:t> </a:t>
            </a:r>
            <a:r>
              <a:rPr lang="tr-TR" dirty="0" err="1" smtClean="0"/>
              <a:t>instruction</a:t>
            </a:r>
            <a:r>
              <a:rPr lang="tr-TR" dirty="0" smtClean="0"/>
              <a:t> </a:t>
            </a:r>
            <a:r>
              <a:rPr lang="tr-TR" dirty="0" err="1" smtClean="0"/>
              <a:t>allows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programmer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make</a:t>
            </a:r>
            <a:r>
              <a:rPr lang="tr-TR" dirty="0" smtClean="0"/>
              <a:t> </a:t>
            </a:r>
            <a:r>
              <a:rPr lang="tr-TR" dirty="0" err="1" smtClean="0"/>
              <a:t>decisions</a:t>
            </a:r>
            <a:r>
              <a:rPr lang="tr-TR" dirty="0" smtClean="0"/>
              <a:t> </a:t>
            </a:r>
            <a:r>
              <a:rPr lang="tr-TR" dirty="0" err="1" smtClean="0"/>
              <a:t>based</a:t>
            </a:r>
            <a:r>
              <a:rPr lang="tr-TR" dirty="0" smtClean="0"/>
              <a:t> </a:t>
            </a:r>
            <a:r>
              <a:rPr lang="tr-TR" dirty="0" err="1" smtClean="0"/>
              <a:t>upon</a:t>
            </a:r>
            <a:r>
              <a:rPr lang="tr-TR" dirty="0" smtClean="0"/>
              <a:t> </a:t>
            </a:r>
            <a:r>
              <a:rPr lang="tr-TR" dirty="0" err="1" smtClean="0"/>
              <a:t>numerical</a:t>
            </a:r>
            <a:r>
              <a:rPr lang="tr-TR" dirty="0" smtClean="0"/>
              <a:t> </a:t>
            </a:r>
            <a:r>
              <a:rPr lang="tr-TR" dirty="0" err="1" smtClean="0"/>
              <a:t>tests</a:t>
            </a:r>
            <a:r>
              <a:rPr lang="tr-TR" dirty="0" smtClean="0"/>
              <a:t>.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results</a:t>
            </a:r>
            <a:r>
              <a:rPr lang="tr-TR" dirty="0" smtClean="0"/>
              <a:t> of </a:t>
            </a:r>
            <a:r>
              <a:rPr lang="tr-TR" dirty="0" err="1" smtClean="0"/>
              <a:t>numerical</a:t>
            </a:r>
            <a:r>
              <a:rPr lang="tr-TR" dirty="0" smtClean="0"/>
              <a:t> </a:t>
            </a:r>
            <a:r>
              <a:rPr lang="tr-TR" dirty="0" err="1" smtClean="0"/>
              <a:t>tests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held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flag</a:t>
            </a:r>
            <a:r>
              <a:rPr lang="tr-TR" dirty="0" smtClean="0"/>
              <a:t> </a:t>
            </a:r>
            <a:r>
              <a:rPr lang="tr-TR" dirty="0" err="1" smtClean="0"/>
              <a:t>bits</a:t>
            </a:r>
            <a:r>
              <a:rPr lang="tr-TR" dirty="0" smtClean="0"/>
              <a:t>,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then</a:t>
            </a:r>
            <a:r>
              <a:rPr lang="tr-TR" dirty="0" smtClean="0"/>
              <a:t> </a:t>
            </a:r>
            <a:r>
              <a:rPr lang="tr-TR" dirty="0" err="1" smtClean="0"/>
              <a:t>tested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conditional</a:t>
            </a:r>
            <a:r>
              <a:rPr lang="tr-TR" dirty="0" smtClean="0"/>
              <a:t> </a:t>
            </a:r>
            <a:r>
              <a:rPr lang="tr-TR" dirty="0" err="1" smtClean="0"/>
              <a:t>jump</a:t>
            </a:r>
            <a:r>
              <a:rPr lang="tr-TR" dirty="0" smtClean="0"/>
              <a:t> </a:t>
            </a:r>
            <a:r>
              <a:rPr lang="tr-TR" dirty="0" err="1" smtClean="0"/>
              <a:t>instructions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096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Unconditional</a:t>
            </a:r>
            <a:r>
              <a:rPr lang="tr-TR" dirty="0" smtClean="0"/>
              <a:t> </a:t>
            </a:r>
            <a:r>
              <a:rPr lang="tr-TR" dirty="0" err="1" smtClean="0"/>
              <a:t>Jump</a:t>
            </a:r>
            <a:r>
              <a:rPr lang="tr-TR" dirty="0" smtClean="0"/>
              <a:t> (JMP)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Whenever</a:t>
            </a:r>
            <a:r>
              <a:rPr lang="tr-TR" dirty="0" smtClean="0"/>
              <a:t> a </a:t>
            </a:r>
            <a:r>
              <a:rPr lang="tr-TR" dirty="0" err="1" smtClean="0"/>
              <a:t>jump</a:t>
            </a:r>
            <a:r>
              <a:rPr lang="tr-TR" dirty="0" smtClean="0"/>
              <a:t> </a:t>
            </a:r>
            <a:r>
              <a:rPr lang="tr-TR" dirty="0" err="1" smtClean="0"/>
              <a:t>instruction</a:t>
            </a:r>
            <a:r>
              <a:rPr lang="tr-TR" dirty="0" smtClean="0"/>
              <a:t> </a:t>
            </a:r>
            <a:r>
              <a:rPr lang="tr-TR" dirty="0" err="1" smtClean="0"/>
              <a:t>references</a:t>
            </a:r>
            <a:r>
              <a:rPr lang="tr-TR" dirty="0" smtClean="0"/>
              <a:t> an </a:t>
            </a:r>
            <a:r>
              <a:rPr lang="tr-TR" dirty="0" err="1" smtClean="0"/>
              <a:t>address</a:t>
            </a:r>
            <a:r>
              <a:rPr lang="tr-TR" dirty="0" smtClean="0"/>
              <a:t>, a </a:t>
            </a:r>
            <a:r>
              <a:rPr lang="tr-TR" dirty="0" err="1" smtClean="0"/>
              <a:t>label</a:t>
            </a:r>
            <a:r>
              <a:rPr lang="tr-TR" dirty="0" smtClean="0"/>
              <a:t> </a:t>
            </a:r>
            <a:r>
              <a:rPr lang="tr-TR" dirty="0" err="1" smtClean="0"/>
              <a:t>normally</a:t>
            </a:r>
            <a:r>
              <a:rPr lang="tr-TR" dirty="0" smtClean="0"/>
              <a:t> </a:t>
            </a:r>
            <a:r>
              <a:rPr lang="tr-TR" dirty="0" err="1" smtClean="0"/>
              <a:t>identifies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address</a:t>
            </a:r>
            <a:r>
              <a:rPr lang="tr-TR" dirty="0" smtClean="0"/>
              <a:t>.</a:t>
            </a:r>
          </a:p>
          <a:p>
            <a:pPr marL="457200" lvl="1" indent="0">
              <a:buNone/>
            </a:pPr>
            <a:endParaRPr lang="tr-T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    XOR BX, BX</a:t>
            </a: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START: MOV AX,1</a:t>
            </a: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ADD AX, BX</a:t>
            </a: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JMP NEXT</a:t>
            </a: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NEXT:  MOV BX, AX</a:t>
            </a: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JMP START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326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Conditional</a:t>
            </a:r>
            <a:r>
              <a:rPr lang="tr-TR" dirty="0" smtClean="0"/>
              <a:t> </a:t>
            </a:r>
            <a:r>
              <a:rPr lang="tr-TR" dirty="0" err="1" smtClean="0"/>
              <a:t>Jumps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Conditional</a:t>
            </a:r>
            <a:r>
              <a:rPr lang="tr-TR" dirty="0" smtClean="0"/>
              <a:t> </a:t>
            </a:r>
            <a:r>
              <a:rPr lang="tr-TR" dirty="0" err="1" smtClean="0"/>
              <a:t>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conditional</a:t>
            </a:r>
            <a:r>
              <a:rPr lang="tr-TR" dirty="0" smtClean="0"/>
              <a:t> </a:t>
            </a:r>
            <a:r>
              <a:rPr lang="tr-TR" dirty="0" err="1" smtClean="0"/>
              <a:t>jump</a:t>
            </a:r>
            <a:r>
              <a:rPr lang="tr-TR" dirty="0" smtClean="0"/>
              <a:t> </a:t>
            </a:r>
            <a:r>
              <a:rPr lang="tr-TR" dirty="0" err="1" smtClean="0"/>
              <a:t>instructions</a:t>
            </a:r>
            <a:r>
              <a:rPr lang="tr-TR" dirty="0" smtClean="0"/>
              <a:t> test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following</a:t>
            </a:r>
            <a:r>
              <a:rPr lang="tr-TR" dirty="0" smtClean="0"/>
              <a:t> </a:t>
            </a:r>
            <a:r>
              <a:rPr lang="tr-TR" dirty="0" err="1" smtClean="0"/>
              <a:t>flag</a:t>
            </a:r>
            <a:r>
              <a:rPr lang="tr-TR" dirty="0" smtClean="0"/>
              <a:t> </a:t>
            </a:r>
            <a:r>
              <a:rPr lang="tr-TR" dirty="0" err="1" smtClean="0"/>
              <a:t>bits</a:t>
            </a:r>
            <a:r>
              <a:rPr lang="tr-TR" dirty="0" smtClean="0"/>
              <a:t>: </a:t>
            </a:r>
            <a:r>
              <a:rPr lang="tr-TR" dirty="0" err="1" smtClean="0"/>
              <a:t>sign</a:t>
            </a:r>
            <a:r>
              <a:rPr lang="tr-TR" dirty="0" smtClean="0"/>
              <a:t> (s), </a:t>
            </a:r>
            <a:r>
              <a:rPr lang="tr-TR" dirty="0" err="1" smtClean="0"/>
              <a:t>zero</a:t>
            </a:r>
            <a:r>
              <a:rPr lang="tr-TR" dirty="0" smtClean="0"/>
              <a:t> (z), </a:t>
            </a:r>
            <a:r>
              <a:rPr lang="tr-TR" dirty="0" err="1" smtClean="0"/>
              <a:t>carry</a:t>
            </a:r>
            <a:r>
              <a:rPr lang="tr-TR" dirty="0" smtClean="0"/>
              <a:t> (c), </a:t>
            </a:r>
            <a:r>
              <a:rPr lang="tr-TR" dirty="0" err="1" smtClean="0"/>
              <a:t>parity</a:t>
            </a:r>
            <a:r>
              <a:rPr lang="tr-TR" dirty="0" smtClean="0"/>
              <a:t> (p)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overflow</a:t>
            </a:r>
            <a:r>
              <a:rPr lang="tr-TR" dirty="0" smtClean="0"/>
              <a:t> (o).</a:t>
            </a:r>
          </a:p>
          <a:p>
            <a:pPr lvl="1"/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condition</a:t>
            </a:r>
            <a:r>
              <a:rPr lang="tr-TR" dirty="0" smtClean="0"/>
              <a:t> </a:t>
            </a:r>
            <a:r>
              <a:rPr lang="tr-TR" dirty="0" err="1" smtClean="0"/>
              <a:t>under</a:t>
            </a:r>
            <a:r>
              <a:rPr lang="tr-TR" dirty="0" smtClean="0"/>
              <a:t> test is </a:t>
            </a:r>
            <a:r>
              <a:rPr lang="tr-TR" dirty="0" err="1" smtClean="0"/>
              <a:t>true</a:t>
            </a:r>
            <a:r>
              <a:rPr lang="tr-TR" dirty="0" smtClean="0"/>
              <a:t>, a </a:t>
            </a:r>
            <a:r>
              <a:rPr lang="tr-TR" dirty="0" err="1" smtClean="0"/>
              <a:t>branch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a </a:t>
            </a:r>
            <a:r>
              <a:rPr lang="tr-TR" dirty="0" err="1" smtClean="0"/>
              <a:t>label</a:t>
            </a:r>
            <a:r>
              <a:rPr lang="tr-TR" dirty="0" smtClean="0"/>
              <a:t> </a:t>
            </a:r>
            <a:r>
              <a:rPr lang="tr-TR" dirty="0" err="1" smtClean="0"/>
              <a:t>associated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jump</a:t>
            </a:r>
            <a:r>
              <a:rPr lang="tr-TR" dirty="0" smtClean="0"/>
              <a:t> </a:t>
            </a:r>
            <a:r>
              <a:rPr lang="tr-TR" dirty="0" err="1" smtClean="0"/>
              <a:t>instruction</a:t>
            </a:r>
            <a:r>
              <a:rPr lang="tr-TR" dirty="0" smtClean="0"/>
              <a:t> </a:t>
            </a:r>
            <a:r>
              <a:rPr lang="tr-TR" dirty="0" err="1" smtClean="0"/>
              <a:t>occurs</a:t>
            </a:r>
            <a:r>
              <a:rPr lang="tr-TR" dirty="0" smtClean="0"/>
              <a:t>.</a:t>
            </a:r>
          </a:p>
          <a:p>
            <a:pPr lvl="1"/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condition</a:t>
            </a:r>
            <a:r>
              <a:rPr lang="tr-TR" dirty="0" smtClean="0"/>
              <a:t> is </a:t>
            </a:r>
            <a:r>
              <a:rPr lang="tr-TR" dirty="0" err="1" smtClean="0"/>
              <a:t>false</a:t>
            </a:r>
            <a:r>
              <a:rPr lang="tr-TR" dirty="0" smtClean="0"/>
              <a:t>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next</a:t>
            </a:r>
            <a:r>
              <a:rPr lang="tr-TR" dirty="0" smtClean="0"/>
              <a:t> </a:t>
            </a:r>
            <a:r>
              <a:rPr lang="tr-TR" dirty="0" err="1" smtClean="0"/>
              <a:t>sequential</a:t>
            </a:r>
            <a:r>
              <a:rPr lang="tr-TR" dirty="0" smtClean="0"/>
              <a:t> step in </a:t>
            </a:r>
            <a:r>
              <a:rPr lang="tr-TR" dirty="0" err="1" smtClean="0"/>
              <a:t>the</a:t>
            </a:r>
            <a:r>
              <a:rPr lang="tr-TR" dirty="0" smtClean="0"/>
              <a:t> program </a:t>
            </a:r>
            <a:r>
              <a:rPr lang="tr-TR" dirty="0" err="1" smtClean="0"/>
              <a:t>executes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8621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8353" y="0"/>
            <a:ext cx="741529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2581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LOOP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10306"/>
          </a:xfrm>
        </p:spPr>
        <p:txBody>
          <a:bodyPr>
            <a:normAutofit fontScale="92500" lnSpcReduction="20000"/>
          </a:bodyPr>
          <a:lstStyle/>
          <a:p>
            <a:r>
              <a:rPr lang="tr-TR" dirty="0" err="1" smtClean="0"/>
              <a:t>The</a:t>
            </a:r>
            <a:r>
              <a:rPr lang="tr-TR" dirty="0" smtClean="0"/>
              <a:t> LOOP </a:t>
            </a:r>
            <a:r>
              <a:rPr lang="tr-TR" dirty="0" err="1" smtClean="0"/>
              <a:t>instruction</a:t>
            </a:r>
            <a:r>
              <a:rPr lang="tr-TR" dirty="0" smtClean="0"/>
              <a:t> is a </a:t>
            </a:r>
            <a:r>
              <a:rPr lang="tr-TR" dirty="0" err="1" smtClean="0"/>
              <a:t>combination</a:t>
            </a:r>
            <a:r>
              <a:rPr lang="tr-TR" dirty="0" smtClean="0"/>
              <a:t> of a </a:t>
            </a:r>
            <a:r>
              <a:rPr lang="tr-TR" dirty="0" err="1" smtClean="0"/>
              <a:t>decrement</a:t>
            </a:r>
            <a:r>
              <a:rPr lang="tr-TR" dirty="0" smtClean="0"/>
              <a:t> CX </a:t>
            </a:r>
            <a:r>
              <a:rPr lang="tr-TR" dirty="0" err="1" smtClean="0"/>
              <a:t>and</a:t>
            </a:r>
            <a:r>
              <a:rPr lang="tr-TR" dirty="0" smtClean="0"/>
              <a:t> JNZ </a:t>
            </a:r>
            <a:r>
              <a:rPr lang="tr-TR" dirty="0" err="1" smtClean="0"/>
              <a:t>conditional</a:t>
            </a:r>
            <a:r>
              <a:rPr lang="tr-TR" dirty="0" smtClean="0"/>
              <a:t> </a:t>
            </a:r>
            <a:r>
              <a:rPr lang="tr-TR" dirty="0" err="1" smtClean="0"/>
              <a:t>jump</a:t>
            </a:r>
            <a:r>
              <a:rPr lang="tr-TR" dirty="0" smtClean="0"/>
              <a:t>.</a:t>
            </a:r>
          </a:p>
          <a:p>
            <a:pPr lvl="1"/>
            <a:r>
              <a:rPr lang="tr-TR" dirty="0" smtClean="0"/>
              <a:t>LOOP </a:t>
            </a:r>
            <a:r>
              <a:rPr lang="tr-TR" dirty="0" err="1" smtClean="0"/>
              <a:t>decrements</a:t>
            </a:r>
            <a:r>
              <a:rPr lang="tr-TR" dirty="0" smtClean="0"/>
              <a:t> CX; </a:t>
            </a:r>
          </a:p>
          <a:p>
            <a:pPr lvl="2"/>
            <a:r>
              <a:rPr lang="tr-TR" dirty="0" err="1"/>
              <a:t>I</a:t>
            </a:r>
            <a:r>
              <a:rPr lang="tr-TR" dirty="0" err="1" smtClean="0"/>
              <a:t>f</a:t>
            </a:r>
            <a:r>
              <a:rPr lang="tr-TR" dirty="0" smtClean="0"/>
              <a:t> CX!=0, it </a:t>
            </a:r>
            <a:r>
              <a:rPr lang="tr-TR" dirty="0" err="1" smtClean="0"/>
              <a:t>jumps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address</a:t>
            </a:r>
            <a:r>
              <a:rPr lang="tr-TR" dirty="0" smtClean="0"/>
              <a:t> </a:t>
            </a:r>
            <a:r>
              <a:rPr lang="tr-TR" dirty="0" err="1" smtClean="0"/>
              <a:t>indicated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label</a:t>
            </a:r>
            <a:r>
              <a:rPr lang="tr-TR" dirty="0" smtClean="0"/>
              <a:t>. </a:t>
            </a:r>
          </a:p>
          <a:p>
            <a:pPr lvl="2"/>
            <a:r>
              <a:rPr lang="tr-TR" dirty="0" err="1" smtClean="0"/>
              <a:t>If</a:t>
            </a:r>
            <a:r>
              <a:rPr lang="tr-TR" dirty="0" smtClean="0"/>
              <a:t> CX </a:t>
            </a:r>
            <a:r>
              <a:rPr lang="tr-TR" dirty="0" err="1" smtClean="0"/>
              <a:t>becomes</a:t>
            </a:r>
            <a:r>
              <a:rPr lang="tr-TR" dirty="0" smtClean="0"/>
              <a:t> 0,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next</a:t>
            </a:r>
            <a:r>
              <a:rPr lang="tr-TR" dirty="0" smtClean="0"/>
              <a:t> </a:t>
            </a:r>
            <a:r>
              <a:rPr lang="tr-TR" dirty="0" err="1" smtClean="0"/>
              <a:t>sequential</a:t>
            </a:r>
            <a:r>
              <a:rPr lang="tr-TR" dirty="0" smtClean="0"/>
              <a:t> </a:t>
            </a:r>
            <a:r>
              <a:rPr lang="tr-TR" dirty="0" err="1" smtClean="0"/>
              <a:t>instruction</a:t>
            </a:r>
            <a:r>
              <a:rPr lang="tr-TR" dirty="0" smtClean="0"/>
              <a:t> </a:t>
            </a:r>
            <a:r>
              <a:rPr lang="tr-TR" dirty="0" err="1" smtClean="0"/>
              <a:t>executes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following</a:t>
            </a:r>
            <a:r>
              <a:rPr lang="tr-TR" dirty="0" smtClean="0"/>
              <a:t> </a:t>
            </a:r>
            <a:r>
              <a:rPr lang="tr-TR" dirty="0" err="1" smtClean="0"/>
              <a:t>example</a:t>
            </a:r>
            <a:r>
              <a:rPr lang="tr-TR" dirty="0" smtClean="0"/>
              <a:t> </a:t>
            </a:r>
            <a:r>
              <a:rPr lang="en-US" dirty="0" smtClean="0"/>
              <a:t>shows </a:t>
            </a:r>
            <a:r>
              <a:rPr lang="en-US" dirty="0"/>
              <a:t>how data in one block of memory (BLOCK1) add to data in a </a:t>
            </a:r>
            <a:r>
              <a:rPr lang="en-US" dirty="0" smtClean="0"/>
              <a:t>second</a:t>
            </a:r>
            <a:r>
              <a:rPr lang="tr-TR" dirty="0" smtClean="0"/>
              <a:t> </a:t>
            </a:r>
            <a:r>
              <a:rPr lang="en-US" dirty="0" smtClean="0"/>
              <a:t>block </a:t>
            </a:r>
            <a:r>
              <a:rPr lang="en-US" dirty="0"/>
              <a:t>of memory (BLOCK2), using LOOP to control how many numbers add. </a:t>
            </a:r>
            <a:endParaRPr lang="tr-TR" dirty="0" smtClean="0"/>
          </a:p>
          <a:p>
            <a:pPr lvl="1"/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LODSW </a:t>
            </a:r>
            <a:r>
              <a:rPr lang="en-US" dirty="0"/>
              <a:t>and STOSW instructions access the data in BLOCK1 and BLOCK2. </a:t>
            </a:r>
            <a:endParaRPr lang="tr-TR" dirty="0" smtClean="0"/>
          </a:p>
          <a:p>
            <a:pPr lvl="1"/>
            <a:r>
              <a:rPr lang="en-US" dirty="0" smtClean="0"/>
              <a:t>The </a:t>
            </a:r>
            <a:r>
              <a:rPr lang="en-US" dirty="0"/>
              <a:t>ADD </a:t>
            </a:r>
            <a:r>
              <a:rPr lang="en-US" dirty="0" smtClean="0"/>
              <a:t>AX,</a:t>
            </a:r>
            <a:r>
              <a:rPr lang="tr-TR" dirty="0" smtClean="0"/>
              <a:t> </a:t>
            </a:r>
            <a:r>
              <a:rPr lang="en-US" dirty="0" smtClean="0"/>
              <a:t>ES</a:t>
            </a:r>
            <a:r>
              <a:rPr lang="en-US" dirty="0"/>
              <a:t>:[DI] instruction accesses the data in BLOCK2 located in the extra segment. The only </a:t>
            </a:r>
            <a:r>
              <a:rPr lang="en-US" dirty="0" smtClean="0"/>
              <a:t>reason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BLOCK2 is in the extra segment is that DI addresses extra segment data for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STOSW </a:t>
            </a:r>
            <a:r>
              <a:rPr lang="en-US" dirty="0"/>
              <a:t>instruction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/>
              <a:t>In this example, the extra segment also addresses data in the data segment, so the </a:t>
            </a:r>
            <a:r>
              <a:rPr lang="en-US" dirty="0" smtClean="0"/>
              <a:t>contents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DS are copied to ES through the accumulator. Unfortunately, there is no direct </a:t>
            </a:r>
            <a:r>
              <a:rPr lang="en-US" dirty="0" smtClean="0"/>
              <a:t>move</a:t>
            </a:r>
            <a:r>
              <a:rPr lang="tr-TR" dirty="0" smtClean="0"/>
              <a:t> </a:t>
            </a:r>
            <a:r>
              <a:rPr lang="en-US" dirty="0" smtClean="0"/>
              <a:t>from </a:t>
            </a:r>
            <a:r>
              <a:rPr lang="en-US" dirty="0"/>
              <a:t>segment register to segment register instruction.</a:t>
            </a:r>
          </a:p>
        </p:txBody>
      </p:sp>
    </p:spTree>
    <p:extLst>
      <p:ext uri="{BB962C8B-B14F-4D97-AF65-F5344CB8AC3E}">
        <p14:creationId xmlns:p14="http://schemas.microsoft.com/office/powerpoint/2010/main" val="4121103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639272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DATA ;start data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segment</a:t>
            </a:r>
            <a:endParaRPr lang="tr-TR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; DUP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duplicates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? 100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times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</a:p>
          <a:p>
            <a:pPr marL="0" indent="0">
              <a:buNone/>
            </a:pP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 ?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Means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uninitialized</a:t>
            </a:r>
            <a:endParaRPr lang="tr-TR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; 4 DUP(2) = 2,2,2,2	</a:t>
            </a:r>
          </a:p>
          <a:p>
            <a:pPr marL="0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BLOCK1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DW 100 DUP(?) ;100 words for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BLOCK1</a:t>
            </a:r>
            <a:endParaRPr lang="tr-TR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BLOCK2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DW 100 DUP(?) ;100 words for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BLOCK2</a:t>
            </a:r>
            <a:endParaRPr lang="tr-TR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CODE ;start code segment</a:t>
            </a:r>
          </a:p>
          <a:p>
            <a:pPr marL="0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STARTUP ;start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program</a:t>
            </a:r>
            <a:endParaRPr lang="tr-TR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MOV AX,DS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;overlap DS and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ES</a:t>
            </a:r>
            <a:endParaRPr lang="tr-TR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MOV ES,AX</a:t>
            </a:r>
            <a:endParaRPr lang="tr-T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CLD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;select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auto-increment</a:t>
            </a:r>
            <a:endParaRPr lang="tr-TR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MOV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CX,100 ;load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counter</a:t>
            </a:r>
            <a:endParaRPr lang="tr-TR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sv-SE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MOV </a:t>
            </a:r>
            <a:r>
              <a:rPr lang="sv-SE" dirty="0">
                <a:latin typeface="Courier New" panose="02070309020205020404" pitchFamily="49" charset="0"/>
                <a:cs typeface="Courier New" panose="02070309020205020404" pitchFamily="49" charset="0"/>
              </a:rPr>
              <a:t>SI,OFFSET BLOCK1 ;address </a:t>
            </a:r>
            <a:r>
              <a:rPr lang="sv-SE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BLOCK1</a:t>
            </a:r>
            <a:endParaRPr lang="tr-TR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MOV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DI,OFFSET BLOCK2 ;address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BLOCK2</a:t>
            </a:r>
            <a:endParaRPr lang="tr-TR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L1: 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LODSW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;load AX with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BLOCK1</a:t>
            </a:r>
            <a:endParaRPr lang="tr-TR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de-DE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ADD </a:t>
            </a:r>
            <a:r>
              <a:rPr lang="de-DE" dirty="0">
                <a:latin typeface="Courier New" panose="02070309020205020404" pitchFamily="49" charset="0"/>
                <a:cs typeface="Courier New" panose="02070309020205020404" pitchFamily="49" charset="0"/>
              </a:rPr>
              <a:t>AX,ES:[DI] ;add </a:t>
            </a:r>
            <a:r>
              <a:rPr lang="de-DE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BLOCK2</a:t>
            </a:r>
            <a:endParaRPr lang="tr-TR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STOSW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;save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answer</a:t>
            </a:r>
            <a:endParaRPr lang="tr-TR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LOOP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L1 ;repeat 100 times</a:t>
            </a:r>
          </a:p>
        </p:txBody>
      </p:sp>
    </p:spTree>
    <p:extLst>
      <p:ext uri="{BB962C8B-B14F-4D97-AF65-F5344CB8AC3E}">
        <p14:creationId xmlns:p14="http://schemas.microsoft.com/office/powerpoint/2010/main" val="198601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Procedures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84181"/>
          </a:xfrm>
        </p:spPr>
        <p:txBody>
          <a:bodyPr>
            <a:normAutofit fontScale="92500" lnSpcReduction="10000"/>
          </a:bodyPr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procedure</a:t>
            </a:r>
            <a:r>
              <a:rPr lang="tr-TR" dirty="0" smtClean="0"/>
              <a:t> (</a:t>
            </a:r>
            <a:r>
              <a:rPr lang="tr-TR" dirty="0" err="1" smtClean="0"/>
              <a:t>subroutine</a:t>
            </a:r>
            <a:r>
              <a:rPr lang="tr-TR" dirty="0" smtClean="0"/>
              <a:t>, </a:t>
            </a:r>
            <a:r>
              <a:rPr lang="tr-TR" dirty="0" err="1" smtClean="0"/>
              <a:t>function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method</a:t>
            </a:r>
            <a:r>
              <a:rPr lang="tr-TR" dirty="0" smtClean="0"/>
              <a:t>) is an </a:t>
            </a:r>
            <a:r>
              <a:rPr lang="tr-TR" dirty="0" err="1" smtClean="0"/>
              <a:t>important</a:t>
            </a:r>
            <a:r>
              <a:rPr lang="tr-TR" dirty="0" smtClean="0"/>
              <a:t> </a:t>
            </a:r>
            <a:r>
              <a:rPr lang="tr-TR" dirty="0" err="1" smtClean="0"/>
              <a:t>part</a:t>
            </a:r>
            <a:r>
              <a:rPr lang="tr-TR" dirty="0" smtClean="0"/>
              <a:t> of </a:t>
            </a:r>
            <a:r>
              <a:rPr lang="tr-TR" dirty="0" err="1" smtClean="0"/>
              <a:t>any</a:t>
            </a:r>
            <a:r>
              <a:rPr lang="tr-TR" dirty="0" smtClean="0"/>
              <a:t> </a:t>
            </a:r>
            <a:r>
              <a:rPr lang="tr-TR" dirty="0" err="1" smtClean="0"/>
              <a:t>computer</a:t>
            </a:r>
            <a:r>
              <a:rPr lang="tr-TR" dirty="0" smtClean="0"/>
              <a:t> </a:t>
            </a:r>
            <a:r>
              <a:rPr lang="tr-TR" dirty="0" err="1" smtClean="0"/>
              <a:t>system’s</a:t>
            </a:r>
            <a:r>
              <a:rPr lang="tr-TR" dirty="0" smtClean="0"/>
              <a:t> </a:t>
            </a:r>
            <a:r>
              <a:rPr lang="tr-TR" dirty="0" err="1" smtClean="0"/>
              <a:t>architecture</a:t>
            </a:r>
            <a:r>
              <a:rPr lang="tr-TR" dirty="0" smtClean="0"/>
              <a:t>. </a:t>
            </a:r>
          </a:p>
          <a:p>
            <a:r>
              <a:rPr lang="tr-TR" dirty="0" smtClean="0"/>
              <a:t>A </a:t>
            </a:r>
            <a:r>
              <a:rPr lang="tr-TR" dirty="0" err="1" smtClean="0"/>
              <a:t>procedure</a:t>
            </a:r>
            <a:r>
              <a:rPr lang="tr-TR" dirty="0" smtClean="0"/>
              <a:t> is a </a:t>
            </a:r>
            <a:r>
              <a:rPr lang="tr-TR" dirty="0" err="1" smtClean="0"/>
              <a:t>group</a:t>
            </a:r>
            <a:r>
              <a:rPr lang="tr-TR" dirty="0" smtClean="0"/>
              <a:t> of </a:t>
            </a:r>
            <a:r>
              <a:rPr lang="tr-TR" dirty="0" err="1" smtClean="0"/>
              <a:t>instructions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usually</a:t>
            </a:r>
            <a:r>
              <a:rPr lang="tr-TR" dirty="0" smtClean="0"/>
              <a:t> </a:t>
            </a:r>
            <a:r>
              <a:rPr lang="tr-TR" dirty="0" err="1" smtClean="0"/>
              <a:t>performs</a:t>
            </a:r>
            <a:r>
              <a:rPr lang="tr-TR" dirty="0" smtClean="0"/>
              <a:t> </a:t>
            </a:r>
            <a:r>
              <a:rPr lang="tr-TR" dirty="0" err="1" smtClean="0"/>
              <a:t>one</a:t>
            </a:r>
            <a:r>
              <a:rPr lang="tr-TR" dirty="0" smtClean="0"/>
              <a:t> </a:t>
            </a:r>
            <a:r>
              <a:rPr lang="tr-TR" dirty="0" err="1" smtClean="0"/>
              <a:t>task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It</a:t>
            </a:r>
            <a:r>
              <a:rPr lang="tr-TR" dirty="0" smtClean="0"/>
              <a:t> is a </a:t>
            </a:r>
            <a:r>
              <a:rPr lang="tr-TR" dirty="0" err="1" smtClean="0"/>
              <a:t>reusable</a:t>
            </a:r>
            <a:r>
              <a:rPr lang="tr-TR" dirty="0" smtClean="0"/>
              <a:t> </a:t>
            </a:r>
            <a:r>
              <a:rPr lang="tr-TR" dirty="0" err="1" smtClean="0"/>
              <a:t>section</a:t>
            </a:r>
            <a:r>
              <a:rPr lang="tr-TR" dirty="0" smtClean="0"/>
              <a:t> of software </a:t>
            </a:r>
            <a:r>
              <a:rPr lang="tr-TR" dirty="0" err="1" smtClean="0"/>
              <a:t>that</a:t>
            </a:r>
            <a:r>
              <a:rPr lang="tr-TR" dirty="0" smtClean="0"/>
              <a:t> is </a:t>
            </a:r>
            <a:r>
              <a:rPr lang="tr-TR" dirty="0" err="1" smtClean="0"/>
              <a:t>stored</a:t>
            </a:r>
            <a:r>
              <a:rPr lang="tr-TR" dirty="0" smtClean="0"/>
              <a:t> in </a:t>
            </a:r>
            <a:r>
              <a:rPr lang="tr-TR" dirty="0" err="1" smtClean="0"/>
              <a:t>memory</a:t>
            </a:r>
            <a:r>
              <a:rPr lang="tr-TR" dirty="0" smtClean="0"/>
              <a:t> </a:t>
            </a:r>
            <a:r>
              <a:rPr lang="tr-TR" dirty="0" err="1" smtClean="0"/>
              <a:t>once</a:t>
            </a:r>
            <a:r>
              <a:rPr lang="tr-TR" dirty="0" smtClean="0"/>
              <a:t>, but </a:t>
            </a:r>
            <a:r>
              <a:rPr lang="tr-TR" dirty="0" err="1" smtClean="0"/>
              <a:t>used</a:t>
            </a:r>
            <a:r>
              <a:rPr lang="tr-TR" dirty="0" smtClean="0"/>
              <a:t> </a:t>
            </a:r>
            <a:r>
              <a:rPr lang="tr-TR" dirty="0" err="1" smtClean="0"/>
              <a:t>often</a:t>
            </a:r>
            <a:r>
              <a:rPr lang="tr-TR" dirty="0" smtClean="0"/>
              <a:t> as </a:t>
            </a:r>
            <a:r>
              <a:rPr lang="tr-TR" dirty="0" err="1" smtClean="0"/>
              <a:t>necessary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The</a:t>
            </a:r>
            <a:r>
              <a:rPr lang="tr-TR" dirty="0" smtClean="0"/>
              <a:t> CALL </a:t>
            </a:r>
            <a:r>
              <a:rPr lang="tr-TR" dirty="0" err="1" smtClean="0"/>
              <a:t>instruction</a:t>
            </a:r>
            <a:r>
              <a:rPr lang="tr-TR" dirty="0" smtClean="0"/>
              <a:t> </a:t>
            </a:r>
            <a:r>
              <a:rPr lang="tr-TR" dirty="0" err="1" smtClean="0"/>
              <a:t>links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procedure</a:t>
            </a:r>
            <a:r>
              <a:rPr lang="tr-TR" dirty="0" smtClean="0"/>
              <a:t>,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RET (</a:t>
            </a:r>
            <a:r>
              <a:rPr lang="tr-TR" dirty="0" err="1" smtClean="0"/>
              <a:t>return</a:t>
            </a:r>
            <a:r>
              <a:rPr lang="tr-TR" dirty="0" smtClean="0"/>
              <a:t>) </a:t>
            </a:r>
            <a:r>
              <a:rPr lang="tr-TR" dirty="0" err="1" smtClean="0"/>
              <a:t>instruction</a:t>
            </a:r>
            <a:r>
              <a:rPr lang="tr-TR" dirty="0" smtClean="0"/>
              <a:t> </a:t>
            </a:r>
            <a:r>
              <a:rPr lang="tr-TR" dirty="0" err="1" smtClean="0"/>
              <a:t>returns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procedure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stack</a:t>
            </a:r>
            <a:r>
              <a:rPr lang="tr-TR" dirty="0" smtClean="0"/>
              <a:t> </a:t>
            </a:r>
            <a:r>
              <a:rPr lang="tr-TR" dirty="0" err="1" smtClean="0"/>
              <a:t>stores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return</a:t>
            </a:r>
            <a:r>
              <a:rPr lang="tr-TR" dirty="0" smtClean="0"/>
              <a:t> </a:t>
            </a:r>
            <a:r>
              <a:rPr lang="tr-TR" dirty="0" err="1" smtClean="0"/>
              <a:t>address</a:t>
            </a:r>
            <a:r>
              <a:rPr lang="tr-TR" dirty="0" smtClean="0"/>
              <a:t> </a:t>
            </a:r>
            <a:r>
              <a:rPr lang="tr-TR" dirty="0" err="1" smtClean="0"/>
              <a:t>whenever</a:t>
            </a:r>
            <a:r>
              <a:rPr lang="tr-TR" dirty="0" smtClean="0"/>
              <a:t> a </a:t>
            </a:r>
            <a:r>
              <a:rPr lang="tr-TR" dirty="0" err="1" smtClean="0"/>
              <a:t>procedure</a:t>
            </a:r>
            <a:r>
              <a:rPr lang="tr-TR" dirty="0" smtClean="0"/>
              <a:t> is </a:t>
            </a:r>
            <a:r>
              <a:rPr lang="tr-TR" dirty="0" err="1" smtClean="0"/>
              <a:t>called</a:t>
            </a:r>
            <a:r>
              <a:rPr lang="tr-TR" dirty="0" smtClean="0"/>
              <a:t> </a:t>
            </a:r>
            <a:r>
              <a:rPr lang="tr-TR" dirty="0" err="1" smtClean="0"/>
              <a:t>during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execution</a:t>
            </a:r>
            <a:r>
              <a:rPr lang="tr-TR" dirty="0" smtClean="0"/>
              <a:t> of a program. </a:t>
            </a:r>
          </a:p>
          <a:p>
            <a:pPr lvl="1"/>
            <a:r>
              <a:rPr lang="tr-TR" dirty="0" err="1" smtClean="0"/>
              <a:t>The</a:t>
            </a:r>
            <a:r>
              <a:rPr lang="tr-TR" dirty="0" smtClean="0"/>
              <a:t> CALL </a:t>
            </a:r>
            <a:r>
              <a:rPr lang="tr-TR" dirty="0" err="1" smtClean="0"/>
              <a:t>instruction</a:t>
            </a:r>
            <a:r>
              <a:rPr lang="tr-TR" dirty="0" smtClean="0"/>
              <a:t> </a:t>
            </a:r>
            <a:r>
              <a:rPr lang="tr-TR" dirty="0" err="1" smtClean="0"/>
              <a:t>pushes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address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instruction</a:t>
            </a:r>
            <a:r>
              <a:rPr lang="tr-TR" dirty="0" smtClean="0"/>
              <a:t> </a:t>
            </a:r>
            <a:r>
              <a:rPr lang="tr-TR" dirty="0" err="1" smtClean="0"/>
              <a:t>following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CALL (</a:t>
            </a:r>
            <a:r>
              <a:rPr lang="tr-TR" dirty="0" err="1" smtClean="0"/>
              <a:t>return</a:t>
            </a:r>
            <a:r>
              <a:rPr lang="tr-TR" dirty="0" smtClean="0"/>
              <a:t> </a:t>
            </a:r>
            <a:r>
              <a:rPr lang="tr-TR" dirty="0" err="1" smtClean="0"/>
              <a:t>address</a:t>
            </a:r>
            <a:r>
              <a:rPr lang="tr-TR" dirty="0" smtClean="0"/>
              <a:t>) on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stack</a:t>
            </a:r>
            <a:r>
              <a:rPr lang="tr-TR" dirty="0" smtClean="0"/>
              <a:t>. </a:t>
            </a:r>
          </a:p>
          <a:p>
            <a:pPr lvl="1"/>
            <a:r>
              <a:rPr lang="tr-TR" dirty="0" err="1" smtClean="0"/>
              <a:t>The</a:t>
            </a:r>
            <a:r>
              <a:rPr lang="tr-TR" dirty="0" smtClean="0"/>
              <a:t> RET </a:t>
            </a:r>
            <a:r>
              <a:rPr lang="tr-TR" dirty="0" err="1" smtClean="0"/>
              <a:t>instruction</a:t>
            </a:r>
            <a:r>
              <a:rPr lang="tr-TR" dirty="0" smtClean="0"/>
              <a:t> </a:t>
            </a:r>
            <a:r>
              <a:rPr lang="tr-TR" dirty="0" err="1" smtClean="0"/>
              <a:t>removes</a:t>
            </a:r>
            <a:r>
              <a:rPr lang="tr-TR" dirty="0" smtClean="0"/>
              <a:t> an </a:t>
            </a:r>
            <a:r>
              <a:rPr lang="tr-TR" dirty="0" err="1" smtClean="0"/>
              <a:t>address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stack</a:t>
            </a:r>
            <a:r>
              <a:rPr lang="tr-TR" dirty="0" smtClean="0"/>
              <a:t> </a:t>
            </a:r>
            <a:r>
              <a:rPr lang="tr-TR" dirty="0" err="1" smtClean="0"/>
              <a:t>so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program </a:t>
            </a:r>
            <a:r>
              <a:rPr lang="tr-TR" dirty="0" err="1" smtClean="0"/>
              <a:t>returns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instruction</a:t>
            </a:r>
            <a:r>
              <a:rPr lang="tr-TR" dirty="0" smtClean="0"/>
              <a:t> </a:t>
            </a:r>
            <a:r>
              <a:rPr lang="tr-TR" dirty="0" err="1" smtClean="0"/>
              <a:t>following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CALL.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3619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658</Words>
  <Application>Microsoft Office PowerPoint</Application>
  <PresentationFormat>Custom</PresentationFormat>
  <Paragraphs>86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Chapter 6 Program Control Instructions</vt:lpstr>
      <vt:lpstr>PowerPoint Presentation</vt:lpstr>
      <vt:lpstr>The Jump Group</vt:lpstr>
      <vt:lpstr>Unconditional Jump (JMP)</vt:lpstr>
      <vt:lpstr>Conditional Jumps and Conditional Sets</vt:lpstr>
      <vt:lpstr>PowerPoint Presentation</vt:lpstr>
      <vt:lpstr>LOOP</vt:lpstr>
      <vt:lpstr>PowerPoint Presentation</vt:lpstr>
      <vt:lpstr>Procedures</vt:lpstr>
      <vt:lpstr>PowerPoint Presentation</vt:lpstr>
      <vt:lpstr>Introduction to Interrupts</vt:lpstr>
      <vt:lpstr>Interrupt Vectors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 Introduction to Microprocessor and the Computer</dc:title>
  <dc:creator>Erkan</dc:creator>
  <cp:lastModifiedBy>Erkan</cp:lastModifiedBy>
  <cp:revision>92</cp:revision>
  <dcterms:created xsi:type="dcterms:W3CDTF">2017-09-26T05:10:26Z</dcterms:created>
  <dcterms:modified xsi:type="dcterms:W3CDTF">2017-11-20T18:26:26Z</dcterms:modified>
</cp:coreProperties>
</file>