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70" r:id="rId2"/>
    <p:sldId id="271" r:id="rId3"/>
    <p:sldId id="27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E6"/>
    <a:srgbClr val="FBFDA1"/>
    <a:srgbClr val="F9F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93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4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6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0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6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8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4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24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4D1"/>
            </a:gs>
            <a:gs pos="0">
              <a:schemeClr val="accent4">
                <a:lumMod val="5000"/>
                <a:lumOff val="95000"/>
              </a:schemeClr>
            </a:gs>
            <a:gs pos="0">
              <a:srgbClr val="F9FC7C"/>
            </a:gs>
            <a:gs pos="25000">
              <a:srgbClr val="FBFDA1"/>
            </a:gs>
            <a:gs pos="58000">
              <a:srgbClr val="FDFEE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9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 dirty="0" smtClean="0">
                <a:cs typeface="Times New Roman" panose="02020603050405020304" pitchFamily="18" charset="0"/>
              </a:rPr>
              <a:t>Böbreklerin </a:t>
            </a:r>
            <a:r>
              <a:rPr lang="en-US" altLang="en-US" b="1" dirty="0" err="1" smtClean="0">
                <a:cs typeface="Times New Roman" panose="02020603050405020304" pitchFamily="18" charset="0"/>
              </a:rPr>
              <a:t>Fonksiyonları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8870" y="1825625"/>
            <a:ext cx="10624930" cy="4351338"/>
          </a:xfrm>
        </p:spPr>
        <p:txBody>
          <a:bodyPr>
            <a:normAutofit fontScale="85000" lnSpcReduction="20000"/>
          </a:bodyPr>
          <a:lstStyle/>
          <a:p>
            <a:r>
              <a:rPr lang="tr-TR" altLang="en-US" dirty="0" smtClean="0"/>
              <a:t>Düzenleyici işlevler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homeostaz</a:t>
            </a:r>
            <a:r>
              <a:rPr lang="en-US" altLang="en-US" dirty="0" smtClean="0"/>
              <a:t>)</a:t>
            </a:r>
          </a:p>
          <a:p>
            <a:pPr lvl="1"/>
            <a:r>
              <a:rPr lang="en-US" dirty="0" smtClean="0"/>
              <a:t>Su </a:t>
            </a:r>
            <a:r>
              <a:rPr lang="en-US" dirty="0" err="1" smtClean="0"/>
              <a:t>dengesinin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r>
              <a:rPr lang="en-US" dirty="0" smtClean="0"/>
              <a:t> (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homeostazı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Elektrolit</a:t>
            </a:r>
            <a:r>
              <a:rPr lang="en-US" dirty="0" smtClean="0"/>
              <a:t> </a:t>
            </a:r>
            <a:r>
              <a:rPr lang="en-US" dirty="0" err="1" smtClean="0"/>
              <a:t>Dengesi</a:t>
            </a:r>
            <a:endParaRPr lang="en-US" dirty="0" smtClean="0"/>
          </a:p>
          <a:p>
            <a:pPr lvl="1"/>
            <a:r>
              <a:rPr lang="en-US" dirty="0" smtClean="0"/>
              <a:t>Plasma </a:t>
            </a:r>
            <a:r>
              <a:rPr lang="en-US" dirty="0" err="1" smtClean="0"/>
              <a:t>Hacmi</a:t>
            </a:r>
            <a:endParaRPr lang="en-US" dirty="0" smtClean="0"/>
          </a:p>
          <a:p>
            <a:pPr lvl="1"/>
            <a:r>
              <a:rPr lang="en-US" dirty="0" err="1" smtClean="0"/>
              <a:t>Asit</a:t>
            </a:r>
            <a:r>
              <a:rPr lang="en-US" dirty="0" smtClean="0"/>
              <a:t>-Baz </a:t>
            </a:r>
            <a:r>
              <a:rPr lang="en-US" dirty="0" err="1" smtClean="0"/>
              <a:t>dengesi</a:t>
            </a:r>
            <a:endParaRPr lang="en-US" dirty="0" smtClean="0"/>
          </a:p>
          <a:p>
            <a:pPr lvl="1"/>
            <a:r>
              <a:rPr lang="en-US" dirty="0" err="1" smtClean="0"/>
              <a:t>Osmolarite</a:t>
            </a:r>
            <a:r>
              <a:rPr lang="en-US" dirty="0" smtClean="0"/>
              <a:t> </a:t>
            </a:r>
            <a:r>
              <a:rPr lang="en-US" dirty="0" err="1" smtClean="0"/>
              <a:t>dengesi</a:t>
            </a:r>
            <a:r>
              <a:rPr lang="en-US" dirty="0" smtClean="0"/>
              <a:t> </a:t>
            </a:r>
          </a:p>
          <a:p>
            <a:r>
              <a:rPr lang="tr-TR" altLang="en-US" dirty="0" smtClean="0"/>
              <a:t>Endokrin işlevler</a:t>
            </a:r>
            <a:endParaRPr lang="en-US" altLang="en-US" dirty="0" smtClean="0"/>
          </a:p>
          <a:p>
            <a:pPr lvl="1"/>
            <a:r>
              <a:rPr lang="en-US" dirty="0" err="1" smtClean="0"/>
              <a:t>Hormon</a:t>
            </a:r>
            <a:r>
              <a:rPr lang="en-US" dirty="0" smtClean="0"/>
              <a:t> </a:t>
            </a:r>
            <a:r>
              <a:rPr lang="en-US" dirty="0" err="1" smtClean="0"/>
              <a:t>Salımı</a:t>
            </a:r>
            <a:endParaRPr lang="en-US" dirty="0" smtClean="0"/>
          </a:p>
          <a:p>
            <a:r>
              <a:rPr lang="tr-TR" altLang="en-US" dirty="0" err="1" smtClean="0"/>
              <a:t>Metabolik</a:t>
            </a:r>
            <a:r>
              <a:rPr lang="tr-TR" altLang="en-US" dirty="0" smtClean="0"/>
              <a:t> işlevler</a:t>
            </a:r>
            <a:endParaRPr lang="en-US" altLang="en-US" dirty="0" smtClean="0"/>
          </a:p>
          <a:p>
            <a:pPr lvl="1"/>
            <a:r>
              <a:rPr lang="en-US" altLang="en-US" dirty="0" err="1" smtClean="0">
                <a:cs typeface="Times New Roman" panose="02020603050405020304" pitchFamily="18" charset="0"/>
              </a:rPr>
              <a:t>Detoksifikasyon</a:t>
            </a:r>
            <a:r>
              <a:rPr lang="en-US" altLang="en-US" dirty="0" smtClean="0">
                <a:cs typeface="Times New Roman" panose="02020603050405020304" pitchFamily="18" charset="0"/>
              </a:rPr>
              <a:t>: </a:t>
            </a:r>
            <a:r>
              <a:rPr lang="tr-TR" altLang="en-US" dirty="0" smtClean="0">
                <a:cs typeface="Times New Roman" panose="02020603050405020304" pitchFamily="18" charset="0"/>
              </a:rPr>
              <a:t>glutaminden amonyak oluşturulması</a:t>
            </a:r>
            <a:endParaRPr lang="tr-TR" altLang="en-US" dirty="0" smtClean="0"/>
          </a:p>
          <a:p>
            <a:pPr lvl="1"/>
            <a:r>
              <a:rPr lang="en-US" altLang="en-US" dirty="0" err="1" smtClean="0">
                <a:cs typeface="Times New Roman" panose="02020603050405020304" pitchFamily="18" charset="0"/>
              </a:rPr>
              <a:t>Enerji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Döngüsü</a:t>
            </a:r>
            <a:r>
              <a:rPr lang="en-US" altLang="en-US" dirty="0" smtClean="0">
                <a:cs typeface="Times New Roman" panose="02020603050405020304" pitchFamily="18" charset="0"/>
              </a:rPr>
              <a:t>: </a:t>
            </a:r>
            <a:r>
              <a:rPr lang="tr-TR" altLang="en-US" dirty="0" err="1" smtClean="0">
                <a:cs typeface="Times New Roman" panose="02020603050405020304" pitchFamily="18" charset="0"/>
              </a:rPr>
              <a:t>gliserol</a:t>
            </a:r>
            <a:r>
              <a:rPr lang="tr-TR" altLang="en-US" dirty="0" smtClean="0">
                <a:cs typeface="Times New Roman" panose="02020603050405020304" pitchFamily="18" charset="0"/>
              </a:rPr>
              <a:t>, </a:t>
            </a:r>
            <a:r>
              <a:rPr lang="tr-TR" altLang="en-US" dirty="0" err="1" smtClean="0">
                <a:cs typeface="Times New Roman" panose="02020603050405020304" pitchFamily="18" charset="0"/>
              </a:rPr>
              <a:t>fruktoz</a:t>
            </a:r>
            <a:r>
              <a:rPr lang="tr-TR" altLang="en-US" dirty="0" smtClean="0">
                <a:cs typeface="Times New Roman" panose="02020603050405020304" pitchFamily="18" charset="0"/>
              </a:rPr>
              <a:t>, amino asitlerin karbon iskeletlerinden </a:t>
            </a:r>
            <a:r>
              <a:rPr lang="tr-TR" altLang="en-US" dirty="0" err="1" smtClean="0">
                <a:cs typeface="Times New Roman" panose="02020603050405020304" pitchFamily="18" charset="0"/>
              </a:rPr>
              <a:t>glukoz</a:t>
            </a:r>
            <a:r>
              <a:rPr lang="tr-TR" altLang="en-US" dirty="0" smtClean="0">
                <a:cs typeface="Times New Roman" panose="02020603050405020304" pitchFamily="18" charset="0"/>
              </a:rPr>
              <a:t> oluşturulması (</a:t>
            </a:r>
            <a:r>
              <a:rPr lang="tr-TR" altLang="en-US" dirty="0" err="1" smtClean="0">
                <a:cs typeface="Times New Roman" panose="02020603050405020304" pitchFamily="18" charset="0"/>
              </a:rPr>
              <a:t>glukoneojenez</a:t>
            </a:r>
            <a:r>
              <a:rPr lang="tr-TR" altLang="en-US" dirty="0" smtClean="0">
                <a:cs typeface="Times New Roman" panose="02020603050405020304" pitchFamily="18" charset="0"/>
              </a:rPr>
              <a:t>)</a:t>
            </a:r>
            <a:endParaRPr lang="tr-TR" altLang="en-US" dirty="0" smtClean="0"/>
          </a:p>
          <a:p>
            <a:r>
              <a:rPr lang="tr-TR" altLang="en-US" dirty="0" err="1" smtClean="0"/>
              <a:t>Ekskretuvar</a:t>
            </a:r>
            <a:r>
              <a:rPr lang="tr-TR" altLang="en-US" dirty="0" smtClean="0"/>
              <a:t> işlevler</a:t>
            </a:r>
            <a:endParaRPr lang="en-US" altLang="en-US" dirty="0" smtClean="0"/>
          </a:p>
          <a:p>
            <a:pPr lvl="1"/>
            <a:r>
              <a:rPr lang="en-US" dirty="0" err="1" smtClean="0"/>
              <a:t>Ekskresyon</a:t>
            </a:r>
            <a:r>
              <a:rPr lang="en-US" dirty="0" smtClean="0"/>
              <a:t> (</a:t>
            </a:r>
            <a:r>
              <a:rPr lang="en-US" dirty="0" err="1" smtClean="0"/>
              <a:t>Boşaltım</a:t>
            </a:r>
            <a:r>
              <a:rPr lang="en-US" dirty="0" smtClean="0"/>
              <a:t>)</a:t>
            </a:r>
          </a:p>
          <a:p>
            <a:endParaRPr lang="tr-T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11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b="1" dirty="0" smtClean="0">
                <a:cs typeface="Times New Roman" panose="02020603050405020304" pitchFamily="18" charset="0"/>
              </a:rPr>
              <a:t>Böbrek patolojilerinin belirlenme testler</a:t>
            </a:r>
            <a:r>
              <a:rPr lang="en-US" altLang="en-US" b="1" dirty="0" err="1">
                <a:cs typeface="Times New Roman" panose="02020603050405020304" pitchFamily="18" charset="0"/>
              </a:rPr>
              <a:t>i</a:t>
            </a:r>
            <a:r>
              <a:rPr lang="tr-TR" alt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altLang="en-US" dirty="0" err="1" smtClean="0">
                <a:cs typeface="Times New Roman" panose="02020603050405020304" pitchFamily="18" charset="0"/>
              </a:rPr>
              <a:t>Glomerüler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filtrasyon</a:t>
            </a:r>
            <a:r>
              <a:rPr lang="tr-TR" altLang="en-US" dirty="0" smtClean="0">
                <a:cs typeface="Times New Roman" panose="02020603050405020304" pitchFamily="18" charset="0"/>
              </a:rPr>
              <a:t> fonksiyonu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endParaRPr lang="tr-TR" altLang="en-US" dirty="0" smtClean="0"/>
          </a:p>
          <a:p>
            <a:r>
              <a:rPr lang="tr-TR" altLang="en-US" dirty="0" err="1" smtClean="0">
                <a:cs typeface="Times New Roman" panose="02020603050405020304" pitchFamily="18" charset="0"/>
              </a:rPr>
              <a:t>Proksimal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>
                <a:cs typeface="Times New Roman" panose="02020603050405020304" pitchFamily="18" charset="0"/>
              </a:rPr>
              <a:t>tüp aktivitesi 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r>
              <a:rPr lang="tr-TR" altLang="en-US" dirty="0" smtClean="0">
                <a:cs typeface="Times New Roman" panose="02020603050405020304" pitchFamily="18" charset="0"/>
              </a:rPr>
              <a:t>Renal </a:t>
            </a:r>
            <a:r>
              <a:rPr lang="tr-TR" altLang="en-US" dirty="0" err="1">
                <a:cs typeface="Times New Roman" panose="02020603050405020304" pitchFamily="18" charset="0"/>
              </a:rPr>
              <a:t>ekskresyonu</a:t>
            </a:r>
            <a:r>
              <a:rPr lang="tr-TR" altLang="en-US" dirty="0">
                <a:cs typeface="Times New Roman" panose="02020603050405020304" pitchFamily="18" charset="0"/>
              </a:rPr>
              <a:t> </a:t>
            </a:r>
            <a:r>
              <a:rPr lang="tr-TR" altLang="en-US" dirty="0" smtClean="0">
                <a:cs typeface="Times New Roman" panose="02020603050405020304" pitchFamily="18" charset="0"/>
              </a:rPr>
              <a:t>ölç</a:t>
            </a:r>
            <a:r>
              <a:rPr lang="en-US" altLang="en-US" dirty="0" err="1" smtClean="0">
                <a:cs typeface="Times New Roman" panose="02020603050405020304" pitchFamily="18" charset="0"/>
              </a:rPr>
              <a:t>üm</a:t>
            </a:r>
            <a:r>
              <a:rPr lang="en-US" altLang="en-US" dirty="0" err="1">
                <a:cs typeface="Times New Roman" panose="02020603050405020304" pitchFamily="18" charset="0"/>
              </a:rPr>
              <a:t>ü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endParaRPr lang="tr-TR" altLang="en-US" dirty="0"/>
          </a:p>
          <a:p>
            <a:r>
              <a:rPr lang="tr-TR" altLang="en-US" dirty="0">
                <a:cs typeface="Times New Roman" panose="02020603050405020304" pitchFamily="18" charset="0"/>
              </a:rPr>
              <a:t>Renal kan </a:t>
            </a:r>
            <a:r>
              <a:rPr lang="tr-TR" altLang="en-US" dirty="0" smtClean="0">
                <a:cs typeface="Times New Roman" panose="02020603050405020304" pitchFamily="18" charset="0"/>
              </a:rPr>
              <a:t>akımı ölç</a:t>
            </a:r>
            <a:r>
              <a:rPr lang="en-US" altLang="en-US" dirty="0" err="1" smtClean="0">
                <a:cs typeface="Times New Roman" panose="02020603050405020304" pitchFamily="18" charset="0"/>
              </a:rPr>
              <a:t>ümü</a:t>
            </a:r>
            <a:endParaRPr lang="tr-TR" altLang="en-US" dirty="0"/>
          </a:p>
          <a:p>
            <a:r>
              <a:rPr lang="en-US" altLang="en-US" dirty="0" err="1" smtClean="0">
                <a:cs typeface="Times New Roman" panose="02020603050405020304" pitchFamily="18" charset="0"/>
              </a:rPr>
              <a:t>Kan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ve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smtClean="0">
                <a:cs typeface="Times New Roman" panose="02020603050405020304" pitchFamily="18" charset="0"/>
              </a:rPr>
              <a:t>idrar </a:t>
            </a:r>
            <a:r>
              <a:rPr lang="tr-TR" altLang="en-US" dirty="0">
                <a:cs typeface="Times New Roman" panose="02020603050405020304" pitchFamily="18" charset="0"/>
              </a:rPr>
              <a:t>analizleri</a:t>
            </a:r>
            <a:r>
              <a:rPr lang="tr-TR" altLang="en-US" i="1" dirty="0"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altLang="en-US" dirty="0" err="1" smtClean="0">
                <a:cs typeface="Times New Roman" panose="02020603050405020304" pitchFamily="18" charset="0"/>
              </a:rPr>
              <a:t>Glomerüler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filtrasyon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Hızı</a:t>
            </a:r>
            <a:r>
              <a:rPr lang="en-US" altLang="en-US" dirty="0" smtClean="0">
                <a:cs typeface="Times New Roman" panose="02020603050405020304" pitchFamily="18" charset="0"/>
              </a:rPr>
              <a:t> (GFR) </a:t>
            </a:r>
            <a:r>
              <a:rPr lang="en-US" altLang="en-US" dirty="0" err="1" smtClean="0">
                <a:cs typeface="Times New Roman" panose="02020603050405020304" pitchFamily="18" charset="0"/>
              </a:rPr>
              <a:t>testi</a:t>
            </a:r>
            <a:r>
              <a:rPr lang="en-US" altLang="en-US" dirty="0" smtClean="0"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dirty="0" err="1" smtClean="0">
                <a:cs typeface="Times New Roman" panose="02020603050405020304" pitchFamily="18" charset="0"/>
              </a:rPr>
              <a:t>Kreatin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Klirens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testi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en-US" altLang="en-US" dirty="0" err="1" smtClean="0">
                <a:cs typeface="Times New Roman" panose="02020603050405020304" pitchFamily="18" charset="0"/>
              </a:rPr>
              <a:t>Ekzojen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İnülin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Klirens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testi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en-US" altLang="en-US" dirty="0" err="1" smtClean="0">
                <a:cs typeface="Times New Roman" panose="02020603050405020304" pitchFamily="18" charset="0"/>
              </a:rPr>
              <a:t>Üre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Klirensi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/>
            <a:endParaRPr lang="en-US" altLang="en-US" dirty="0" smtClean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304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878" y="1835702"/>
            <a:ext cx="512527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altLang="en-US" dirty="0" err="1">
                <a:cs typeface="Times New Roman" panose="02020603050405020304" pitchFamily="18" charset="0"/>
              </a:rPr>
              <a:t>Tübüler</a:t>
            </a:r>
            <a:r>
              <a:rPr lang="tr-TR" altLang="en-US" dirty="0">
                <a:cs typeface="Times New Roman" panose="02020603050405020304" pitchFamily="18" charset="0"/>
              </a:rPr>
              <a:t> fonksiyon testleri </a:t>
            </a:r>
            <a:endParaRPr lang="en-US" dirty="0">
              <a:cs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</a:pPr>
            <a:r>
              <a:rPr lang="tr-TR" altLang="en-US" dirty="0" smtClean="0"/>
              <a:t>Konsantrasyon testleri</a:t>
            </a:r>
          </a:p>
          <a:p>
            <a:pPr lvl="2">
              <a:spcBef>
                <a:spcPct val="50000"/>
              </a:spcBef>
            </a:pPr>
            <a:r>
              <a:rPr lang="tr-TR" altLang="en-US" dirty="0" smtClean="0"/>
              <a:t>Sıvı kısıtlama testi</a:t>
            </a:r>
          </a:p>
          <a:p>
            <a:pPr lvl="2">
              <a:spcBef>
                <a:spcPct val="50000"/>
              </a:spcBef>
            </a:pPr>
            <a:r>
              <a:rPr lang="tr-TR" altLang="en-US" dirty="0" err="1" smtClean="0"/>
              <a:t>Vazopressin</a:t>
            </a:r>
            <a:r>
              <a:rPr lang="tr-TR" altLang="en-US" dirty="0" smtClean="0"/>
              <a:t> konsantrasyon testi</a:t>
            </a:r>
          </a:p>
          <a:p>
            <a:pPr lvl="2">
              <a:spcBef>
                <a:spcPct val="50000"/>
              </a:spcBef>
            </a:pPr>
            <a:r>
              <a:rPr lang="tr-TR" altLang="en-US" dirty="0" err="1" smtClean="0"/>
              <a:t>Osmolalite</a:t>
            </a:r>
            <a:r>
              <a:rPr lang="tr-TR" altLang="en-US" dirty="0" smtClean="0"/>
              <a:t> ölçümü</a:t>
            </a:r>
          </a:p>
          <a:p>
            <a:pPr lvl="1">
              <a:spcBef>
                <a:spcPct val="50000"/>
              </a:spcBef>
            </a:pPr>
            <a:r>
              <a:rPr lang="tr-TR" altLang="en-US" dirty="0" smtClean="0"/>
              <a:t>İdrar </a:t>
            </a:r>
            <a:r>
              <a:rPr lang="en-US" altLang="en-US" dirty="0" err="1" smtClean="0"/>
              <a:t>Seyreltme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dilüsyon</a:t>
            </a:r>
            <a:r>
              <a:rPr lang="en-US" altLang="en-US" dirty="0" smtClean="0"/>
              <a:t>) </a:t>
            </a:r>
            <a:r>
              <a:rPr lang="tr-TR" altLang="en-US" dirty="0" smtClean="0"/>
              <a:t>testi</a:t>
            </a:r>
            <a:endParaRPr lang="en-US" altLang="en-US" dirty="0" smtClean="0"/>
          </a:p>
          <a:p>
            <a:pPr lvl="1">
              <a:spcBef>
                <a:spcPct val="50000"/>
              </a:spcBef>
            </a:pPr>
            <a:endParaRPr lang="en-US" altLang="en-US" dirty="0" smtClean="0"/>
          </a:p>
          <a:p>
            <a:pPr marL="0" indent="0">
              <a:buNone/>
            </a:pPr>
            <a:r>
              <a:rPr lang="tr-TR" altLang="en-US" dirty="0" smtClean="0">
                <a:cs typeface="Times New Roman" panose="02020603050405020304" pitchFamily="18" charset="0"/>
              </a:rPr>
              <a:t>Renal </a:t>
            </a:r>
            <a:r>
              <a:rPr lang="tr-TR" altLang="en-US" dirty="0" err="1" smtClean="0">
                <a:cs typeface="Times New Roman" panose="02020603050405020304" pitchFamily="18" charset="0"/>
              </a:rPr>
              <a:t>ekskresyonu</a:t>
            </a:r>
            <a:r>
              <a:rPr lang="tr-TR" altLang="en-US" dirty="0" smtClean="0">
                <a:cs typeface="Times New Roman" panose="02020603050405020304" pitchFamily="18" charset="0"/>
              </a:rPr>
              <a:t> ölçen test</a:t>
            </a:r>
            <a:r>
              <a:rPr lang="tr-TR" altLang="en-US" dirty="0" smtClean="0"/>
              <a:t>ler </a:t>
            </a:r>
            <a:endParaRPr lang="en-US" altLang="en-US" dirty="0" smtClean="0"/>
          </a:p>
          <a:p>
            <a:pPr lvl="1"/>
            <a:r>
              <a:rPr lang="tr-TR" altLang="en-US" dirty="0" err="1" smtClean="0">
                <a:cs typeface="Times New Roman" panose="02020603050405020304" pitchFamily="18" charset="0"/>
              </a:rPr>
              <a:t>Fenolsülfofitaleyn</a:t>
            </a:r>
            <a:r>
              <a:rPr lang="tr-TR" altLang="en-US" b="1" dirty="0" smtClean="0">
                <a:cs typeface="Times New Roman" panose="02020603050405020304" pitchFamily="18" charset="0"/>
              </a:rPr>
              <a:t> (PSP) testi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/>
            <a:endParaRPr lang="tr-TR" alt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altLang="en-US" dirty="0" smtClean="0">
                <a:cs typeface="Times New Roman" panose="02020603050405020304" pitchFamily="18" charset="0"/>
              </a:rPr>
              <a:t>Renal kan akımını ölçen testler</a:t>
            </a:r>
            <a:r>
              <a:rPr lang="tr-TR" altLang="en-US" dirty="0" smtClean="0"/>
              <a:t> </a:t>
            </a:r>
            <a:endParaRPr lang="en-US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p-</a:t>
            </a:r>
            <a:r>
              <a:rPr lang="tr-TR" altLang="en-US" dirty="0" err="1" smtClean="0">
                <a:cs typeface="Times New Roman" panose="02020603050405020304" pitchFamily="18" charset="0"/>
              </a:rPr>
              <a:t>aminohippurat</a:t>
            </a:r>
            <a:r>
              <a:rPr lang="tr-TR" altLang="en-US" dirty="0" smtClean="0">
                <a:cs typeface="Times New Roman" panose="02020603050405020304" pitchFamily="18" charset="0"/>
              </a:rPr>
              <a:t> (PAH) </a:t>
            </a:r>
            <a:r>
              <a:rPr lang="tr-TR" altLang="en-US" dirty="0" err="1" smtClean="0">
                <a:cs typeface="Times New Roman" panose="02020603050405020304" pitchFamily="18" charset="0"/>
              </a:rPr>
              <a:t>klerensi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tr-TR" alt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38191" y="1825625"/>
            <a:ext cx="6453809" cy="4351338"/>
          </a:xfrm>
        </p:spPr>
        <p:txBody>
          <a:bodyPr>
            <a:normAutofit fontScale="85000" lnSpcReduction="20000"/>
          </a:bodyPr>
          <a:lstStyle/>
          <a:p>
            <a:pPr lvl="1"/>
            <a:endParaRPr lang="en-US" altLang="en-US" sz="16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altLang="en-US" dirty="0" smtClean="0">
                <a:cs typeface="Times New Roman" panose="02020603050405020304" pitchFamily="18" charset="0"/>
              </a:rPr>
              <a:t>Böbrek patolojilerini belirlemede kan analizler</a:t>
            </a:r>
            <a:r>
              <a:rPr lang="tr-TR" altLang="en-US" dirty="0" smtClean="0"/>
              <a:t>i</a:t>
            </a:r>
            <a:endParaRPr lang="en-US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NPN </a:t>
            </a:r>
            <a:r>
              <a:rPr lang="en-US" altLang="en-US" dirty="0" err="1" smtClean="0">
                <a:cs typeface="Times New Roman" panose="02020603050405020304" pitchFamily="18" charset="0"/>
              </a:rPr>
              <a:t>düzeyi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smtClean="0"/>
              <a:t>(üre, </a:t>
            </a:r>
            <a:r>
              <a:rPr lang="tr-TR" altLang="en-US" dirty="0" err="1" smtClean="0"/>
              <a:t>kreatinin</a:t>
            </a:r>
            <a:r>
              <a:rPr lang="tr-TR" altLang="en-US" dirty="0" smtClean="0"/>
              <a:t>, ürik asit)</a:t>
            </a:r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proteinler</a:t>
            </a:r>
            <a:r>
              <a:rPr lang="en-US" altLang="en-US" dirty="0" err="1" smtClean="0">
                <a:cs typeface="Times New Roman" panose="02020603050405020304" pitchFamily="18" charset="0"/>
              </a:rPr>
              <a:t>i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smtClean="0"/>
              <a:t>(total protein, albümin, globülin)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düzeyi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elektrolitlerinin</a:t>
            </a:r>
            <a:r>
              <a:rPr lang="tr-TR" altLang="en-US" dirty="0" smtClean="0"/>
              <a:t> (sodyum, potasyum, klorür, kalsiyum, magnezyum, inorganik fosfor) 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düzeyi</a:t>
            </a:r>
            <a:endParaRPr lang="tr-TR" alt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74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178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Böbreklerin Fonksiyonları</vt:lpstr>
      <vt:lpstr>Böbrek patolojilerinin belirlenme testleri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Reviewer-x</dc:creator>
  <cp:lastModifiedBy>Reviewer-x</cp:lastModifiedBy>
  <cp:revision>15</cp:revision>
  <dcterms:created xsi:type="dcterms:W3CDTF">2018-02-20T12:59:27Z</dcterms:created>
  <dcterms:modified xsi:type="dcterms:W3CDTF">2018-02-20T15:56:39Z</dcterms:modified>
</cp:coreProperties>
</file>