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04" r:id="rId14"/>
  </p:sldMasterIdLst>
  <p:sldIdLst>
    <p:sldId id="257" r:id="rId15"/>
    <p:sldId id="259" r:id="rId16"/>
    <p:sldId id="261" r:id="rId17"/>
    <p:sldId id="263" r:id="rId18"/>
    <p:sldId id="265" r:id="rId19"/>
    <p:sldId id="267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1330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819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86655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4900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39506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6225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591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1711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6792963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80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0738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4314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90794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92686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9012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17646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6843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20420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27130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088726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1537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45561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5437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7934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5723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06025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85203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05891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87641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151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4816745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803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68433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6251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24554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29665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02566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73971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46351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435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84345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5870128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77553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76176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7695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27489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88926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33601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429333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03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9300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1983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6681791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71939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84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22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740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3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9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74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70464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9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5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1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95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056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9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4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75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08848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1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88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62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02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0189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05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9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26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15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21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863716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91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537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7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268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9998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9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4463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727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2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039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098528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8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098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551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388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7607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776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8954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000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248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731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367330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6438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160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98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5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17394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359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910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362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997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830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8106905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227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651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85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0811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0020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194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4086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1300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836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1620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7406836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1788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56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68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28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08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763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048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7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83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09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23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96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38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Türkİye’dekİ</a:t>
            </a:r>
            <a:r>
              <a:rPr lang="tr-TR" sz="2400" b="1" dirty="0"/>
              <a:t> </a:t>
            </a:r>
            <a:r>
              <a:rPr lang="tr-TR" sz="2400" b="1" dirty="0" err="1"/>
              <a:t>Önemlİ</a:t>
            </a:r>
            <a:r>
              <a:rPr lang="tr-TR" sz="2400" b="1" dirty="0"/>
              <a:t>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Rezervlerİ</a:t>
            </a:r>
            <a:r>
              <a:rPr lang="tr-TR" sz="2400" b="1" dirty="0"/>
              <a:t>, </a:t>
            </a:r>
            <a:r>
              <a:rPr lang="tr-TR" sz="2400" b="1" dirty="0" err="1"/>
              <a:t>Yerlerİ</a:t>
            </a:r>
            <a:r>
              <a:rPr lang="tr-TR" sz="2400" b="1" dirty="0"/>
              <a:t> ve </a:t>
            </a:r>
            <a:r>
              <a:rPr lang="tr-TR" sz="2400" b="1" dirty="0" err="1"/>
              <a:t>Cİnslerİ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828800" y="1214423"/>
          <a:ext cx="8686800" cy="52149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Yer</a:t>
                      </a:r>
                      <a:endParaRPr lang="tr-TR" sz="20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Kilin Cinsi</a:t>
                      </a:r>
                      <a:endParaRPr lang="tr-TR" sz="2000" dirty="0"/>
                    </a:p>
                  </a:txBody>
                  <a:tcPr marL="96520" marR="965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İstanbul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Çanakkale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Bursa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Kaolin, </a:t>
                      </a:r>
                      <a:r>
                        <a:rPr lang="tr-TR" sz="2000" dirty="0" err="1" smtClean="0"/>
                        <a:t>İllit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Bilecik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Uşak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Kütahya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Eskişehir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Nevşehir</a:t>
                      </a:r>
                      <a:r>
                        <a:rPr lang="tr-TR" sz="2000" baseline="0" dirty="0" smtClean="0"/>
                        <a:t>-Kayseri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Kaolin, </a:t>
                      </a:r>
                      <a:r>
                        <a:rPr lang="tr-TR" sz="2000" dirty="0" err="1" smtClean="0"/>
                        <a:t>İllit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Bentonit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Zonguldak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Balıkesir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Doğu</a:t>
                      </a:r>
                      <a:r>
                        <a:rPr lang="tr-TR" sz="2000" baseline="0" dirty="0" smtClean="0"/>
                        <a:t> Karadeniz 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İllit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307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714356"/>
          </a:xfrm>
        </p:spPr>
        <p:txBody>
          <a:bodyPr>
            <a:normAutofit/>
          </a:bodyPr>
          <a:lstStyle/>
          <a:p>
            <a:r>
              <a:rPr lang="tr-TR" sz="2000" b="1" dirty="0" err="1"/>
              <a:t>SeramİKlerde</a:t>
            </a:r>
            <a:r>
              <a:rPr lang="tr-TR" sz="2000" b="1" dirty="0"/>
              <a:t> </a:t>
            </a:r>
            <a:r>
              <a:rPr lang="tr-TR" sz="2000" b="1" dirty="0" err="1"/>
              <a:t>KullanILan</a:t>
            </a:r>
            <a:r>
              <a:rPr lang="tr-TR" sz="2000" b="1" dirty="0"/>
              <a:t> </a:t>
            </a:r>
            <a:r>
              <a:rPr lang="tr-TR" sz="2000" b="1" dirty="0" err="1"/>
              <a:t>Hammaddelerİn</a:t>
            </a:r>
            <a:r>
              <a:rPr lang="tr-TR" sz="2000" b="1" dirty="0"/>
              <a:t> </a:t>
            </a:r>
            <a:r>
              <a:rPr lang="tr-TR" sz="2000" b="1" dirty="0" err="1"/>
              <a:t>KullanIm</a:t>
            </a:r>
            <a:r>
              <a:rPr lang="tr-TR" sz="2000" b="1" dirty="0"/>
              <a:t> </a:t>
            </a:r>
            <a:r>
              <a:rPr lang="tr-TR" sz="2000" b="1" dirty="0" err="1"/>
              <a:t>AlanlarI</a:t>
            </a:r>
            <a:endParaRPr lang="tr-TR" sz="20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1881159" y="713734"/>
          <a:ext cx="8572559" cy="59436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488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9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4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33">
                <a:tc>
                  <a:txBody>
                    <a:bodyPr/>
                    <a:lstStyle/>
                    <a:p>
                      <a:r>
                        <a:rPr lang="tr-TR" dirty="0" smtClean="0"/>
                        <a:t>Endüstri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Ürünün Tipi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Kullanılan</a:t>
                      </a:r>
                      <a:r>
                        <a:rPr lang="tr-TR" baseline="0" dirty="0" smtClean="0"/>
                        <a:t> Hammaddeler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0133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İnşaat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Briketler</a:t>
                      </a:r>
                    </a:p>
                    <a:p>
                      <a:r>
                        <a:rPr lang="tr-TR" dirty="0" smtClean="0"/>
                        <a:t>Künkler,</a:t>
                      </a:r>
                      <a:r>
                        <a:rPr lang="tr-TR" baseline="0" dirty="0" smtClean="0"/>
                        <a:t> b</a:t>
                      </a:r>
                      <a:r>
                        <a:rPr lang="tr-TR" dirty="0" smtClean="0"/>
                        <a:t>orular </a:t>
                      </a:r>
                    </a:p>
                    <a:p>
                      <a:r>
                        <a:rPr lang="tr-TR" dirty="0" smtClean="0"/>
                        <a:t>Saksı</a:t>
                      </a:r>
                    </a:p>
                    <a:p>
                      <a:r>
                        <a:rPr lang="tr-TR" dirty="0" smtClean="0"/>
                        <a:t>Beton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Kil, kum, kalker</a:t>
                      </a:r>
                    </a:p>
                    <a:p>
                      <a:r>
                        <a:rPr lang="tr-TR" dirty="0" smtClean="0"/>
                        <a:t>Kil</a:t>
                      </a:r>
                    </a:p>
                    <a:p>
                      <a:r>
                        <a:rPr lang="tr-TR" dirty="0" smtClean="0"/>
                        <a:t>Kil</a:t>
                      </a:r>
                    </a:p>
                    <a:p>
                      <a:r>
                        <a:rPr lang="tr-TR" dirty="0" smtClean="0"/>
                        <a:t>Kireç</a:t>
                      </a:r>
                      <a:r>
                        <a:rPr lang="tr-TR" baseline="0" dirty="0" smtClean="0"/>
                        <a:t> taşı, kil, kum</a:t>
                      </a:r>
                    </a:p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013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Refrakterler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1.Ateş tuğlaları     5.Krom </a:t>
                      </a:r>
                      <a:r>
                        <a:rPr lang="tr-TR" dirty="0" err="1" smtClean="0"/>
                        <a:t>magnezit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     </a:t>
                      </a:r>
                    </a:p>
                    <a:p>
                      <a:r>
                        <a:rPr lang="tr-TR" dirty="0" smtClean="0"/>
                        <a:t>2.Silisli</a:t>
                      </a:r>
                      <a:r>
                        <a:rPr lang="tr-TR" baseline="0" dirty="0" smtClean="0"/>
                        <a:t> Briketler    6.Dolomit briket</a:t>
                      </a:r>
                    </a:p>
                    <a:p>
                      <a:r>
                        <a:rPr lang="tr-TR" baseline="0" dirty="0" smtClean="0"/>
                        <a:t>3.</a:t>
                      </a:r>
                      <a:r>
                        <a:rPr lang="tr-TR" baseline="0" dirty="0" err="1" smtClean="0"/>
                        <a:t>Magnesit</a:t>
                      </a:r>
                      <a:r>
                        <a:rPr lang="tr-TR" baseline="0" dirty="0" smtClean="0"/>
                        <a:t> ‘’         7.Karbon     ‘’</a:t>
                      </a:r>
                    </a:p>
                    <a:p>
                      <a:r>
                        <a:rPr lang="tr-TR" baseline="0" dirty="0" smtClean="0"/>
                        <a:t>4.Krom ‘’                8.İzolasyon </a:t>
                      </a:r>
                      <a:r>
                        <a:rPr lang="tr-TR" baseline="0" dirty="0" err="1" smtClean="0"/>
                        <a:t>refrakter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Kalsine</a:t>
                      </a:r>
                      <a:r>
                        <a:rPr lang="tr-TR" baseline="0" dirty="0" smtClean="0"/>
                        <a:t> edilmiş kil,kuvarsit,mg ihtiva eden cevherler,</a:t>
                      </a:r>
                      <a:r>
                        <a:rPr lang="tr-TR" baseline="0" dirty="0" err="1" smtClean="0"/>
                        <a:t>cr</a:t>
                      </a:r>
                      <a:r>
                        <a:rPr lang="tr-TR" baseline="0" dirty="0" smtClean="0"/>
                        <a:t> ihtiva edenler,</a:t>
                      </a:r>
                      <a:r>
                        <a:rPr lang="tr-TR" baseline="0" dirty="0" err="1" smtClean="0"/>
                        <a:t>cr</a:t>
                      </a:r>
                      <a:r>
                        <a:rPr lang="tr-TR" baseline="0" dirty="0" smtClean="0"/>
                        <a:t> ve mg cevherleri, dolomit(serpantin,talk),grafit (kil),kil veya diğer </a:t>
                      </a:r>
                      <a:r>
                        <a:rPr lang="tr-TR" baseline="0" dirty="0" err="1" smtClean="0"/>
                        <a:t>refrakterler</a:t>
                      </a:r>
                      <a:endParaRPr lang="tr-TR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1333">
                <a:tc>
                  <a:txBody>
                    <a:bodyPr/>
                    <a:lstStyle/>
                    <a:p>
                      <a:r>
                        <a:rPr lang="tr-TR" dirty="0" smtClean="0"/>
                        <a:t>Porselen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Porselen</a:t>
                      </a:r>
                    </a:p>
                    <a:p>
                      <a:r>
                        <a:rPr lang="tr-TR" dirty="0" smtClean="0"/>
                        <a:t>Kiremitler</a:t>
                      </a:r>
                    </a:p>
                    <a:p>
                      <a:r>
                        <a:rPr lang="tr-TR" dirty="0" smtClean="0"/>
                        <a:t>Sıhhi</a:t>
                      </a:r>
                      <a:r>
                        <a:rPr lang="tr-TR" baseline="0" dirty="0" smtClean="0"/>
                        <a:t> malzeme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Kil feldspat</a:t>
                      </a:r>
                    </a:p>
                    <a:p>
                      <a:r>
                        <a:rPr lang="tr-TR" dirty="0" smtClean="0"/>
                        <a:t>Kil,</a:t>
                      </a:r>
                      <a:r>
                        <a:rPr lang="tr-TR" baseline="0" dirty="0" smtClean="0"/>
                        <a:t> feldspat </a:t>
                      </a:r>
                    </a:p>
                    <a:p>
                      <a:r>
                        <a:rPr lang="tr-TR" baseline="0" dirty="0" smtClean="0"/>
                        <a:t>‘’          ‘’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4533">
                <a:tc>
                  <a:txBody>
                    <a:bodyPr/>
                    <a:lstStyle/>
                    <a:p>
                      <a:r>
                        <a:rPr lang="tr-TR" dirty="0" smtClean="0"/>
                        <a:t>Çeşitli seramikler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Lab</a:t>
                      </a:r>
                      <a:r>
                        <a:rPr lang="tr-TR" dirty="0" smtClean="0"/>
                        <a:t>.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malz</a:t>
                      </a:r>
                      <a:r>
                        <a:rPr lang="tr-TR" baseline="0" dirty="0" smtClean="0"/>
                        <a:t>. tüpler,</a:t>
                      </a:r>
                      <a:r>
                        <a:rPr lang="tr-TR" baseline="0" dirty="0" err="1" smtClean="0"/>
                        <a:t>krozeler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Özel </a:t>
                      </a:r>
                      <a:r>
                        <a:rPr lang="tr-TR" baseline="0" dirty="0" err="1" smtClean="0"/>
                        <a:t>refrakter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Elektrik </a:t>
                      </a:r>
                      <a:r>
                        <a:rPr lang="tr-TR" baseline="0" dirty="0" err="1" smtClean="0"/>
                        <a:t>malz</a:t>
                      </a:r>
                      <a:r>
                        <a:rPr lang="tr-TR" baseline="0" dirty="0" smtClean="0"/>
                        <a:t>.</a:t>
                      </a:r>
                    </a:p>
                    <a:p>
                      <a:r>
                        <a:rPr lang="tr-TR" baseline="0" dirty="0" err="1" smtClean="0"/>
                        <a:t>Magnetik</a:t>
                      </a:r>
                      <a:r>
                        <a:rPr lang="tr-TR" baseline="0" dirty="0" smtClean="0"/>
                        <a:t> materyal</a:t>
                      </a:r>
                    </a:p>
                    <a:p>
                      <a:r>
                        <a:rPr lang="tr-TR" baseline="0" dirty="0" smtClean="0"/>
                        <a:t>Camlar</a:t>
                      </a:r>
                    </a:p>
                    <a:p>
                      <a:r>
                        <a:rPr lang="tr-TR" baseline="0" dirty="0" smtClean="0"/>
                        <a:t>Abrasif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Saf</a:t>
                      </a:r>
                      <a:r>
                        <a:rPr lang="tr-TR" baseline="0" dirty="0" smtClean="0"/>
                        <a:t> kuvars kristali ve kum</a:t>
                      </a:r>
                    </a:p>
                    <a:p>
                      <a:r>
                        <a:rPr lang="tr-TR" baseline="0" dirty="0" smtClean="0"/>
                        <a:t>Saf oksitler,</a:t>
                      </a:r>
                      <a:r>
                        <a:rPr lang="tr-TR" baseline="0" dirty="0" err="1" smtClean="0"/>
                        <a:t>karbitler</a:t>
                      </a:r>
                      <a:r>
                        <a:rPr lang="tr-TR" baseline="0" dirty="0" smtClean="0"/>
                        <a:t>,</a:t>
                      </a:r>
                      <a:r>
                        <a:rPr lang="tr-TR" baseline="0" dirty="0" err="1" smtClean="0"/>
                        <a:t>nitritler</a:t>
                      </a:r>
                      <a:r>
                        <a:rPr lang="tr-TR" baseline="0" dirty="0" smtClean="0"/>
                        <a:t> vs.</a:t>
                      </a:r>
                    </a:p>
                    <a:p>
                      <a:r>
                        <a:rPr lang="tr-TR" baseline="0" dirty="0" smtClean="0"/>
                        <a:t>Killer,</a:t>
                      </a:r>
                      <a:r>
                        <a:rPr lang="tr-TR" baseline="0" dirty="0" err="1" smtClean="0"/>
                        <a:t>flinit</a:t>
                      </a:r>
                      <a:r>
                        <a:rPr lang="tr-TR" baseline="0" dirty="0" smtClean="0"/>
                        <a:t>,feldspat,talk </a:t>
                      </a:r>
                    </a:p>
                    <a:p>
                      <a:r>
                        <a:rPr lang="tr-TR" baseline="0" dirty="0" err="1" smtClean="0"/>
                        <a:t>Ferritler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Kum, soda, kireçtaşı</a:t>
                      </a:r>
                    </a:p>
                    <a:p>
                      <a:r>
                        <a:rPr lang="tr-TR" baseline="0" dirty="0" smtClean="0"/>
                        <a:t>Silisyum </a:t>
                      </a:r>
                      <a:r>
                        <a:rPr lang="tr-TR" baseline="0" dirty="0" err="1" smtClean="0"/>
                        <a:t>karbid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alumina</a:t>
                      </a:r>
                      <a:endParaRPr lang="tr-TR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429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400" b="1" dirty="0" err="1"/>
              <a:t>TürkİYedekİ</a:t>
            </a:r>
            <a:r>
              <a:rPr lang="tr-TR" sz="2400" b="1" dirty="0"/>
              <a:t> </a:t>
            </a:r>
            <a:r>
              <a:rPr lang="tr-TR" sz="2400" b="1" dirty="0" err="1"/>
              <a:t>BazI</a:t>
            </a:r>
            <a:r>
              <a:rPr lang="tr-TR" sz="2400" b="1" dirty="0"/>
              <a:t> </a:t>
            </a:r>
            <a:r>
              <a:rPr lang="tr-TR" sz="2400" b="1" dirty="0" err="1"/>
              <a:t>Önemlİ</a:t>
            </a:r>
            <a:r>
              <a:rPr lang="tr-TR" sz="2400" b="1" dirty="0"/>
              <a:t> </a:t>
            </a:r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Hammaddelerİ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981200" y="857251"/>
          <a:ext cx="8229600" cy="58327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71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6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1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1328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Hammadde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Bulunduğu</a:t>
                      </a:r>
                      <a:r>
                        <a:rPr lang="tr-TR" sz="1800" baseline="0" dirty="0" smtClean="0"/>
                        <a:t> Yer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Oluşum Şekli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771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Kil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Bilecik</a:t>
                      </a:r>
                      <a:r>
                        <a:rPr lang="tr-TR" sz="1800" baseline="0" dirty="0" smtClean="0"/>
                        <a:t> (Söğüt, İnhisar, </a:t>
                      </a:r>
                      <a:r>
                        <a:rPr lang="tr-TR" sz="1800" baseline="0" dirty="0" err="1" smtClean="0"/>
                        <a:t>Küreköy</a:t>
                      </a:r>
                      <a:r>
                        <a:rPr lang="tr-TR" sz="1800" baseline="0" dirty="0" smtClean="0"/>
                        <a:t>, </a:t>
                      </a:r>
                      <a:r>
                        <a:rPr lang="tr-TR" sz="1800" baseline="0" dirty="0" err="1" smtClean="0"/>
                        <a:t>Çaltıköy</a:t>
                      </a:r>
                      <a:r>
                        <a:rPr lang="tr-TR" sz="1800" baseline="0" dirty="0" smtClean="0"/>
                        <a:t>, </a:t>
                      </a:r>
                      <a:r>
                        <a:rPr lang="tr-TR" sz="1800" baseline="0" dirty="0" err="1" smtClean="0"/>
                        <a:t>Esriköy</a:t>
                      </a:r>
                      <a:r>
                        <a:rPr lang="tr-TR" sz="1800" baseline="0" dirty="0" smtClean="0"/>
                        <a:t>)</a:t>
                      </a:r>
                    </a:p>
                    <a:p>
                      <a:r>
                        <a:rPr lang="tr-TR" sz="1800" baseline="0" dirty="0" smtClean="0"/>
                        <a:t>İstanbul (Beykoz, Şile, Boğazköy, </a:t>
                      </a:r>
                      <a:r>
                        <a:rPr lang="tr-TR" sz="1800" baseline="0" dirty="0" err="1" smtClean="0"/>
                        <a:t>Ayazağa</a:t>
                      </a:r>
                      <a:r>
                        <a:rPr lang="tr-TR" sz="1800" baseline="0" dirty="0" smtClean="0"/>
                        <a:t>, </a:t>
                      </a:r>
                      <a:r>
                        <a:rPr lang="tr-TR" sz="1800" baseline="0" dirty="0" err="1" smtClean="0"/>
                        <a:t>Kilyos</a:t>
                      </a:r>
                      <a:r>
                        <a:rPr lang="tr-TR" sz="1800" baseline="0" dirty="0" smtClean="0"/>
                        <a:t>, Anadolu Hisarı, Sarıyer)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Taşınmamış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8029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Kaolin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İstanbu</a:t>
                      </a:r>
                      <a:r>
                        <a:rPr lang="tr-TR" sz="1800" baseline="0" dirty="0" smtClean="0"/>
                        <a:t>l (</a:t>
                      </a:r>
                      <a:r>
                        <a:rPr lang="tr-TR" sz="1800" baseline="0" dirty="0" err="1" smtClean="0"/>
                        <a:t>Arnavutköy</a:t>
                      </a:r>
                      <a:r>
                        <a:rPr lang="tr-TR" sz="1800" baseline="0" dirty="0" smtClean="0"/>
                        <a:t>), Balıkesir (İvrindi, </a:t>
                      </a:r>
                      <a:r>
                        <a:rPr lang="tr-TR" sz="1800" baseline="0" dirty="0" err="1" smtClean="0"/>
                        <a:t>Dövertepe</a:t>
                      </a:r>
                      <a:r>
                        <a:rPr lang="tr-TR" sz="1800" baseline="0" dirty="0" smtClean="0"/>
                        <a:t>, Mustafa Kemal Paşa), Bilecik (Söğüt), Çanakkale (Duman, Çan, Bayramiç), Kütahya (</a:t>
                      </a:r>
                      <a:r>
                        <a:rPr lang="tr-TR" sz="1800" baseline="0" dirty="0" err="1" smtClean="0"/>
                        <a:t>Aydoğdu</a:t>
                      </a:r>
                      <a:r>
                        <a:rPr lang="tr-TR" sz="1800" baseline="0" dirty="0" smtClean="0"/>
                        <a:t>, Emet), Eskişehir,  Zonguldak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Çökelti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6369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Kaolin-</a:t>
                      </a:r>
                      <a:r>
                        <a:rPr lang="tr-TR" sz="1800" dirty="0" err="1" smtClean="0"/>
                        <a:t>İllit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Bursa</a:t>
                      </a:r>
                      <a:r>
                        <a:rPr lang="tr-TR" sz="1800" baseline="0" dirty="0" smtClean="0"/>
                        <a:t> (Gemlik, Armutlu)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Çökelti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49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Kaolin </a:t>
                      </a:r>
                      <a:r>
                        <a:rPr lang="tr-TR" sz="1800" dirty="0" err="1" smtClean="0"/>
                        <a:t>İllit</a:t>
                      </a:r>
                      <a:r>
                        <a:rPr lang="tr-TR" sz="1800" dirty="0" smtClean="0"/>
                        <a:t>-</a:t>
                      </a:r>
                      <a:r>
                        <a:rPr lang="tr-TR" sz="1800" dirty="0" err="1" smtClean="0"/>
                        <a:t>Bentonit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Nevşehir (Avanos),</a:t>
                      </a:r>
                      <a:r>
                        <a:rPr lang="tr-TR" sz="1800" baseline="0" dirty="0" smtClean="0"/>
                        <a:t> Kayseri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80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49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Kuvars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İstanbul (Çatalca, Kabakça)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771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Feldspat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Pegmatit(</a:t>
                      </a:r>
                      <a:r>
                        <a:rPr lang="tr-TR" sz="1800" dirty="0" err="1" smtClean="0"/>
                        <a:t>Kütayha</a:t>
                      </a:r>
                      <a:r>
                        <a:rPr lang="tr-TR" sz="1800" dirty="0" smtClean="0"/>
                        <a:t>-Emet),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Albit</a:t>
                      </a:r>
                      <a:r>
                        <a:rPr lang="tr-TR" sz="1800" baseline="0" dirty="0" smtClean="0"/>
                        <a:t>(Aydın-Çine, Balıkesir-Bandırma), Ortoklaz(Manisa-Demirci, Ankara-Beypazarı)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976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38282" y="21429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err="1"/>
              <a:t>Seramİkte</a:t>
            </a:r>
            <a:r>
              <a:rPr lang="tr-TR" sz="2400" b="1" dirty="0"/>
              <a:t> </a:t>
            </a:r>
            <a:r>
              <a:rPr lang="tr-TR" sz="2400" b="1" dirty="0" err="1"/>
              <a:t>KullanIlan</a:t>
            </a:r>
            <a:r>
              <a:rPr lang="tr-TR" sz="2400" b="1" dirty="0"/>
              <a:t> </a:t>
            </a:r>
            <a:r>
              <a:rPr lang="tr-TR" sz="2400" b="1" dirty="0" err="1"/>
              <a:t>Hammaddelerİn</a:t>
            </a:r>
            <a:r>
              <a:rPr lang="tr-TR" sz="2400" b="1" dirty="0"/>
              <a:t> Sembol ve </a:t>
            </a:r>
            <a:r>
              <a:rPr lang="tr-TR" sz="2400" b="1" dirty="0" err="1"/>
              <a:t>Formüllerİ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828800" y="1428737"/>
          <a:ext cx="8686800" cy="49292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5844">
                <a:tc>
                  <a:txBody>
                    <a:bodyPr/>
                    <a:lstStyle/>
                    <a:p>
                      <a:pPr algn="ctr"/>
                      <a:r>
                        <a:rPr lang="tr-TR" sz="3200" b="0" baseline="0" dirty="0" smtClean="0"/>
                        <a:t>O</a:t>
                      </a:r>
                      <a:endParaRPr lang="tr-TR" sz="3200" b="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b="0" baseline="0" dirty="0" smtClean="0"/>
                        <a:t>Oksitler</a:t>
                      </a:r>
                    </a:p>
                    <a:p>
                      <a:endParaRPr lang="tr-TR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844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N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err="1" smtClean="0"/>
                        <a:t>Nitritler</a:t>
                      </a:r>
                      <a:endParaRPr lang="tr-TR" sz="3200" dirty="0" smtClean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844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C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err="1" smtClean="0"/>
                        <a:t>Karbitler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5844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S 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Sülfitler 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5844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M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Metalik element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788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400" b="1" dirty="0" err="1"/>
              <a:t>Seramİkte</a:t>
            </a:r>
            <a:r>
              <a:rPr lang="tr-TR" sz="2400" b="1" dirty="0"/>
              <a:t> </a:t>
            </a:r>
            <a:r>
              <a:rPr lang="tr-TR" sz="2400" b="1" dirty="0" err="1"/>
              <a:t>KullanIlan</a:t>
            </a:r>
            <a:r>
              <a:rPr lang="tr-TR" sz="2400" b="1" dirty="0"/>
              <a:t> </a:t>
            </a:r>
            <a:r>
              <a:rPr lang="tr-TR" sz="2400" b="1" dirty="0" err="1"/>
              <a:t>Hammaddelerİn</a:t>
            </a:r>
            <a:r>
              <a:rPr lang="tr-TR" sz="2400" b="1" dirty="0"/>
              <a:t> Sembol ve </a:t>
            </a:r>
            <a:r>
              <a:rPr lang="tr-TR" sz="2400" b="1" dirty="0" err="1"/>
              <a:t>Formüllerİ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981200" y="1000104"/>
          <a:ext cx="8229600" cy="550072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394">
                <a:tc>
                  <a:txBody>
                    <a:bodyPr/>
                    <a:lstStyle/>
                    <a:p>
                      <a:r>
                        <a:rPr lang="tr-TR" sz="2400" b="0" dirty="0" smtClean="0"/>
                        <a:t>Silisyum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tetrahedrası</a:t>
                      </a:r>
                      <a:endParaRPr lang="tr-TR" sz="2400" b="0" baseline="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0" dirty="0" smtClean="0"/>
                        <a:t>(S),</a:t>
                      </a:r>
                      <a:r>
                        <a:rPr lang="tr-TR" sz="2400" b="0" baseline="0" dirty="0" smtClean="0"/>
                        <a:t> (SiO</a:t>
                      </a:r>
                      <a:r>
                        <a:rPr lang="tr-TR" sz="2400" b="0" baseline="-25000" dirty="0" smtClean="0"/>
                        <a:t>4</a:t>
                      </a:r>
                      <a:r>
                        <a:rPr lang="tr-TR" sz="2400" b="0" baseline="0" dirty="0" smtClean="0"/>
                        <a:t>)</a:t>
                      </a:r>
                      <a:r>
                        <a:rPr lang="tr-TR" sz="2400" b="0" baseline="30000" dirty="0" smtClean="0"/>
                        <a:t>-4</a:t>
                      </a:r>
                      <a:endParaRPr lang="tr-TR" sz="2400" b="0" baseline="30000" dirty="0">
                        <a:effectLst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394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Aluminyum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oktahedrası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Gibsit</a:t>
                      </a:r>
                      <a:r>
                        <a:rPr lang="tr-TR" sz="2400" dirty="0" smtClean="0"/>
                        <a:t> (G), Al(OH</a:t>
                      </a:r>
                      <a:r>
                        <a:rPr lang="tr-TR" sz="2400" baseline="-25000" dirty="0" smtClean="0"/>
                        <a:t>3</a:t>
                      </a:r>
                      <a:r>
                        <a:rPr lang="tr-TR" sz="2400" dirty="0" smtClean="0"/>
                        <a:t>)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394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Brusit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(B) Mg(OH)</a:t>
                      </a:r>
                      <a:r>
                        <a:rPr lang="tr-TR" sz="2400" baseline="-25000" dirty="0" smtClean="0"/>
                        <a:t>3</a:t>
                      </a:r>
                      <a:endParaRPr lang="tr-TR" sz="2400" baseline="-250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394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Kaolinit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(S G)</a:t>
                      </a:r>
                      <a:r>
                        <a:rPr lang="tr-TR" sz="2400" baseline="0" dirty="0" smtClean="0"/>
                        <a:t>, Al</a:t>
                      </a:r>
                      <a:r>
                        <a:rPr lang="tr-TR" sz="2400" baseline="-25000" dirty="0" smtClean="0"/>
                        <a:t>2</a:t>
                      </a:r>
                      <a:r>
                        <a:rPr lang="tr-TR" sz="2400" baseline="0" dirty="0" smtClean="0"/>
                        <a:t>(OH)</a:t>
                      </a:r>
                      <a:r>
                        <a:rPr lang="tr-TR" sz="2400" baseline="-25000" dirty="0" smtClean="0"/>
                        <a:t>4</a:t>
                      </a:r>
                      <a:r>
                        <a:rPr lang="tr-TR" sz="2400" baseline="0" dirty="0" smtClean="0"/>
                        <a:t>Si</a:t>
                      </a:r>
                      <a:r>
                        <a:rPr lang="tr-TR" sz="2400" baseline="-25000" dirty="0" smtClean="0"/>
                        <a:t>2</a:t>
                      </a:r>
                      <a:r>
                        <a:rPr lang="tr-TR" sz="2400" baseline="0" dirty="0" smtClean="0"/>
                        <a:t>O</a:t>
                      </a:r>
                      <a:r>
                        <a:rPr lang="tr-TR" sz="2400" baseline="-25000" dirty="0" smtClean="0"/>
                        <a:t>3</a:t>
                      </a:r>
                      <a:endParaRPr lang="tr-TR" sz="2400" baseline="-250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394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Amfibol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(S</a:t>
                      </a:r>
                      <a:r>
                        <a:rPr lang="tr-TR" sz="2400" baseline="0" dirty="0" smtClean="0"/>
                        <a:t> B), Mg</a:t>
                      </a:r>
                      <a:r>
                        <a:rPr lang="tr-TR" sz="2400" baseline="-25000" dirty="0" smtClean="0"/>
                        <a:t>3</a:t>
                      </a:r>
                      <a:r>
                        <a:rPr lang="tr-TR" sz="2400" baseline="0" dirty="0" smtClean="0"/>
                        <a:t>(OH)</a:t>
                      </a:r>
                      <a:r>
                        <a:rPr lang="tr-TR" sz="2400" baseline="-25000" dirty="0" smtClean="0"/>
                        <a:t>4</a:t>
                      </a:r>
                      <a:r>
                        <a:rPr lang="tr-TR" sz="2400" baseline="0" dirty="0" smtClean="0"/>
                        <a:t>Si</a:t>
                      </a:r>
                      <a:r>
                        <a:rPr lang="tr-TR" sz="2400" baseline="-25000" dirty="0" smtClean="0"/>
                        <a:t>2</a:t>
                      </a:r>
                      <a:r>
                        <a:rPr lang="tr-TR" sz="2400" baseline="0" dirty="0" smtClean="0"/>
                        <a:t>O</a:t>
                      </a:r>
                      <a:r>
                        <a:rPr lang="tr-TR" sz="2400" baseline="-25000" dirty="0" smtClean="0"/>
                        <a:t>5</a:t>
                      </a:r>
                      <a:endParaRPr lang="tr-TR" sz="2400" baseline="-250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394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Profillit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(S</a:t>
                      </a:r>
                      <a:r>
                        <a:rPr lang="tr-TR" sz="2400" baseline="0" dirty="0" smtClean="0"/>
                        <a:t> G S), Al</a:t>
                      </a:r>
                      <a:r>
                        <a:rPr lang="tr-TR" sz="2400" baseline="-25000" dirty="0" smtClean="0"/>
                        <a:t>2</a:t>
                      </a:r>
                      <a:r>
                        <a:rPr lang="tr-TR" sz="2400" baseline="0" dirty="0" smtClean="0"/>
                        <a:t>(OH)</a:t>
                      </a:r>
                      <a:r>
                        <a:rPr lang="tr-TR" sz="2400" baseline="-25000" dirty="0" smtClean="0"/>
                        <a:t>2</a:t>
                      </a:r>
                      <a:r>
                        <a:rPr lang="tr-TR" sz="2400" baseline="0" dirty="0" smtClean="0"/>
                        <a:t>Si</a:t>
                      </a:r>
                      <a:r>
                        <a:rPr lang="tr-TR" sz="2400" baseline="-25000" dirty="0" smtClean="0"/>
                        <a:t>4</a:t>
                      </a:r>
                      <a:r>
                        <a:rPr lang="tr-TR" sz="2400" baseline="0" dirty="0" smtClean="0"/>
                        <a:t>O</a:t>
                      </a:r>
                      <a:r>
                        <a:rPr lang="tr-TR" sz="2400" baseline="-25000" dirty="0" smtClean="0"/>
                        <a:t>10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394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Talk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(S</a:t>
                      </a:r>
                      <a:r>
                        <a:rPr lang="tr-TR" sz="2400" baseline="0" dirty="0" smtClean="0"/>
                        <a:t> B S), Mg</a:t>
                      </a:r>
                      <a:r>
                        <a:rPr lang="tr-TR" sz="2400" baseline="-25000" dirty="0" smtClean="0"/>
                        <a:t>3</a:t>
                      </a:r>
                      <a:r>
                        <a:rPr lang="tr-TR" sz="2400" baseline="0" dirty="0" smtClean="0"/>
                        <a:t>(OH)</a:t>
                      </a:r>
                      <a:r>
                        <a:rPr lang="tr-TR" sz="2400" baseline="-25000" dirty="0" smtClean="0"/>
                        <a:t>2</a:t>
                      </a:r>
                      <a:r>
                        <a:rPr lang="tr-TR" sz="2400" baseline="0" dirty="0" smtClean="0"/>
                        <a:t>Si</a:t>
                      </a:r>
                      <a:r>
                        <a:rPr lang="tr-TR" sz="2400" baseline="-25000" dirty="0" smtClean="0"/>
                        <a:t>4</a:t>
                      </a:r>
                      <a:r>
                        <a:rPr lang="tr-TR" sz="2400" baseline="0" dirty="0" smtClean="0"/>
                        <a:t>O</a:t>
                      </a:r>
                      <a:r>
                        <a:rPr lang="tr-TR" sz="2400" baseline="-25000" dirty="0" smtClean="0"/>
                        <a:t>10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394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Ortoklaz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K(Al</a:t>
                      </a:r>
                      <a:r>
                        <a:rPr lang="tr-TR" sz="2400" baseline="0" dirty="0" smtClean="0"/>
                        <a:t>, Si</a:t>
                      </a:r>
                      <a:r>
                        <a:rPr lang="tr-TR" sz="2400" baseline="-25000" dirty="0" smtClean="0"/>
                        <a:t>3</a:t>
                      </a:r>
                      <a:r>
                        <a:rPr lang="tr-TR" sz="2400" baseline="0" dirty="0" smtClean="0"/>
                        <a:t>)O</a:t>
                      </a:r>
                      <a:r>
                        <a:rPr lang="tr-TR" sz="2400" baseline="-25000" dirty="0" smtClean="0"/>
                        <a:t>8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394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Albit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Na</a:t>
                      </a:r>
                      <a:r>
                        <a:rPr lang="tr-TR" sz="2400" dirty="0" smtClean="0"/>
                        <a:t>(Al,</a:t>
                      </a:r>
                      <a:r>
                        <a:rPr lang="tr-TR" sz="2400" baseline="0" dirty="0" smtClean="0"/>
                        <a:t> Si</a:t>
                      </a:r>
                      <a:r>
                        <a:rPr lang="tr-TR" sz="2400" baseline="-25000" dirty="0" smtClean="0"/>
                        <a:t>3</a:t>
                      </a:r>
                      <a:r>
                        <a:rPr lang="tr-TR" sz="2400" baseline="0" dirty="0" smtClean="0"/>
                        <a:t>)O</a:t>
                      </a:r>
                      <a:r>
                        <a:rPr lang="tr-TR" sz="2400" baseline="-25000" dirty="0" smtClean="0"/>
                        <a:t>8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8394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Magnesit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MgCO</a:t>
                      </a:r>
                      <a:r>
                        <a:rPr lang="tr-TR" sz="2400" baseline="-25000" dirty="0" smtClean="0"/>
                        <a:t>3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394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Kireç</a:t>
                      </a:r>
                      <a:r>
                        <a:rPr lang="tr-TR" sz="2400" baseline="0" dirty="0" smtClean="0"/>
                        <a:t> taşı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CaCO</a:t>
                      </a:r>
                      <a:r>
                        <a:rPr lang="tr-TR" sz="2400" baseline="-25000" dirty="0" smtClean="0"/>
                        <a:t>3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8394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Alumina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Al</a:t>
                      </a:r>
                      <a:r>
                        <a:rPr lang="tr-TR" sz="2400" baseline="-25000" dirty="0" smtClean="0"/>
                        <a:t>2</a:t>
                      </a:r>
                      <a:r>
                        <a:rPr lang="tr-TR" sz="2400" baseline="0" dirty="0" smtClean="0"/>
                        <a:t>O</a:t>
                      </a:r>
                      <a:r>
                        <a:rPr lang="tr-TR" sz="2400" baseline="-25000" dirty="0" smtClean="0"/>
                        <a:t>3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07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85728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YapImInda</a:t>
            </a:r>
            <a:r>
              <a:rPr lang="tr-TR" sz="2800" b="1" dirty="0"/>
              <a:t> </a:t>
            </a:r>
            <a:r>
              <a:rPr lang="tr-TR" sz="2800" b="1" dirty="0" err="1"/>
              <a:t>KullanIlan</a:t>
            </a:r>
            <a:r>
              <a:rPr lang="tr-TR" sz="2800" b="1" dirty="0"/>
              <a:t> Hammaddeler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519749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Plastik Hammaddeler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b="1" dirty="0" smtClean="0"/>
              <a:t>1.Kil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.Kaolin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.Bağlama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.Ateş killeri (sert, plastik, </a:t>
            </a:r>
            <a:r>
              <a:rPr lang="tr-TR" dirty="0" err="1" smtClean="0"/>
              <a:t>aluminyum</a:t>
            </a:r>
            <a:r>
              <a:rPr lang="tr-TR" dirty="0" smtClean="0"/>
              <a:t> killeri)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d</a:t>
            </a:r>
            <a:r>
              <a:rPr lang="tr-TR" dirty="0" smtClean="0"/>
              <a:t>.Diğer killer</a:t>
            </a:r>
          </a:p>
          <a:p>
            <a:pPr>
              <a:buNone/>
            </a:pPr>
            <a:r>
              <a:rPr lang="tr-TR" b="1" dirty="0" smtClean="0"/>
              <a:t>  2.Kil Olmayan Plastik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mg silikat, talk (s b s)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</a:t>
            </a:r>
            <a:r>
              <a:rPr lang="tr-TR" dirty="0" err="1" smtClean="0"/>
              <a:t>aluminyum</a:t>
            </a:r>
            <a:r>
              <a:rPr lang="tr-TR" dirty="0" smtClean="0"/>
              <a:t> silikat, </a:t>
            </a:r>
            <a:r>
              <a:rPr lang="tr-TR" dirty="0" err="1" smtClean="0"/>
              <a:t>pyrofillit</a:t>
            </a:r>
            <a:r>
              <a:rPr lang="tr-TR" dirty="0" smtClean="0"/>
              <a:t> (s g s)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3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28604"/>
            <a:ext cx="8229600" cy="600079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 Plastik Olmayan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.Kuvars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.Feldspatlar, Ortoklaz, </a:t>
            </a:r>
            <a:r>
              <a:rPr lang="tr-TR" dirty="0" err="1" smtClean="0"/>
              <a:t>Albit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.Pegmatit ve feldspatlı kum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 Diğer Materyaller</a:t>
            </a:r>
          </a:p>
          <a:p>
            <a:pPr>
              <a:buNone/>
            </a:pPr>
            <a:r>
              <a:rPr lang="tr-TR" dirty="0" err="1" smtClean="0"/>
              <a:t>Magnezit</a:t>
            </a:r>
            <a:r>
              <a:rPr lang="tr-TR" dirty="0" smtClean="0"/>
              <a:t>: 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Kireçtaşı: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Alumina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Talk(Tebeşir):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Dolomit: CaCO</a:t>
            </a:r>
            <a:r>
              <a:rPr lang="tr-TR" baseline="-25000" dirty="0" smtClean="0"/>
              <a:t>3</a:t>
            </a:r>
            <a:r>
              <a:rPr lang="tr-TR" dirty="0" smtClean="0"/>
              <a:t>.MgCO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Wollastonit</a:t>
            </a:r>
            <a:r>
              <a:rPr lang="tr-TR" dirty="0" smtClean="0"/>
              <a:t>: </a:t>
            </a:r>
            <a:r>
              <a:rPr lang="tr-TR" dirty="0" err="1" smtClean="0"/>
              <a:t>CaO</a:t>
            </a:r>
            <a:r>
              <a:rPr lang="tr-TR" dirty="0" smtClean="0"/>
              <a:t>.SiO</a:t>
            </a:r>
            <a:r>
              <a:rPr lang="tr-TR" baseline="-25000" dirty="0" smtClean="0"/>
              <a:t>2</a:t>
            </a:r>
          </a:p>
          <a:p>
            <a:pPr>
              <a:buNone/>
            </a:pPr>
            <a:r>
              <a:rPr lang="tr-TR" dirty="0" smtClean="0"/>
              <a:t>Boksit: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.H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</a:p>
          <a:p>
            <a:pPr>
              <a:buNone/>
            </a:pPr>
            <a:r>
              <a:rPr lang="tr-TR" dirty="0" err="1" smtClean="0"/>
              <a:t>Korund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49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3902" y="0"/>
            <a:ext cx="10429948" cy="121442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Sanayİnİn</a:t>
            </a:r>
            <a:r>
              <a:rPr lang="tr-TR" sz="2400" b="1" dirty="0"/>
              <a:t> </a:t>
            </a:r>
            <a:r>
              <a:rPr lang="tr-TR" sz="2400" b="1" dirty="0" err="1"/>
              <a:t>İçİnde</a:t>
            </a:r>
            <a:r>
              <a:rPr lang="tr-TR" sz="2400" b="1" dirty="0"/>
              <a:t> Bulunduğu İş </a:t>
            </a:r>
            <a:r>
              <a:rPr lang="tr-TR" sz="2400" b="1" dirty="0" err="1"/>
              <a:t>KollarI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000108"/>
            <a:ext cx="8229600" cy="4929222"/>
          </a:xfrm>
        </p:spPr>
        <p:txBody>
          <a:bodyPr>
            <a:noAutofit/>
          </a:bodyPr>
          <a:lstStyle/>
          <a:p>
            <a:r>
              <a:rPr lang="tr-TR" sz="2400" dirty="0"/>
              <a:t>Yumuşak porselen</a:t>
            </a:r>
          </a:p>
          <a:p>
            <a:r>
              <a:rPr lang="tr-TR" sz="2400" dirty="0"/>
              <a:t>Sert porselen</a:t>
            </a:r>
          </a:p>
          <a:p>
            <a:r>
              <a:rPr lang="tr-TR" sz="2400" dirty="0"/>
              <a:t>Ateş kili </a:t>
            </a:r>
            <a:r>
              <a:rPr lang="tr-TR" sz="2400" dirty="0" err="1"/>
              <a:t>mamülleri</a:t>
            </a:r>
            <a:endParaRPr lang="tr-TR" sz="2400" dirty="0"/>
          </a:p>
          <a:p>
            <a:r>
              <a:rPr lang="tr-TR" sz="2400" dirty="0"/>
              <a:t>İnşaat malzemeleri </a:t>
            </a:r>
          </a:p>
          <a:p>
            <a:r>
              <a:rPr lang="tr-TR" sz="2400" dirty="0"/>
              <a:t>Beyaz fayans</a:t>
            </a:r>
          </a:p>
          <a:p>
            <a:r>
              <a:rPr lang="tr-TR" sz="2400" dirty="0"/>
              <a:t>Renkli fayans</a:t>
            </a:r>
          </a:p>
          <a:p>
            <a:r>
              <a:rPr lang="tr-TR" sz="2400" dirty="0"/>
              <a:t>Sert çini</a:t>
            </a:r>
          </a:p>
          <a:p>
            <a:r>
              <a:rPr lang="tr-TR" sz="2400" dirty="0"/>
              <a:t>Yarı pekişmiş çini</a:t>
            </a:r>
          </a:p>
          <a:p>
            <a:r>
              <a:rPr lang="tr-TR" sz="2400" dirty="0"/>
              <a:t>Pekişmiş çini</a:t>
            </a:r>
          </a:p>
          <a:p>
            <a:r>
              <a:rPr lang="tr-TR" sz="2400" dirty="0"/>
              <a:t>Kemik çini</a:t>
            </a:r>
          </a:p>
          <a:p>
            <a:r>
              <a:rPr lang="tr-TR" sz="2400" dirty="0"/>
              <a:t>Tek bileşenli seramikler</a:t>
            </a:r>
          </a:p>
          <a:p>
            <a:r>
              <a:rPr lang="tr-TR" sz="2400" dirty="0"/>
              <a:t>Isıya dayanıklı </a:t>
            </a:r>
            <a:r>
              <a:rPr lang="tr-TR" sz="2400" dirty="0" err="1"/>
              <a:t>mamüller</a:t>
            </a:r>
            <a:r>
              <a:rPr lang="tr-TR" sz="2400" dirty="0"/>
              <a:t>: </a:t>
            </a:r>
            <a:r>
              <a:rPr lang="tr-TR" sz="2400" dirty="0" err="1"/>
              <a:t>Alumina</a:t>
            </a:r>
            <a:r>
              <a:rPr lang="tr-TR" sz="2400" dirty="0"/>
              <a:t>-Silika, silika (SiO</a:t>
            </a:r>
            <a:r>
              <a:rPr lang="tr-TR" sz="2400" baseline="-25000" dirty="0"/>
              <a:t>2</a:t>
            </a:r>
            <a:r>
              <a:rPr lang="tr-TR" sz="2400" dirty="0"/>
              <a:t>), bazik, </a:t>
            </a:r>
            <a:r>
              <a:rPr lang="tr-TR" sz="2400" dirty="0" err="1"/>
              <a:t>şekillendirilemiş</a:t>
            </a:r>
            <a:r>
              <a:rPr lang="tr-TR" sz="2400" dirty="0"/>
              <a:t> </a:t>
            </a:r>
            <a:r>
              <a:rPr lang="tr-TR" sz="2400" dirty="0" err="1"/>
              <a:t>refrakter</a:t>
            </a:r>
            <a:r>
              <a:rPr lang="tr-TR" sz="2400" dirty="0"/>
              <a:t>, özel </a:t>
            </a:r>
            <a:r>
              <a:rPr lang="tr-TR" sz="2400" dirty="0" err="1"/>
              <a:t>refrakter</a:t>
            </a:r>
            <a:r>
              <a:rPr lang="tr-TR" sz="2400" dirty="0"/>
              <a:t>, izolasyon</a:t>
            </a:r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dirty="0"/>
              <a:t>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9218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Özellİklerİne</a:t>
            </a:r>
            <a:r>
              <a:rPr lang="tr-TR" sz="2400" b="1" dirty="0"/>
              <a:t> ve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KullanImlarIna</a:t>
            </a:r>
            <a:r>
              <a:rPr lang="tr-TR" sz="2400" b="1" dirty="0"/>
              <a:t> Göre </a:t>
            </a:r>
            <a:r>
              <a:rPr lang="tr-TR" sz="2400" b="1" dirty="0" err="1"/>
              <a:t>BüyüK</a:t>
            </a:r>
            <a:r>
              <a:rPr lang="tr-TR" sz="2400" b="1" dirty="0"/>
              <a:t> </a:t>
            </a:r>
            <a:r>
              <a:rPr lang="tr-TR" sz="2400" b="1" dirty="0" err="1"/>
              <a:t>Endüstrİyel</a:t>
            </a:r>
            <a:r>
              <a:rPr lang="tr-TR" sz="2400" b="1" dirty="0"/>
              <a:t> </a:t>
            </a:r>
            <a:r>
              <a:rPr lang="tr-TR" sz="2400" b="1" dirty="0" err="1"/>
              <a:t>KullanIm</a:t>
            </a:r>
            <a:r>
              <a:rPr lang="tr-TR" sz="2400" b="1" dirty="0"/>
              <a:t> </a:t>
            </a:r>
            <a:r>
              <a:rPr lang="tr-TR" sz="2400" b="1" dirty="0" err="1"/>
              <a:t>Lİstesİ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42984"/>
            <a:ext cx="8229600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400" b="1" dirty="0"/>
              <a:t>A- Beyaz Pişen Killer</a:t>
            </a:r>
            <a:endParaRPr lang="tr-TR" sz="2400" b="1" dirty="0"/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(çöküntü kaolinleri, taşınan kaolinler)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.Plastik Killer</a:t>
            </a:r>
          </a:p>
          <a:p>
            <a:pPr>
              <a:buNone/>
            </a:pPr>
            <a:r>
              <a:rPr lang="tr-TR" sz="2400" b="1" dirty="0"/>
              <a:t>B- </a:t>
            </a:r>
            <a:r>
              <a:rPr lang="tr-TR" sz="2400" b="1" dirty="0" err="1"/>
              <a:t>Refrakter</a:t>
            </a:r>
            <a:r>
              <a:rPr lang="tr-TR" sz="2400" b="1" dirty="0"/>
              <a:t> Killer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</a:t>
            </a:r>
            <a:r>
              <a:rPr lang="tr-TR" sz="2400" dirty="0" err="1"/>
              <a:t>sedimentler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.Ateş Killeri (</a:t>
            </a:r>
            <a:r>
              <a:rPr lang="tr-TR" sz="2400" dirty="0" err="1"/>
              <a:t>flint</a:t>
            </a:r>
            <a:r>
              <a:rPr lang="tr-TR" sz="2400" dirty="0"/>
              <a:t>, plastik)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.Yüksek </a:t>
            </a:r>
            <a:r>
              <a:rPr lang="tr-TR" sz="2400" dirty="0" err="1"/>
              <a:t>Aluminalı</a:t>
            </a:r>
            <a:r>
              <a:rPr lang="tr-TR" sz="2400" dirty="0"/>
              <a:t> Killer (</a:t>
            </a:r>
            <a:r>
              <a:rPr lang="tr-TR" sz="2400" dirty="0" err="1"/>
              <a:t>gibsit</a:t>
            </a:r>
            <a:r>
              <a:rPr lang="tr-TR" sz="2400" dirty="0"/>
              <a:t>, </a:t>
            </a:r>
            <a:r>
              <a:rPr lang="tr-TR" sz="2400" dirty="0" err="1"/>
              <a:t>diasper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b="1" dirty="0"/>
              <a:t>C- Ağır Parça Ürünler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.Tuğla killeri ve kalkeri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.Drenaj borusu killeri ve kalkeri 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.Tuğla ve çukur kiremit killeri ve kalkeri </a:t>
            </a:r>
          </a:p>
          <a:p>
            <a:pPr>
              <a:buNone/>
            </a:pPr>
            <a:r>
              <a:rPr lang="tr-TR" sz="2400" b="1" dirty="0"/>
              <a:t>D- Taş Seramik Killeri </a:t>
            </a:r>
            <a:r>
              <a:rPr lang="tr-TR" sz="2400" dirty="0"/>
              <a:t>(plastik, ergitici bulundurur)</a:t>
            </a:r>
          </a:p>
          <a:p>
            <a:pPr>
              <a:buNone/>
            </a:pPr>
            <a:r>
              <a:rPr lang="tr-TR" sz="2400" b="1" dirty="0"/>
              <a:t>E- Ateş Killeri </a:t>
            </a:r>
            <a:r>
              <a:rPr lang="tr-TR" sz="2400" dirty="0"/>
              <a:t>(plastik,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</a:t>
            </a:r>
            <a:r>
              <a:rPr lang="tr-TR" sz="2400" dirty="0" err="1"/>
              <a:t>Terra</a:t>
            </a:r>
            <a:r>
              <a:rPr lang="tr-TR" sz="2400" dirty="0"/>
              <a:t>-Kota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.Yüzeysel ve genel tuğlalar</a:t>
            </a:r>
          </a:p>
          <a:p>
            <a:pPr>
              <a:buNone/>
            </a:pPr>
            <a:r>
              <a:rPr lang="tr-TR" sz="2400" b="1" dirty="0"/>
              <a:t>F- Döküm Killeri</a:t>
            </a:r>
            <a:r>
              <a:rPr lang="tr-TR" sz="2400" dirty="0"/>
              <a:t> (daha fazla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981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142852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Seramİk</a:t>
            </a:r>
            <a:r>
              <a:rPr lang="tr-TR" b="1" dirty="0" smtClean="0"/>
              <a:t> </a:t>
            </a:r>
            <a:r>
              <a:rPr lang="tr-TR" b="1" dirty="0" err="1" smtClean="0"/>
              <a:t>Ürünlerİ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472" y="1214422"/>
            <a:ext cx="8229600" cy="4357718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tr-TR" sz="2000" b="1" dirty="0"/>
              <a:t>A. Özelliklerine Göre:</a:t>
            </a:r>
          </a:p>
          <a:p>
            <a:pPr marL="514350" indent="-514350">
              <a:buNone/>
            </a:pPr>
            <a:r>
              <a:rPr lang="tr-TR" sz="2000" dirty="0"/>
              <a:t>  </a:t>
            </a:r>
            <a:r>
              <a:rPr lang="tr-TR" sz="2000" b="1" dirty="0"/>
              <a:t>1</a:t>
            </a:r>
            <a:r>
              <a:rPr lang="tr-TR" sz="2000" dirty="0"/>
              <a:t>.Gözenekli ürünler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.Pişmiş topraklar (tuğla, kiremit, çini, boru)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</a:t>
            </a:r>
            <a:r>
              <a:rPr lang="tr-TR" sz="2000" dirty="0" err="1"/>
              <a:t>Refrakter</a:t>
            </a:r>
            <a:r>
              <a:rPr lang="tr-TR" sz="2000" dirty="0"/>
              <a:t> malzemeler (ateş tuğlaları)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.Fayans</a:t>
            </a:r>
          </a:p>
          <a:p>
            <a:pPr marL="514350" indent="-514350">
              <a:buNone/>
            </a:pPr>
            <a:r>
              <a:rPr lang="tr-TR" sz="2000" b="1" dirty="0"/>
              <a:t>  2.Gözenekli olmayan ürünler: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.Boru                              </a:t>
            </a:r>
            <a:r>
              <a:rPr lang="tr-TR" sz="2000" b="1" dirty="0"/>
              <a:t>b</a:t>
            </a:r>
            <a:r>
              <a:rPr lang="tr-TR" sz="2000" dirty="0"/>
              <a:t>.Porselen</a:t>
            </a:r>
          </a:p>
          <a:p>
            <a:pPr marL="514350" indent="-514350">
              <a:buNone/>
            </a:pPr>
            <a:r>
              <a:rPr lang="tr-TR" sz="2000" b="1" dirty="0"/>
              <a:t>B. Kullanılışlarına Göre: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</a:t>
            </a:r>
            <a:r>
              <a:rPr lang="tr-TR" sz="2000" b="1" dirty="0"/>
              <a:t>1</a:t>
            </a:r>
            <a:r>
              <a:rPr lang="tr-TR" sz="2000" dirty="0"/>
              <a:t>.Seramik </a:t>
            </a:r>
            <a:r>
              <a:rPr lang="tr-TR" sz="2000" dirty="0" err="1"/>
              <a:t>Sanayii</a:t>
            </a:r>
            <a:endParaRPr lang="tr-TR" sz="2000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.İnşaat </a:t>
            </a:r>
            <a:r>
              <a:rPr lang="tr-TR" sz="2000" dirty="0" err="1"/>
              <a:t>sanayii</a:t>
            </a:r>
            <a:r>
              <a:rPr lang="tr-TR" sz="2000" dirty="0"/>
              <a:t> </a:t>
            </a:r>
            <a:r>
              <a:rPr lang="tr-TR" sz="2000" dirty="0"/>
              <a:t>(sıhhi tesisat, kara fayans, kara seramik)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.Sofra eşyası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.İzolatör</a:t>
            </a:r>
          </a:p>
          <a:p>
            <a:pPr marL="514350" indent="-514350">
              <a:buNone/>
            </a:pPr>
            <a:r>
              <a:rPr lang="tr-TR" sz="2000" b="1" dirty="0"/>
              <a:t> </a:t>
            </a:r>
            <a:r>
              <a:rPr lang="tr-TR" sz="2000" b="1" dirty="0"/>
              <a:t> 2.Yalnız Pişmiş Toprak </a:t>
            </a:r>
            <a:r>
              <a:rPr lang="tr-TR" sz="2000" b="1" dirty="0" err="1"/>
              <a:t>Sanayii</a:t>
            </a:r>
            <a:endParaRPr lang="tr-TR" sz="2000" b="1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.Tuğla kiremit vb.          </a:t>
            </a:r>
            <a:r>
              <a:rPr lang="tr-TR" sz="2000" b="1" dirty="0"/>
              <a:t>b</a:t>
            </a:r>
            <a:r>
              <a:rPr lang="tr-TR" sz="2000" dirty="0"/>
              <a:t>.Ateş tuğlası</a:t>
            </a:r>
          </a:p>
        </p:txBody>
      </p:sp>
    </p:spTree>
    <p:extLst>
      <p:ext uri="{BB962C8B-B14F-4D97-AF65-F5344CB8AC3E}">
        <p14:creationId xmlns:p14="http://schemas.microsoft.com/office/powerpoint/2010/main" val="239167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/>
          <a:lstStyle/>
          <a:p>
            <a:pPr algn="ctr"/>
            <a:r>
              <a:rPr lang="tr-TR" b="1" dirty="0" smtClean="0"/>
              <a:t>Bugün </a:t>
            </a:r>
            <a:r>
              <a:rPr lang="tr-TR" b="1" dirty="0" err="1" smtClean="0"/>
              <a:t>Kapasİtelerİ</a:t>
            </a:r>
            <a:r>
              <a:rPr lang="tr-TR" b="1" dirty="0" smtClean="0"/>
              <a:t>/1 </a:t>
            </a:r>
            <a:r>
              <a:rPr lang="tr-TR" b="1" dirty="0" err="1" smtClean="0"/>
              <a:t>yIl</a:t>
            </a: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024034" y="1428735"/>
          <a:ext cx="8229600" cy="49292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6153">
                <a:tc>
                  <a:txBody>
                    <a:bodyPr/>
                    <a:lstStyle/>
                    <a:p>
                      <a:r>
                        <a:rPr lang="tr-TR" sz="2800" b="0" dirty="0" smtClean="0"/>
                        <a:t>Kiremit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 smtClean="0"/>
                        <a:t>3 000 000 000 adet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Tuğla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250 000 000 adet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Ateş Tuğlası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Sıhhi</a:t>
                      </a:r>
                      <a:r>
                        <a:rPr lang="tr-TR" sz="2800" baseline="0" dirty="0" smtClean="0"/>
                        <a:t> Tesisat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Fayans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Seramik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Sofra</a:t>
                      </a:r>
                      <a:r>
                        <a:rPr lang="tr-TR" sz="2800" baseline="0" dirty="0" smtClean="0"/>
                        <a:t> Eşyası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İzolatör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7500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35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KalİTesİne</a:t>
            </a:r>
            <a:r>
              <a:rPr lang="tr-TR" sz="2800" b="1" dirty="0"/>
              <a:t> </a:t>
            </a:r>
            <a:r>
              <a:rPr lang="tr-TR" sz="2800" b="1" dirty="0" err="1"/>
              <a:t>Etkİ</a:t>
            </a:r>
            <a:r>
              <a:rPr lang="tr-TR" sz="2800" b="1" dirty="0"/>
              <a:t> Yapan Faktörler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214422"/>
            <a:ext cx="8229600" cy="5214974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SiO</a:t>
            </a:r>
            <a:r>
              <a:rPr lang="tr-TR" baseline="-25000" dirty="0" smtClean="0"/>
              <a:t>2</a:t>
            </a:r>
            <a:r>
              <a:rPr lang="tr-TR" dirty="0" smtClean="0"/>
              <a:t> Etkisi: Plastikliği azaltır, kuruma ve pişirme esnasında büzülmeyi azaltır, küçük taneler halinde değilse, parçalanma ve gerilme kuvvetini azaltır, </a:t>
            </a:r>
            <a:r>
              <a:rPr lang="tr-TR" dirty="0" err="1" smtClean="0"/>
              <a:t>refrakter</a:t>
            </a:r>
            <a:r>
              <a:rPr lang="tr-TR" dirty="0" smtClean="0"/>
              <a:t> özelliğini azaltır.</a:t>
            </a:r>
          </a:p>
          <a:p>
            <a:pPr marL="514350" indent="-514350">
              <a:buAutoNum type="arabicPeriod"/>
            </a:pPr>
            <a:r>
              <a:rPr lang="tr-TR" dirty="0" smtClean="0"/>
              <a:t>Al Bileşikleri (</a:t>
            </a:r>
            <a:r>
              <a:rPr lang="tr-TR" dirty="0" err="1" smtClean="0"/>
              <a:t>Gibsit</a:t>
            </a:r>
            <a:r>
              <a:rPr lang="tr-TR" dirty="0" smtClean="0"/>
              <a:t>, </a:t>
            </a:r>
            <a:r>
              <a:rPr lang="tr-TR" dirty="0" err="1" smtClean="0"/>
              <a:t>Diasper</a:t>
            </a:r>
            <a:r>
              <a:rPr lang="tr-TR" dirty="0" smtClean="0"/>
              <a:t>): Kilin plastikliğini azaltır, %0,1 </a:t>
            </a:r>
            <a:r>
              <a:rPr lang="tr-TR" dirty="0" err="1" smtClean="0"/>
              <a:t>alumini</a:t>
            </a:r>
            <a:r>
              <a:rPr lang="tr-TR" dirty="0" smtClean="0"/>
              <a:t> </a:t>
            </a:r>
            <a:r>
              <a:rPr lang="tr-TR" dirty="0" err="1" smtClean="0"/>
              <a:t>refrakterin</a:t>
            </a:r>
            <a:r>
              <a:rPr lang="tr-TR" dirty="0" smtClean="0"/>
              <a:t> </a:t>
            </a:r>
            <a:r>
              <a:rPr lang="tr-TR" dirty="0" err="1" smtClean="0"/>
              <a:t>max</a:t>
            </a:r>
            <a:r>
              <a:rPr lang="tr-TR" dirty="0" smtClean="0"/>
              <a:t>. Sıcaklığını 10</a:t>
            </a:r>
            <a:r>
              <a:rPr lang="tr-TR" dirty="0" smtClean="0">
                <a:cs typeface="Times New Roman"/>
              </a:rPr>
              <a:t>°C azaltır.</a:t>
            </a:r>
          </a:p>
          <a:p>
            <a:pPr marL="514350" indent="-514350">
              <a:buAutoNum type="arabicPeriod"/>
            </a:pP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Bileşikleri (</a:t>
            </a:r>
            <a:r>
              <a:rPr lang="tr-TR" dirty="0" err="1" smtClean="0">
                <a:cs typeface="Times New Roman"/>
              </a:rPr>
              <a:t>Ferrik</a:t>
            </a:r>
            <a:r>
              <a:rPr lang="tr-TR" dirty="0" smtClean="0">
                <a:cs typeface="Times New Roman"/>
              </a:rPr>
              <a:t> oksit,</a:t>
            </a:r>
            <a:r>
              <a:rPr lang="tr-TR" dirty="0" err="1" smtClean="0">
                <a:cs typeface="Times New Roman"/>
              </a:rPr>
              <a:t>Ferros</a:t>
            </a:r>
            <a:r>
              <a:rPr lang="tr-TR" dirty="0" smtClean="0">
                <a:cs typeface="Times New Roman"/>
              </a:rPr>
              <a:t> oksit, </a:t>
            </a:r>
            <a:r>
              <a:rPr lang="tr-TR" dirty="0" err="1" smtClean="0">
                <a:cs typeface="Times New Roman"/>
              </a:rPr>
              <a:t>Magnetik</a:t>
            </a:r>
            <a:r>
              <a:rPr lang="tr-TR" dirty="0" smtClean="0">
                <a:cs typeface="Times New Roman"/>
              </a:rPr>
              <a:t> demir oksit,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sülfatlar,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karbonatlar): Renkte değişmeyi etkiler, kilin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özelliğini azaltır, yanmış killerde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lekeleri oluşur, kaliteyi düşürür.</a:t>
            </a:r>
          </a:p>
          <a:p>
            <a:pPr marL="514350" indent="-514350">
              <a:buAutoNum type="arabicPeriod"/>
            </a:pPr>
            <a:r>
              <a:rPr lang="tr-TR" dirty="0" smtClean="0">
                <a:cs typeface="Times New Roman"/>
              </a:rPr>
              <a:t>Kalsiyumlu Mineraller (Kalsit, Aragonit, Çeşitli </a:t>
            </a:r>
            <a:r>
              <a:rPr lang="tr-TR" dirty="0" err="1" smtClean="0">
                <a:cs typeface="Times New Roman"/>
              </a:rPr>
              <a:t>Ca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Al’lu</a:t>
            </a:r>
            <a:r>
              <a:rPr lang="tr-TR" dirty="0" smtClean="0">
                <a:cs typeface="Times New Roman"/>
              </a:rPr>
              <a:t> Silikatlar, Jips): Al ve Si ile karışınca erime noktası düşer. </a:t>
            </a:r>
            <a:r>
              <a:rPr lang="tr-TR" dirty="0" err="1" smtClean="0">
                <a:cs typeface="Times New Roman"/>
              </a:rPr>
              <a:t>Vitrifikasyon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sıcaklığı azalır(camlaşma), yüksek </a:t>
            </a:r>
            <a:r>
              <a:rPr lang="tr-TR" dirty="0" err="1" smtClean="0">
                <a:cs typeface="Times New Roman"/>
              </a:rPr>
              <a:t>korasyon</a:t>
            </a:r>
            <a:r>
              <a:rPr lang="tr-TR" dirty="0" smtClean="0">
                <a:cs typeface="Times New Roman"/>
              </a:rPr>
              <a:t> özelliğinde, akışkan bir sıvı oluşturur. Sıvı soğursa camlaşır, büzülmeyi azaltır, kurumayı kolaylaştırır, rutubet </a:t>
            </a:r>
            <a:r>
              <a:rPr lang="tr-TR" dirty="0" err="1" smtClean="0">
                <a:cs typeface="Times New Roman"/>
              </a:rPr>
              <a:t>adsorbe</a:t>
            </a:r>
            <a:r>
              <a:rPr lang="tr-TR" dirty="0" smtClean="0">
                <a:cs typeface="Times New Roman"/>
              </a:rPr>
              <a:t> ederse genişleyerek parçalanır.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042813"/>
      </p:ext>
    </p:extLst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883</Words>
  <Application>Microsoft Office PowerPoint</Application>
  <PresentationFormat>Geniş ekran</PresentationFormat>
  <Paragraphs>215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14</vt:i4>
      </vt:variant>
      <vt:variant>
        <vt:lpstr>Slayt Başlıkları</vt:lpstr>
      </vt:variant>
      <vt:variant>
        <vt:i4>14</vt:i4>
      </vt:variant>
    </vt:vector>
  </HeadingPairs>
  <TitlesOfParts>
    <vt:vector size="35" baseType="lpstr">
      <vt:lpstr>Arial</vt:lpstr>
      <vt:lpstr>Calibri</vt:lpstr>
      <vt:lpstr>Calibri Light</vt:lpstr>
      <vt:lpstr>Franklin Gothic Book</vt:lpstr>
      <vt:lpstr>Franklin Gothic Medium</vt:lpstr>
      <vt:lpstr>Times New Roman</vt:lpstr>
      <vt:lpstr>Wingdings 2</vt:lpstr>
      <vt:lpstr>Office Teması</vt:lpstr>
      <vt:lpstr>Gezinti</vt:lpstr>
      <vt:lpstr>1_Gezinti</vt:lpstr>
      <vt:lpstr>2_Gezinti</vt:lpstr>
      <vt:lpstr>3_Gezinti</vt:lpstr>
      <vt:lpstr>4_Gezinti</vt:lpstr>
      <vt:lpstr>5_Gezinti</vt:lpstr>
      <vt:lpstr>6_Gezinti</vt:lpstr>
      <vt:lpstr>7_Gezinti</vt:lpstr>
      <vt:lpstr>8_Gezinti</vt:lpstr>
      <vt:lpstr>9_Gezinti</vt:lpstr>
      <vt:lpstr>10_Gezinti</vt:lpstr>
      <vt:lpstr>11_Gezinti</vt:lpstr>
      <vt:lpstr>12_Gezinti</vt:lpstr>
      <vt:lpstr>TOPRAK TEKNOLOJİSİ g</vt:lpstr>
      <vt:lpstr>TOPRAK TEKNOLOJİSİ</vt:lpstr>
      <vt:lpstr>Seramİk YapImInda KullanIlan Hammaddeler</vt:lpstr>
      <vt:lpstr>PowerPoint Sunusu</vt:lpstr>
      <vt:lpstr>SeramİK Sanayİnİn İçİnde Bulunduğu İş KollarI</vt:lpstr>
      <vt:lpstr>Özellİklerİne ve Kİl KullanImlarIna Göre BüyüK Endüstrİyel KullanIm Lİstesİ</vt:lpstr>
      <vt:lpstr>Seramİk Ürünlerİ</vt:lpstr>
      <vt:lpstr>Bugün Kapasİtelerİ/1 yIl</vt:lpstr>
      <vt:lpstr>Seramİk KalİTesİne Etkİ Yapan Faktörler</vt:lpstr>
      <vt:lpstr>Türkİye’dekİ Önemlİ Kİl Rezervlerİ, Yerlerİ ve Cİnslerİ</vt:lpstr>
      <vt:lpstr>SeramİKlerde KullanILan Hammaddelerİn KullanIm AlanlarI</vt:lpstr>
      <vt:lpstr>TürkİYedekİ BazI Önemlİ SeramİK Hammaddelerİ</vt:lpstr>
      <vt:lpstr>Seramİkte KullanIlan Hammaddelerİn Sembol ve Formüllerİ</vt:lpstr>
      <vt:lpstr>Seramİkte KullanIlan Hammaddelerİn Sembol ve Formüllerİ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14</cp:revision>
  <dcterms:created xsi:type="dcterms:W3CDTF">2020-04-28T13:24:15Z</dcterms:created>
  <dcterms:modified xsi:type="dcterms:W3CDTF">2020-04-28T13:41:54Z</dcterms:modified>
</cp:coreProperties>
</file>