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57" r:id="rId15"/>
    <p:sldId id="259" r:id="rId16"/>
    <p:sldId id="261" r:id="rId17"/>
    <p:sldId id="263" r:id="rId18"/>
    <p:sldId id="265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3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1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665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9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95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622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17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79296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3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3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7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268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12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764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4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4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13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8872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5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56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37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793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5723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602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520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589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6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481674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3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84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625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455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66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256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39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635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3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434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87012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55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617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69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48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8926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60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933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0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0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98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68179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193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0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0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3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40683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7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Türkİye’dekİ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Rezervlerİ</a:t>
            </a:r>
            <a:r>
              <a:rPr lang="tr-TR" sz="2400" b="1" dirty="0"/>
              <a:t>, </a:t>
            </a:r>
            <a:r>
              <a:rPr lang="tr-TR" sz="2400" b="1" dirty="0" err="1"/>
              <a:t>Yerlerİ</a:t>
            </a:r>
            <a:r>
              <a:rPr lang="tr-TR" sz="2400" b="1" dirty="0"/>
              <a:t> ve </a:t>
            </a:r>
            <a:r>
              <a:rPr lang="tr-TR" sz="2400" b="1" dirty="0" err="1"/>
              <a:t>Cİnslerİ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214423"/>
          <a:ext cx="8686800" cy="521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Yer</a:t>
                      </a:r>
                      <a:endParaRPr lang="tr-TR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Kilin Cinsi</a:t>
                      </a:r>
                      <a:endParaRPr lang="tr-TR" sz="2000" dirty="0"/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İstanbul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Çanakkale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Bursa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Bilecik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Uşak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Kütahya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Eskişehir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Nevşehir</a:t>
                      </a:r>
                      <a:r>
                        <a:rPr lang="tr-TR" sz="2000" baseline="0" dirty="0" smtClean="0"/>
                        <a:t>-Kayseri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Bentonit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Zonguldak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Balıkesir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Doğu</a:t>
                      </a:r>
                      <a:r>
                        <a:rPr lang="tr-TR" sz="2000" baseline="0" dirty="0" smtClean="0"/>
                        <a:t> Karadeniz 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0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714356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SeramİKlerde</a:t>
            </a:r>
            <a:r>
              <a:rPr lang="tr-TR" sz="2000" b="1" dirty="0"/>
              <a:t> </a:t>
            </a:r>
            <a:r>
              <a:rPr lang="tr-TR" sz="2000" b="1" dirty="0" err="1"/>
              <a:t>KullanILan</a:t>
            </a:r>
            <a:r>
              <a:rPr lang="tr-TR" sz="2000" b="1" dirty="0"/>
              <a:t> </a:t>
            </a:r>
            <a:r>
              <a:rPr lang="tr-TR" sz="2000" b="1" dirty="0" err="1"/>
              <a:t>Hammaddelerİn</a:t>
            </a:r>
            <a:r>
              <a:rPr lang="tr-TR" sz="2000" b="1" dirty="0"/>
              <a:t> </a:t>
            </a:r>
            <a:r>
              <a:rPr lang="tr-TR" sz="2000" b="1" dirty="0" err="1"/>
              <a:t>KullanIm</a:t>
            </a:r>
            <a:r>
              <a:rPr lang="tr-TR" sz="2000" b="1" dirty="0"/>
              <a:t> </a:t>
            </a:r>
            <a:r>
              <a:rPr lang="tr-TR" sz="2000" b="1" dirty="0" err="1"/>
              <a:t>AlanlarI</a:t>
            </a:r>
            <a:endParaRPr lang="tr-TR" sz="20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881159" y="713734"/>
          <a:ext cx="8572559" cy="5943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8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33">
                <a:tc>
                  <a:txBody>
                    <a:bodyPr/>
                    <a:lstStyle/>
                    <a:p>
                      <a:r>
                        <a:rPr lang="tr-TR" dirty="0" smtClean="0"/>
                        <a:t>Endüstri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Ürünün Tipi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Kullanılan</a:t>
                      </a:r>
                      <a:r>
                        <a:rPr lang="tr-TR" baseline="0" dirty="0" smtClean="0"/>
                        <a:t> Hammaddeler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İnşaat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Briketler</a:t>
                      </a:r>
                    </a:p>
                    <a:p>
                      <a:r>
                        <a:rPr lang="tr-TR" dirty="0" smtClean="0"/>
                        <a:t>Künkler,</a:t>
                      </a:r>
                      <a:r>
                        <a:rPr lang="tr-TR" baseline="0" dirty="0" smtClean="0"/>
                        <a:t> b</a:t>
                      </a:r>
                      <a:r>
                        <a:rPr lang="tr-TR" dirty="0" smtClean="0"/>
                        <a:t>orular </a:t>
                      </a:r>
                    </a:p>
                    <a:p>
                      <a:r>
                        <a:rPr lang="tr-TR" dirty="0" smtClean="0"/>
                        <a:t>Saksı</a:t>
                      </a:r>
                    </a:p>
                    <a:p>
                      <a:r>
                        <a:rPr lang="tr-TR" dirty="0" smtClean="0"/>
                        <a:t>Beton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Kil, kum, kalker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Kireç</a:t>
                      </a:r>
                      <a:r>
                        <a:rPr lang="tr-TR" baseline="0" dirty="0" smtClean="0"/>
                        <a:t> taşı, kil, kum</a:t>
                      </a: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Refrakterler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1.Ateş tuğlaları     5.Krom </a:t>
                      </a:r>
                      <a:r>
                        <a:rPr lang="tr-TR" dirty="0" err="1" smtClean="0"/>
                        <a:t>magnezit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    </a:t>
                      </a:r>
                    </a:p>
                    <a:p>
                      <a:r>
                        <a:rPr lang="tr-TR" dirty="0" smtClean="0"/>
                        <a:t>2.Silisli</a:t>
                      </a:r>
                      <a:r>
                        <a:rPr lang="tr-TR" baseline="0" dirty="0" smtClean="0"/>
                        <a:t> Briketler    6.Dolomit briket</a:t>
                      </a:r>
                    </a:p>
                    <a:p>
                      <a:r>
                        <a:rPr lang="tr-TR" baseline="0" dirty="0" smtClean="0"/>
                        <a:t>3.</a:t>
                      </a:r>
                      <a:r>
                        <a:rPr lang="tr-TR" baseline="0" dirty="0" err="1" smtClean="0"/>
                        <a:t>Magnesit</a:t>
                      </a:r>
                      <a:r>
                        <a:rPr lang="tr-TR" baseline="0" dirty="0" smtClean="0"/>
                        <a:t> ‘’         7.Karbon     ‘’</a:t>
                      </a:r>
                    </a:p>
                    <a:p>
                      <a:r>
                        <a:rPr lang="tr-TR" baseline="0" dirty="0" smtClean="0"/>
                        <a:t>4.Krom ‘’                8.İzolasyon </a:t>
                      </a:r>
                      <a:r>
                        <a:rPr lang="tr-TR" baseline="0" dirty="0" err="1" smtClean="0"/>
                        <a:t>refrakter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Kalsine</a:t>
                      </a:r>
                      <a:r>
                        <a:rPr lang="tr-TR" baseline="0" dirty="0" smtClean="0"/>
                        <a:t> edilmiş kil,kuvarsit,mg ihtiva eden cevherler,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ihtiva edenler,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ve mg cevherleri, dolomit(serpantin,talk),grafit (kil),kil veya diğer </a:t>
                      </a:r>
                      <a:r>
                        <a:rPr lang="tr-TR" baseline="0" dirty="0" err="1" smtClean="0"/>
                        <a:t>refrakterler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</a:p>
                    <a:p>
                      <a:r>
                        <a:rPr lang="tr-TR" dirty="0" smtClean="0"/>
                        <a:t>Kiremitler</a:t>
                      </a:r>
                    </a:p>
                    <a:p>
                      <a:r>
                        <a:rPr lang="tr-TR" dirty="0" smtClean="0"/>
                        <a:t>Sıhhi</a:t>
                      </a:r>
                      <a:r>
                        <a:rPr lang="tr-TR" baseline="0" dirty="0" smtClean="0"/>
                        <a:t> malzeme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 feldspat</a:t>
                      </a:r>
                    </a:p>
                    <a:p>
                      <a:r>
                        <a:rPr lang="tr-TR" dirty="0" smtClean="0"/>
                        <a:t>Kil,</a:t>
                      </a:r>
                      <a:r>
                        <a:rPr lang="tr-TR" baseline="0" dirty="0" smtClean="0"/>
                        <a:t> feldspat </a:t>
                      </a:r>
                    </a:p>
                    <a:p>
                      <a:r>
                        <a:rPr lang="tr-TR" baseline="0" dirty="0" smtClean="0"/>
                        <a:t>‘’          ‘’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33">
                <a:tc>
                  <a:txBody>
                    <a:bodyPr/>
                    <a:lstStyle/>
                    <a:p>
                      <a:r>
                        <a:rPr lang="tr-TR" dirty="0" smtClean="0"/>
                        <a:t>Çeşitli seramikler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Lab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 tüpler,</a:t>
                      </a:r>
                      <a:r>
                        <a:rPr lang="tr-TR" baseline="0" dirty="0" err="1" smtClean="0"/>
                        <a:t>krozeler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Özel </a:t>
                      </a:r>
                      <a:r>
                        <a:rPr lang="tr-TR" baseline="0" dirty="0" err="1" smtClean="0"/>
                        <a:t>refrakter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Elektrik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</a:t>
                      </a:r>
                    </a:p>
                    <a:p>
                      <a:r>
                        <a:rPr lang="tr-TR" baseline="0" dirty="0" err="1" smtClean="0"/>
                        <a:t>Magnetik</a:t>
                      </a:r>
                      <a:r>
                        <a:rPr lang="tr-TR" baseline="0" dirty="0" smtClean="0"/>
                        <a:t> materyal</a:t>
                      </a:r>
                    </a:p>
                    <a:p>
                      <a:r>
                        <a:rPr lang="tr-TR" baseline="0" dirty="0" smtClean="0"/>
                        <a:t>Camlar</a:t>
                      </a:r>
                    </a:p>
                    <a:p>
                      <a:r>
                        <a:rPr lang="tr-TR" baseline="0" dirty="0" smtClean="0"/>
                        <a:t>Abrasif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Saf</a:t>
                      </a:r>
                      <a:r>
                        <a:rPr lang="tr-TR" baseline="0" dirty="0" smtClean="0"/>
                        <a:t> kuvars kristali ve kum</a:t>
                      </a:r>
                    </a:p>
                    <a:p>
                      <a:r>
                        <a:rPr lang="tr-TR" baseline="0" dirty="0" smtClean="0"/>
                        <a:t>Saf oksitler,</a:t>
                      </a:r>
                      <a:r>
                        <a:rPr lang="tr-TR" baseline="0" dirty="0" err="1" smtClean="0"/>
                        <a:t>karbitler</a:t>
                      </a:r>
                      <a:r>
                        <a:rPr lang="tr-TR" baseline="0" dirty="0" smtClean="0"/>
                        <a:t>,</a:t>
                      </a:r>
                      <a:r>
                        <a:rPr lang="tr-TR" baseline="0" dirty="0" err="1" smtClean="0"/>
                        <a:t>nitritler</a:t>
                      </a:r>
                      <a:r>
                        <a:rPr lang="tr-TR" baseline="0" dirty="0" smtClean="0"/>
                        <a:t> vs.</a:t>
                      </a:r>
                    </a:p>
                    <a:p>
                      <a:r>
                        <a:rPr lang="tr-TR" baseline="0" dirty="0" smtClean="0"/>
                        <a:t>Killer,</a:t>
                      </a:r>
                      <a:r>
                        <a:rPr lang="tr-TR" baseline="0" dirty="0" err="1" smtClean="0"/>
                        <a:t>flinit</a:t>
                      </a:r>
                      <a:r>
                        <a:rPr lang="tr-TR" baseline="0" dirty="0" smtClean="0"/>
                        <a:t>,feldspat,talk </a:t>
                      </a:r>
                    </a:p>
                    <a:p>
                      <a:r>
                        <a:rPr lang="tr-TR" baseline="0" dirty="0" err="1" smtClean="0"/>
                        <a:t>Ferritler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Kum, soda, kireçtaşı</a:t>
                      </a:r>
                    </a:p>
                    <a:p>
                      <a:r>
                        <a:rPr lang="tr-TR" baseline="0" dirty="0" smtClean="0"/>
                        <a:t>Silisyum </a:t>
                      </a:r>
                      <a:r>
                        <a:rPr lang="tr-TR" baseline="0" dirty="0" err="1" smtClean="0"/>
                        <a:t>karbid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alumina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2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err="1"/>
              <a:t>TürkİYedekİ</a:t>
            </a:r>
            <a:r>
              <a:rPr lang="tr-TR" sz="2400" b="1" dirty="0"/>
              <a:t> </a:t>
            </a:r>
            <a:r>
              <a:rPr lang="tr-TR" sz="2400" b="1" dirty="0" err="1"/>
              <a:t>BazI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Hammaddelerİ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857251"/>
          <a:ext cx="8229600" cy="5832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328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Hammadde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Bulunduğu</a:t>
                      </a:r>
                      <a:r>
                        <a:rPr lang="tr-TR" sz="1800" baseline="0" dirty="0" smtClean="0"/>
                        <a:t> Yer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Oluşum Şekli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71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Kil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Bilecik</a:t>
                      </a:r>
                      <a:r>
                        <a:rPr lang="tr-TR" sz="1800" baseline="0" dirty="0" smtClean="0"/>
                        <a:t> (Söğüt, İnhisar, </a:t>
                      </a:r>
                      <a:r>
                        <a:rPr lang="tr-TR" sz="1800" baseline="0" dirty="0" err="1" smtClean="0"/>
                        <a:t>Küreköy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Çaltıköy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Esriköy</a:t>
                      </a:r>
                      <a:r>
                        <a:rPr lang="tr-TR" sz="1800" baseline="0" dirty="0" smtClean="0"/>
                        <a:t>)</a:t>
                      </a:r>
                    </a:p>
                    <a:p>
                      <a:r>
                        <a:rPr lang="tr-TR" sz="1800" baseline="0" dirty="0" smtClean="0"/>
                        <a:t>İstanbul (Beykoz, Şile, Boğazköy, </a:t>
                      </a:r>
                      <a:r>
                        <a:rPr lang="tr-TR" sz="1800" baseline="0" dirty="0" err="1" smtClean="0"/>
                        <a:t>Ayazağa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Kilyos</a:t>
                      </a:r>
                      <a:r>
                        <a:rPr lang="tr-TR" sz="1800" baseline="0" dirty="0" smtClean="0"/>
                        <a:t>, Anadolu Hisarı, Sarıyer)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Taşınmamış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02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İstanbu</a:t>
                      </a:r>
                      <a:r>
                        <a:rPr lang="tr-TR" sz="1800" baseline="0" dirty="0" smtClean="0"/>
                        <a:t>l (</a:t>
                      </a:r>
                      <a:r>
                        <a:rPr lang="tr-TR" sz="1800" baseline="0" dirty="0" err="1" smtClean="0"/>
                        <a:t>Arnavutköy</a:t>
                      </a:r>
                      <a:r>
                        <a:rPr lang="tr-TR" sz="1800" baseline="0" dirty="0" smtClean="0"/>
                        <a:t>), Balıkesir (İvrindi, </a:t>
                      </a:r>
                      <a:r>
                        <a:rPr lang="tr-TR" sz="1800" baseline="0" dirty="0" err="1" smtClean="0"/>
                        <a:t>Dövertepe</a:t>
                      </a:r>
                      <a:r>
                        <a:rPr lang="tr-TR" sz="1800" baseline="0" dirty="0" smtClean="0"/>
                        <a:t>, Mustafa Kemal Paşa), Bilecik (Söğüt), Çanakkale (Duman, Çan, Bayramiç), Kütahya (</a:t>
                      </a:r>
                      <a:r>
                        <a:rPr lang="tr-TR" sz="1800" baseline="0" dirty="0" err="1" smtClean="0"/>
                        <a:t>Aydoğdu</a:t>
                      </a:r>
                      <a:r>
                        <a:rPr lang="tr-TR" sz="1800" baseline="0" dirty="0" smtClean="0"/>
                        <a:t>, Emet), Eskişehir,  Zonguldak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Çökelti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6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Kaolin-</a:t>
                      </a:r>
                      <a:r>
                        <a:rPr lang="tr-TR" sz="1800" dirty="0" err="1" smtClean="0"/>
                        <a:t>İllit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Bursa</a:t>
                      </a:r>
                      <a:r>
                        <a:rPr lang="tr-TR" sz="1800" baseline="0" dirty="0" smtClean="0"/>
                        <a:t> (Gemlik, Armutlu)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Çökelti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9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Kaolin </a:t>
                      </a:r>
                      <a:r>
                        <a:rPr lang="tr-TR" sz="1800" dirty="0" err="1" smtClean="0"/>
                        <a:t>İllit</a:t>
                      </a:r>
                      <a:r>
                        <a:rPr lang="tr-TR" sz="1800" dirty="0" smtClean="0"/>
                        <a:t>-</a:t>
                      </a:r>
                      <a:r>
                        <a:rPr lang="tr-TR" sz="1800" dirty="0" err="1" smtClean="0"/>
                        <a:t>Bentonit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Nevşehir (Avanos),</a:t>
                      </a:r>
                      <a:r>
                        <a:rPr lang="tr-TR" sz="1800" baseline="0" dirty="0" smtClean="0"/>
                        <a:t> Kayseri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49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Kuvars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İstanbul (Çatalca, Kabakça)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771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Feldspat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Pegmatit(</a:t>
                      </a:r>
                      <a:r>
                        <a:rPr lang="tr-TR" sz="1800" dirty="0" err="1" smtClean="0"/>
                        <a:t>Kütayha</a:t>
                      </a:r>
                      <a:r>
                        <a:rPr lang="tr-TR" sz="1800" dirty="0" smtClean="0"/>
                        <a:t>-Emet),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Albit</a:t>
                      </a:r>
                      <a:r>
                        <a:rPr lang="tr-TR" sz="1800" baseline="0" dirty="0" smtClean="0"/>
                        <a:t>(Aydın-Çine, Balıkesir-Bandırma), Ortoklaz(Manisa-Demirci, Ankara-Beypazarı)</a:t>
                      </a:r>
                      <a:endParaRPr lang="tr-T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7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38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err="1"/>
              <a:t>Seramİkte</a:t>
            </a:r>
            <a:r>
              <a:rPr lang="tr-TR" sz="2400" b="1" dirty="0"/>
              <a:t> </a:t>
            </a:r>
            <a:r>
              <a:rPr lang="tr-TR" sz="2400" b="1" dirty="0" err="1"/>
              <a:t>KullanIlan</a:t>
            </a:r>
            <a:r>
              <a:rPr lang="tr-TR" sz="2400" b="1" dirty="0"/>
              <a:t> </a:t>
            </a:r>
            <a:r>
              <a:rPr lang="tr-TR" sz="2400" b="1" dirty="0" err="1"/>
              <a:t>Hammaddelerİn</a:t>
            </a:r>
            <a:r>
              <a:rPr lang="tr-TR" sz="2400" b="1" dirty="0"/>
              <a:t> Sembol ve </a:t>
            </a:r>
            <a:r>
              <a:rPr lang="tr-TR" sz="2400" b="1" dirty="0" err="1"/>
              <a:t>Formüllerİ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428737"/>
          <a:ext cx="8686800" cy="49292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b="0" baseline="0" dirty="0" smtClean="0"/>
                        <a:t>O</a:t>
                      </a:r>
                      <a:endParaRPr lang="tr-TR" sz="3200" b="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baseline="0" dirty="0" smtClean="0"/>
                        <a:t>Oksitler</a:t>
                      </a:r>
                    </a:p>
                    <a:p>
                      <a:endParaRPr lang="tr-TR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N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Nitritler</a:t>
                      </a:r>
                      <a:endParaRPr lang="tr-TR" sz="3200" dirty="0" smtClean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C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 smtClean="0"/>
                        <a:t>Karbitler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S 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Sülfitler 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44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M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Metalik element</a:t>
                      </a:r>
                      <a:endParaRPr lang="tr-TR" sz="32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8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err="1"/>
              <a:t>Seramİkte</a:t>
            </a:r>
            <a:r>
              <a:rPr lang="tr-TR" sz="2400" b="1" dirty="0"/>
              <a:t> </a:t>
            </a:r>
            <a:r>
              <a:rPr lang="tr-TR" sz="2400" b="1" dirty="0" err="1"/>
              <a:t>KullanIlan</a:t>
            </a:r>
            <a:r>
              <a:rPr lang="tr-TR" sz="2400" b="1" dirty="0"/>
              <a:t> </a:t>
            </a:r>
            <a:r>
              <a:rPr lang="tr-TR" sz="2400" b="1" dirty="0" err="1"/>
              <a:t>Hammaddelerİn</a:t>
            </a:r>
            <a:r>
              <a:rPr lang="tr-TR" sz="2400" b="1" dirty="0"/>
              <a:t> Sembol ve </a:t>
            </a:r>
            <a:r>
              <a:rPr lang="tr-TR" sz="2400" b="1" dirty="0" err="1"/>
              <a:t>Formüllerİ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1000104"/>
          <a:ext cx="8229600" cy="55007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394"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Silisyum</a:t>
                      </a:r>
                      <a:r>
                        <a:rPr lang="tr-TR" sz="2400" b="0" baseline="0" dirty="0" smtClean="0"/>
                        <a:t> </a:t>
                      </a:r>
                      <a:r>
                        <a:rPr lang="tr-TR" sz="2400" b="0" baseline="0" dirty="0" err="1" smtClean="0"/>
                        <a:t>tetrahedrası</a:t>
                      </a:r>
                      <a:endParaRPr lang="tr-TR" sz="2400" b="0" baseline="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(S),</a:t>
                      </a:r>
                      <a:r>
                        <a:rPr lang="tr-TR" sz="2400" b="0" baseline="0" dirty="0" smtClean="0"/>
                        <a:t> (SiO</a:t>
                      </a:r>
                      <a:r>
                        <a:rPr lang="tr-TR" sz="2400" b="0" baseline="-25000" dirty="0" smtClean="0"/>
                        <a:t>4</a:t>
                      </a:r>
                      <a:r>
                        <a:rPr lang="tr-TR" sz="2400" b="0" baseline="0" dirty="0" smtClean="0"/>
                        <a:t>)</a:t>
                      </a:r>
                      <a:r>
                        <a:rPr lang="tr-TR" sz="2400" b="0" baseline="30000" dirty="0" smtClean="0"/>
                        <a:t>-4</a:t>
                      </a:r>
                      <a:endParaRPr lang="tr-TR" sz="2400" b="0" baseline="30000" dirty="0">
                        <a:effectLst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Aluminyum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oktahedrası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Gibsit</a:t>
                      </a:r>
                      <a:r>
                        <a:rPr lang="tr-TR" sz="2400" dirty="0" smtClean="0"/>
                        <a:t> (G), Al(OH</a:t>
                      </a:r>
                      <a:r>
                        <a:rPr lang="tr-TR" sz="2400" baseline="-25000" dirty="0" smtClean="0"/>
                        <a:t>3</a:t>
                      </a:r>
                      <a:r>
                        <a:rPr lang="tr-TR" sz="2400" dirty="0" smtClean="0"/>
                        <a:t>)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Brusit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(B) Mg(OH)</a:t>
                      </a:r>
                      <a:r>
                        <a:rPr lang="tr-TR" sz="2400" baseline="-25000" dirty="0" smtClean="0"/>
                        <a:t>3</a:t>
                      </a:r>
                      <a:endParaRPr lang="tr-TR" sz="2400" baseline="-25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Kaolinit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(S G)</a:t>
                      </a:r>
                      <a:r>
                        <a:rPr lang="tr-TR" sz="2400" baseline="0" dirty="0" smtClean="0"/>
                        <a:t>, Al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(OH)</a:t>
                      </a:r>
                      <a:r>
                        <a:rPr lang="tr-TR" sz="2400" baseline="-25000" dirty="0" smtClean="0"/>
                        <a:t>4</a:t>
                      </a:r>
                      <a:r>
                        <a:rPr lang="tr-TR" sz="2400" baseline="0" dirty="0" smtClean="0"/>
                        <a:t>Si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O</a:t>
                      </a:r>
                      <a:r>
                        <a:rPr lang="tr-TR" sz="2400" baseline="-25000" dirty="0" smtClean="0"/>
                        <a:t>3</a:t>
                      </a:r>
                      <a:endParaRPr lang="tr-TR" sz="2400" baseline="-25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Amfibol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(S</a:t>
                      </a:r>
                      <a:r>
                        <a:rPr lang="tr-TR" sz="2400" baseline="0" dirty="0" smtClean="0"/>
                        <a:t> B), Mg</a:t>
                      </a:r>
                      <a:r>
                        <a:rPr lang="tr-TR" sz="2400" baseline="-25000" dirty="0" smtClean="0"/>
                        <a:t>3</a:t>
                      </a:r>
                      <a:r>
                        <a:rPr lang="tr-TR" sz="2400" baseline="0" dirty="0" smtClean="0"/>
                        <a:t>(OH)</a:t>
                      </a:r>
                      <a:r>
                        <a:rPr lang="tr-TR" sz="2400" baseline="-25000" dirty="0" smtClean="0"/>
                        <a:t>4</a:t>
                      </a:r>
                      <a:r>
                        <a:rPr lang="tr-TR" sz="2400" baseline="0" dirty="0" smtClean="0"/>
                        <a:t>Si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O</a:t>
                      </a:r>
                      <a:r>
                        <a:rPr lang="tr-TR" sz="2400" baseline="-25000" dirty="0" smtClean="0"/>
                        <a:t>5</a:t>
                      </a:r>
                      <a:endParaRPr lang="tr-TR" sz="2400" baseline="-25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Profillit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(S</a:t>
                      </a:r>
                      <a:r>
                        <a:rPr lang="tr-TR" sz="2400" baseline="0" dirty="0" smtClean="0"/>
                        <a:t> G S), Al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(OH)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Si</a:t>
                      </a:r>
                      <a:r>
                        <a:rPr lang="tr-TR" sz="2400" baseline="-25000" dirty="0" smtClean="0"/>
                        <a:t>4</a:t>
                      </a:r>
                      <a:r>
                        <a:rPr lang="tr-TR" sz="2400" baseline="0" dirty="0" smtClean="0"/>
                        <a:t>O</a:t>
                      </a:r>
                      <a:r>
                        <a:rPr lang="tr-TR" sz="2400" baseline="-25000" dirty="0" smtClean="0"/>
                        <a:t>10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Talk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(S</a:t>
                      </a:r>
                      <a:r>
                        <a:rPr lang="tr-TR" sz="2400" baseline="0" dirty="0" smtClean="0"/>
                        <a:t> B S), Mg</a:t>
                      </a:r>
                      <a:r>
                        <a:rPr lang="tr-TR" sz="2400" baseline="-25000" dirty="0" smtClean="0"/>
                        <a:t>3</a:t>
                      </a:r>
                      <a:r>
                        <a:rPr lang="tr-TR" sz="2400" baseline="0" dirty="0" smtClean="0"/>
                        <a:t>(OH)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Si</a:t>
                      </a:r>
                      <a:r>
                        <a:rPr lang="tr-TR" sz="2400" baseline="-25000" dirty="0" smtClean="0"/>
                        <a:t>4</a:t>
                      </a:r>
                      <a:r>
                        <a:rPr lang="tr-TR" sz="2400" baseline="0" dirty="0" smtClean="0"/>
                        <a:t>O</a:t>
                      </a:r>
                      <a:r>
                        <a:rPr lang="tr-TR" sz="2400" baseline="-25000" dirty="0" smtClean="0"/>
                        <a:t>10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Ortoklaz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K(Al</a:t>
                      </a:r>
                      <a:r>
                        <a:rPr lang="tr-TR" sz="2400" baseline="0" dirty="0" smtClean="0"/>
                        <a:t>, Si</a:t>
                      </a:r>
                      <a:r>
                        <a:rPr lang="tr-TR" sz="2400" baseline="-25000" dirty="0" smtClean="0"/>
                        <a:t>3</a:t>
                      </a:r>
                      <a:r>
                        <a:rPr lang="tr-TR" sz="2400" baseline="0" dirty="0" smtClean="0"/>
                        <a:t>)O</a:t>
                      </a:r>
                      <a:r>
                        <a:rPr lang="tr-TR" sz="2400" baseline="-25000" dirty="0" smtClean="0"/>
                        <a:t>8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Albit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Na</a:t>
                      </a:r>
                      <a:r>
                        <a:rPr lang="tr-TR" sz="2400" dirty="0" smtClean="0"/>
                        <a:t>(Al,</a:t>
                      </a:r>
                      <a:r>
                        <a:rPr lang="tr-TR" sz="2400" baseline="0" dirty="0" smtClean="0"/>
                        <a:t> Si</a:t>
                      </a:r>
                      <a:r>
                        <a:rPr lang="tr-TR" sz="2400" baseline="-25000" dirty="0" smtClean="0"/>
                        <a:t>3</a:t>
                      </a:r>
                      <a:r>
                        <a:rPr lang="tr-TR" sz="2400" baseline="0" dirty="0" smtClean="0"/>
                        <a:t>)O</a:t>
                      </a:r>
                      <a:r>
                        <a:rPr lang="tr-TR" sz="2400" baseline="-25000" dirty="0" smtClean="0"/>
                        <a:t>8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Magnesit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MgCO</a:t>
                      </a:r>
                      <a:r>
                        <a:rPr lang="tr-TR" sz="2400" baseline="-25000" dirty="0" smtClean="0"/>
                        <a:t>3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Kireç</a:t>
                      </a:r>
                      <a:r>
                        <a:rPr lang="tr-TR" sz="2400" baseline="0" dirty="0" smtClean="0"/>
                        <a:t> taşı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CaCO</a:t>
                      </a:r>
                      <a:r>
                        <a:rPr lang="tr-TR" sz="2400" baseline="-25000" dirty="0" smtClean="0"/>
                        <a:t>3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394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Alumina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Al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baseline="0" dirty="0" smtClean="0"/>
                        <a:t>O</a:t>
                      </a:r>
                      <a:r>
                        <a:rPr lang="tr-TR" sz="2400" baseline="-25000" dirty="0" smtClean="0"/>
                        <a:t>3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KalİTesİne</a:t>
            </a:r>
            <a:r>
              <a:rPr lang="tr-TR" sz="2800" b="1" dirty="0"/>
              <a:t> </a:t>
            </a:r>
            <a:r>
              <a:rPr lang="tr-TR" sz="2800" b="1" dirty="0" err="1"/>
              <a:t>Etkİ</a:t>
            </a:r>
            <a:r>
              <a:rPr lang="tr-TR" sz="2800" b="1" dirty="0"/>
              <a:t> Yapan Faktörler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SiO</a:t>
            </a:r>
            <a:r>
              <a:rPr lang="tr-TR" baseline="-25000" dirty="0" smtClean="0"/>
              <a:t>2</a:t>
            </a:r>
            <a:r>
              <a:rPr lang="tr-TR" dirty="0" smtClean="0"/>
              <a:t> Etkisi: Plastikliği azaltır, kuruma ve pişirme esnasında büzülmeyi azaltır, küçük taneler halinde değilse, parçalanma ve gerilme kuvvetini azaltır, </a:t>
            </a:r>
            <a:r>
              <a:rPr lang="tr-TR" dirty="0" err="1" smtClean="0"/>
              <a:t>refrakter</a:t>
            </a:r>
            <a:r>
              <a:rPr lang="tr-TR" dirty="0" smtClean="0"/>
              <a:t> özelliğini azaltır.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Al Bileşikleri (</a:t>
            </a:r>
            <a:r>
              <a:rPr lang="tr-TR" dirty="0" err="1" smtClean="0"/>
              <a:t>Gibsit</a:t>
            </a:r>
            <a:r>
              <a:rPr lang="tr-TR" dirty="0" smtClean="0"/>
              <a:t>, </a:t>
            </a:r>
            <a:r>
              <a:rPr lang="tr-TR" dirty="0" err="1" smtClean="0"/>
              <a:t>Diasper</a:t>
            </a:r>
            <a:r>
              <a:rPr lang="tr-TR" dirty="0" smtClean="0"/>
              <a:t>): Kilin plastikliğini azaltır, %0,1 </a:t>
            </a:r>
            <a:r>
              <a:rPr lang="tr-TR" dirty="0" err="1" smtClean="0"/>
              <a:t>alumini</a:t>
            </a:r>
            <a:r>
              <a:rPr lang="tr-TR" dirty="0" smtClean="0"/>
              <a:t> </a:t>
            </a:r>
            <a:r>
              <a:rPr lang="tr-TR" dirty="0" err="1" smtClean="0"/>
              <a:t>refrakterin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. Sıcaklığını 10</a:t>
            </a:r>
            <a:r>
              <a:rPr lang="tr-TR" dirty="0" smtClean="0">
                <a:cs typeface="Times New Roman"/>
              </a:rPr>
              <a:t>°C azaltır.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Bileşikleri (</a:t>
            </a:r>
            <a:r>
              <a:rPr lang="tr-TR" dirty="0" err="1" smtClean="0">
                <a:cs typeface="Times New Roman"/>
              </a:rPr>
              <a:t>Ferrik</a:t>
            </a:r>
            <a:r>
              <a:rPr lang="tr-TR" dirty="0" smtClean="0">
                <a:cs typeface="Times New Roman"/>
              </a:rPr>
              <a:t> oksit,</a:t>
            </a:r>
            <a:r>
              <a:rPr lang="tr-TR" dirty="0" err="1" smtClean="0">
                <a:cs typeface="Times New Roman"/>
              </a:rPr>
              <a:t>Ferros</a:t>
            </a:r>
            <a:r>
              <a:rPr lang="tr-TR" dirty="0" smtClean="0">
                <a:cs typeface="Times New Roman"/>
              </a:rPr>
              <a:t> oksit, </a:t>
            </a:r>
            <a:r>
              <a:rPr lang="tr-TR" dirty="0" err="1" smtClean="0">
                <a:cs typeface="Times New Roman"/>
              </a:rPr>
              <a:t>Magnetik</a:t>
            </a:r>
            <a:r>
              <a:rPr lang="tr-TR" dirty="0" smtClean="0">
                <a:cs typeface="Times New Roman"/>
              </a:rPr>
              <a:t> demir oksit,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sülfatlar,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karbonatlar): Renkte değişmeyi etkiler, kilin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özelliğini azaltır, yanmış killerde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lekeleri oluşur, kaliteyi düşürür.</a:t>
            </a:r>
          </a:p>
          <a:p>
            <a:pPr marL="514350" indent="-514350">
              <a:buAutoNum type="arabicPeriod"/>
            </a:pPr>
            <a:r>
              <a:rPr lang="tr-TR" dirty="0" smtClean="0">
                <a:cs typeface="Times New Roman"/>
              </a:rPr>
              <a:t>Kalsiyumlu Mineraller (Kalsit, Aragonit, Çeşitli </a:t>
            </a:r>
            <a:r>
              <a:rPr lang="tr-TR" dirty="0" err="1" smtClean="0">
                <a:cs typeface="Times New Roman"/>
              </a:rPr>
              <a:t>Ca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Al’lu</a:t>
            </a:r>
            <a:r>
              <a:rPr lang="tr-TR" dirty="0" smtClean="0">
                <a:cs typeface="Times New Roman"/>
              </a:rPr>
              <a:t> Silikatlar, Jips): Al ve Si ile karışınca erime noktası düşer. </a:t>
            </a:r>
            <a:r>
              <a:rPr lang="tr-TR" dirty="0" err="1" smtClean="0">
                <a:cs typeface="Times New Roman"/>
              </a:rPr>
              <a:t>Vitrifikasyon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sıcaklığı azalır(camlaşma), yüksek </a:t>
            </a:r>
            <a:r>
              <a:rPr lang="tr-TR" dirty="0" err="1" smtClean="0">
                <a:cs typeface="Times New Roman"/>
              </a:rPr>
              <a:t>korasyon</a:t>
            </a:r>
            <a:r>
              <a:rPr lang="tr-TR" dirty="0" smtClean="0">
                <a:cs typeface="Times New Roman"/>
              </a:rPr>
              <a:t> özelliğinde, akışkan bir sıvı oluşturur. Sıvı soğursa camlaşır, büzülmeyi azaltır, kurumayı kolaylaştırır, rutubet </a:t>
            </a:r>
            <a:r>
              <a:rPr lang="tr-TR" dirty="0" err="1" smtClean="0">
                <a:cs typeface="Times New Roman"/>
              </a:rPr>
              <a:t>adsorbe</a:t>
            </a:r>
            <a:r>
              <a:rPr lang="tr-TR" dirty="0" smtClean="0">
                <a:cs typeface="Times New Roman"/>
              </a:rPr>
              <a:t> ederse genişleyerek parçalanır.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04281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883</Words>
  <Application>Microsoft Office PowerPoint</Application>
  <PresentationFormat>Geniş ekran</PresentationFormat>
  <Paragraphs>215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14</vt:i4>
      </vt:variant>
      <vt:variant>
        <vt:lpstr>Slayt Başlıkları</vt:lpstr>
      </vt:variant>
      <vt:variant>
        <vt:i4>14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8_Gezinti</vt:lpstr>
      <vt:lpstr>9_Gezinti</vt:lpstr>
      <vt:lpstr>10_Gezinti</vt:lpstr>
      <vt:lpstr>11_Gezinti</vt:lpstr>
      <vt:lpstr>12_Gezinti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  <vt:lpstr>Seramİk KalİTesİne Etkİ Yapan Faktörler</vt:lpstr>
      <vt:lpstr>Türkİye’dekİ Önemlİ Kİl Rezervlerİ, Yerlerİ ve Cİnslerİ</vt:lpstr>
      <vt:lpstr>SeramİKlerde KullanILan Hammaddelerİn KullanIm AlanlarI</vt:lpstr>
      <vt:lpstr>TürkİYedekİ BazI Önemlİ SeramİK Hammaddelerİ</vt:lpstr>
      <vt:lpstr>Seramİkte KullanIlan Hammaddelerİn Sembol ve Formüllerİ</vt:lpstr>
      <vt:lpstr>Seramİkte KullanIlan Hammaddelerİn Sembol ve Formüllerİ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14</cp:revision>
  <dcterms:created xsi:type="dcterms:W3CDTF">2020-04-28T13:24:15Z</dcterms:created>
  <dcterms:modified xsi:type="dcterms:W3CDTF">2020-04-28T13:41:54Z</dcterms:modified>
</cp:coreProperties>
</file>