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954" y="-6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E7198F-EE43-4643-9375-F491A445D7E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3D6CF815-1604-4FC5-A83F-72CA15ED8D6E}">
      <dgm:prSet phldrT="[Metin]" custT="1"/>
      <dgm:spPr/>
      <dgm:t>
        <a:bodyPr/>
        <a:lstStyle/>
        <a:p>
          <a:r>
            <a:rPr lang="tr-TR" sz="4800" b="1" i="1" dirty="0" smtClean="0"/>
            <a:t>DUDAK TA’LÎMİ</a:t>
          </a:r>
          <a:endParaRPr lang="tr-TR" sz="4800" b="1" i="1" dirty="0"/>
        </a:p>
      </dgm:t>
    </dgm:pt>
    <dgm:pt modelId="{E3BA3CDD-35C8-4649-A01F-3D7C324578BD}" type="parTrans" cxnId="{C28F807A-FE5B-4400-B596-D3FC26E40B71}">
      <dgm:prSet/>
      <dgm:spPr/>
      <dgm:t>
        <a:bodyPr/>
        <a:lstStyle/>
        <a:p>
          <a:endParaRPr lang="tr-TR"/>
        </a:p>
      </dgm:t>
    </dgm:pt>
    <dgm:pt modelId="{7BEDD1EC-265D-4375-ACCB-72F8A630D83E}" type="sibTrans" cxnId="{C28F807A-FE5B-4400-B596-D3FC26E40B71}">
      <dgm:prSet/>
      <dgm:spPr/>
      <dgm:t>
        <a:bodyPr/>
        <a:lstStyle/>
        <a:p>
          <a:endParaRPr lang="tr-TR"/>
        </a:p>
      </dgm:t>
    </dgm:pt>
    <dgm:pt modelId="{1E062B9A-B5E7-408C-AD53-C276F41F9AD4}">
      <dgm:prSet phldrT="[Metin]" custT="1"/>
      <dgm:spPr/>
      <dgm:t>
        <a:bodyPr/>
        <a:lstStyle/>
        <a:p>
          <a:r>
            <a:rPr lang="tr-TR" sz="3200" b="1" dirty="0" smtClean="0"/>
            <a:t>Harekelerde Dudak </a:t>
          </a:r>
          <a:r>
            <a:rPr lang="tr-TR" sz="3200" b="1" dirty="0" err="1" smtClean="0"/>
            <a:t>Ta’lîmi</a:t>
          </a:r>
          <a:endParaRPr lang="tr-TR" sz="3200" b="1" dirty="0"/>
        </a:p>
      </dgm:t>
    </dgm:pt>
    <dgm:pt modelId="{A04BBAC2-BE48-4BC6-A401-FEB1A64E33A6}" type="parTrans" cxnId="{7EA9B07E-F611-48F9-B3F8-D3FD25E2B909}">
      <dgm:prSet/>
      <dgm:spPr/>
      <dgm:t>
        <a:bodyPr/>
        <a:lstStyle/>
        <a:p>
          <a:endParaRPr lang="tr-TR"/>
        </a:p>
      </dgm:t>
    </dgm:pt>
    <dgm:pt modelId="{E7FDE21C-39CA-40CE-BE77-F12688CDDBF8}" type="sibTrans" cxnId="{7EA9B07E-F611-48F9-B3F8-D3FD25E2B909}">
      <dgm:prSet/>
      <dgm:spPr/>
      <dgm:t>
        <a:bodyPr/>
        <a:lstStyle/>
        <a:p>
          <a:endParaRPr lang="tr-TR"/>
        </a:p>
      </dgm:t>
    </dgm:pt>
    <dgm:pt modelId="{D180B43E-4941-4A01-AB39-B33270ED9DF9}">
      <dgm:prSet phldrT="[Metin]" custT="1"/>
      <dgm:spPr/>
      <dgm:t>
        <a:bodyPr/>
        <a:lstStyle/>
        <a:p>
          <a:r>
            <a:rPr lang="tr-TR" sz="3200" b="1" dirty="0" smtClean="0"/>
            <a:t>Sükûnlarda Dudak </a:t>
          </a:r>
          <a:r>
            <a:rPr lang="tr-TR" sz="3200" b="1" dirty="0" err="1" smtClean="0"/>
            <a:t>Ta’lîmi</a:t>
          </a:r>
          <a:endParaRPr lang="tr-TR" sz="3200" b="1" dirty="0"/>
        </a:p>
      </dgm:t>
    </dgm:pt>
    <dgm:pt modelId="{4BF2E3C4-147F-495D-AE89-4EA0805944E4}" type="parTrans" cxnId="{5C71F7F3-9ABD-4D8D-8353-1A1B35986C9C}">
      <dgm:prSet/>
      <dgm:spPr/>
      <dgm:t>
        <a:bodyPr/>
        <a:lstStyle/>
        <a:p>
          <a:endParaRPr lang="tr-TR"/>
        </a:p>
      </dgm:t>
    </dgm:pt>
    <dgm:pt modelId="{6DDF9BAC-22F2-4409-A054-4E52EC87D4CE}" type="sibTrans" cxnId="{5C71F7F3-9ABD-4D8D-8353-1A1B35986C9C}">
      <dgm:prSet/>
      <dgm:spPr/>
      <dgm:t>
        <a:bodyPr/>
        <a:lstStyle/>
        <a:p>
          <a:endParaRPr lang="tr-TR"/>
        </a:p>
      </dgm:t>
    </dgm:pt>
    <dgm:pt modelId="{1347B8B3-3FA4-40A6-9FBB-764974B52B12}">
      <dgm:prSet custT="1"/>
      <dgm:spPr/>
      <dgm:t>
        <a:bodyPr/>
        <a:lstStyle/>
        <a:p>
          <a:r>
            <a:rPr lang="tr-TR" sz="2800" b="1" dirty="0" smtClean="0"/>
            <a:t>Şedde ve </a:t>
          </a:r>
          <a:r>
            <a:rPr lang="tr-TR" sz="2800" b="1" dirty="0" err="1" smtClean="0"/>
            <a:t>İdğamlarda</a:t>
          </a:r>
          <a:r>
            <a:rPr lang="tr-TR" sz="2800" b="1" dirty="0" smtClean="0"/>
            <a:t> Dudak </a:t>
          </a:r>
          <a:r>
            <a:rPr lang="tr-TR" sz="2800" b="1" dirty="0" err="1" smtClean="0"/>
            <a:t>Ta’lîmi</a:t>
          </a:r>
          <a:endParaRPr lang="tr-TR" sz="2800" b="1" dirty="0"/>
        </a:p>
      </dgm:t>
    </dgm:pt>
    <dgm:pt modelId="{EEB3E5D4-B07F-4B55-A1E6-FF4E17D4DB91}" type="parTrans" cxnId="{18EA6482-11ED-4D7A-96A7-E5C4FBF55728}">
      <dgm:prSet/>
      <dgm:spPr/>
      <dgm:t>
        <a:bodyPr/>
        <a:lstStyle/>
        <a:p>
          <a:endParaRPr lang="tr-TR"/>
        </a:p>
      </dgm:t>
    </dgm:pt>
    <dgm:pt modelId="{4BAD0936-136B-437C-9009-541AA7A046A8}" type="sibTrans" cxnId="{18EA6482-11ED-4D7A-96A7-E5C4FBF55728}">
      <dgm:prSet/>
      <dgm:spPr/>
      <dgm:t>
        <a:bodyPr/>
        <a:lstStyle/>
        <a:p>
          <a:endParaRPr lang="tr-TR"/>
        </a:p>
      </dgm:t>
    </dgm:pt>
    <dgm:pt modelId="{DC650CF4-8C01-42E3-91AD-78E87B0CCDD2}" type="pres">
      <dgm:prSet presAssocID="{C4E7198F-EE43-4643-9375-F491A445D7EB}" presName="hierChild1" presStyleCnt="0">
        <dgm:presLayoutVars>
          <dgm:chPref val="1"/>
          <dgm:dir/>
          <dgm:animOne val="branch"/>
          <dgm:animLvl val="lvl"/>
          <dgm:resizeHandles/>
        </dgm:presLayoutVars>
      </dgm:prSet>
      <dgm:spPr/>
      <dgm:t>
        <a:bodyPr/>
        <a:lstStyle/>
        <a:p>
          <a:endParaRPr lang="tr-TR"/>
        </a:p>
      </dgm:t>
    </dgm:pt>
    <dgm:pt modelId="{99A1C3AC-A94E-4D08-8C33-34E1DAC3C25A}" type="pres">
      <dgm:prSet presAssocID="{3D6CF815-1604-4FC5-A83F-72CA15ED8D6E}" presName="hierRoot1" presStyleCnt="0"/>
      <dgm:spPr/>
    </dgm:pt>
    <dgm:pt modelId="{9F6E7298-4B92-467A-82AC-221F52E56967}" type="pres">
      <dgm:prSet presAssocID="{3D6CF815-1604-4FC5-A83F-72CA15ED8D6E}" presName="composite" presStyleCnt="0"/>
      <dgm:spPr/>
    </dgm:pt>
    <dgm:pt modelId="{15BAE2FC-E927-4F40-967E-1A57C3D4F9F1}" type="pres">
      <dgm:prSet presAssocID="{3D6CF815-1604-4FC5-A83F-72CA15ED8D6E}" presName="background" presStyleLbl="node0" presStyleIdx="0" presStyleCnt="1"/>
      <dgm:spPr/>
    </dgm:pt>
    <dgm:pt modelId="{BA19A88C-E87B-4C6C-998B-D41C1A8FCCD9}" type="pres">
      <dgm:prSet presAssocID="{3D6CF815-1604-4FC5-A83F-72CA15ED8D6E}" presName="text" presStyleLbl="fgAcc0" presStyleIdx="0" presStyleCnt="1" custScaleX="163294" custScaleY="148180">
        <dgm:presLayoutVars>
          <dgm:chPref val="3"/>
        </dgm:presLayoutVars>
      </dgm:prSet>
      <dgm:spPr/>
      <dgm:t>
        <a:bodyPr/>
        <a:lstStyle/>
        <a:p>
          <a:endParaRPr lang="tr-TR"/>
        </a:p>
      </dgm:t>
    </dgm:pt>
    <dgm:pt modelId="{4D004823-10E2-45D1-8326-526AA428C637}" type="pres">
      <dgm:prSet presAssocID="{3D6CF815-1604-4FC5-A83F-72CA15ED8D6E}" presName="hierChild2" presStyleCnt="0"/>
      <dgm:spPr/>
    </dgm:pt>
    <dgm:pt modelId="{8C3185B9-3ABE-4F78-BBA5-29AD5D87A708}" type="pres">
      <dgm:prSet presAssocID="{A04BBAC2-BE48-4BC6-A401-FEB1A64E33A6}" presName="Name10" presStyleLbl="parChTrans1D2" presStyleIdx="0" presStyleCnt="3"/>
      <dgm:spPr/>
      <dgm:t>
        <a:bodyPr/>
        <a:lstStyle/>
        <a:p>
          <a:endParaRPr lang="tr-TR"/>
        </a:p>
      </dgm:t>
    </dgm:pt>
    <dgm:pt modelId="{00E58BD3-DE7A-4A90-BC2D-2447A72B41A4}" type="pres">
      <dgm:prSet presAssocID="{1E062B9A-B5E7-408C-AD53-C276F41F9AD4}" presName="hierRoot2" presStyleCnt="0"/>
      <dgm:spPr/>
    </dgm:pt>
    <dgm:pt modelId="{4E9CE889-0B1C-48E4-A23D-DADDFCC6526A}" type="pres">
      <dgm:prSet presAssocID="{1E062B9A-B5E7-408C-AD53-C276F41F9AD4}" presName="composite2" presStyleCnt="0"/>
      <dgm:spPr/>
    </dgm:pt>
    <dgm:pt modelId="{5CD96EDB-83D7-4D26-8320-C91283DC56F7}" type="pres">
      <dgm:prSet presAssocID="{1E062B9A-B5E7-408C-AD53-C276F41F9AD4}" presName="background2" presStyleLbl="node2" presStyleIdx="0" presStyleCnt="3"/>
      <dgm:spPr/>
    </dgm:pt>
    <dgm:pt modelId="{6FC65F05-32DA-4EA4-BB50-FB62AE07B429}" type="pres">
      <dgm:prSet presAssocID="{1E062B9A-B5E7-408C-AD53-C276F41F9AD4}" presName="text2" presStyleLbl="fgAcc2" presStyleIdx="0" presStyleCnt="3" custScaleX="124962">
        <dgm:presLayoutVars>
          <dgm:chPref val="3"/>
        </dgm:presLayoutVars>
      </dgm:prSet>
      <dgm:spPr/>
      <dgm:t>
        <a:bodyPr/>
        <a:lstStyle/>
        <a:p>
          <a:endParaRPr lang="tr-TR"/>
        </a:p>
      </dgm:t>
    </dgm:pt>
    <dgm:pt modelId="{4B6AC7C2-4949-4A4C-8BC9-A29422A54646}" type="pres">
      <dgm:prSet presAssocID="{1E062B9A-B5E7-408C-AD53-C276F41F9AD4}" presName="hierChild3" presStyleCnt="0"/>
      <dgm:spPr/>
    </dgm:pt>
    <dgm:pt modelId="{3AF425DD-1D86-4A50-BB74-85575CD528E5}" type="pres">
      <dgm:prSet presAssocID="{4BF2E3C4-147F-495D-AE89-4EA0805944E4}" presName="Name10" presStyleLbl="parChTrans1D2" presStyleIdx="1" presStyleCnt="3"/>
      <dgm:spPr/>
      <dgm:t>
        <a:bodyPr/>
        <a:lstStyle/>
        <a:p>
          <a:endParaRPr lang="tr-TR"/>
        </a:p>
      </dgm:t>
    </dgm:pt>
    <dgm:pt modelId="{F6E50BCD-13B5-4DF8-922A-02182978C222}" type="pres">
      <dgm:prSet presAssocID="{D180B43E-4941-4A01-AB39-B33270ED9DF9}" presName="hierRoot2" presStyleCnt="0"/>
      <dgm:spPr/>
    </dgm:pt>
    <dgm:pt modelId="{530337E8-6464-4646-8AAB-01DE2338D5C0}" type="pres">
      <dgm:prSet presAssocID="{D180B43E-4941-4A01-AB39-B33270ED9DF9}" presName="composite2" presStyleCnt="0"/>
      <dgm:spPr/>
    </dgm:pt>
    <dgm:pt modelId="{784FB6CE-5C62-4F89-B610-571AE9C4DC72}" type="pres">
      <dgm:prSet presAssocID="{D180B43E-4941-4A01-AB39-B33270ED9DF9}" presName="background2" presStyleLbl="node2" presStyleIdx="1" presStyleCnt="3"/>
      <dgm:spPr/>
    </dgm:pt>
    <dgm:pt modelId="{4EA1AE39-2AEF-4D2A-ABFB-23B3B5BD6BCC}" type="pres">
      <dgm:prSet presAssocID="{D180B43E-4941-4A01-AB39-B33270ED9DF9}" presName="text2" presStyleLbl="fgAcc2" presStyleIdx="1" presStyleCnt="3" custScaleX="116904">
        <dgm:presLayoutVars>
          <dgm:chPref val="3"/>
        </dgm:presLayoutVars>
      </dgm:prSet>
      <dgm:spPr/>
      <dgm:t>
        <a:bodyPr/>
        <a:lstStyle/>
        <a:p>
          <a:endParaRPr lang="tr-TR"/>
        </a:p>
      </dgm:t>
    </dgm:pt>
    <dgm:pt modelId="{3B99E0AF-D6B6-44B5-8C94-D4E3F9B7FB5E}" type="pres">
      <dgm:prSet presAssocID="{D180B43E-4941-4A01-AB39-B33270ED9DF9}" presName="hierChild3" presStyleCnt="0"/>
      <dgm:spPr/>
    </dgm:pt>
    <dgm:pt modelId="{2D32D4BC-45E8-461C-9456-F85BB1D93C09}" type="pres">
      <dgm:prSet presAssocID="{EEB3E5D4-B07F-4B55-A1E6-FF4E17D4DB91}" presName="Name10" presStyleLbl="parChTrans1D2" presStyleIdx="2" presStyleCnt="3"/>
      <dgm:spPr/>
      <dgm:t>
        <a:bodyPr/>
        <a:lstStyle/>
        <a:p>
          <a:endParaRPr lang="tr-TR"/>
        </a:p>
      </dgm:t>
    </dgm:pt>
    <dgm:pt modelId="{7EAFA6B3-117A-40F1-A1F3-F4B0E6D6DFE4}" type="pres">
      <dgm:prSet presAssocID="{1347B8B3-3FA4-40A6-9FBB-764974B52B12}" presName="hierRoot2" presStyleCnt="0"/>
      <dgm:spPr/>
    </dgm:pt>
    <dgm:pt modelId="{84848405-9B00-40B0-B00F-A29B5145F9F1}" type="pres">
      <dgm:prSet presAssocID="{1347B8B3-3FA4-40A6-9FBB-764974B52B12}" presName="composite2" presStyleCnt="0"/>
      <dgm:spPr/>
    </dgm:pt>
    <dgm:pt modelId="{FC7A1716-01CE-400A-97F6-9DC35FC59F3E}" type="pres">
      <dgm:prSet presAssocID="{1347B8B3-3FA4-40A6-9FBB-764974B52B12}" presName="background2" presStyleLbl="node2" presStyleIdx="2" presStyleCnt="3"/>
      <dgm:spPr/>
    </dgm:pt>
    <dgm:pt modelId="{F9F03AD1-F4F6-41E1-8B95-E78FA1EEFE52}" type="pres">
      <dgm:prSet presAssocID="{1347B8B3-3FA4-40A6-9FBB-764974B52B12}" presName="text2" presStyleLbl="fgAcc2" presStyleIdx="2" presStyleCnt="3" custScaleX="115718">
        <dgm:presLayoutVars>
          <dgm:chPref val="3"/>
        </dgm:presLayoutVars>
      </dgm:prSet>
      <dgm:spPr/>
      <dgm:t>
        <a:bodyPr/>
        <a:lstStyle/>
        <a:p>
          <a:endParaRPr lang="tr-TR"/>
        </a:p>
      </dgm:t>
    </dgm:pt>
    <dgm:pt modelId="{1BF9CCF2-3400-4DEA-8CB2-522CE9E586E5}" type="pres">
      <dgm:prSet presAssocID="{1347B8B3-3FA4-40A6-9FBB-764974B52B12}" presName="hierChild3" presStyleCnt="0"/>
      <dgm:spPr/>
    </dgm:pt>
  </dgm:ptLst>
  <dgm:cxnLst>
    <dgm:cxn modelId="{7EA9B07E-F611-48F9-B3F8-D3FD25E2B909}" srcId="{3D6CF815-1604-4FC5-A83F-72CA15ED8D6E}" destId="{1E062B9A-B5E7-408C-AD53-C276F41F9AD4}" srcOrd="0" destOrd="0" parTransId="{A04BBAC2-BE48-4BC6-A401-FEB1A64E33A6}" sibTransId="{E7FDE21C-39CA-40CE-BE77-F12688CDDBF8}"/>
    <dgm:cxn modelId="{C28F807A-FE5B-4400-B596-D3FC26E40B71}" srcId="{C4E7198F-EE43-4643-9375-F491A445D7EB}" destId="{3D6CF815-1604-4FC5-A83F-72CA15ED8D6E}" srcOrd="0" destOrd="0" parTransId="{E3BA3CDD-35C8-4649-A01F-3D7C324578BD}" sibTransId="{7BEDD1EC-265D-4375-ACCB-72F8A630D83E}"/>
    <dgm:cxn modelId="{B8501C0A-E68E-46A5-8AB3-0FC5F9ABEC2F}" type="presOf" srcId="{3D6CF815-1604-4FC5-A83F-72CA15ED8D6E}" destId="{BA19A88C-E87B-4C6C-998B-D41C1A8FCCD9}" srcOrd="0" destOrd="0" presId="urn:microsoft.com/office/officeart/2005/8/layout/hierarchy1"/>
    <dgm:cxn modelId="{9D5A30E9-0F73-4FF4-9DE8-33206F0ACD6E}" type="presOf" srcId="{A04BBAC2-BE48-4BC6-A401-FEB1A64E33A6}" destId="{8C3185B9-3ABE-4F78-BBA5-29AD5D87A708}" srcOrd="0" destOrd="0" presId="urn:microsoft.com/office/officeart/2005/8/layout/hierarchy1"/>
    <dgm:cxn modelId="{7C31D6D0-1EBC-407F-B3FD-2DC1612AF301}" type="presOf" srcId="{4BF2E3C4-147F-495D-AE89-4EA0805944E4}" destId="{3AF425DD-1D86-4A50-BB74-85575CD528E5}" srcOrd="0" destOrd="0" presId="urn:microsoft.com/office/officeart/2005/8/layout/hierarchy1"/>
    <dgm:cxn modelId="{22567762-9FDA-4B78-89DA-2B82B0519282}" type="presOf" srcId="{1347B8B3-3FA4-40A6-9FBB-764974B52B12}" destId="{F9F03AD1-F4F6-41E1-8B95-E78FA1EEFE52}" srcOrd="0" destOrd="0" presId="urn:microsoft.com/office/officeart/2005/8/layout/hierarchy1"/>
    <dgm:cxn modelId="{50200213-AC0E-4BBE-9685-9762DD7F6034}" type="presOf" srcId="{D180B43E-4941-4A01-AB39-B33270ED9DF9}" destId="{4EA1AE39-2AEF-4D2A-ABFB-23B3B5BD6BCC}" srcOrd="0" destOrd="0" presId="urn:microsoft.com/office/officeart/2005/8/layout/hierarchy1"/>
    <dgm:cxn modelId="{5C71F7F3-9ABD-4D8D-8353-1A1B35986C9C}" srcId="{3D6CF815-1604-4FC5-A83F-72CA15ED8D6E}" destId="{D180B43E-4941-4A01-AB39-B33270ED9DF9}" srcOrd="1" destOrd="0" parTransId="{4BF2E3C4-147F-495D-AE89-4EA0805944E4}" sibTransId="{6DDF9BAC-22F2-4409-A054-4E52EC87D4CE}"/>
    <dgm:cxn modelId="{2D25FC8F-11A3-4923-95B9-360B972B5363}" type="presOf" srcId="{EEB3E5D4-B07F-4B55-A1E6-FF4E17D4DB91}" destId="{2D32D4BC-45E8-461C-9456-F85BB1D93C09}" srcOrd="0" destOrd="0" presId="urn:microsoft.com/office/officeart/2005/8/layout/hierarchy1"/>
    <dgm:cxn modelId="{18EA6482-11ED-4D7A-96A7-E5C4FBF55728}" srcId="{3D6CF815-1604-4FC5-A83F-72CA15ED8D6E}" destId="{1347B8B3-3FA4-40A6-9FBB-764974B52B12}" srcOrd="2" destOrd="0" parTransId="{EEB3E5D4-B07F-4B55-A1E6-FF4E17D4DB91}" sibTransId="{4BAD0936-136B-437C-9009-541AA7A046A8}"/>
    <dgm:cxn modelId="{F21D1254-B9A1-40C6-B7FA-25256485203C}" type="presOf" srcId="{1E062B9A-B5E7-408C-AD53-C276F41F9AD4}" destId="{6FC65F05-32DA-4EA4-BB50-FB62AE07B429}" srcOrd="0" destOrd="0" presId="urn:microsoft.com/office/officeart/2005/8/layout/hierarchy1"/>
    <dgm:cxn modelId="{C78E722F-2747-42DA-B647-CA1214571E0E}" type="presOf" srcId="{C4E7198F-EE43-4643-9375-F491A445D7EB}" destId="{DC650CF4-8C01-42E3-91AD-78E87B0CCDD2}" srcOrd="0" destOrd="0" presId="urn:microsoft.com/office/officeart/2005/8/layout/hierarchy1"/>
    <dgm:cxn modelId="{A30D37BA-4AF8-470D-AC86-CA2282B23EC5}" type="presParOf" srcId="{DC650CF4-8C01-42E3-91AD-78E87B0CCDD2}" destId="{99A1C3AC-A94E-4D08-8C33-34E1DAC3C25A}" srcOrd="0" destOrd="0" presId="urn:microsoft.com/office/officeart/2005/8/layout/hierarchy1"/>
    <dgm:cxn modelId="{F96AECAD-ED5C-416C-8C8A-7FD6674BDBC0}" type="presParOf" srcId="{99A1C3AC-A94E-4D08-8C33-34E1DAC3C25A}" destId="{9F6E7298-4B92-467A-82AC-221F52E56967}" srcOrd="0" destOrd="0" presId="urn:microsoft.com/office/officeart/2005/8/layout/hierarchy1"/>
    <dgm:cxn modelId="{95974BCC-BF82-4C7F-AD02-53EC5B669192}" type="presParOf" srcId="{9F6E7298-4B92-467A-82AC-221F52E56967}" destId="{15BAE2FC-E927-4F40-967E-1A57C3D4F9F1}" srcOrd="0" destOrd="0" presId="urn:microsoft.com/office/officeart/2005/8/layout/hierarchy1"/>
    <dgm:cxn modelId="{4D78E200-92E9-4DD4-9F05-260811FA5A2E}" type="presParOf" srcId="{9F6E7298-4B92-467A-82AC-221F52E56967}" destId="{BA19A88C-E87B-4C6C-998B-D41C1A8FCCD9}" srcOrd="1" destOrd="0" presId="urn:microsoft.com/office/officeart/2005/8/layout/hierarchy1"/>
    <dgm:cxn modelId="{F900771F-99C7-4949-80BE-5D4146E7FF63}" type="presParOf" srcId="{99A1C3AC-A94E-4D08-8C33-34E1DAC3C25A}" destId="{4D004823-10E2-45D1-8326-526AA428C637}" srcOrd="1" destOrd="0" presId="urn:microsoft.com/office/officeart/2005/8/layout/hierarchy1"/>
    <dgm:cxn modelId="{CBB1F47C-0ED8-4221-83AE-B36829F0E0EA}" type="presParOf" srcId="{4D004823-10E2-45D1-8326-526AA428C637}" destId="{8C3185B9-3ABE-4F78-BBA5-29AD5D87A708}" srcOrd="0" destOrd="0" presId="urn:microsoft.com/office/officeart/2005/8/layout/hierarchy1"/>
    <dgm:cxn modelId="{2E4E78F7-EF0E-48E4-9DEF-B3E2C31F1114}" type="presParOf" srcId="{4D004823-10E2-45D1-8326-526AA428C637}" destId="{00E58BD3-DE7A-4A90-BC2D-2447A72B41A4}" srcOrd="1" destOrd="0" presId="urn:microsoft.com/office/officeart/2005/8/layout/hierarchy1"/>
    <dgm:cxn modelId="{7DE26669-85D4-4FF4-9197-A93CA91A6529}" type="presParOf" srcId="{00E58BD3-DE7A-4A90-BC2D-2447A72B41A4}" destId="{4E9CE889-0B1C-48E4-A23D-DADDFCC6526A}" srcOrd="0" destOrd="0" presId="urn:microsoft.com/office/officeart/2005/8/layout/hierarchy1"/>
    <dgm:cxn modelId="{80791023-9B9A-414F-883B-8924932C7DA1}" type="presParOf" srcId="{4E9CE889-0B1C-48E4-A23D-DADDFCC6526A}" destId="{5CD96EDB-83D7-4D26-8320-C91283DC56F7}" srcOrd="0" destOrd="0" presId="urn:microsoft.com/office/officeart/2005/8/layout/hierarchy1"/>
    <dgm:cxn modelId="{C70886FF-7DF0-4530-98E0-4A701FA55252}" type="presParOf" srcId="{4E9CE889-0B1C-48E4-A23D-DADDFCC6526A}" destId="{6FC65F05-32DA-4EA4-BB50-FB62AE07B429}" srcOrd="1" destOrd="0" presId="urn:microsoft.com/office/officeart/2005/8/layout/hierarchy1"/>
    <dgm:cxn modelId="{B2E2C186-1ECF-492C-A762-4BAAC9ACB3DC}" type="presParOf" srcId="{00E58BD3-DE7A-4A90-BC2D-2447A72B41A4}" destId="{4B6AC7C2-4949-4A4C-8BC9-A29422A54646}" srcOrd="1" destOrd="0" presId="urn:microsoft.com/office/officeart/2005/8/layout/hierarchy1"/>
    <dgm:cxn modelId="{76D5F000-CCCF-44A9-B894-1DB78FCABF83}" type="presParOf" srcId="{4D004823-10E2-45D1-8326-526AA428C637}" destId="{3AF425DD-1D86-4A50-BB74-85575CD528E5}" srcOrd="2" destOrd="0" presId="urn:microsoft.com/office/officeart/2005/8/layout/hierarchy1"/>
    <dgm:cxn modelId="{CC1E0B67-9960-48CB-8073-38858BD316FF}" type="presParOf" srcId="{4D004823-10E2-45D1-8326-526AA428C637}" destId="{F6E50BCD-13B5-4DF8-922A-02182978C222}" srcOrd="3" destOrd="0" presId="urn:microsoft.com/office/officeart/2005/8/layout/hierarchy1"/>
    <dgm:cxn modelId="{354907A3-EC1B-4A31-9721-D5342E103CB3}" type="presParOf" srcId="{F6E50BCD-13B5-4DF8-922A-02182978C222}" destId="{530337E8-6464-4646-8AAB-01DE2338D5C0}" srcOrd="0" destOrd="0" presId="urn:microsoft.com/office/officeart/2005/8/layout/hierarchy1"/>
    <dgm:cxn modelId="{3F49DA7F-BAFE-4ECA-A52C-1ED45B2F313D}" type="presParOf" srcId="{530337E8-6464-4646-8AAB-01DE2338D5C0}" destId="{784FB6CE-5C62-4F89-B610-571AE9C4DC72}" srcOrd="0" destOrd="0" presId="urn:microsoft.com/office/officeart/2005/8/layout/hierarchy1"/>
    <dgm:cxn modelId="{B9B78031-A0C2-4E83-8E6F-14D65DBED980}" type="presParOf" srcId="{530337E8-6464-4646-8AAB-01DE2338D5C0}" destId="{4EA1AE39-2AEF-4D2A-ABFB-23B3B5BD6BCC}" srcOrd="1" destOrd="0" presId="urn:microsoft.com/office/officeart/2005/8/layout/hierarchy1"/>
    <dgm:cxn modelId="{1E055029-C82E-4DB1-990F-B9DC5EF36606}" type="presParOf" srcId="{F6E50BCD-13B5-4DF8-922A-02182978C222}" destId="{3B99E0AF-D6B6-44B5-8C94-D4E3F9B7FB5E}" srcOrd="1" destOrd="0" presId="urn:microsoft.com/office/officeart/2005/8/layout/hierarchy1"/>
    <dgm:cxn modelId="{1BABAFE9-EF87-4C73-AE67-2E5897152229}" type="presParOf" srcId="{4D004823-10E2-45D1-8326-526AA428C637}" destId="{2D32D4BC-45E8-461C-9456-F85BB1D93C09}" srcOrd="4" destOrd="0" presId="urn:microsoft.com/office/officeart/2005/8/layout/hierarchy1"/>
    <dgm:cxn modelId="{EED58317-7D55-4BCE-A062-141501D49CD8}" type="presParOf" srcId="{4D004823-10E2-45D1-8326-526AA428C637}" destId="{7EAFA6B3-117A-40F1-A1F3-F4B0E6D6DFE4}" srcOrd="5" destOrd="0" presId="urn:microsoft.com/office/officeart/2005/8/layout/hierarchy1"/>
    <dgm:cxn modelId="{12612EA7-F0ED-49D3-B71C-5BCE70480DFE}" type="presParOf" srcId="{7EAFA6B3-117A-40F1-A1F3-F4B0E6D6DFE4}" destId="{84848405-9B00-40B0-B00F-A29B5145F9F1}" srcOrd="0" destOrd="0" presId="urn:microsoft.com/office/officeart/2005/8/layout/hierarchy1"/>
    <dgm:cxn modelId="{B44D49B4-B781-45EC-9935-95DF6289BFB1}" type="presParOf" srcId="{84848405-9B00-40B0-B00F-A29B5145F9F1}" destId="{FC7A1716-01CE-400A-97F6-9DC35FC59F3E}" srcOrd="0" destOrd="0" presId="urn:microsoft.com/office/officeart/2005/8/layout/hierarchy1"/>
    <dgm:cxn modelId="{DC9D3042-DCFD-4439-82F0-966CC24FD53C}" type="presParOf" srcId="{84848405-9B00-40B0-B00F-A29B5145F9F1}" destId="{F9F03AD1-F4F6-41E1-8B95-E78FA1EEFE52}" srcOrd="1" destOrd="0" presId="urn:microsoft.com/office/officeart/2005/8/layout/hierarchy1"/>
    <dgm:cxn modelId="{6930898D-F15F-4581-BF7A-97F9F0E3A4B4}" type="presParOf" srcId="{7EAFA6B3-117A-40F1-A1F3-F4B0E6D6DFE4}" destId="{1BF9CCF2-3400-4DEA-8CB2-522CE9E586E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32D4BC-45E8-461C-9456-F85BB1D93C09}">
      <dsp:nvSpPr>
        <dsp:cNvPr id="0" name=""/>
        <dsp:cNvSpPr/>
      </dsp:nvSpPr>
      <dsp:spPr>
        <a:xfrm>
          <a:off x="4449216" y="3068404"/>
          <a:ext cx="3163870" cy="642770"/>
        </a:xfrm>
        <a:custGeom>
          <a:avLst/>
          <a:gdLst/>
          <a:ahLst/>
          <a:cxnLst/>
          <a:rect l="0" t="0" r="0" b="0"/>
          <a:pathLst>
            <a:path>
              <a:moveTo>
                <a:pt x="0" y="0"/>
              </a:moveTo>
              <a:lnTo>
                <a:pt x="0" y="438029"/>
              </a:lnTo>
              <a:lnTo>
                <a:pt x="3163870" y="438029"/>
              </a:lnTo>
              <a:lnTo>
                <a:pt x="3163870" y="642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F425DD-1D86-4A50-BB74-85575CD528E5}">
      <dsp:nvSpPr>
        <dsp:cNvPr id="0" name=""/>
        <dsp:cNvSpPr/>
      </dsp:nvSpPr>
      <dsp:spPr>
        <a:xfrm>
          <a:off x="4449216" y="3068404"/>
          <a:ext cx="102150" cy="642770"/>
        </a:xfrm>
        <a:custGeom>
          <a:avLst/>
          <a:gdLst/>
          <a:ahLst/>
          <a:cxnLst/>
          <a:rect l="0" t="0" r="0" b="0"/>
          <a:pathLst>
            <a:path>
              <a:moveTo>
                <a:pt x="0" y="0"/>
              </a:moveTo>
              <a:lnTo>
                <a:pt x="0" y="438029"/>
              </a:lnTo>
              <a:lnTo>
                <a:pt x="102150" y="438029"/>
              </a:lnTo>
              <a:lnTo>
                <a:pt x="102150" y="642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3185B9-3ABE-4F78-BBA5-29AD5D87A708}">
      <dsp:nvSpPr>
        <dsp:cNvPr id="0" name=""/>
        <dsp:cNvSpPr/>
      </dsp:nvSpPr>
      <dsp:spPr>
        <a:xfrm>
          <a:off x="1387497" y="3068404"/>
          <a:ext cx="3061719" cy="642770"/>
        </a:xfrm>
        <a:custGeom>
          <a:avLst/>
          <a:gdLst/>
          <a:ahLst/>
          <a:cxnLst/>
          <a:rect l="0" t="0" r="0" b="0"/>
          <a:pathLst>
            <a:path>
              <a:moveTo>
                <a:pt x="3061719" y="0"/>
              </a:moveTo>
              <a:lnTo>
                <a:pt x="3061719" y="438029"/>
              </a:lnTo>
              <a:lnTo>
                <a:pt x="0" y="438029"/>
              </a:lnTo>
              <a:lnTo>
                <a:pt x="0" y="642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BAE2FC-E927-4F40-967E-1A57C3D4F9F1}">
      <dsp:nvSpPr>
        <dsp:cNvPr id="0" name=""/>
        <dsp:cNvSpPr/>
      </dsp:nvSpPr>
      <dsp:spPr>
        <a:xfrm>
          <a:off x="2644738" y="988828"/>
          <a:ext cx="3608956" cy="20795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19A88C-E87B-4C6C-998B-D41C1A8FCCD9}">
      <dsp:nvSpPr>
        <dsp:cNvPr id="0" name=""/>
        <dsp:cNvSpPr/>
      </dsp:nvSpPr>
      <dsp:spPr>
        <a:xfrm>
          <a:off x="2890304" y="1222117"/>
          <a:ext cx="3608956" cy="20795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tr-TR" sz="4800" b="1" i="1" kern="1200" dirty="0" smtClean="0"/>
            <a:t>DUDAK TA’LÎMİ</a:t>
          </a:r>
          <a:endParaRPr lang="tr-TR" sz="4800" b="1" i="1" kern="1200" dirty="0"/>
        </a:p>
      </dsp:txBody>
      <dsp:txXfrm>
        <a:off x="2951213" y="1283026"/>
        <a:ext cx="3487138" cy="1957757"/>
      </dsp:txXfrm>
    </dsp:sp>
    <dsp:sp modelId="{5CD96EDB-83D7-4D26-8320-C91283DC56F7}">
      <dsp:nvSpPr>
        <dsp:cNvPr id="0" name=""/>
        <dsp:cNvSpPr/>
      </dsp:nvSpPr>
      <dsp:spPr>
        <a:xfrm>
          <a:off x="6606" y="3711174"/>
          <a:ext cx="2761782" cy="14034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C65F05-32DA-4EA4-BB50-FB62AE07B429}">
      <dsp:nvSpPr>
        <dsp:cNvPr id="0" name=""/>
        <dsp:cNvSpPr/>
      </dsp:nvSpPr>
      <dsp:spPr>
        <a:xfrm>
          <a:off x="252172" y="3944463"/>
          <a:ext cx="2761782" cy="140341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b="1" kern="1200" dirty="0" smtClean="0"/>
            <a:t>Harekelerde Dudak </a:t>
          </a:r>
          <a:r>
            <a:rPr lang="tr-TR" sz="3200" b="1" kern="1200" dirty="0" err="1" smtClean="0"/>
            <a:t>Ta’lîmi</a:t>
          </a:r>
          <a:endParaRPr lang="tr-TR" sz="3200" b="1" kern="1200" dirty="0"/>
        </a:p>
      </dsp:txBody>
      <dsp:txXfrm>
        <a:off x="293277" y="3985568"/>
        <a:ext cx="2679572" cy="1321202"/>
      </dsp:txXfrm>
    </dsp:sp>
    <dsp:sp modelId="{784FB6CE-5C62-4F89-B610-571AE9C4DC72}">
      <dsp:nvSpPr>
        <dsp:cNvPr id="0" name=""/>
        <dsp:cNvSpPr/>
      </dsp:nvSpPr>
      <dsp:spPr>
        <a:xfrm>
          <a:off x="3259521" y="3711174"/>
          <a:ext cx="2583692" cy="14034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A1AE39-2AEF-4D2A-ABFB-23B3B5BD6BCC}">
      <dsp:nvSpPr>
        <dsp:cNvPr id="0" name=""/>
        <dsp:cNvSpPr/>
      </dsp:nvSpPr>
      <dsp:spPr>
        <a:xfrm>
          <a:off x="3505087" y="3944463"/>
          <a:ext cx="2583692" cy="140341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b="1" kern="1200" dirty="0" smtClean="0"/>
            <a:t>Sükûnlarda Dudak </a:t>
          </a:r>
          <a:r>
            <a:rPr lang="tr-TR" sz="3200" b="1" kern="1200" dirty="0" err="1" smtClean="0"/>
            <a:t>Ta’lîmi</a:t>
          </a:r>
          <a:endParaRPr lang="tr-TR" sz="3200" b="1" kern="1200" dirty="0"/>
        </a:p>
      </dsp:txBody>
      <dsp:txXfrm>
        <a:off x="3546192" y="3985568"/>
        <a:ext cx="2501482" cy="1321202"/>
      </dsp:txXfrm>
    </dsp:sp>
    <dsp:sp modelId="{FC7A1716-01CE-400A-97F6-9DC35FC59F3E}">
      <dsp:nvSpPr>
        <dsp:cNvPr id="0" name=""/>
        <dsp:cNvSpPr/>
      </dsp:nvSpPr>
      <dsp:spPr>
        <a:xfrm>
          <a:off x="6334346" y="3711174"/>
          <a:ext cx="2557480" cy="14034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F03AD1-F4F6-41E1-8B95-E78FA1EEFE52}">
      <dsp:nvSpPr>
        <dsp:cNvPr id="0" name=""/>
        <dsp:cNvSpPr/>
      </dsp:nvSpPr>
      <dsp:spPr>
        <a:xfrm>
          <a:off x="6579913" y="3944463"/>
          <a:ext cx="2557480" cy="140341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tr-TR" sz="2800" b="1" kern="1200" dirty="0" smtClean="0"/>
            <a:t>Şedde ve </a:t>
          </a:r>
          <a:r>
            <a:rPr lang="tr-TR" sz="2800" b="1" kern="1200" dirty="0" err="1" smtClean="0"/>
            <a:t>İdğamlarda</a:t>
          </a:r>
          <a:r>
            <a:rPr lang="tr-TR" sz="2800" b="1" kern="1200" dirty="0" smtClean="0"/>
            <a:t> Dudak </a:t>
          </a:r>
          <a:r>
            <a:rPr lang="tr-TR" sz="2800" b="1" kern="1200" dirty="0" err="1" smtClean="0"/>
            <a:t>Ta’lîmi</a:t>
          </a:r>
          <a:endParaRPr lang="tr-TR" sz="2800" b="1" kern="1200" dirty="0"/>
        </a:p>
      </dsp:txBody>
      <dsp:txXfrm>
        <a:off x="6621018" y="3985568"/>
        <a:ext cx="2475270" cy="13212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DUDAK TA’LÎMİ</a:t>
            </a:r>
            <a:endParaRPr lang="tr-TR" dirty="0"/>
          </a:p>
        </p:txBody>
      </p:sp>
      <p:sp>
        <p:nvSpPr>
          <p:cNvPr id="3" name="2 İçerik Yer Tutucusu"/>
          <p:cNvSpPr>
            <a:spLocks noGrp="1"/>
          </p:cNvSpPr>
          <p:nvPr>
            <p:ph idx="1"/>
          </p:nvPr>
        </p:nvSpPr>
        <p:spPr>
          <a:xfrm>
            <a:off x="457200" y="1196752"/>
            <a:ext cx="8229600" cy="5472608"/>
          </a:xfrm>
        </p:spPr>
        <p:txBody>
          <a:bodyPr>
            <a:normAutofit/>
          </a:bodyPr>
          <a:lstStyle/>
          <a:p>
            <a:pPr algn="just"/>
            <a:r>
              <a:rPr lang="tr-TR" dirty="0" smtClean="0"/>
              <a:t>Tilavet esnasında dudakların </a:t>
            </a:r>
            <a:r>
              <a:rPr lang="tr-TR" dirty="0" err="1" smtClean="0"/>
              <a:t>usûl</a:t>
            </a:r>
            <a:r>
              <a:rPr lang="tr-TR" dirty="0" smtClean="0"/>
              <a:t> ve kaidelere uygun olarak hareket etmesine dudak </a:t>
            </a:r>
            <a:r>
              <a:rPr lang="tr-TR" dirty="0" err="1" smtClean="0"/>
              <a:t>ta’limi</a:t>
            </a:r>
            <a:r>
              <a:rPr lang="tr-TR" dirty="0" smtClean="0"/>
              <a:t> denir.</a:t>
            </a:r>
          </a:p>
          <a:p>
            <a:pPr algn="just"/>
            <a:r>
              <a:rPr lang="tr-TR" b="1" u="sng" dirty="0" smtClean="0"/>
              <a:t>Dudak </a:t>
            </a:r>
            <a:r>
              <a:rPr lang="tr-TR" b="1" u="sng" dirty="0" err="1" smtClean="0"/>
              <a:t>Ta’limi’nin</a:t>
            </a:r>
            <a:r>
              <a:rPr lang="tr-TR" b="1" u="sng" dirty="0" smtClean="0"/>
              <a:t> Gayesi:</a:t>
            </a:r>
            <a:r>
              <a:rPr lang="tr-TR" b="1" dirty="0" smtClean="0"/>
              <a:t> </a:t>
            </a:r>
            <a:r>
              <a:rPr lang="tr-TR" dirty="0" smtClean="0"/>
              <a:t>Harflerin harekelerinin, medlerinin, sükûnlarının, şeddelerinin ve </a:t>
            </a:r>
            <a:r>
              <a:rPr lang="tr-TR" dirty="0" err="1" smtClean="0"/>
              <a:t>idğamlarının</a:t>
            </a:r>
            <a:r>
              <a:rPr lang="tr-TR" dirty="0" smtClean="0"/>
              <a:t> seslerini netleştirmek ve </a:t>
            </a:r>
            <a:r>
              <a:rPr lang="tr-TR" dirty="0" err="1" smtClean="0"/>
              <a:t>usûlüne</a:t>
            </a:r>
            <a:r>
              <a:rPr lang="tr-TR" dirty="0" smtClean="0"/>
              <a:t> uygun doğru sesler  verilmesini temin etmek dudak </a:t>
            </a:r>
            <a:r>
              <a:rPr lang="tr-TR" dirty="0" err="1" smtClean="0"/>
              <a:t>ta’lîminin</a:t>
            </a:r>
            <a:r>
              <a:rPr lang="tr-TR" dirty="0" smtClean="0"/>
              <a:t> gayesidir.</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94722"/>
          </a:xfrm>
        </p:spPr>
        <p:txBody>
          <a:bodyPr>
            <a:normAutofit/>
          </a:bodyPr>
          <a:lstStyle/>
          <a:p>
            <a:pPr algn="just">
              <a:buFont typeface="Arial" pitchFamily="34" charset="0"/>
              <a:buChar char="•"/>
            </a:pPr>
            <a:r>
              <a:rPr lang="ar-EG" sz="3200" dirty="0" smtClean="0">
                <a:latin typeface="+mn-lt"/>
              </a:rPr>
              <a:t>   </a:t>
            </a:r>
            <a:r>
              <a:rPr lang="tr-TR" sz="3200" dirty="0" smtClean="0">
                <a:latin typeface="+mn-lt"/>
              </a:rPr>
              <a:t> </a:t>
            </a:r>
            <a:r>
              <a:rPr lang="tr-TR" sz="3200" b="1" dirty="0" smtClean="0">
                <a:latin typeface="+mn-lt"/>
              </a:rPr>
              <a:t>“Sakin harfler dudak </a:t>
            </a:r>
            <a:r>
              <a:rPr lang="tr-TR" sz="3200" b="1" dirty="0" err="1" smtClean="0">
                <a:latin typeface="+mn-lt"/>
              </a:rPr>
              <a:t>ta’lîmi</a:t>
            </a:r>
            <a:r>
              <a:rPr lang="tr-TR" sz="3200" b="1" dirty="0" smtClean="0">
                <a:latin typeface="+mn-lt"/>
              </a:rPr>
              <a:t> açısından makablinin harekesine </a:t>
            </a:r>
            <a:r>
              <a:rPr lang="tr-TR" sz="3200" b="1" dirty="0" err="1" smtClean="0">
                <a:latin typeface="+mn-lt"/>
              </a:rPr>
              <a:t>tâbîdir</a:t>
            </a:r>
            <a:r>
              <a:rPr lang="tr-TR" sz="3200" b="1" dirty="0" smtClean="0">
                <a:latin typeface="+mn-lt"/>
              </a:rPr>
              <a:t>” </a:t>
            </a:r>
            <a:r>
              <a:rPr lang="tr-TR" sz="3200" dirty="0" smtClean="0">
                <a:latin typeface="+mn-lt"/>
              </a:rPr>
              <a:t>kaidesi gereği; bütün </a:t>
            </a:r>
            <a:r>
              <a:rPr lang="tr-TR" sz="3200" dirty="0" err="1" smtClean="0">
                <a:latin typeface="+mn-lt"/>
              </a:rPr>
              <a:t>izhâr</a:t>
            </a:r>
            <a:r>
              <a:rPr lang="tr-TR" sz="3200" dirty="0" smtClean="0">
                <a:latin typeface="+mn-lt"/>
              </a:rPr>
              <a:t> çeşitlerinde, bütün ihfâ çeşitlerinde ve dahi </a:t>
            </a:r>
            <a:r>
              <a:rPr lang="tr-TR" sz="3200" dirty="0" err="1" smtClean="0">
                <a:latin typeface="+mn-lt"/>
              </a:rPr>
              <a:t>iklâbda</a:t>
            </a:r>
            <a:r>
              <a:rPr lang="tr-TR" sz="3200" dirty="0" smtClean="0">
                <a:latin typeface="+mn-lt"/>
              </a:rPr>
              <a:t> sakin harf, dudak </a:t>
            </a:r>
            <a:r>
              <a:rPr lang="tr-TR" sz="3200" dirty="0" err="1" smtClean="0">
                <a:latin typeface="+mn-lt"/>
              </a:rPr>
              <a:t>ta’lîmi</a:t>
            </a:r>
            <a:r>
              <a:rPr lang="tr-TR" sz="3200" dirty="0" smtClean="0">
                <a:latin typeface="+mn-lt"/>
              </a:rPr>
              <a:t> açısından makablinin harekesine </a:t>
            </a:r>
            <a:r>
              <a:rPr lang="tr-TR" sz="3200" dirty="0" err="1" smtClean="0">
                <a:latin typeface="+mn-lt"/>
              </a:rPr>
              <a:t>tâbîdir</a:t>
            </a:r>
            <a:r>
              <a:rPr lang="tr-TR" sz="3200" dirty="0" smtClean="0">
                <a:latin typeface="+mn-lt"/>
              </a:rPr>
              <a:t>.</a:t>
            </a:r>
            <a:br>
              <a:rPr lang="tr-TR" sz="3200" dirty="0" smtClean="0">
                <a:latin typeface="+mn-lt"/>
              </a:rPr>
            </a:br>
            <a:r>
              <a:rPr lang="tr-TR" sz="3200" dirty="0" smtClean="0">
                <a:latin typeface="+mn-lt"/>
              </a:rPr>
              <a:t/>
            </a:r>
            <a:br>
              <a:rPr lang="tr-TR" sz="3200" dirty="0" smtClean="0">
                <a:latin typeface="+mn-lt"/>
              </a:rPr>
            </a:br>
            <a:r>
              <a:rPr lang="tr-TR" sz="3200" dirty="0" smtClean="0">
                <a:latin typeface="+mn-lt"/>
              </a:rPr>
              <a:t> </a:t>
            </a:r>
            <a:r>
              <a:rPr lang="ar-EG" sz="3600" b="1" dirty="0" smtClean="0">
                <a:latin typeface="Estrangelo Edessa" pitchFamily="66"/>
                <a:cs typeface="Estrangelo Edessa" pitchFamily="66"/>
              </a:rPr>
              <a:t>لَكُمْ دِينُكُمْ</a:t>
            </a:r>
            <a:r>
              <a:rPr lang="tr-TR" sz="3600" b="1" dirty="0" smtClean="0">
                <a:latin typeface="Estrangelo Edessa" pitchFamily="66"/>
                <a:cs typeface="Estrangelo Edessa" pitchFamily="66"/>
              </a:rPr>
              <a:t> ,</a:t>
            </a:r>
            <a:r>
              <a:rPr lang="en-US" sz="3600" b="1" dirty="0" smtClean="0">
                <a:latin typeface="Estrangelo Edessa" pitchFamily="66"/>
                <a:cs typeface="Estrangelo Edessa" pitchFamily="66"/>
              </a:rPr>
              <a:t> </a:t>
            </a:r>
            <a:r>
              <a:rPr lang="ar-EG" sz="3600" b="1" dirty="0" smtClean="0">
                <a:latin typeface="Estrangelo Edessa" pitchFamily="66"/>
                <a:cs typeface="Estrangelo Edessa" pitchFamily="66"/>
              </a:rPr>
              <a:t>غَنِيٌّ كَرِيمْ</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اَمْ لَمْ تُنْذِرْهُمْ لاَ يُؤْمِنُونْ.</a:t>
            </a:r>
            <a:r>
              <a:rPr lang="tr-TR" sz="3600" b="1" dirty="0" smtClean="0">
                <a:latin typeface="Estrangelo Edessa" pitchFamily="66"/>
                <a:cs typeface="Estrangelo Edessa" pitchFamily="66"/>
              </a:rPr>
              <a:t> ,</a:t>
            </a:r>
            <a:br>
              <a:rPr lang="tr-TR" sz="3600" b="1" dirty="0" smtClean="0">
                <a:latin typeface="Estrangelo Edessa" pitchFamily="66"/>
                <a:cs typeface="Estrangelo Edessa" pitchFamily="66"/>
              </a:rPr>
            </a:br>
            <a:r>
              <a:rPr lang="ar-EG" sz="3600" b="1" dirty="0" smtClean="0">
                <a:latin typeface="Estrangelo Edessa" pitchFamily="66"/>
                <a:cs typeface="Estrangelo Edessa" pitchFamily="66"/>
              </a:rPr>
              <a:t/>
            </a:r>
            <a:br>
              <a:rPr lang="ar-EG" sz="3600" b="1" dirty="0" smtClean="0">
                <a:latin typeface="Estrangelo Edessa" pitchFamily="66"/>
                <a:cs typeface="Estrangelo Edessa" pitchFamily="66"/>
              </a:rPr>
            </a:br>
            <a:r>
              <a:rPr lang="tr-TR" sz="3600" b="1" dirty="0" smtClean="0">
                <a:latin typeface="Estrangelo Edessa" pitchFamily="66"/>
                <a:cs typeface="Estrangelo Edessa" pitchFamily="66"/>
              </a:rPr>
              <a:t> </a:t>
            </a:r>
            <a:r>
              <a:rPr lang="ar-EG" sz="3600" b="1" dirty="0" smtClean="0">
                <a:latin typeface="Estrangelo Edessa" pitchFamily="66"/>
                <a:cs typeface="Estrangelo Edessa" pitchFamily="66"/>
              </a:rPr>
              <a:t>مِنْ خَوْفْ</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إِنْ كُنْتُمْ</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غَفُورٌ حَلِيمْ</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لَيُنْبَذَنَّ</a:t>
            </a:r>
            <a:r>
              <a:rPr lang="tr-TR" sz="3600" b="1" dirty="0" smtClean="0">
                <a:latin typeface="Estrangelo Edessa" pitchFamily="66"/>
                <a:cs typeface="Estrangelo Edessa" pitchFamily="66"/>
              </a:rPr>
              <a:t>, </a:t>
            </a:r>
            <a:r>
              <a:rPr lang="ar-EG" sz="3600" b="1" dirty="0" smtClean="0">
                <a:latin typeface="Estrangelo Edessa" pitchFamily="66"/>
                <a:cs typeface="Estrangelo Edessa" pitchFamily="66"/>
              </a:rPr>
              <a:t/>
            </a:r>
            <a:br>
              <a:rPr lang="ar-EG" sz="3600" b="1" dirty="0" smtClean="0">
                <a:latin typeface="Estrangelo Edessa" pitchFamily="66"/>
                <a:cs typeface="Estrangelo Edessa" pitchFamily="66"/>
              </a:rPr>
            </a:br>
            <a:r>
              <a:rPr lang="ar-EG" sz="3600" b="1" dirty="0" smtClean="0">
                <a:latin typeface="Estrangelo Edessa" pitchFamily="66"/>
                <a:cs typeface="Estrangelo Edessa" pitchFamily="66"/>
              </a:rPr>
              <a:t/>
            </a:r>
            <a:br>
              <a:rPr lang="ar-EG" sz="3600" b="1" dirty="0" smtClean="0">
                <a:latin typeface="Estrangelo Edessa" pitchFamily="66"/>
                <a:cs typeface="Estrangelo Edessa" pitchFamily="66"/>
              </a:rPr>
            </a:br>
            <a:r>
              <a:rPr lang="tr-TR" sz="3600" b="1" dirty="0" smtClean="0">
                <a:latin typeface="Estrangelo Edessa" pitchFamily="66"/>
                <a:cs typeface="Estrangelo Edessa" pitchFamily="66"/>
              </a:rPr>
              <a:t> </a:t>
            </a:r>
            <a:r>
              <a:rPr lang="ar-EG" sz="3600" b="1" dirty="0" smtClean="0">
                <a:latin typeface="Estrangelo Edessa" pitchFamily="66"/>
                <a:cs typeface="Estrangelo Edessa" pitchFamily="66"/>
              </a:rPr>
              <a:t>مُحِيطٌ بِالْكَافِرِينْ</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يَنْبُوعًا</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مِنْ بُطُونِ</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رَؤُفٌ بِالْعِبَادْ</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  مَالَهُمْ بِهِ</a:t>
            </a:r>
            <a:r>
              <a:rPr lang="tr-TR" sz="3600" b="1" dirty="0" smtClean="0">
                <a:latin typeface="Estrangelo Edessa" pitchFamily="66"/>
                <a:cs typeface="Estrangelo Edessa" pitchFamily="66"/>
              </a:rPr>
              <a:t> , </a:t>
            </a:r>
            <a:r>
              <a:rPr lang="ar-EG" sz="3600" b="1" dirty="0" smtClean="0">
                <a:latin typeface="Estrangelo Edessa" pitchFamily="66"/>
                <a:cs typeface="Estrangelo Edessa" pitchFamily="66"/>
              </a:rPr>
              <a:t>سُنْبُلَةٍ</a:t>
            </a:r>
            <a:r>
              <a:rPr lang="tr-TR" sz="3600" b="1" dirty="0" smtClean="0">
                <a:latin typeface="Estrangelo Edessa" pitchFamily="66"/>
                <a:cs typeface="Estrangelo Edessa" pitchFamily="66"/>
              </a:rPr>
              <a:t>…</a:t>
            </a:r>
            <a:endParaRPr lang="tr-TR" sz="3600" b="1" dirty="0">
              <a:latin typeface="+mn-lt"/>
              <a:cs typeface="Estrangelo Edessa" pitchFamily="66"/>
            </a:endParaRPr>
          </a:p>
        </p:txBody>
      </p:sp>
    </p:spTree>
  </p:cSld>
  <p:clrMapOvr>
    <a:masterClrMapping/>
  </p:clrMapOvr>
  <p:transition>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İDĞAMLI VE ŞEDDELİ KELİMELERDE DUDAK TA’LÎMİ</a:t>
            </a:r>
            <a:endParaRPr lang="tr-TR" dirty="0"/>
          </a:p>
        </p:txBody>
      </p:sp>
      <p:sp>
        <p:nvSpPr>
          <p:cNvPr id="3" name="2 İçerik Yer Tutucusu"/>
          <p:cNvSpPr>
            <a:spLocks noGrp="1"/>
          </p:cNvSpPr>
          <p:nvPr>
            <p:ph idx="1"/>
          </p:nvPr>
        </p:nvSpPr>
        <p:spPr>
          <a:xfrm>
            <a:off x="457200" y="1412776"/>
            <a:ext cx="8229600" cy="5256584"/>
          </a:xfrm>
        </p:spPr>
        <p:txBody>
          <a:bodyPr/>
          <a:lstStyle/>
          <a:p>
            <a:pPr algn="just"/>
            <a:r>
              <a:rPr lang="tr-TR" dirty="0" smtClean="0"/>
              <a:t>İdğamlı ve şeddeli kelimeler okunuş ve dudak şekilleri bakımından aynıdır. Yani şeddeli bir kelime (</a:t>
            </a:r>
            <a:r>
              <a:rPr lang="ar-EG" sz="4000" b="1" dirty="0" smtClean="0">
                <a:latin typeface="Estrangelo Edessa" pitchFamily="66"/>
                <a:cs typeface="Estrangelo Edessa" pitchFamily="66"/>
              </a:rPr>
              <a:t>إِنَّ</a:t>
            </a:r>
            <a:r>
              <a:rPr lang="tr-TR" dirty="0" smtClean="0"/>
              <a:t> ) ile oluşumda şeddenin bulunmadığı herhangi bir idğamlı kelime arasında (</a:t>
            </a:r>
            <a:r>
              <a:rPr lang="ar-EG" sz="4000" b="1" dirty="0" smtClean="0">
                <a:latin typeface="Estrangelo Edessa" pitchFamily="66"/>
                <a:cs typeface="Estrangelo Edessa" pitchFamily="66"/>
              </a:rPr>
              <a:t>إِنْ نَسينَا</a:t>
            </a:r>
            <a:r>
              <a:rPr lang="tr-TR" dirty="0" smtClean="0"/>
              <a:t>) okunuş açısından herhangi bir fark söz konusu değildir. İdğamın tatbiki açısından Tam veya Nakıs idğam olması Dudak </a:t>
            </a:r>
            <a:r>
              <a:rPr lang="tr-TR" dirty="0" err="1" smtClean="0"/>
              <a:t>Ta’lîmini</a:t>
            </a:r>
            <a:r>
              <a:rPr lang="tr-TR" dirty="0" smtClean="0"/>
              <a:t> ilgilendiren bir husus değildir. </a:t>
            </a:r>
            <a:endParaRPr lang="tr-TR" dirty="0"/>
          </a:p>
        </p:txBody>
      </p:sp>
    </p:spTree>
  </p:cSld>
  <p:clrMapOvr>
    <a:masterClrMapping/>
  </p:clrMapOvr>
  <p:transition>
    <p:cover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06690"/>
          </a:xfrm>
        </p:spPr>
        <p:txBody>
          <a:bodyPr>
            <a:normAutofit/>
          </a:bodyPr>
          <a:lstStyle/>
          <a:p>
            <a:pPr algn="just">
              <a:buFont typeface="Arial" pitchFamily="34" charset="0"/>
              <a:buChar char="•"/>
            </a:pPr>
            <a:r>
              <a:rPr lang="tr-TR" sz="3200" dirty="0" smtClean="0">
                <a:latin typeface="+mn-lt"/>
                <a:cs typeface="Estrangelo Edessa" pitchFamily="66"/>
              </a:rPr>
              <a:t> </a:t>
            </a:r>
            <a:r>
              <a:rPr lang="tr-TR" sz="3200" b="1" dirty="0" smtClean="0">
                <a:latin typeface="+mn-lt"/>
                <a:cs typeface="Estrangelo Edessa" pitchFamily="66"/>
              </a:rPr>
              <a:t>Bütün idğam çeşitlerinde sakin olan ilk harf (</a:t>
            </a:r>
            <a:r>
              <a:rPr lang="tr-TR" sz="3200" b="1" dirty="0" err="1" smtClean="0">
                <a:latin typeface="+mn-lt"/>
                <a:cs typeface="Estrangelo Edessa" pitchFamily="66"/>
              </a:rPr>
              <a:t>müdğam</a:t>
            </a:r>
            <a:r>
              <a:rPr lang="tr-TR" sz="3200" b="1" dirty="0" smtClean="0">
                <a:latin typeface="+mn-lt"/>
                <a:cs typeface="Estrangelo Edessa" pitchFamily="66"/>
              </a:rPr>
              <a:t>), dudak </a:t>
            </a:r>
            <a:r>
              <a:rPr lang="tr-TR" sz="3200" b="1" dirty="0" err="1" smtClean="0">
                <a:latin typeface="+mn-lt"/>
                <a:cs typeface="Estrangelo Edessa" pitchFamily="66"/>
              </a:rPr>
              <a:t>ta’limi</a:t>
            </a:r>
            <a:r>
              <a:rPr lang="tr-TR" sz="3200" b="1" dirty="0" smtClean="0">
                <a:latin typeface="+mn-lt"/>
                <a:cs typeface="Estrangelo Edessa" pitchFamily="66"/>
              </a:rPr>
              <a:t> açısından ikinci gelen harekeli harfe (</a:t>
            </a:r>
            <a:r>
              <a:rPr lang="tr-TR" sz="3200" b="1" dirty="0" err="1" smtClean="0">
                <a:latin typeface="+mn-lt"/>
                <a:cs typeface="Estrangelo Edessa" pitchFamily="66"/>
              </a:rPr>
              <a:t>müdğamun</a:t>
            </a:r>
            <a:r>
              <a:rPr lang="tr-TR" sz="3200" b="1" dirty="0" smtClean="0">
                <a:latin typeface="+mn-lt"/>
                <a:cs typeface="Estrangelo Edessa" pitchFamily="66"/>
              </a:rPr>
              <a:t> </a:t>
            </a:r>
            <a:r>
              <a:rPr lang="tr-TR" sz="3200" b="1" dirty="0" err="1" smtClean="0">
                <a:latin typeface="+mn-lt"/>
                <a:cs typeface="Estrangelo Edessa" pitchFamily="66"/>
              </a:rPr>
              <a:t>fih’in</a:t>
            </a:r>
            <a:r>
              <a:rPr lang="tr-TR" sz="3200" b="1" dirty="0" smtClean="0">
                <a:latin typeface="+mn-lt"/>
                <a:cs typeface="Estrangelo Edessa" pitchFamily="66"/>
              </a:rPr>
              <a:t> harekesine) tâbidir. </a:t>
            </a:r>
            <a:r>
              <a:rPr lang="tr-TR" sz="3200" dirty="0" smtClean="0">
                <a:latin typeface="+mn-lt"/>
                <a:cs typeface="Estrangelo Edessa" pitchFamily="66"/>
              </a:rPr>
              <a:t>Şeddeli harflerde de şeddenin üzerinde bulunan harekeye göre dudaklar şekil almalıdır. Şedde aynı iki harften ilkinin sakin, ikincisinin harekeli olarak gelmesi demektir. Bu durumda ikinci gelen harekeli harf dudak </a:t>
            </a:r>
            <a:r>
              <a:rPr lang="tr-TR" sz="3200" dirty="0" err="1" smtClean="0">
                <a:latin typeface="+mn-lt"/>
                <a:cs typeface="Estrangelo Edessa" pitchFamily="66"/>
              </a:rPr>
              <a:t>ta’limini</a:t>
            </a:r>
            <a:r>
              <a:rPr lang="tr-TR" sz="3200" dirty="0" smtClean="0">
                <a:latin typeface="+mn-lt"/>
                <a:cs typeface="Estrangelo Edessa" pitchFamily="66"/>
              </a:rPr>
              <a:t> belirleyen unsurdur. (</a:t>
            </a:r>
            <a:r>
              <a:rPr lang="ar-EG" sz="4000" b="1" dirty="0" smtClean="0">
                <a:latin typeface="+mn-lt"/>
                <a:cs typeface="Estrangelo Edessa" pitchFamily="66"/>
              </a:rPr>
              <a:t>أَيُّ</a:t>
            </a:r>
            <a:r>
              <a:rPr lang="tr-TR" sz="4000" b="1" dirty="0" smtClean="0">
                <a:latin typeface="+mn-lt"/>
                <a:cs typeface="Estrangelo Edessa" pitchFamily="66"/>
              </a:rPr>
              <a:t> = </a:t>
            </a:r>
            <a:r>
              <a:rPr lang="ar-EG" sz="4000" b="1" dirty="0" smtClean="0">
                <a:latin typeface="+mn-lt"/>
                <a:cs typeface="Estrangelo Edessa" pitchFamily="66"/>
              </a:rPr>
              <a:t>أَيْ يُ</a:t>
            </a:r>
            <a:r>
              <a:rPr lang="tr-TR" sz="3200" dirty="0" smtClean="0">
                <a:latin typeface="+mn-lt"/>
                <a:cs typeface="Estrangelo Edessa" pitchFamily="66"/>
              </a:rPr>
              <a:t>)</a:t>
            </a:r>
            <a:endParaRPr lang="tr-TR" sz="3200" dirty="0">
              <a:latin typeface="+mn-lt"/>
              <a:cs typeface="Estrangelo Edessa" pitchFamily="66"/>
            </a:endParaRPr>
          </a:p>
        </p:txBody>
      </p:sp>
    </p:spTree>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ÖRNEKLER</a:t>
            </a:r>
            <a:endParaRPr lang="tr-TR" dirty="0"/>
          </a:p>
        </p:txBody>
      </p:sp>
      <p:sp>
        <p:nvSpPr>
          <p:cNvPr id="3" name="2 İçerik Yer Tutucusu"/>
          <p:cNvSpPr>
            <a:spLocks noGrp="1"/>
          </p:cNvSpPr>
          <p:nvPr>
            <p:ph idx="1"/>
          </p:nvPr>
        </p:nvSpPr>
        <p:spPr/>
        <p:txBody>
          <a:bodyPr>
            <a:normAutofit lnSpcReduction="10000"/>
          </a:bodyPr>
          <a:lstStyle/>
          <a:p>
            <a:r>
              <a:rPr lang="tr-TR" dirty="0" smtClean="0"/>
              <a:t>Fethadan fethaya idğam yapılırken dudaklar normal durumundadır.   </a:t>
            </a:r>
            <a:r>
              <a:rPr lang="ar-EG" sz="4000" b="1" dirty="0" smtClean="0">
                <a:latin typeface="Estrangelo Edessa" pitchFamily="66"/>
                <a:cs typeface="Estrangelo Edessa" pitchFamily="66"/>
              </a:rPr>
              <a:t>مَنْ يَعْمَلْ</a:t>
            </a:r>
            <a:r>
              <a:rPr lang="tr-TR" sz="4000" b="1" dirty="0" smtClean="0">
                <a:cs typeface="Estrangelo Edessa" pitchFamily="66"/>
              </a:rPr>
              <a:t> , </a:t>
            </a:r>
            <a:r>
              <a:rPr lang="ar-EG" sz="4000" b="1" dirty="0" smtClean="0">
                <a:cs typeface="Estrangelo Edessa" pitchFamily="66"/>
              </a:rPr>
              <a:t>وَدَّ</a:t>
            </a:r>
            <a:r>
              <a:rPr lang="tr-TR" sz="4000" b="1" dirty="0" smtClean="0">
                <a:cs typeface="Estrangelo Edessa" pitchFamily="66"/>
              </a:rPr>
              <a:t>   </a:t>
            </a:r>
            <a:r>
              <a:rPr lang="tr-TR" dirty="0" smtClean="0">
                <a:cs typeface="Estrangelo Edessa" pitchFamily="66"/>
              </a:rPr>
              <a:t>gibi…</a:t>
            </a:r>
          </a:p>
          <a:p>
            <a:r>
              <a:rPr lang="tr-TR" dirty="0" smtClean="0">
                <a:cs typeface="Estrangelo Edessa" pitchFamily="66"/>
              </a:rPr>
              <a:t>Fethadan kesreye geçişte dudaklar normal durumundadır.         </a:t>
            </a:r>
            <a:r>
              <a:rPr lang="ar-EG" sz="4000" b="1" dirty="0" smtClean="0">
                <a:cs typeface="Estrangelo Edessa" pitchFamily="66"/>
              </a:rPr>
              <a:t>أَذِّنْ</a:t>
            </a:r>
            <a:r>
              <a:rPr lang="tr-TR" sz="4000" b="1" dirty="0" smtClean="0">
                <a:cs typeface="Estrangelo Edessa" pitchFamily="66"/>
              </a:rPr>
              <a:t> , </a:t>
            </a:r>
            <a:r>
              <a:rPr lang="ar-EG" sz="4000" b="1" dirty="0" smtClean="0">
                <a:cs typeface="Estrangelo Edessa" pitchFamily="66"/>
              </a:rPr>
              <a:t>إِنْ نَسِينَا</a:t>
            </a:r>
            <a:endParaRPr lang="tr-TR" sz="4000" b="1" dirty="0" smtClean="0">
              <a:cs typeface="Estrangelo Edessa" pitchFamily="66"/>
            </a:endParaRPr>
          </a:p>
          <a:p>
            <a:r>
              <a:rPr lang="tr-TR" dirty="0" smtClean="0">
                <a:cs typeface="Estrangelo Edessa" pitchFamily="66"/>
              </a:rPr>
              <a:t>Kesreden fethaya geçişte dudaklar yine normal durumundadır. </a:t>
            </a:r>
            <a:r>
              <a:rPr lang="ar-EG" sz="4000" b="1" dirty="0" smtClean="0">
                <a:latin typeface="Estrangelo Edessa" pitchFamily="66"/>
                <a:cs typeface="Estrangelo Edessa" pitchFamily="66"/>
              </a:rPr>
              <a:t>إِنَّ</a:t>
            </a:r>
            <a:r>
              <a:rPr lang="tr-TR" sz="4000" b="1" dirty="0" smtClean="0">
                <a:cs typeface="Estrangelo Edessa" pitchFamily="66"/>
              </a:rPr>
              <a:t> , </a:t>
            </a:r>
            <a:r>
              <a:rPr lang="ar-EG" sz="4000" b="1" dirty="0" smtClean="0">
                <a:cs typeface="Estrangelo Edessa" pitchFamily="66"/>
              </a:rPr>
              <a:t>إِنْ يَعْمَلْ</a:t>
            </a:r>
            <a:r>
              <a:rPr lang="tr-TR" sz="4000" b="1" dirty="0" smtClean="0">
                <a:latin typeface="Estrangelo Edessa" pitchFamily="66"/>
                <a:cs typeface="Estrangelo Edessa" pitchFamily="66"/>
              </a:rPr>
              <a:t> </a:t>
            </a:r>
          </a:p>
          <a:p>
            <a:r>
              <a:rPr lang="tr-TR" dirty="0" smtClean="0">
                <a:latin typeface="+mj-lt"/>
                <a:cs typeface="Estrangelo Edessa" pitchFamily="66"/>
              </a:rPr>
              <a:t>Kesreden kesreye geçişte dudaklar normal durumundadır. </a:t>
            </a:r>
            <a:r>
              <a:rPr lang="ar-EG" sz="4000" b="1" dirty="0" smtClean="0">
                <a:latin typeface="Estrangelo Edessa" pitchFamily="66"/>
                <a:cs typeface="Estrangelo Edessa" pitchFamily="66"/>
              </a:rPr>
              <a:t>إِنِّي</a:t>
            </a:r>
            <a:r>
              <a:rPr lang="tr-TR" sz="4000" b="1" dirty="0" smtClean="0">
                <a:latin typeface="+mj-lt"/>
                <a:cs typeface="Estrangelo Edessa" pitchFamily="66"/>
              </a:rPr>
              <a:t> , </a:t>
            </a:r>
            <a:r>
              <a:rPr lang="ar-EG" sz="4000" b="1" dirty="0" smtClean="0">
                <a:latin typeface="Estrangelo Edessa" pitchFamily="66"/>
                <a:cs typeface="Estrangelo Edessa" pitchFamily="66"/>
              </a:rPr>
              <a:t>مِنْ مِثْلِهِ</a:t>
            </a:r>
            <a:endParaRPr lang="tr-TR" sz="4000" b="1" dirty="0">
              <a:latin typeface="+mj-lt"/>
              <a:cs typeface="Estrangelo Edessa" pitchFamily="66"/>
            </a:endParaRPr>
          </a:p>
        </p:txBody>
      </p:sp>
    </p:spTree>
  </p:cSld>
  <p:clrMapOvr>
    <a:masterClrMapping/>
  </p:clrMapOvr>
  <p:transition>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ÖRNEKLER</a:t>
            </a:r>
            <a:endParaRPr lang="tr-TR" dirty="0"/>
          </a:p>
        </p:txBody>
      </p:sp>
      <p:sp>
        <p:nvSpPr>
          <p:cNvPr id="3" name="2 İçerik Yer Tutucusu"/>
          <p:cNvSpPr>
            <a:spLocks noGrp="1"/>
          </p:cNvSpPr>
          <p:nvPr>
            <p:ph idx="1"/>
          </p:nvPr>
        </p:nvSpPr>
        <p:spPr>
          <a:xfrm>
            <a:off x="467544" y="1124744"/>
            <a:ext cx="8229600" cy="5544616"/>
          </a:xfrm>
        </p:spPr>
        <p:txBody>
          <a:bodyPr/>
          <a:lstStyle/>
          <a:p>
            <a:pPr algn="just"/>
            <a:r>
              <a:rPr lang="tr-TR" dirty="0" smtClean="0"/>
              <a:t>Dammeden Fethaya geçişte idğam yapılırken, damme hareke okunduktan sonra dudaklar hızla geriye, normal durumuna çekilir. </a:t>
            </a:r>
            <a:r>
              <a:rPr lang="ar-EG" sz="4000" b="1" dirty="0" smtClean="0">
                <a:latin typeface="Estrangelo Edessa" pitchFamily="66"/>
                <a:cs typeface="Estrangelo Edessa" pitchFamily="66"/>
              </a:rPr>
              <a:t>ثُمَّ</a:t>
            </a:r>
            <a:r>
              <a:rPr lang="tr-TR" sz="4000" b="1" dirty="0" smtClean="0">
                <a:cs typeface="Estrangelo Edessa" pitchFamily="66"/>
              </a:rPr>
              <a:t> , </a:t>
            </a:r>
            <a:endParaRPr lang="ar-EG" sz="4000" b="1" dirty="0" smtClean="0">
              <a:latin typeface="Estrangelo Edessa" pitchFamily="66"/>
              <a:cs typeface="Estrangelo Edessa" pitchFamily="66"/>
            </a:endParaRPr>
          </a:p>
          <a:p>
            <a:pPr algn="just">
              <a:buNone/>
            </a:pPr>
            <a:r>
              <a:rPr lang="ar-EG" sz="4000" b="1" dirty="0" smtClean="0">
                <a:latin typeface="Estrangelo Edessa" pitchFamily="66"/>
                <a:cs typeface="Estrangelo Edessa" pitchFamily="66"/>
              </a:rPr>
              <a:t>اللهُ الصَّمَدُ  </a:t>
            </a:r>
            <a:r>
              <a:rPr lang="tr-TR" sz="4000" b="1" dirty="0" smtClean="0">
                <a:cs typeface="Estrangelo Edessa" pitchFamily="66"/>
              </a:rPr>
              <a:t> , </a:t>
            </a:r>
            <a:r>
              <a:rPr lang="ar-EG" sz="4000" b="1" dirty="0" smtClean="0">
                <a:latin typeface="Estrangelo Edessa" pitchFamily="66"/>
                <a:cs typeface="Estrangelo Edessa" pitchFamily="66"/>
              </a:rPr>
              <a:t>وَلَمْ يَكُنْ لَهُ</a:t>
            </a:r>
          </a:p>
          <a:p>
            <a:pPr algn="just"/>
            <a:r>
              <a:rPr lang="tr-TR" dirty="0" smtClean="0">
                <a:cs typeface="Estrangelo Edessa" pitchFamily="66"/>
              </a:rPr>
              <a:t>Dammeden sonra gelen harf </a:t>
            </a:r>
            <a:r>
              <a:rPr lang="ar-EG" sz="4000" b="1" dirty="0" smtClean="0">
                <a:cs typeface="Estrangelo Edessa" pitchFamily="66"/>
              </a:rPr>
              <a:t>و</a:t>
            </a:r>
            <a:r>
              <a:rPr lang="tr-TR" dirty="0" smtClean="0">
                <a:cs typeface="Estrangelo Edessa" pitchFamily="66"/>
              </a:rPr>
              <a:t> ise, harekesi fetha dahi olsa mahreci gereği dudak geri çekilmez. İdğam dudaklar öndeyken yapılır.</a:t>
            </a:r>
          </a:p>
          <a:p>
            <a:pPr algn="just">
              <a:buNone/>
            </a:pPr>
            <a:r>
              <a:rPr lang="tr-TR" dirty="0" smtClean="0">
                <a:cs typeface="Estrangelo Edessa" pitchFamily="66"/>
              </a:rPr>
              <a:t>   </a:t>
            </a:r>
            <a:r>
              <a:rPr lang="ar-EG" sz="4000" b="1" dirty="0" smtClean="0">
                <a:cs typeface="Estrangelo Edessa" pitchFamily="66"/>
              </a:rPr>
              <a:t>شِفَاءٌ وَرَحْمَةٌ</a:t>
            </a:r>
            <a:r>
              <a:rPr lang="tr-TR" sz="4000" b="1" dirty="0" smtClean="0">
                <a:cs typeface="Estrangelo Edessa" pitchFamily="66"/>
              </a:rPr>
              <a:t> </a:t>
            </a:r>
            <a:r>
              <a:rPr lang="tr-TR" dirty="0" smtClean="0">
                <a:cs typeface="Estrangelo Edessa" pitchFamily="66"/>
              </a:rPr>
              <a:t>Burada </a:t>
            </a:r>
            <a:r>
              <a:rPr lang="ar-EG" sz="4000" b="1" dirty="0" smtClean="0">
                <a:cs typeface="Estrangelo Edessa" pitchFamily="66"/>
              </a:rPr>
              <a:t>و</a:t>
            </a:r>
            <a:r>
              <a:rPr lang="tr-TR" dirty="0" smtClean="0">
                <a:cs typeface="Estrangelo Edessa" pitchFamily="66"/>
              </a:rPr>
              <a:t> ‘</a:t>
            </a:r>
            <a:r>
              <a:rPr lang="tr-TR" dirty="0" err="1" smtClean="0">
                <a:cs typeface="Estrangelo Edessa" pitchFamily="66"/>
              </a:rPr>
              <a:t>ın</a:t>
            </a:r>
            <a:r>
              <a:rPr lang="tr-TR" dirty="0" smtClean="0">
                <a:cs typeface="Estrangelo Edessa" pitchFamily="66"/>
              </a:rPr>
              <a:t> mahreci okunup fetha harekenin sesi okunacağı vakit dudak geri gelir.</a:t>
            </a:r>
            <a:endParaRPr lang="ar-EG" sz="4000" b="1" dirty="0" smtClean="0">
              <a:cs typeface="Estrangelo Edessa" pitchFamily="66"/>
            </a:endParaRPr>
          </a:p>
        </p:txBody>
      </p:sp>
    </p:spTree>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ÖRNEKLER</a:t>
            </a:r>
            <a:endParaRPr lang="tr-TR" dirty="0"/>
          </a:p>
        </p:txBody>
      </p:sp>
      <p:sp>
        <p:nvSpPr>
          <p:cNvPr id="3" name="2 İçerik Yer Tutucusu"/>
          <p:cNvSpPr>
            <a:spLocks noGrp="1"/>
          </p:cNvSpPr>
          <p:nvPr>
            <p:ph idx="1"/>
          </p:nvPr>
        </p:nvSpPr>
        <p:spPr>
          <a:xfrm>
            <a:off x="457200" y="1196752"/>
            <a:ext cx="8229600" cy="5472608"/>
          </a:xfrm>
        </p:spPr>
        <p:txBody>
          <a:bodyPr>
            <a:normAutofit/>
          </a:bodyPr>
          <a:lstStyle/>
          <a:p>
            <a:pPr algn="just"/>
            <a:r>
              <a:rPr lang="tr-TR" dirty="0" smtClean="0"/>
              <a:t>Dammeden kesreye geçişte idğam yapılırken, damme hareke dudaklar ilerideyken okunur ve sonrasında hemen geri çekilerek idğam dudaklar gerideyken yapılır. </a:t>
            </a:r>
            <a:r>
              <a:rPr lang="ar-EG" sz="4000" b="1" dirty="0" smtClean="0">
                <a:latin typeface="Estrangelo Edessa" pitchFamily="66"/>
                <a:cs typeface="Estrangelo Edessa" pitchFamily="66"/>
              </a:rPr>
              <a:t>وَيْلٌ لِكُلِّ  </a:t>
            </a:r>
            <a:r>
              <a:rPr lang="tr-TR" sz="4000" b="1" dirty="0" smtClean="0">
                <a:latin typeface="Estrangelo Edessa" pitchFamily="66"/>
                <a:cs typeface="Estrangelo Edessa" pitchFamily="66"/>
              </a:rPr>
              <a:t> </a:t>
            </a:r>
          </a:p>
          <a:p>
            <a:pPr algn="just"/>
            <a:r>
              <a:rPr lang="tr-TR" dirty="0" smtClean="0">
                <a:cs typeface="Estrangelo Edessa" pitchFamily="66"/>
              </a:rPr>
              <a:t>Kesreden dammeye geçişte idğam yapılırken dudaklar normal durumundayken kesre hareke okunur, sonrasında hızla dudaklar ileri götürülür ve idğam dudaklar ilerideyken yapılır.  </a:t>
            </a:r>
            <a:r>
              <a:rPr lang="ar-EG" sz="4000" b="1" dirty="0" smtClean="0">
                <a:cs typeface="Estrangelo Edessa" pitchFamily="66"/>
              </a:rPr>
              <a:t>عَلَيْهِمْ مُؤْصَدَةٌ</a:t>
            </a:r>
            <a:endParaRPr lang="tr-TR" sz="4000" b="1" dirty="0"/>
          </a:p>
        </p:txBody>
      </p:sp>
    </p:spTree>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lstStyle/>
          <a:p>
            <a:r>
              <a:rPr lang="tr-TR" dirty="0" smtClean="0"/>
              <a:t>ÖRNEKLER</a:t>
            </a:r>
            <a:endParaRPr lang="tr-TR" dirty="0"/>
          </a:p>
        </p:txBody>
      </p:sp>
      <p:sp>
        <p:nvSpPr>
          <p:cNvPr id="3" name="2 İçerik Yer Tutucusu"/>
          <p:cNvSpPr>
            <a:spLocks noGrp="1"/>
          </p:cNvSpPr>
          <p:nvPr>
            <p:ph idx="1"/>
          </p:nvPr>
        </p:nvSpPr>
        <p:spPr>
          <a:xfrm>
            <a:off x="457200" y="1052736"/>
            <a:ext cx="8229600" cy="5805264"/>
          </a:xfrm>
        </p:spPr>
        <p:txBody>
          <a:bodyPr/>
          <a:lstStyle/>
          <a:p>
            <a:pPr algn="just"/>
            <a:r>
              <a:rPr lang="tr-TR" dirty="0" smtClean="0"/>
              <a:t>Dammeden dammeye geçişte idğam yapılırken hem idğamın öncesinde hem de idğam yaparken dudaklar ileri sürülmelidir.</a:t>
            </a:r>
          </a:p>
          <a:p>
            <a:pPr>
              <a:buNone/>
            </a:pPr>
            <a:r>
              <a:rPr lang="tr-TR" dirty="0" smtClean="0"/>
              <a:t> </a:t>
            </a:r>
            <a:r>
              <a:rPr lang="ar-EG" sz="4000" b="1" dirty="0" smtClean="0">
                <a:latin typeface="Estrangelo Edessa" pitchFamily="66"/>
                <a:cs typeface="Estrangelo Edessa" pitchFamily="66"/>
              </a:rPr>
              <a:t>هَلْ اَدُلُّكُمْ</a:t>
            </a:r>
            <a:r>
              <a:rPr lang="tr-TR" sz="4000" b="1" dirty="0" smtClean="0">
                <a:latin typeface="Estrangelo Edessa" pitchFamily="66"/>
                <a:cs typeface="Estrangelo Edessa" pitchFamily="66"/>
              </a:rPr>
              <a:t> , </a:t>
            </a:r>
            <a:r>
              <a:rPr lang="ar-EG" sz="4000" b="1" dirty="0" smtClean="0">
                <a:latin typeface="Estrangelo Edessa" pitchFamily="66"/>
                <a:cs typeface="Estrangelo Edessa" pitchFamily="66"/>
              </a:rPr>
              <a:t>اَصَابَتْهُمْ مُصِيبَةٌ</a:t>
            </a:r>
            <a:r>
              <a:rPr lang="tr-TR" sz="4000" b="1" dirty="0" smtClean="0">
                <a:latin typeface="Estrangelo Edessa" pitchFamily="66"/>
                <a:cs typeface="Estrangelo Edessa" pitchFamily="66"/>
              </a:rPr>
              <a:t> , </a:t>
            </a:r>
            <a:r>
              <a:rPr lang="ar-EG" sz="4000" b="1" dirty="0" smtClean="0">
                <a:latin typeface="Estrangelo Edessa" pitchFamily="66"/>
                <a:cs typeface="Estrangelo Edessa" pitchFamily="66"/>
              </a:rPr>
              <a:t>عَدُوٌّمُبِينٌ</a:t>
            </a:r>
            <a:r>
              <a:rPr lang="tr-TR" sz="4000" b="1" dirty="0" smtClean="0">
                <a:latin typeface="Estrangelo Edessa" pitchFamily="66"/>
                <a:cs typeface="Estrangelo Edessa" pitchFamily="66"/>
              </a:rPr>
              <a:t> </a:t>
            </a:r>
          </a:p>
          <a:p>
            <a:pPr algn="just"/>
            <a:r>
              <a:rPr lang="tr-TR" dirty="0" smtClean="0">
                <a:cs typeface="Estrangelo Edessa" pitchFamily="66"/>
              </a:rPr>
              <a:t>Fethadan dammeye geçişte idğam yapılırken önce dudaklar normal pozisyonundayken fetha okunur, sonra hızla dudaklar ileri sürülerek idğam okunur. Varsa tutma süresi, dudaklar ilerideyken icra edilir. </a:t>
            </a:r>
            <a:r>
              <a:rPr lang="ar-EG" sz="4000" b="1" dirty="0" smtClean="0">
                <a:cs typeface="Estrangelo Edessa" pitchFamily="66"/>
              </a:rPr>
              <a:t>يَا اَيُّهَاالذينَ</a:t>
            </a:r>
            <a:r>
              <a:rPr lang="tr-TR" sz="4000" b="1" dirty="0" smtClean="0">
                <a:cs typeface="Estrangelo Edessa" pitchFamily="66"/>
              </a:rPr>
              <a:t> , </a:t>
            </a:r>
            <a:endParaRPr lang="en-US" sz="4000" b="1" dirty="0" smtClean="0">
              <a:cs typeface="Estrangelo Edessa" pitchFamily="66"/>
            </a:endParaRPr>
          </a:p>
          <a:p>
            <a:pPr algn="just">
              <a:buNone/>
            </a:pPr>
            <a:r>
              <a:rPr lang="ar-EG" sz="4000" b="1" dirty="0" smtClean="0">
                <a:cs typeface="Estrangelo Edessa" pitchFamily="66"/>
              </a:rPr>
              <a:t>اَنْ يُوصَلَ</a:t>
            </a:r>
            <a:r>
              <a:rPr lang="tr-TR" sz="4000" b="1" dirty="0" smtClean="0">
                <a:cs typeface="Estrangelo Edessa" pitchFamily="66"/>
              </a:rPr>
              <a:t> , </a:t>
            </a:r>
            <a:r>
              <a:rPr lang="ar-EG" sz="4000" b="1" dirty="0" smtClean="0">
                <a:cs typeface="Estrangelo Edessa" pitchFamily="66"/>
              </a:rPr>
              <a:t>فَتْحًامُبِينًا</a:t>
            </a:r>
            <a:endParaRPr lang="en-US" sz="4000" b="1" dirty="0" smtClean="0">
              <a:cs typeface="Estrangelo Edessa" pitchFamily="66"/>
            </a:endParaRPr>
          </a:p>
          <a:p>
            <a:pPr algn="just">
              <a:buNone/>
            </a:pPr>
            <a:endParaRPr lang="en-US" sz="4000" b="1" dirty="0" smtClean="0">
              <a:cs typeface="Estrangelo Edessa" pitchFamily="66"/>
            </a:endParaRPr>
          </a:p>
          <a:p>
            <a:pPr algn="just">
              <a:buNone/>
            </a:pPr>
            <a:endParaRPr lang="tr-TR" sz="4000" b="1" dirty="0" smtClean="0">
              <a:cs typeface="Estrangelo Edessa" pitchFamily="66"/>
            </a:endParaRPr>
          </a:p>
        </p:txBody>
      </p:sp>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DUDAK TA’LİMİ’NİN ÖNEMİ</a:t>
            </a:r>
            <a:endParaRPr lang="tr-TR" dirty="0"/>
          </a:p>
        </p:txBody>
      </p:sp>
      <p:sp>
        <p:nvSpPr>
          <p:cNvPr id="3" name="2 İçerik Yer Tutucusu"/>
          <p:cNvSpPr>
            <a:spLocks noGrp="1"/>
          </p:cNvSpPr>
          <p:nvPr>
            <p:ph idx="1"/>
          </p:nvPr>
        </p:nvSpPr>
        <p:spPr>
          <a:xfrm>
            <a:off x="457200" y="1268760"/>
            <a:ext cx="8229600" cy="5589240"/>
          </a:xfrm>
        </p:spPr>
        <p:txBody>
          <a:bodyPr>
            <a:normAutofit fontScale="92500" lnSpcReduction="10000"/>
          </a:bodyPr>
          <a:lstStyle/>
          <a:p>
            <a:pPr algn="just"/>
            <a:r>
              <a:rPr lang="tr-TR" dirty="0" smtClean="0"/>
              <a:t>Dudak </a:t>
            </a:r>
            <a:r>
              <a:rPr lang="tr-TR" dirty="0" err="1" smtClean="0"/>
              <a:t>ta’limine</a:t>
            </a:r>
            <a:r>
              <a:rPr lang="tr-TR" dirty="0" smtClean="0"/>
              <a:t> riayet etmek tilavetin </a:t>
            </a:r>
            <a:r>
              <a:rPr lang="tr-TR" dirty="0" err="1" smtClean="0"/>
              <a:t>âdâbındandır</a:t>
            </a:r>
            <a:r>
              <a:rPr lang="tr-TR" dirty="0" smtClean="0"/>
              <a:t>. Dudak </a:t>
            </a:r>
            <a:r>
              <a:rPr lang="tr-TR" dirty="0" err="1" smtClean="0"/>
              <a:t>ta’limine</a:t>
            </a:r>
            <a:r>
              <a:rPr lang="tr-TR" dirty="0" smtClean="0"/>
              <a:t> riayet etmemek, harflerin seslerinin </a:t>
            </a:r>
            <a:r>
              <a:rPr lang="tr-TR" dirty="0" err="1" smtClean="0"/>
              <a:t>usûlüne</a:t>
            </a:r>
            <a:r>
              <a:rPr lang="tr-TR" dirty="0" smtClean="0"/>
              <a:t> uygun olarak ortaya çıkmasını engelleyeceğinden, “güzel yapma” manasına gelen “</a:t>
            </a:r>
            <a:r>
              <a:rPr lang="tr-TR" dirty="0" err="1" smtClean="0"/>
              <a:t>tecvid</a:t>
            </a:r>
            <a:r>
              <a:rPr lang="tr-TR" dirty="0" smtClean="0"/>
              <a:t> </a:t>
            </a:r>
            <a:r>
              <a:rPr lang="tr-TR" dirty="0" err="1" smtClean="0"/>
              <a:t>kuralları”na</a:t>
            </a:r>
            <a:r>
              <a:rPr lang="tr-TR" dirty="0" smtClean="0"/>
              <a:t> riayetsizlik olur. </a:t>
            </a:r>
          </a:p>
          <a:p>
            <a:pPr algn="just"/>
            <a:r>
              <a:rPr lang="tr-TR" dirty="0" smtClean="0"/>
              <a:t>Tecvîd kaideleri, </a:t>
            </a:r>
            <a:r>
              <a:rPr lang="tr-TR" dirty="0" err="1" smtClean="0"/>
              <a:t>Kur’ân’ın</a:t>
            </a:r>
            <a:r>
              <a:rPr lang="tr-TR" dirty="0" smtClean="0"/>
              <a:t> orijinal okunuş şeklini muhafaza etmek için, </a:t>
            </a:r>
            <a:r>
              <a:rPr lang="tr-TR" dirty="0" err="1" smtClean="0"/>
              <a:t>Kur’ân’ın</a:t>
            </a:r>
            <a:r>
              <a:rPr lang="tr-TR" dirty="0" smtClean="0"/>
              <a:t> </a:t>
            </a:r>
            <a:r>
              <a:rPr lang="tr-TR" dirty="0" err="1" smtClean="0"/>
              <a:t>nüzûlünden</a:t>
            </a:r>
            <a:r>
              <a:rPr lang="tr-TR" dirty="0" smtClean="0"/>
              <a:t> sonraki dönemlerde ortaya konulmuş kaidelerdir. İşte dudak </a:t>
            </a:r>
            <a:r>
              <a:rPr lang="tr-TR" dirty="0" err="1" smtClean="0"/>
              <a:t>ta’limi</a:t>
            </a:r>
            <a:r>
              <a:rPr lang="tr-TR" dirty="0" smtClean="0"/>
              <a:t> de bu kaidelerden biri olarak </a:t>
            </a:r>
            <a:r>
              <a:rPr lang="tr-TR" dirty="0" err="1" smtClean="0"/>
              <a:t>Kur’ân’ın</a:t>
            </a:r>
            <a:r>
              <a:rPr lang="tr-TR" dirty="0" smtClean="0"/>
              <a:t> orijinal okunuşunu, birinci derecede temin etmekte ve önemini bu noktadan almaktadır</a:t>
            </a:r>
            <a:endParaRPr lang="tr-TR"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yagram"/>
          <p:cNvGraphicFramePr/>
          <p:nvPr/>
        </p:nvGraphicFramePr>
        <p:xfrm>
          <a:off x="0" y="332656"/>
          <a:ext cx="914400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HAREKELERDE DUDAK TA’LÎMİ</a:t>
            </a:r>
            <a:endParaRPr lang="tr-TR" b="1" dirty="0"/>
          </a:p>
        </p:txBody>
      </p:sp>
      <p:sp>
        <p:nvSpPr>
          <p:cNvPr id="3" name="2 İçerik Yer Tutucusu"/>
          <p:cNvSpPr>
            <a:spLocks noGrp="1"/>
          </p:cNvSpPr>
          <p:nvPr>
            <p:ph idx="1"/>
          </p:nvPr>
        </p:nvSpPr>
        <p:spPr>
          <a:xfrm>
            <a:off x="251520" y="1340768"/>
            <a:ext cx="8640960" cy="5517232"/>
          </a:xfrm>
        </p:spPr>
        <p:txBody>
          <a:bodyPr>
            <a:normAutofit/>
          </a:bodyPr>
          <a:lstStyle/>
          <a:p>
            <a:pPr algn="just"/>
            <a:r>
              <a:rPr lang="tr-TR" b="1" u="sng" dirty="0" smtClean="0"/>
              <a:t>Hareke:</a:t>
            </a:r>
            <a:r>
              <a:rPr lang="tr-TR" dirty="0" smtClean="0"/>
              <a:t> Harfin çıktığı mahrecin hareketidir. Yani belli bir mahreçten başlayan harfin sesine, ağızdan çıkışı esnasında bir doğrultu kazanmasını sağlayan şeye hareke denir. Fetha hareke, kalın harflere “a”,  ince harflere “a-e” arasındaki sesin doğrultusunu kazandırır. Kesre hareke; ince harflere “i”, kalın harflere “ı” ile başlayıp “i” ile biten bir doğrultu kazandırır.  Ötre hareke, kalın harflere “u”, ince harflere u-ü arasındaki sesin doğrultusunu kazandırır.</a:t>
            </a: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FETHA (ÜSTÜN)</a:t>
            </a:r>
            <a:endParaRPr lang="tr-TR" dirty="0"/>
          </a:p>
        </p:txBody>
      </p:sp>
      <p:sp>
        <p:nvSpPr>
          <p:cNvPr id="3" name="2 İçerik Yer Tutucusu"/>
          <p:cNvSpPr>
            <a:spLocks noGrp="1"/>
          </p:cNvSpPr>
          <p:nvPr>
            <p:ph idx="1"/>
          </p:nvPr>
        </p:nvSpPr>
        <p:spPr>
          <a:xfrm>
            <a:off x="457200" y="980728"/>
            <a:ext cx="8229600" cy="5877272"/>
          </a:xfrm>
        </p:spPr>
        <p:txBody>
          <a:bodyPr>
            <a:normAutofit fontScale="70000" lnSpcReduction="20000"/>
          </a:bodyPr>
          <a:lstStyle/>
          <a:p>
            <a:pPr algn="just">
              <a:lnSpc>
                <a:spcPct val="170000"/>
              </a:lnSpc>
            </a:pPr>
            <a:r>
              <a:rPr lang="tr-TR" b="1" u="sng" dirty="0" smtClean="0"/>
              <a:t>Fetha:</a:t>
            </a:r>
            <a:r>
              <a:rPr lang="tr-TR" b="1" dirty="0" smtClean="0"/>
              <a:t> </a:t>
            </a:r>
            <a:r>
              <a:rPr lang="tr-TR" dirty="0" smtClean="0"/>
              <a:t>Lügatte açmak veya açıklık anlamındadır. </a:t>
            </a:r>
            <a:r>
              <a:rPr lang="tr-TR" dirty="0" err="1" smtClean="0"/>
              <a:t>Tecvid</a:t>
            </a:r>
            <a:r>
              <a:rPr lang="tr-TR" dirty="0" smtClean="0"/>
              <a:t> ilminde fetha, sese doğrultu vermek için alt çenenin biraz düşmesiyle ağzın aldığı açılma durumudur. Burada açılmayı sağlayan üst çene değil, hareketli olan alt çenedir. </a:t>
            </a:r>
            <a:r>
              <a:rPr lang="tr-TR" u="sng" dirty="0" smtClean="0"/>
              <a:t>Fetha harekede dudaklar ileri sürülmeksizin, tabii durumunda ve açık olmalıdır. </a:t>
            </a:r>
            <a:r>
              <a:rPr lang="tr-TR" dirty="0" smtClean="0"/>
              <a:t>Yani fetha harekede dudaklar ileri sürülmez. Sürülürse “a” sesi yerine “o” sesi duyulur. Buradaki dudakların açıklığının ne kadar olması gerektiği önemlidir. Kaynaklarda bu durum; ince harflerde bir parmak, kalın harflerde iki parmak şeklinde tarif edilmiştir. Bir parmak açıklık ince harflere “e-a” arasında bir ses verir. Kalın harflerde olması gereken iki parmak açıklık, net bir “a” sesi verilmesini sağlar.</a:t>
            </a:r>
            <a:endParaRPr lang="tr-TR" b="1" u="sng" dirty="0" smtClean="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KESRE (ESRE)</a:t>
            </a:r>
            <a:endParaRPr lang="tr-TR" dirty="0"/>
          </a:p>
        </p:txBody>
      </p:sp>
      <p:sp>
        <p:nvSpPr>
          <p:cNvPr id="3" name="2 İçerik Yer Tutucusu"/>
          <p:cNvSpPr>
            <a:spLocks noGrp="1"/>
          </p:cNvSpPr>
          <p:nvPr>
            <p:ph idx="1"/>
          </p:nvPr>
        </p:nvSpPr>
        <p:spPr>
          <a:xfrm>
            <a:off x="457200" y="1268760"/>
            <a:ext cx="8229600" cy="5400600"/>
          </a:xfrm>
        </p:spPr>
        <p:txBody>
          <a:bodyPr>
            <a:normAutofit fontScale="92500"/>
          </a:bodyPr>
          <a:lstStyle/>
          <a:p>
            <a:pPr algn="just"/>
            <a:r>
              <a:rPr lang="tr-TR" dirty="0" smtClean="0"/>
              <a:t>Kesir, Kesre; lügatte kırmak veya kırılmak anlamındadır.</a:t>
            </a:r>
          </a:p>
          <a:p>
            <a:pPr algn="just"/>
            <a:r>
              <a:rPr lang="tr-TR" dirty="0" err="1" smtClean="0"/>
              <a:t>Tecvidde</a:t>
            </a:r>
            <a:r>
              <a:rPr lang="tr-TR" dirty="0" smtClean="0"/>
              <a:t> kesre, sese “i” doğrultusu vermek için, üst çeneyi alt çeneye hakim kılıp, alt çeneyi kırıp-kısarak ağzı açmamaktır. Dudaklar normaldir, ileri sürülmüş veya toplanmış değildir. Yani tabii vaziyetindedir. Dişler ve ağız biraz açıktır. Ancak fetha kadar açık değildir. İnce harfe “i”, kalın harfe “</a:t>
            </a:r>
            <a:r>
              <a:rPr lang="tr-TR" dirty="0" err="1" smtClean="0"/>
              <a:t>ı”dan</a:t>
            </a:r>
            <a:r>
              <a:rPr lang="tr-TR" dirty="0" smtClean="0"/>
              <a:t> “</a:t>
            </a:r>
            <a:r>
              <a:rPr lang="tr-TR" dirty="0" err="1" smtClean="0"/>
              <a:t>i”ye</a:t>
            </a:r>
            <a:r>
              <a:rPr lang="tr-TR" dirty="0" smtClean="0"/>
              <a:t> inen bir ses verir. İnce veya kalın harflerin kesreli okunuşu sırasında dudakların pozisyonunda herhangi bir değişiklik olmamalıdır.</a:t>
            </a:r>
            <a:endParaRPr lang="tr-TR" dirty="0"/>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DAMME (ÖTRE)</a:t>
            </a:r>
            <a:endParaRPr lang="tr-TR" dirty="0"/>
          </a:p>
        </p:txBody>
      </p:sp>
      <p:sp>
        <p:nvSpPr>
          <p:cNvPr id="3" name="2 İçerik Yer Tutucusu"/>
          <p:cNvSpPr>
            <a:spLocks noGrp="1"/>
          </p:cNvSpPr>
          <p:nvPr>
            <p:ph idx="1"/>
          </p:nvPr>
        </p:nvSpPr>
        <p:spPr>
          <a:xfrm>
            <a:off x="457200" y="1124744"/>
            <a:ext cx="8229600" cy="5733256"/>
          </a:xfrm>
        </p:spPr>
        <p:txBody>
          <a:bodyPr>
            <a:normAutofit fontScale="92500" lnSpcReduction="20000"/>
          </a:bodyPr>
          <a:lstStyle/>
          <a:p>
            <a:r>
              <a:rPr lang="tr-TR" dirty="0" err="1" smtClean="0"/>
              <a:t>Damm</a:t>
            </a:r>
            <a:r>
              <a:rPr lang="tr-TR" dirty="0" smtClean="0"/>
              <a:t>, Damme (</a:t>
            </a:r>
            <a:r>
              <a:rPr lang="ar-EG" dirty="0" smtClean="0"/>
              <a:t>ضمّ</a:t>
            </a:r>
            <a:r>
              <a:rPr lang="tr-TR" dirty="0" smtClean="0"/>
              <a:t> , </a:t>
            </a:r>
            <a:r>
              <a:rPr lang="ar-EG" dirty="0" smtClean="0"/>
              <a:t>ضمّة</a:t>
            </a:r>
            <a:r>
              <a:rPr lang="tr-TR" dirty="0" smtClean="0"/>
              <a:t>); Lügatte bitiştirme, ekleme, yumma anlamlarına gelir.</a:t>
            </a:r>
          </a:p>
          <a:p>
            <a:pPr algn="just"/>
            <a:r>
              <a:rPr lang="tr-TR" dirty="0" err="1" smtClean="0"/>
              <a:t>Tecvidde</a:t>
            </a:r>
            <a:r>
              <a:rPr lang="tr-TR" dirty="0" smtClean="0"/>
              <a:t> damme, sese doğrultu kazandırmak için dudakları belli bir miktar yumarak öne doğru uzatmaktır. Bu durumda çene normal, dudaklar ise ortada bir nohut tanesi kadar boşluk kalacak şekilde yumulmalı ve öne sürülmelidir. Dudağın toplanması tam kıvamında yapılamazsa ya Türkçedeki “o” sesine yada fethanın sesine benzeyen bir ses ortaya çıkar. İleri sürme işlemi de tam kıvamında olmazsa Türkçedeki “ü” sesi ortaya çıkar. Arapçada “ü” sesi yoktur. Olması gereken ses ise; kalın harflerde “u” sesi, ince harflerde “u-ü” arası bir sestir.</a:t>
            </a:r>
            <a:endParaRPr lang="tr-T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8373616" cy="6858000"/>
          </a:xfrm>
        </p:spPr>
        <p:txBody>
          <a:bodyPr>
            <a:normAutofit/>
          </a:bodyPr>
          <a:lstStyle/>
          <a:p>
            <a:pPr algn="just">
              <a:buFont typeface="Arial" pitchFamily="34" charset="0"/>
              <a:buChar char="•"/>
            </a:pPr>
            <a:r>
              <a:rPr lang="tr-TR" sz="3200" dirty="0" smtClean="0"/>
              <a:t> Damme harekeden sonra vâv (</a:t>
            </a:r>
            <a:r>
              <a:rPr lang="ar-EG" sz="3200" dirty="0" smtClean="0"/>
              <a:t>و</a:t>
            </a:r>
            <a:r>
              <a:rPr lang="tr-TR" sz="3200" dirty="0" smtClean="0"/>
              <a:t>) harfi geldiğinde, </a:t>
            </a:r>
            <a:r>
              <a:rPr lang="tr-TR" sz="3200" dirty="0" err="1" smtClean="0"/>
              <a:t>vâv’ı</a:t>
            </a:r>
            <a:r>
              <a:rPr lang="tr-TR" sz="3200" dirty="0" smtClean="0"/>
              <a:t> netleştirmek için dudaklar biraz daha öne gider. Örnek; </a:t>
            </a:r>
            <a:r>
              <a:rPr lang="ar-EG" sz="3200" dirty="0" smtClean="0"/>
              <a:t>هُوَ</a:t>
            </a:r>
            <a:r>
              <a:rPr lang="tr-TR" sz="3200" dirty="0" smtClean="0"/>
              <a:t> gibi... Arapçada “ü” veya “o” sesi olmadığı için, damme harekeyi telaffuz ederken dudak </a:t>
            </a:r>
            <a:r>
              <a:rPr lang="tr-TR" sz="3200" dirty="0" err="1" smtClean="0"/>
              <a:t>ta’limine</a:t>
            </a:r>
            <a:r>
              <a:rPr lang="tr-TR" sz="3200" dirty="0" smtClean="0"/>
              <a:t> azami dikkat edilmelidir. Dudaklar tam kıvamında yumulmalı ve ileri sürülmelidir. </a:t>
            </a:r>
            <a:r>
              <a:rPr lang="ar-EG" sz="3600" b="1" dirty="0" smtClean="0">
                <a:latin typeface="Estrangelo Edessa" pitchFamily="66"/>
                <a:cs typeface="Estrangelo Edessa" pitchFamily="66"/>
              </a:rPr>
              <a:t>يَعْلَمُونَ</a:t>
            </a:r>
            <a:r>
              <a:rPr lang="tr-TR" sz="3200" dirty="0" smtClean="0"/>
              <a:t> ,</a:t>
            </a:r>
            <a:r>
              <a:rPr lang="en-US" sz="3200" dirty="0" smtClean="0"/>
              <a:t> </a:t>
            </a:r>
            <a:r>
              <a:rPr lang="tr-TR" sz="3200" dirty="0" smtClean="0"/>
              <a:t> </a:t>
            </a:r>
            <a:r>
              <a:rPr lang="ar-EG" sz="3600" b="1" dirty="0" smtClean="0">
                <a:latin typeface="Estrangelo Edessa" pitchFamily="66"/>
                <a:cs typeface="Estrangelo Edessa" pitchFamily="66"/>
              </a:rPr>
              <a:t>صُدُورْ</a:t>
            </a:r>
            <a:r>
              <a:rPr lang="tr-TR" sz="3200" dirty="0" smtClean="0"/>
              <a:t> </a:t>
            </a:r>
            <a:br>
              <a:rPr lang="tr-TR" sz="3200" dirty="0" smtClean="0"/>
            </a:br>
            <a:r>
              <a:rPr lang="tr-TR" sz="3200" dirty="0" err="1" smtClean="0"/>
              <a:t>Terceme</a:t>
            </a:r>
            <a:r>
              <a:rPr lang="tr-TR" sz="3200" dirty="0" smtClean="0"/>
              <a:t>-i </a:t>
            </a:r>
            <a:r>
              <a:rPr lang="tr-TR" sz="3200" dirty="0" err="1" smtClean="0"/>
              <a:t>Cezerî</a:t>
            </a:r>
            <a:r>
              <a:rPr lang="tr-TR" sz="3200" dirty="0" smtClean="0"/>
              <a:t> sahibi </a:t>
            </a:r>
            <a:r>
              <a:rPr lang="tr-TR" sz="3200" dirty="0" err="1" smtClean="0"/>
              <a:t>Mağnîsi</a:t>
            </a:r>
            <a:r>
              <a:rPr lang="tr-TR" sz="3200" dirty="0" smtClean="0"/>
              <a:t> şöyle der: İnce harflerin </a:t>
            </a:r>
            <a:r>
              <a:rPr lang="tr-TR" sz="3200" dirty="0" err="1" smtClean="0"/>
              <a:t>meftûhu</a:t>
            </a:r>
            <a:r>
              <a:rPr lang="tr-TR" sz="3200" dirty="0" smtClean="0"/>
              <a:t> ile </a:t>
            </a:r>
            <a:r>
              <a:rPr lang="tr-TR" sz="3200" dirty="0" err="1" smtClean="0"/>
              <a:t>madmûmunun</a:t>
            </a:r>
            <a:r>
              <a:rPr lang="tr-TR" sz="3200" dirty="0" smtClean="0"/>
              <a:t> okunuşunda </a:t>
            </a:r>
            <a:r>
              <a:rPr lang="tr-TR" sz="3200" dirty="0" err="1" smtClean="0"/>
              <a:t>hadd</a:t>
            </a:r>
            <a:r>
              <a:rPr lang="tr-TR" sz="3200" dirty="0" smtClean="0"/>
              <a:t>-i </a:t>
            </a:r>
            <a:r>
              <a:rPr lang="tr-TR" sz="3200" dirty="0" err="1" smtClean="0"/>
              <a:t>terkik</a:t>
            </a:r>
            <a:r>
              <a:rPr lang="tr-TR" sz="3200" dirty="0" smtClean="0"/>
              <a:t> açısından bir fark yoktur. Arap menşe’li okuyuşlarda </a:t>
            </a:r>
            <a:r>
              <a:rPr lang="ar-EG" sz="3600" b="1" dirty="0" smtClean="0">
                <a:latin typeface="Estrangelo Edessa" pitchFamily="66"/>
                <a:cs typeface="Estrangelo Edessa" pitchFamily="66"/>
              </a:rPr>
              <a:t>نَعْبُدُ</a:t>
            </a:r>
            <a:r>
              <a:rPr lang="tr-TR" sz="3200" dirty="0" smtClean="0"/>
              <a:t> kelimesindeki </a:t>
            </a:r>
            <a:r>
              <a:rPr lang="ar-EG" sz="3200" dirty="0" smtClean="0"/>
              <a:t>ب</a:t>
            </a:r>
            <a:r>
              <a:rPr lang="tr-TR" sz="3200" dirty="0" smtClean="0"/>
              <a:t> harfinin “u” sesi ile okunup, </a:t>
            </a:r>
            <a:r>
              <a:rPr lang="ar-EG" sz="3600" b="1" dirty="0" smtClean="0">
                <a:latin typeface="Estrangelo Edessa" pitchFamily="66"/>
                <a:cs typeface="Estrangelo Edessa" pitchFamily="66"/>
              </a:rPr>
              <a:t>أَنْبَأَ</a:t>
            </a:r>
            <a:r>
              <a:rPr lang="tr-TR" sz="3200" dirty="0" smtClean="0"/>
              <a:t> kelimesindeki </a:t>
            </a:r>
            <a:r>
              <a:rPr lang="ar-EG" sz="3200" dirty="0" smtClean="0"/>
              <a:t>ب</a:t>
            </a:r>
            <a:r>
              <a:rPr lang="tr-TR" sz="3200" dirty="0" smtClean="0"/>
              <a:t> harfinin “e” sesi ile okunması yanlıştır. </a:t>
            </a:r>
            <a:endParaRPr lang="tr-TR" sz="3200"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r>
              <a:rPr lang="tr-TR" dirty="0" smtClean="0"/>
              <a:t>SAKİN HARFLERDE DUDAK TA’LÎMİ</a:t>
            </a:r>
            <a:endParaRPr lang="tr-TR" dirty="0"/>
          </a:p>
        </p:txBody>
      </p:sp>
      <p:sp>
        <p:nvSpPr>
          <p:cNvPr id="3" name="2 İçerik Yer Tutucusu"/>
          <p:cNvSpPr>
            <a:spLocks noGrp="1"/>
          </p:cNvSpPr>
          <p:nvPr>
            <p:ph idx="1"/>
          </p:nvPr>
        </p:nvSpPr>
        <p:spPr>
          <a:xfrm>
            <a:off x="457200" y="1268760"/>
            <a:ext cx="8229600" cy="5472608"/>
          </a:xfrm>
        </p:spPr>
        <p:txBody>
          <a:bodyPr/>
          <a:lstStyle/>
          <a:p>
            <a:pPr algn="just"/>
            <a:r>
              <a:rPr lang="tr-TR" dirty="0" smtClean="0"/>
              <a:t>Harf </a:t>
            </a:r>
            <a:r>
              <a:rPr lang="tr-TR" dirty="0" err="1" smtClean="0"/>
              <a:t>tenvinli</a:t>
            </a:r>
            <a:r>
              <a:rPr lang="tr-TR" dirty="0" smtClean="0"/>
              <a:t>, cezmli veya vakftan dolayı sakin olduğu zaman dudaklar, daima makablinin (yani kendinden önceki harfin) harekesi doğrultusunda şekil alır.</a:t>
            </a:r>
          </a:p>
          <a:p>
            <a:pPr algn="just"/>
            <a:r>
              <a:rPr lang="tr-TR" dirty="0" smtClean="0"/>
              <a:t> </a:t>
            </a:r>
            <a:r>
              <a:rPr lang="ar-EG" sz="4000" b="1" dirty="0" smtClean="0">
                <a:latin typeface="Estrangelo Edessa" pitchFamily="66"/>
                <a:cs typeface="Estrangelo Edessa" pitchFamily="66"/>
              </a:rPr>
              <a:t>لَهُمْ أَجْرُهُمْ عِنْدَ رَبِّهِمْ</a:t>
            </a:r>
            <a:r>
              <a:rPr lang="tr-TR" sz="4000" b="1" dirty="0" smtClean="0">
                <a:latin typeface="Estrangelo Edessa" pitchFamily="66"/>
                <a:cs typeface="Estrangelo Edessa" pitchFamily="66"/>
              </a:rPr>
              <a:t>, </a:t>
            </a:r>
            <a:r>
              <a:rPr lang="ar-EG" sz="4000" b="1" dirty="0" smtClean="0">
                <a:latin typeface="Estrangelo Edessa" pitchFamily="66"/>
                <a:cs typeface="Estrangelo Edessa" pitchFamily="66"/>
              </a:rPr>
              <a:t>مُسْتَقِيمْ</a:t>
            </a:r>
            <a:r>
              <a:rPr lang="tr-TR" sz="4000" b="1" dirty="0" smtClean="0">
                <a:latin typeface="Estrangelo Edessa" pitchFamily="66"/>
                <a:cs typeface="Estrangelo Edessa" pitchFamily="66"/>
              </a:rPr>
              <a:t>, </a:t>
            </a:r>
            <a:r>
              <a:rPr lang="ar-EG" sz="4000" b="1" dirty="0" smtClean="0">
                <a:latin typeface="Estrangelo Edessa" pitchFamily="66"/>
                <a:cs typeface="Estrangelo Edessa" pitchFamily="66"/>
              </a:rPr>
              <a:t>لَهُنَّ</a:t>
            </a:r>
            <a:r>
              <a:rPr lang="tr-TR" sz="4000" b="1" dirty="0" smtClean="0">
                <a:latin typeface="Estrangelo Edessa" pitchFamily="66"/>
                <a:cs typeface="Estrangelo Edessa" pitchFamily="66"/>
              </a:rPr>
              <a:t> </a:t>
            </a:r>
            <a:r>
              <a:rPr lang="tr-TR" sz="4000" b="1" dirty="0" smtClean="0">
                <a:latin typeface="Estrangelo Edessa" pitchFamily="66"/>
                <a:cs typeface="Estrangelo Edessa" pitchFamily="66"/>
                <a:sym typeface="Wingdings" pitchFamily="2" charset="2"/>
              </a:rPr>
              <a:t> </a:t>
            </a:r>
            <a:r>
              <a:rPr lang="tr-TR" dirty="0" smtClean="0">
                <a:cs typeface="Estrangelo Edessa" pitchFamily="66"/>
              </a:rPr>
              <a:t>burada vakf yapıldığında dudak ileride, </a:t>
            </a:r>
            <a:r>
              <a:rPr lang="tr-TR" dirty="0" err="1" smtClean="0">
                <a:cs typeface="Estrangelo Edessa" pitchFamily="66"/>
              </a:rPr>
              <a:t>vasl</a:t>
            </a:r>
            <a:r>
              <a:rPr lang="tr-TR" dirty="0" smtClean="0">
                <a:cs typeface="Estrangelo Edessa" pitchFamily="66"/>
              </a:rPr>
              <a:t> yapıldığında geride olmalıdır.</a:t>
            </a:r>
          </a:p>
          <a:p>
            <a:pPr algn="just"/>
            <a:r>
              <a:rPr lang="tr-TR" dirty="0" smtClean="0">
                <a:cs typeface="Estrangelo Edessa" pitchFamily="66"/>
              </a:rPr>
              <a:t>Eğer sakin harfin makabli de sakinse bu durumda bir önceki harfin harekesine bakılır. </a:t>
            </a:r>
            <a:r>
              <a:rPr lang="ar-EG" sz="3600" b="1" dirty="0" smtClean="0">
                <a:latin typeface="Estrangelo Edessa" pitchFamily="66"/>
                <a:cs typeface="Estrangelo Edessa" pitchFamily="66"/>
              </a:rPr>
              <a:t>يَعْلَمُونْ</a:t>
            </a:r>
            <a:endParaRPr lang="tr-TR" sz="3600" dirty="0">
              <a:cs typeface="Estrangelo Edessa" pitchFamily="66"/>
            </a:endParaRPr>
          </a:p>
        </p:txBody>
      </p:sp>
    </p:spTree>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1072</Words>
  <Application>Microsoft Office PowerPoint</Application>
  <PresentationFormat>Ekran Gösterisi (4:3)</PresentationFormat>
  <Paragraphs>47</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DUDAK TA’LÎMİ</vt:lpstr>
      <vt:lpstr>DUDAK TA’LİMİ’NİN ÖNEMİ</vt:lpstr>
      <vt:lpstr>PowerPoint Sunusu</vt:lpstr>
      <vt:lpstr>HAREKELERDE DUDAK TA’LÎMİ</vt:lpstr>
      <vt:lpstr>FETHA (ÜSTÜN)</vt:lpstr>
      <vt:lpstr>KESRE (ESRE)</vt:lpstr>
      <vt:lpstr>DAMME (ÖTRE)</vt:lpstr>
      <vt:lpstr> Damme harekeden sonra vâv (و) harfi geldiğinde, vâv’ı netleştirmek için dudaklar biraz daha öne gider. Örnek; هُوَ gibi... Arapçada “ü” veya “o” sesi olmadığı için, damme harekeyi telaffuz ederken dudak ta’limine azami dikkat edilmelidir. Dudaklar tam kıvamında yumulmalı ve ileri sürülmelidir. يَعْلَمُونَ ,  صُدُورْ  Terceme-i Cezerî sahibi Mağnîsi şöyle der: İnce harflerin meftûhu ile madmûmunun okunuşunda hadd-i terkik açısından bir fark yoktur. Arap menşe’li okuyuşlarda نَعْبُدُ kelimesindeki ب harfinin “u” sesi ile okunup, أَنْبَأَ kelimesindeki ب harfinin “e” sesi ile okunması yanlıştır. </vt:lpstr>
      <vt:lpstr>SAKİN HARFLERDE DUDAK TA’LÎMİ</vt:lpstr>
      <vt:lpstr>    “Sakin harfler dudak ta’lîmi açısından makablinin harekesine tâbîdir” kaidesi gereği; bütün izhâr çeşitlerinde, bütün ihfâ çeşitlerinde ve dahi iklâbda sakin harf, dudak ta’lîmi açısından makablinin harekesine tâbîdir.   لَكُمْ دِينُكُمْ , غَنِيٌّ كَرِيمْ , اَمْ لَمْ تُنْذِرْهُمْ لاَ يُؤْمِنُونْ. ,   مِنْ خَوْفْ , إِنْ كُنْتُمْ , غَفُورٌ حَلِيمْ , لَيُنْبَذَنَّ,    مُحِيطٌ بِالْكَافِرِينْ , يَنْبُوعًا , مِنْ بُطُونِ , رَؤُفٌ بِالْعِبَادْ ,   مَالَهُمْ بِهِ , سُنْبُلَةٍ…</vt:lpstr>
      <vt:lpstr>İDĞAMLI VE ŞEDDELİ KELİMELERDE DUDAK TA’LÎMİ</vt:lpstr>
      <vt:lpstr> Bütün idğam çeşitlerinde sakin olan ilk harf (müdğam), dudak ta’limi açısından ikinci gelen harekeli harfe (müdğamun fih’in harekesine) tâbidir. Şeddeli harflerde de şeddenin üzerinde bulunan harekeye göre dudaklar şekil almalıdır. Şedde aynı iki harften ilkinin sakin, ikincisinin harekeli olarak gelmesi demektir. Bu durumda ikinci gelen harekeli harf dudak ta’limini belirleyen unsurdur. (أَيُّ = أَيْ يُ)</vt:lpstr>
      <vt:lpstr>ÖRNEKLER</vt:lpstr>
      <vt:lpstr>ÖRNEKLER</vt:lpstr>
      <vt:lpstr>ÖRNEKLER</vt:lpstr>
      <vt:lpstr>ÖRNEKLER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DUDAK TA’LÎMİ</dc:title>
  <cp:lastModifiedBy>user</cp:lastModifiedBy>
  <cp:revision>9</cp:revision>
  <dcterms:modified xsi:type="dcterms:W3CDTF">2018-01-03T11:08:37Z</dcterms:modified>
</cp:coreProperties>
</file>