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7" r:id="rId3"/>
    <p:sldId id="268" r:id="rId4"/>
    <p:sldId id="269" r:id="rId5"/>
    <p:sldId id="270" r:id="rId6"/>
    <p:sldId id="271" r:id="rId7"/>
    <p:sldId id="272" r:id="rId8"/>
    <p:sldId id="273" r:id="rId9"/>
    <p:sldId id="274" r:id="rId10"/>
    <p:sldId id="275" r:id="rId11"/>
    <p:sldId id="276" r:id="rId12"/>
    <p:sldId id="27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41C1D067-8D7F-449A-B0C4-3E9A90619E74}"/>
              </a:ext>
            </a:extLst>
          </p:cNvPr>
          <p:cNvSpPr>
            <a:spLocks noGrp="1"/>
          </p:cNvSpPr>
          <p:nvPr>
            <p:ph idx="1"/>
          </p:nvPr>
        </p:nvSpPr>
        <p:spPr>
          <a:xfrm>
            <a:off x="2589212" y="2133600"/>
            <a:ext cx="8966684" cy="3777622"/>
          </a:xfrm>
        </p:spPr>
        <p:txBody>
          <a:bodyPr>
            <a:normAutofit/>
          </a:bodyPr>
          <a:lstStyle/>
          <a:p>
            <a:pPr marL="0" indent="0">
              <a:buNone/>
            </a:pPr>
            <a:r>
              <a:rPr lang="tr-TR" sz="3600" dirty="0"/>
              <a:t>Nitel Araştırma Desenleri (</a:t>
            </a:r>
            <a:r>
              <a:rPr lang="en-US" sz="3600" dirty="0" err="1"/>
              <a:t>Etnografya</a:t>
            </a:r>
            <a:r>
              <a:rPr lang="tr-TR" sz="3600" dirty="0"/>
              <a:t>)</a:t>
            </a:r>
            <a:endParaRPr lang="en-US" sz="3600" dirty="0"/>
          </a:p>
        </p:txBody>
      </p:sp>
    </p:spTree>
    <p:extLst>
      <p:ext uri="{BB962C8B-B14F-4D97-AF65-F5344CB8AC3E}">
        <p14:creationId xmlns:p14="http://schemas.microsoft.com/office/powerpoint/2010/main" val="146992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942108"/>
            <a:ext cx="8568952" cy="5367211"/>
          </a:xfrm>
        </p:spPr>
        <p:txBody>
          <a:bodyPr>
            <a:noAutofit/>
          </a:bodyPr>
          <a:lstStyle/>
          <a:p>
            <a:pPr algn="just">
              <a:buNone/>
            </a:pPr>
            <a:r>
              <a:rPr lang="tr-TR" sz="2000" dirty="0">
                <a:latin typeface="+mj-lt"/>
                <a:cs typeface="Times New Roman" pitchFamily="18" charset="0"/>
              </a:rPr>
              <a:t>	</a:t>
            </a:r>
            <a:r>
              <a:rPr lang="tr-TR" sz="2000" b="1" i="1" dirty="0">
                <a:latin typeface="+mj-lt"/>
                <a:cs typeface="Times New Roman" pitchFamily="18" charset="0"/>
              </a:rPr>
              <a:t>Veri Analizi</a:t>
            </a:r>
          </a:p>
          <a:p>
            <a:pPr algn="just">
              <a:buNone/>
            </a:pPr>
            <a:r>
              <a:rPr lang="tr-TR" sz="2000" dirty="0">
                <a:latin typeface="+mj-lt"/>
                <a:cs typeface="Times New Roman" pitchFamily="18" charset="0"/>
              </a:rPr>
              <a:t>	Etnografya araştırmalarında kullanılan içerik analizinin özellikleri aşağıdaki gibi özetlenebilir (</a:t>
            </a:r>
            <a:r>
              <a:rPr lang="tr-TR" sz="2000" dirty="0" err="1">
                <a:latin typeface="+mj-lt"/>
                <a:cs typeface="Times New Roman" pitchFamily="18" charset="0"/>
              </a:rPr>
              <a:t>Altheide</a:t>
            </a:r>
            <a:r>
              <a:rPr lang="tr-TR" sz="2000" dirty="0">
                <a:latin typeface="+mj-lt"/>
                <a:cs typeface="Times New Roman" pitchFamily="18" charset="0"/>
              </a:rPr>
              <a:t>, 1987; </a:t>
            </a:r>
            <a:r>
              <a:rPr lang="tr-TR" sz="2000" dirty="0" err="1">
                <a:latin typeface="+mj-lt"/>
                <a:cs typeface="Times New Roman" pitchFamily="18" charset="0"/>
              </a:rPr>
              <a:t>Akt</a:t>
            </a:r>
            <a:r>
              <a:rPr lang="tr-TR" sz="2000" dirty="0">
                <a:latin typeface="+mj-lt"/>
                <a:cs typeface="Times New Roman" pitchFamily="18" charset="0"/>
              </a:rPr>
              <a:t>. Baş ve </a:t>
            </a:r>
            <a:r>
              <a:rPr lang="tr-TR" sz="2000" dirty="0" err="1">
                <a:latin typeface="+mj-lt"/>
                <a:cs typeface="Times New Roman" pitchFamily="18" charset="0"/>
              </a:rPr>
              <a:t>diğ</a:t>
            </a:r>
            <a:r>
              <a:rPr lang="tr-TR" sz="2000" dirty="0">
                <a:latin typeface="+mj-lt"/>
                <a:cs typeface="Times New Roman" pitchFamily="18" charset="0"/>
              </a:rPr>
              <a:t>., 2008).</a:t>
            </a:r>
          </a:p>
          <a:p>
            <a:pPr algn="just"/>
            <a:r>
              <a:rPr lang="tr-TR" sz="2000" dirty="0" err="1">
                <a:latin typeface="+mj-lt"/>
                <a:cs typeface="Times New Roman" pitchFamily="18" charset="0"/>
              </a:rPr>
              <a:t>Etnografik</a:t>
            </a:r>
            <a:r>
              <a:rPr lang="tr-TR" sz="2000" dirty="0">
                <a:latin typeface="+mj-lt"/>
                <a:cs typeface="Times New Roman" pitchFamily="18" charset="0"/>
              </a:rPr>
              <a:t> içerik analizinde amaç keşfedici ve doğrulayıcı bir araştırma yürütmektir.</a:t>
            </a:r>
          </a:p>
          <a:p>
            <a:pPr algn="just"/>
            <a:r>
              <a:rPr lang="tr-TR" sz="2000" dirty="0">
                <a:latin typeface="+mj-lt"/>
                <a:cs typeface="Times New Roman" pitchFamily="18" charset="0"/>
              </a:rPr>
              <a:t>Analiz kapsamında üzerinde önemle durulan nokta verilerin içerik geçerliğidir.</a:t>
            </a:r>
          </a:p>
          <a:p>
            <a:pPr algn="just"/>
            <a:r>
              <a:rPr lang="tr-TR" sz="2000" dirty="0">
                <a:latin typeface="+mj-lt"/>
                <a:cs typeface="Times New Roman" pitchFamily="18" charset="0"/>
              </a:rPr>
              <a:t>Veri toplama, analiz ve yorumlama bir döngü içerisinde yapılmaktadır. Yani, veri toplama süreci devam ederken analiz ve yorumlama devam etmektedir.</a:t>
            </a:r>
          </a:p>
          <a:p>
            <a:pPr algn="just"/>
            <a:r>
              <a:rPr lang="tr-TR" sz="2000" dirty="0">
                <a:latin typeface="+mj-lt"/>
                <a:cs typeface="Times New Roman" pitchFamily="18" charset="0"/>
              </a:rPr>
              <a:t>Veri toplamak için bu konuda yeterli bilgi ve deneyime sahip araştırmacılara ihtiyaç duyulmaktadır.</a:t>
            </a:r>
          </a:p>
          <a:p>
            <a:pPr algn="just">
              <a:buNone/>
            </a:pPr>
            <a:r>
              <a:rPr lang="tr-TR" sz="2000" dirty="0">
                <a:latin typeface="Georgia" pitchFamily="18" charset="0"/>
                <a:cs typeface="Times New Roman" pitchFamily="18" charset="0"/>
              </a:rPr>
              <a:t>	</a:t>
            </a:r>
          </a:p>
        </p:txBody>
      </p:sp>
      <p:sp>
        <p:nvSpPr>
          <p:cNvPr id="2" name="Slayt Numarası Yer Tutucusu 1"/>
          <p:cNvSpPr>
            <a:spLocks noGrp="1"/>
          </p:cNvSpPr>
          <p:nvPr>
            <p:ph type="sldNum" sz="quarter" idx="12"/>
          </p:nvPr>
        </p:nvSpPr>
        <p:spPr/>
        <p:txBody>
          <a:bodyPr/>
          <a:lstStyle/>
          <a:p>
            <a:fld id="{7B6DEF64-834F-4316-8FD0-43880C42B7F4}" type="slidenum">
              <a:rPr lang="tr-TR" smtClean="0"/>
              <a:pPr/>
              <a:t>10</a:t>
            </a:fld>
            <a:endParaRPr lang="tr-TR"/>
          </a:p>
        </p:txBody>
      </p:sp>
    </p:spTree>
    <p:extLst>
      <p:ext uri="{BB962C8B-B14F-4D97-AF65-F5344CB8AC3E}">
        <p14:creationId xmlns:p14="http://schemas.microsoft.com/office/powerpoint/2010/main" val="45331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476672"/>
            <a:ext cx="8568952" cy="5832648"/>
          </a:xfrm>
        </p:spPr>
        <p:txBody>
          <a:bodyPr>
            <a:noAutofit/>
          </a:bodyPr>
          <a:lstStyle/>
          <a:p>
            <a:pPr algn="just">
              <a:buNone/>
            </a:pPr>
            <a:r>
              <a:rPr lang="tr-TR" sz="2000" dirty="0">
                <a:latin typeface="Georgia" pitchFamily="18" charset="0"/>
                <a:cs typeface="Times New Roman" pitchFamily="18" charset="0"/>
              </a:rPr>
              <a:t>	</a:t>
            </a:r>
            <a:r>
              <a:rPr lang="tr-TR" sz="2000" b="1" i="1" dirty="0">
                <a:latin typeface="+mj-lt"/>
                <a:cs typeface="Times New Roman" pitchFamily="18" charset="0"/>
              </a:rPr>
              <a:t>Dezavantajlar</a:t>
            </a:r>
          </a:p>
          <a:p>
            <a:pPr algn="just"/>
            <a:r>
              <a:rPr lang="tr-TR" sz="2000" dirty="0">
                <a:latin typeface="+mj-lt"/>
                <a:cs typeface="Times New Roman" pitchFamily="18" charset="0"/>
              </a:rPr>
              <a:t>	Bu araştırma genellikle araştırmacıların belirli gözlemlerine ve yorumlarına dayandığından (nadir olarak ortaya çıkan sayısal veriler dışında) araştırmacıların kanaatlerinin geçerliğini saptamaları oldukça zordur. Bunun sonucu olarak gözlemcilerin önyargılarını elemine etmek de genellikle imkânsızdır. </a:t>
            </a:r>
          </a:p>
          <a:p>
            <a:pPr algn="just"/>
            <a:r>
              <a:rPr lang="tr-TR" sz="2000" dirty="0">
                <a:latin typeface="+mj-lt"/>
                <a:cs typeface="Times New Roman" pitchFamily="18" charset="0"/>
              </a:rPr>
              <a:t>	Genelleme yapılamaz.</a:t>
            </a:r>
          </a:p>
          <a:p>
            <a:pPr algn="just"/>
            <a:r>
              <a:rPr lang="tr-TR" sz="2000" dirty="0">
                <a:latin typeface="+mj-lt"/>
                <a:cs typeface="Times New Roman" pitchFamily="18" charset="0"/>
              </a:rPr>
              <a:t>	Planın ortaya konması ve bu plana tam olarak uyulması oldukça güçtür.</a:t>
            </a:r>
          </a:p>
          <a:p>
            <a:pPr algn="just">
              <a:buNone/>
            </a:pPr>
            <a:r>
              <a:rPr lang="tr-TR" sz="2000" dirty="0">
                <a:latin typeface="+mj-lt"/>
                <a:cs typeface="Times New Roman" pitchFamily="18" charset="0"/>
              </a:rPr>
              <a:t>	</a:t>
            </a:r>
          </a:p>
          <a:p>
            <a:pPr algn="r">
              <a:buNone/>
            </a:pPr>
            <a:r>
              <a:rPr lang="tr-TR" sz="2000" dirty="0">
                <a:latin typeface="+mj-lt"/>
                <a:cs typeface="Times New Roman" pitchFamily="18" charset="0"/>
              </a:rPr>
              <a:t>	(</a:t>
            </a:r>
            <a:r>
              <a:rPr lang="tr-TR" sz="2000" dirty="0" err="1">
                <a:latin typeface="+mj-lt"/>
                <a:cs typeface="Times New Roman" pitchFamily="18" charset="0"/>
              </a:rPr>
              <a:t>Fraenkel</a:t>
            </a:r>
            <a:r>
              <a:rPr lang="tr-TR" sz="2000" dirty="0">
                <a:latin typeface="+mj-lt"/>
                <a:cs typeface="Times New Roman" pitchFamily="18" charset="0"/>
              </a:rPr>
              <a:t>, </a:t>
            </a:r>
            <a:r>
              <a:rPr lang="tr-TR" sz="2000" dirty="0" err="1">
                <a:latin typeface="+mj-lt"/>
                <a:cs typeface="Times New Roman" pitchFamily="18" charset="0"/>
              </a:rPr>
              <a:t>Wallen</a:t>
            </a:r>
            <a:r>
              <a:rPr lang="tr-TR" sz="2000" dirty="0">
                <a:latin typeface="+mj-lt"/>
                <a:cs typeface="Times New Roman" pitchFamily="18" charset="0"/>
              </a:rPr>
              <a:t> ve </a:t>
            </a:r>
            <a:r>
              <a:rPr lang="tr-TR" sz="2000" dirty="0" err="1">
                <a:latin typeface="+mj-lt"/>
                <a:cs typeface="Times New Roman" pitchFamily="18" charset="0"/>
              </a:rPr>
              <a:t>Hyun</a:t>
            </a:r>
            <a:r>
              <a:rPr lang="tr-TR" sz="2000" dirty="0">
                <a:latin typeface="+mj-lt"/>
                <a:cs typeface="Times New Roman" pitchFamily="18" charset="0"/>
              </a:rPr>
              <a:t>, 2012). </a:t>
            </a:r>
          </a:p>
          <a:p>
            <a:pPr algn="just">
              <a:buNone/>
            </a:pPr>
            <a:endParaRPr lang="tr-TR" sz="2000" dirty="0">
              <a:latin typeface="Georgia" pitchFamily="18" charset="0"/>
              <a:cs typeface="Times New Roman" pitchFamily="18" charset="0"/>
            </a:endParaRPr>
          </a:p>
          <a:p>
            <a:pPr algn="just">
              <a:buNone/>
            </a:pPr>
            <a:endParaRPr lang="tr-TR" sz="2000" dirty="0">
              <a:latin typeface="Georgia" pitchFamily="18" charset="0"/>
              <a:cs typeface="Times New Roman" pitchFamily="18" charset="0"/>
            </a:endParaRPr>
          </a:p>
          <a:p>
            <a:pPr algn="just">
              <a:buNone/>
            </a:pPr>
            <a:r>
              <a:rPr lang="tr-TR" sz="2000" dirty="0">
                <a:latin typeface="Georgia" pitchFamily="18" charset="0"/>
                <a:cs typeface="Times New Roman" pitchFamily="18" charset="0"/>
              </a:rPr>
              <a:t>	</a:t>
            </a:r>
          </a:p>
          <a:p>
            <a:pPr algn="just">
              <a:buNone/>
            </a:pPr>
            <a:r>
              <a:rPr lang="tr-TR" sz="2000" dirty="0">
                <a:latin typeface="Georgia" pitchFamily="18" charset="0"/>
                <a:cs typeface="Times New Roman" pitchFamily="18" charset="0"/>
              </a:rPr>
              <a:t>	</a:t>
            </a:r>
          </a:p>
        </p:txBody>
      </p:sp>
      <p:sp>
        <p:nvSpPr>
          <p:cNvPr id="2" name="Slayt Numarası Yer Tutucusu 1"/>
          <p:cNvSpPr>
            <a:spLocks noGrp="1"/>
          </p:cNvSpPr>
          <p:nvPr>
            <p:ph type="sldNum" sz="quarter" idx="12"/>
          </p:nvPr>
        </p:nvSpPr>
        <p:spPr/>
        <p:txBody>
          <a:bodyPr/>
          <a:lstStyle/>
          <a:p>
            <a:fld id="{7B6DEF64-834F-4316-8FD0-43880C42B7F4}" type="slidenum">
              <a:rPr lang="tr-TR" smtClean="0"/>
              <a:pPr/>
              <a:t>11</a:t>
            </a:fld>
            <a:endParaRPr lang="tr-TR"/>
          </a:p>
        </p:txBody>
      </p:sp>
    </p:spTree>
    <p:extLst>
      <p:ext uri="{BB962C8B-B14F-4D97-AF65-F5344CB8AC3E}">
        <p14:creationId xmlns:p14="http://schemas.microsoft.com/office/powerpoint/2010/main" val="730876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EFDC5C-11F0-4D2F-82E9-A981E203F89F}"/>
              </a:ext>
            </a:extLst>
          </p:cNvPr>
          <p:cNvSpPr>
            <a:spLocks noGrp="1"/>
          </p:cNvSpPr>
          <p:nvPr>
            <p:ph type="title"/>
          </p:nvPr>
        </p:nvSpPr>
        <p:spPr/>
        <p:txBody>
          <a:bodyPr/>
          <a:lstStyle/>
          <a:p>
            <a:r>
              <a:rPr lang="tr-TR" dirty="0"/>
              <a:t>Kaynaklar</a:t>
            </a:r>
            <a:endParaRPr lang="en-US" dirty="0"/>
          </a:p>
        </p:txBody>
      </p:sp>
      <p:sp>
        <p:nvSpPr>
          <p:cNvPr id="3" name="İçerik Yer Tutucusu 2">
            <a:extLst>
              <a:ext uri="{FF2B5EF4-FFF2-40B4-BE49-F238E27FC236}">
                <a16:creationId xmlns:a16="http://schemas.microsoft.com/office/drawing/2014/main" id="{DE9AAB74-C2FC-4FD8-9F9A-9A90E7584823}"/>
              </a:ext>
            </a:extLst>
          </p:cNvPr>
          <p:cNvSpPr>
            <a:spLocks noGrp="1"/>
          </p:cNvSpPr>
          <p:nvPr>
            <p:ph idx="1"/>
          </p:nvPr>
        </p:nvSpPr>
        <p:spPr/>
        <p:txBody>
          <a:bodyPr>
            <a:normAutofit fontScale="92500" lnSpcReduction="10000"/>
          </a:bodyPr>
          <a:lstStyle/>
          <a:p>
            <a:r>
              <a:rPr lang="tr-TR" dirty="0"/>
              <a:t>Baş, T., </a:t>
            </a:r>
            <a:r>
              <a:rPr lang="tr-TR" dirty="0" err="1"/>
              <a:t>Akturan</a:t>
            </a:r>
            <a:r>
              <a:rPr lang="tr-TR" dirty="0"/>
              <a:t>, U., </a:t>
            </a:r>
            <a:r>
              <a:rPr lang="tr-TR" dirty="0" err="1"/>
              <a:t>Ataçkarapınar</a:t>
            </a:r>
            <a:r>
              <a:rPr lang="tr-TR" dirty="0"/>
              <a:t> M., Atak, İ., Bağcı, F., </a:t>
            </a:r>
            <a:r>
              <a:rPr lang="tr-TR" dirty="0" err="1"/>
              <a:t>Çamır</a:t>
            </a:r>
            <a:r>
              <a:rPr lang="tr-TR" dirty="0"/>
              <a:t>, M. (2008). </a:t>
            </a:r>
            <a:r>
              <a:rPr lang="tr-TR" i="1" dirty="0"/>
              <a:t>Nitel Araştırma Yöntemleri: </a:t>
            </a:r>
            <a:r>
              <a:rPr lang="tr-TR" i="1" dirty="0" err="1"/>
              <a:t>NVivo</a:t>
            </a:r>
            <a:r>
              <a:rPr lang="tr-TR" i="1" dirty="0"/>
              <a:t> 7.0 İle Nitel Veri Analizi.</a:t>
            </a:r>
            <a:r>
              <a:rPr lang="tr-TR" dirty="0"/>
              <a:t> Seçkin Yayıncılık, Ankara.</a:t>
            </a:r>
          </a:p>
          <a:p>
            <a:r>
              <a:rPr lang="tr-TR" dirty="0" err="1"/>
              <a:t>Fraenkel</a:t>
            </a:r>
            <a:r>
              <a:rPr lang="tr-TR" dirty="0"/>
              <a:t>, J. R., </a:t>
            </a:r>
            <a:r>
              <a:rPr lang="tr-TR" dirty="0" err="1"/>
              <a:t>Wallen</a:t>
            </a:r>
            <a:r>
              <a:rPr lang="tr-TR" dirty="0"/>
              <a:t>, N. E. </a:t>
            </a:r>
            <a:r>
              <a:rPr lang="tr-TR" dirty="0" err="1"/>
              <a:t>and</a:t>
            </a:r>
            <a:r>
              <a:rPr lang="tr-TR" dirty="0"/>
              <a:t> </a:t>
            </a:r>
            <a:r>
              <a:rPr lang="tr-TR" dirty="0" err="1"/>
              <a:t>Hyun</a:t>
            </a:r>
            <a:r>
              <a:rPr lang="tr-TR" dirty="0"/>
              <a:t>, N. (2012). </a:t>
            </a:r>
            <a:r>
              <a:rPr lang="tr-TR" i="1" dirty="0"/>
              <a:t>How </a:t>
            </a:r>
            <a:r>
              <a:rPr lang="tr-TR" i="1" dirty="0" err="1"/>
              <a:t>to</a:t>
            </a:r>
            <a:r>
              <a:rPr lang="tr-TR" i="1" dirty="0"/>
              <a:t> </a:t>
            </a:r>
            <a:r>
              <a:rPr lang="tr-TR" i="1" dirty="0" err="1"/>
              <a:t>design</a:t>
            </a:r>
            <a:r>
              <a:rPr lang="tr-TR" i="1" dirty="0"/>
              <a:t> </a:t>
            </a:r>
            <a:r>
              <a:rPr lang="tr-TR" i="1" dirty="0" err="1"/>
              <a:t>and</a:t>
            </a:r>
            <a:r>
              <a:rPr lang="tr-TR" i="1" dirty="0"/>
              <a:t> </a:t>
            </a:r>
            <a:r>
              <a:rPr lang="tr-TR" i="1" dirty="0" err="1"/>
              <a:t>evaluate</a:t>
            </a:r>
            <a:r>
              <a:rPr lang="tr-TR" i="1" dirty="0"/>
              <a:t> </a:t>
            </a:r>
            <a:r>
              <a:rPr lang="tr-TR" i="1" dirty="0" err="1"/>
              <a:t>research</a:t>
            </a:r>
            <a:r>
              <a:rPr lang="tr-TR" i="1" dirty="0"/>
              <a:t> in </a:t>
            </a:r>
            <a:r>
              <a:rPr lang="tr-TR" i="1" dirty="0" err="1"/>
              <a:t>education</a:t>
            </a:r>
            <a:r>
              <a:rPr lang="tr-TR" dirty="0"/>
              <a:t>. NY: </a:t>
            </a:r>
            <a:r>
              <a:rPr lang="tr-TR" dirty="0" err="1"/>
              <a:t>McGraw-Hill</a:t>
            </a:r>
            <a:r>
              <a:rPr lang="tr-TR" dirty="0"/>
              <a:t> </a:t>
            </a:r>
            <a:r>
              <a:rPr lang="tr-TR" dirty="0" err="1"/>
              <a:t>book</a:t>
            </a:r>
            <a:r>
              <a:rPr lang="tr-TR" dirty="0"/>
              <a:t> </a:t>
            </a:r>
            <a:r>
              <a:rPr lang="tr-TR" dirty="0" err="1"/>
              <a:t>company</a:t>
            </a:r>
            <a:r>
              <a:rPr lang="tr-TR" dirty="0"/>
              <a:t>.</a:t>
            </a:r>
          </a:p>
          <a:p>
            <a:r>
              <a:rPr lang="tr-TR" dirty="0" err="1"/>
              <a:t>Goulding</a:t>
            </a:r>
            <a:r>
              <a:rPr lang="tr-TR" dirty="0"/>
              <a:t>, C. (2005). </a:t>
            </a:r>
            <a:r>
              <a:rPr lang="tr-TR" dirty="0" err="1"/>
              <a:t>Grounded</a:t>
            </a:r>
            <a:r>
              <a:rPr lang="tr-TR" dirty="0"/>
              <a:t> </a:t>
            </a:r>
            <a:r>
              <a:rPr lang="tr-TR" dirty="0" err="1"/>
              <a:t>theory</a:t>
            </a:r>
            <a:r>
              <a:rPr lang="tr-TR" dirty="0"/>
              <a:t>, </a:t>
            </a:r>
            <a:r>
              <a:rPr lang="tr-TR" dirty="0" err="1"/>
              <a:t>ethnography</a:t>
            </a:r>
            <a:r>
              <a:rPr lang="tr-TR" dirty="0"/>
              <a:t> </a:t>
            </a:r>
            <a:r>
              <a:rPr lang="tr-TR" dirty="0" err="1"/>
              <a:t>and</a:t>
            </a:r>
            <a:r>
              <a:rPr lang="tr-TR" dirty="0"/>
              <a:t> </a:t>
            </a:r>
            <a:r>
              <a:rPr lang="tr-TR" dirty="0" err="1"/>
              <a:t>phenomenology</a:t>
            </a:r>
            <a:r>
              <a:rPr lang="tr-TR" dirty="0"/>
              <a:t>: a </a:t>
            </a:r>
            <a:r>
              <a:rPr lang="tr-TR" dirty="0" err="1"/>
              <a:t>comparative</a:t>
            </a:r>
            <a:r>
              <a:rPr lang="tr-TR" dirty="0"/>
              <a:t> </a:t>
            </a:r>
            <a:r>
              <a:rPr lang="tr-TR" dirty="0" err="1"/>
              <a:t>analysis</a:t>
            </a:r>
            <a:r>
              <a:rPr lang="tr-TR" dirty="0"/>
              <a:t> of </a:t>
            </a:r>
            <a:r>
              <a:rPr lang="tr-TR" dirty="0" err="1"/>
              <a:t>three</a:t>
            </a:r>
            <a:r>
              <a:rPr lang="tr-TR" dirty="0"/>
              <a:t> </a:t>
            </a:r>
            <a:r>
              <a:rPr lang="tr-TR" dirty="0" err="1"/>
              <a:t>qualitative</a:t>
            </a:r>
            <a:r>
              <a:rPr lang="tr-TR" dirty="0"/>
              <a:t> </a:t>
            </a:r>
            <a:r>
              <a:rPr lang="tr-TR" dirty="0" err="1"/>
              <a:t>strategies</a:t>
            </a:r>
            <a:r>
              <a:rPr lang="tr-TR" dirty="0"/>
              <a:t> </a:t>
            </a:r>
            <a:r>
              <a:rPr lang="tr-TR" dirty="0" err="1"/>
              <a:t>for</a:t>
            </a:r>
            <a:r>
              <a:rPr lang="tr-TR" dirty="0"/>
              <a:t> marketing </a:t>
            </a:r>
            <a:r>
              <a:rPr lang="tr-TR" dirty="0" err="1"/>
              <a:t>research</a:t>
            </a:r>
            <a:r>
              <a:rPr lang="tr-TR" dirty="0"/>
              <a:t>. </a:t>
            </a:r>
            <a:r>
              <a:rPr lang="tr-TR" i="1" dirty="0" err="1"/>
              <a:t>European</a:t>
            </a:r>
            <a:r>
              <a:rPr lang="tr-TR" i="1" dirty="0"/>
              <a:t> </a:t>
            </a:r>
            <a:r>
              <a:rPr lang="tr-TR" i="1" dirty="0" err="1"/>
              <a:t>Journal</a:t>
            </a:r>
            <a:r>
              <a:rPr lang="tr-TR" i="1" dirty="0"/>
              <a:t> of Marketing</a:t>
            </a:r>
            <a:r>
              <a:rPr lang="tr-TR" dirty="0"/>
              <a:t> 39, 294-308.</a:t>
            </a:r>
          </a:p>
          <a:p>
            <a:r>
              <a:rPr lang="en-US" dirty="0"/>
              <a:t>Hammersley M, Atkinson P (</a:t>
            </a:r>
            <a:r>
              <a:rPr lang="tr-TR" dirty="0"/>
              <a:t>1995</a:t>
            </a:r>
            <a:r>
              <a:rPr lang="en-US" dirty="0"/>
              <a:t>) Ethnography: Principles in Practice. Third edition. Routledge, London.</a:t>
            </a:r>
            <a:endParaRPr lang="tr-TR" dirty="0"/>
          </a:p>
          <a:p>
            <a:endParaRPr lang="tr-TR" dirty="0"/>
          </a:p>
          <a:p>
            <a:r>
              <a:rPr lang="tr-TR" dirty="0"/>
              <a:t>Yıldırım, A. ve Şimşek, H. (2006). </a:t>
            </a:r>
            <a:r>
              <a:rPr lang="tr-TR" i="1" dirty="0"/>
              <a:t>Sosyal Bilimlerde Nitel Araştırma Yöntemleri</a:t>
            </a:r>
            <a:r>
              <a:rPr lang="tr-TR" dirty="0"/>
              <a:t>. Seçkin Yayıncılık, Ankara.</a:t>
            </a:r>
          </a:p>
          <a:p>
            <a:endParaRPr lang="en-US" dirty="0"/>
          </a:p>
        </p:txBody>
      </p:sp>
    </p:spTree>
    <p:extLst>
      <p:ext uri="{BB962C8B-B14F-4D97-AF65-F5344CB8AC3E}">
        <p14:creationId xmlns:p14="http://schemas.microsoft.com/office/powerpoint/2010/main" val="1319913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DA1265-E828-4A07-B308-581425DC0BD6}"/>
              </a:ext>
            </a:extLst>
          </p:cNvPr>
          <p:cNvSpPr>
            <a:spLocks noGrp="1"/>
          </p:cNvSpPr>
          <p:nvPr>
            <p:ph type="title"/>
          </p:nvPr>
        </p:nvSpPr>
        <p:spPr/>
        <p:txBody>
          <a:bodyPr/>
          <a:lstStyle/>
          <a:p>
            <a:r>
              <a:rPr lang="en-US" dirty="0" err="1"/>
              <a:t>Etnografya</a:t>
            </a:r>
            <a:br>
              <a:rPr lang="en-US" dirty="0"/>
            </a:br>
            <a:endParaRPr lang="en-US" dirty="0"/>
          </a:p>
        </p:txBody>
      </p:sp>
      <p:sp>
        <p:nvSpPr>
          <p:cNvPr id="3" name="İçerik Yer Tutucusu 2">
            <a:extLst>
              <a:ext uri="{FF2B5EF4-FFF2-40B4-BE49-F238E27FC236}">
                <a16:creationId xmlns:a16="http://schemas.microsoft.com/office/drawing/2014/main" id="{AFE2683E-7467-4AB4-B681-C55D68AF47F2}"/>
              </a:ext>
            </a:extLst>
          </p:cNvPr>
          <p:cNvSpPr>
            <a:spLocks noGrp="1"/>
          </p:cNvSpPr>
          <p:nvPr>
            <p:ph idx="1"/>
          </p:nvPr>
        </p:nvSpPr>
        <p:spPr>
          <a:xfrm>
            <a:off x="2104303" y="1905000"/>
            <a:ext cx="8688388" cy="3777622"/>
          </a:xfrm>
        </p:spPr>
        <p:txBody>
          <a:bodyPr>
            <a:normAutofit fontScale="92500" lnSpcReduction="20000"/>
          </a:bodyPr>
          <a:lstStyle/>
          <a:p>
            <a:r>
              <a:rPr lang="tr-TR" sz="2200" dirty="0">
                <a:latin typeface="+mj-lt"/>
                <a:cs typeface="Times New Roman" pitchFamily="18" charset="0"/>
              </a:rPr>
              <a:t>Bir toplumun kültürü, bir kurumun kültürü, bir arkadaşlık grubunun kültürü ya da belirli bir amaç ya da neden ile bir araya gelen bireylerin oluşturduğu kültür ortak oluşturulmuş bir gerçeklik bütünü olarak nitel araştırma açısından ilginç ve önemli bir çalışma konusudur (Yıldırım ve Şimşek, 2006).</a:t>
            </a:r>
          </a:p>
          <a:p>
            <a:pPr algn="just"/>
            <a:r>
              <a:rPr lang="tr-TR" sz="2200" dirty="0">
                <a:latin typeface="+mj-lt"/>
                <a:cs typeface="Times New Roman" pitchFamily="18" charset="0"/>
              </a:rPr>
              <a:t>Sosyoloji ve antropoloji alanları içinde araştırmacılara kültürel grupları incelemelerine imkânlar verecek araçlar sunan etnografya, temeli oldukça eskilere dayanan bir araştırma yöntemidir. </a:t>
            </a:r>
          </a:p>
          <a:p>
            <a:pPr algn="just"/>
            <a:r>
              <a:rPr lang="tr-TR" sz="2200" dirty="0">
                <a:latin typeface="+mj-lt"/>
                <a:cs typeface="Times New Roman" pitchFamily="18" charset="0"/>
              </a:rPr>
              <a:t>	</a:t>
            </a:r>
            <a:r>
              <a:rPr lang="tr-TR" sz="2200" dirty="0" err="1">
                <a:latin typeface="+mj-lt"/>
                <a:cs typeface="Times New Roman" pitchFamily="18" charset="0"/>
              </a:rPr>
              <a:t>Etnografi</a:t>
            </a:r>
            <a:r>
              <a:rPr lang="tr-TR" sz="2200" dirty="0">
                <a:latin typeface="+mj-lt"/>
                <a:cs typeface="Times New Roman" pitchFamily="18" charset="0"/>
              </a:rPr>
              <a:t>, </a:t>
            </a:r>
            <a:r>
              <a:rPr lang="tr-TR" sz="2200" dirty="0" err="1">
                <a:latin typeface="+mj-lt"/>
                <a:cs typeface="Times New Roman" pitchFamily="18" charset="0"/>
              </a:rPr>
              <a:t>etno</a:t>
            </a:r>
            <a:r>
              <a:rPr lang="tr-TR" sz="2200" dirty="0">
                <a:latin typeface="+mj-lt"/>
                <a:cs typeface="Times New Roman" pitchFamily="18" charset="0"/>
              </a:rPr>
              <a:t> (insan) ve </a:t>
            </a:r>
            <a:r>
              <a:rPr lang="tr-TR" sz="2200" dirty="0" err="1">
                <a:latin typeface="+mj-lt"/>
                <a:cs typeface="Times New Roman" pitchFamily="18" charset="0"/>
              </a:rPr>
              <a:t>grafi</a:t>
            </a:r>
            <a:r>
              <a:rPr lang="tr-TR" sz="2200" dirty="0">
                <a:latin typeface="+mj-lt"/>
                <a:cs typeface="Times New Roman" pitchFamily="18" charset="0"/>
              </a:rPr>
              <a:t> (tanımlama, tasvir etme) kelimelerinden oluşmaktadır. İnsan topluluklarının ilişkilerini ve davranışlarını kendi ortamlarında gözleme, belgeleme ve yorumlamayı içeren bir yöntemdir (Baş ve </a:t>
            </a:r>
            <a:r>
              <a:rPr lang="tr-TR" sz="2200" dirty="0" err="1">
                <a:latin typeface="+mj-lt"/>
                <a:cs typeface="Times New Roman" pitchFamily="18" charset="0"/>
              </a:rPr>
              <a:t>diğ</a:t>
            </a:r>
            <a:r>
              <a:rPr lang="tr-TR" sz="2200" dirty="0">
                <a:latin typeface="+mj-lt"/>
                <a:cs typeface="Times New Roman" pitchFamily="18" charset="0"/>
              </a:rPr>
              <a:t>., 2008). </a:t>
            </a:r>
          </a:p>
          <a:p>
            <a:endParaRPr lang="en-US" dirty="0"/>
          </a:p>
        </p:txBody>
      </p:sp>
    </p:spTree>
    <p:extLst>
      <p:ext uri="{BB962C8B-B14F-4D97-AF65-F5344CB8AC3E}">
        <p14:creationId xmlns:p14="http://schemas.microsoft.com/office/powerpoint/2010/main" val="1614342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4F1A4BD-F334-433A-BA70-BAA6D0844501}"/>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1C1F27F3-76C0-423A-9970-E3546AB99EA6}"/>
              </a:ext>
            </a:extLst>
          </p:cNvPr>
          <p:cNvSpPr>
            <a:spLocks noGrp="1"/>
          </p:cNvSpPr>
          <p:nvPr>
            <p:ph idx="1"/>
          </p:nvPr>
        </p:nvSpPr>
        <p:spPr/>
        <p:txBody>
          <a:bodyPr/>
          <a:lstStyle/>
          <a:p>
            <a:pPr algn="just">
              <a:buNone/>
            </a:pPr>
            <a:r>
              <a:rPr lang="tr-TR" sz="2400" dirty="0">
                <a:latin typeface="+mj-lt"/>
                <a:cs typeface="Times New Roman" pitchFamily="18" charset="0"/>
              </a:rPr>
              <a:t>Etnografya araştırmaları, bireylerin günlük deneyimlerini gözlemleyerek, bireylerle ve onlarla ilgili diğer kişilerle görüşme yaparak belgelenmeye dayanır ve amacı, bir durum, bir topluluk hakkında genel bir çerçeveye ulaşmaktır (</a:t>
            </a:r>
            <a:r>
              <a:rPr lang="tr-TR" sz="2400" dirty="0" err="1">
                <a:latin typeface="+mj-lt"/>
                <a:cs typeface="Times New Roman" pitchFamily="18" charset="0"/>
              </a:rPr>
              <a:t>Fraenkel</a:t>
            </a:r>
            <a:r>
              <a:rPr lang="tr-TR" sz="2400" dirty="0">
                <a:latin typeface="+mj-lt"/>
                <a:cs typeface="Times New Roman" pitchFamily="18" charset="0"/>
              </a:rPr>
              <a:t>, </a:t>
            </a:r>
            <a:r>
              <a:rPr lang="tr-TR" sz="2400" dirty="0" err="1">
                <a:latin typeface="+mj-lt"/>
                <a:cs typeface="Times New Roman" pitchFamily="18" charset="0"/>
              </a:rPr>
              <a:t>Wallen</a:t>
            </a:r>
            <a:r>
              <a:rPr lang="tr-TR" sz="2400" dirty="0">
                <a:latin typeface="+mj-lt"/>
                <a:cs typeface="Times New Roman" pitchFamily="18" charset="0"/>
              </a:rPr>
              <a:t> ve </a:t>
            </a:r>
            <a:r>
              <a:rPr lang="tr-TR" sz="2400" dirty="0" err="1">
                <a:latin typeface="+mj-lt"/>
                <a:cs typeface="Times New Roman" pitchFamily="18" charset="0"/>
              </a:rPr>
              <a:t>Hyun</a:t>
            </a:r>
            <a:r>
              <a:rPr lang="tr-TR" sz="2400" dirty="0">
                <a:latin typeface="+mj-lt"/>
                <a:cs typeface="Times New Roman" pitchFamily="18" charset="0"/>
              </a:rPr>
              <a:t>, 2012).</a:t>
            </a:r>
          </a:p>
          <a:p>
            <a:pPr algn="just">
              <a:buNone/>
            </a:pPr>
            <a:endParaRPr lang="tr-TR" dirty="0">
              <a:latin typeface="+mj-lt"/>
              <a:cs typeface="Times New Roman" pitchFamily="18" charset="0"/>
            </a:endParaRPr>
          </a:p>
          <a:p>
            <a:endParaRPr lang="en-US" dirty="0"/>
          </a:p>
        </p:txBody>
      </p:sp>
    </p:spTree>
    <p:extLst>
      <p:ext uri="{BB962C8B-B14F-4D97-AF65-F5344CB8AC3E}">
        <p14:creationId xmlns:p14="http://schemas.microsoft.com/office/powerpoint/2010/main" val="163369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DE141A-061E-417D-8846-8F1DF4F69701}"/>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C46D73AB-5748-4A0D-9855-F1D03C75C933}"/>
              </a:ext>
            </a:extLst>
          </p:cNvPr>
          <p:cNvSpPr>
            <a:spLocks noGrp="1"/>
          </p:cNvSpPr>
          <p:nvPr>
            <p:ph idx="1"/>
          </p:nvPr>
        </p:nvSpPr>
        <p:spPr/>
        <p:txBody>
          <a:bodyPr/>
          <a:lstStyle/>
          <a:p>
            <a:r>
              <a:rPr lang="tr-TR" dirty="0">
                <a:latin typeface="+mj-lt"/>
                <a:cs typeface="Times New Roman" pitchFamily="18" charset="0"/>
              </a:rPr>
              <a:t>	</a:t>
            </a:r>
            <a:r>
              <a:rPr lang="tr-TR" dirty="0" err="1">
                <a:latin typeface="+mj-lt"/>
                <a:cs typeface="Times New Roman" pitchFamily="18" charset="0"/>
              </a:rPr>
              <a:t>Hammersley</a:t>
            </a:r>
            <a:r>
              <a:rPr lang="tr-TR" dirty="0">
                <a:latin typeface="+mj-lt"/>
                <a:cs typeface="Times New Roman" pitchFamily="18" charset="0"/>
              </a:rPr>
              <a:t> ve </a:t>
            </a:r>
            <a:r>
              <a:rPr lang="tr-TR" dirty="0" err="1">
                <a:latin typeface="+mj-lt"/>
                <a:cs typeface="Times New Roman" pitchFamily="18" charset="0"/>
              </a:rPr>
              <a:t>Atkinson</a:t>
            </a:r>
            <a:r>
              <a:rPr lang="tr-TR" dirty="0">
                <a:latin typeface="+mj-lt"/>
                <a:cs typeface="Times New Roman" pitchFamily="18" charset="0"/>
              </a:rPr>
              <a:t> (1995)’a göre etnograf, açıktan ya da gizlice, uzunca bir zaman diliminde insanların günlük yaşamına katılır, ne olduğunu izler, konuşulanları dinler, soru sorar ve ilgili diğer verileri toplar. </a:t>
            </a:r>
            <a:r>
              <a:rPr lang="tr-TR" dirty="0" err="1">
                <a:latin typeface="+mj-lt"/>
                <a:cs typeface="Times New Roman" pitchFamily="18" charset="0"/>
              </a:rPr>
              <a:t>Hammersley</a:t>
            </a:r>
            <a:r>
              <a:rPr lang="tr-TR" dirty="0">
                <a:latin typeface="+mj-lt"/>
                <a:cs typeface="Times New Roman" pitchFamily="18" charset="0"/>
              </a:rPr>
              <a:t> ve </a:t>
            </a:r>
            <a:r>
              <a:rPr lang="tr-TR" dirty="0" err="1">
                <a:latin typeface="+mj-lt"/>
                <a:cs typeface="Times New Roman" pitchFamily="18" charset="0"/>
              </a:rPr>
              <a:t>Atkinson</a:t>
            </a:r>
            <a:r>
              <a:rPr lang="tr-TR" dirty="0">
                <a:latin typeface="+mj-lt"/>
                <a:cs typeface="Times New Roman" pitchFamily="18" charset="0"/>
              </a:rPr>
              <a:t> (1995), pozitivizm yüzünden karşılaştıkları sorunlar nedeniyle etnografların geliştirdikleri, araştırma yapmanın bir yolu olan doğalcılık (Natüralizm) ile bağlantılarına işaret ederler. </a:t>
            </a:r>
            <a:r>
              <a:rPr lang="tr-TR" dirty="0" err="1">
                <a:latin typeface="+mj-lt"/>
                <a:cs typeface="Times New Roman" pitchFamily="18" charset="0"/>
              </a:rPr>
              <a:t>Doğalcı</a:t>
            </a:r>
            <a:r>
              <a:rPr lang="tr-TR" dirty="0">
                <a:latin typeface="+mj-lt"/>
                <a:cs typeface="Times New Roman" pitchFamily="18" charset="0"/>
              </a:rPr>
              <a:t> araştırmada, sosyal dünya, araştırmacı tarafından bozulmadan olabildiğinde doğallığı içinde incelenir. </a:t>
            </a:r>
          </a:p>
          <a:p>
            <a:endParaRPr lang="en-US" dirty="0"/>
          </a:p>
        </p:txBody>
      </p:sp>
    </p:spTree>
    <p:extLst>
      <p:ext uri="{BB962C8B-B14F-4D97-AF65-F5344CB8AC3E}">
        <p14:creationId xmlns:p14="http://schemas.microsoft.com/office/powerpoint/2010/main" val="1954232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882E3A-ACB9-4A4A-A6B1-E438CF747EFA}"/>
              </a:ext>
            </a:extLst>
          </p:cNvPr>
          <p:cNvSpPr>
            <a:spLocks noGrp="1"/>
          </p:cNvSpPr>
          <p:nvPr>
            <p:ph type="title"/>
          </p:nvPr>
        </p:nvSpPr>
        <p:spPr/>
        <p:txBody>
          <a:bodyPr/>
          <a:lstStyle/>
          <a:p>
            <a:endParaRPr lang="en-US" dirty="0"/>
          </a:p>
        </p:txBody>
      </p:sp>
      <p:sp>
        <p:nvSpPr>
          <p:cNvPr id="3" name="İçerik Yer Tutucusu 2">
            <a:extLst>
              <a:ext uri="{FF2B5EF4-FFF2-40B4-BE49-F238E27FC236}">
                <a16:creationId xmlns:a16="http://schemas.microsoft.com/office/drawing/2014/main" id="{7214E70F-761B-4129-ABF1-CDC369F53108}"/>
              </a:ext>
            </a:extLst>
          </p:cNvPr>
          <p:cNvSpPr>
            <a:spLocks noGrp="1"/>
          </p:cNvSpPr>
          <p:nvPr>
            <p:ph idx="1"/>
          </p:nvPr>
        </p:nvSpPr>
        <p:spPr/>
        <p:txBody>
          <a:bodyPr/>
          <a:lstStyle/>
          <a:p>
            <a:pPr marL="0" indent="0">
              <a:buNone/>
            </a:pPr>
            <a:r>
              <a:rPr lang="tr-TR" sz="2400" dirty="0" err="1">
                <a:latin typeface="+mj-lt"/>
                <a:cs typeface="Times New Roman" pitchFamily="18" charset="0"/>
              </a:rPr>
              <a:t>Etnografik</a:t>
            </a:r>
            <a:r>
              <a:rPr lang="tr-TR" sz="2400" dirty="0">
                <a:latin typeface="+mj-lt"/>
                <a:cs typeface="Times New Roman" pitchFamily="18" charset="0"/>
              </a:rPr>
              <a:t> araştırmalarda üç temel özellik (Baş ve </a:t>
            </a:r>
            <a:r>
              <a:rPr lang="tr-TR" sz="2400" dirty="0" err="1">
                <a:latin typeface="+mj-lt"/>
                <a:cs typeface="Times New Roman" pitchFamily="18" charset="0"/>
              </a:rPr>
              <a:t>diğ</a:t>
            </a:r>
            <a:r>
              <a:rPr lang="tr-TR" sz="2400" dirty="0">
                <a:latin typeface="+mj-lt"/>
                <a:cs typeface="Times New Roman" pitchFamily="18" charset="0"/>
              </a:rPr>
              <a:t>., 2008):</a:t>
            </a:r>
          </a:p>
          <a:p>
            <a:r>
              <a:rPr lang="tr-TR" sz="2400" dirty="0">
                <a:latin typeface="+mj-lt"/>
                <a:cs typeface="Times New Roman" pitchFamily="18" charset="0"/>
              </a:rPr>
              <a:t>Doğallık</a:t>
            </a:r>
          </a:p>
          <a:p>
            <a:r>
              <a:rPr lang="tr-TR" sz="2400" dirty="0">
                <a:latin typeface="+mj-lt"/>
                <a:cs typeface="Times New Roman" pitchFamily="18" charset="0"/>
              </a:rPr>
              <a:t>Kavrayış</a:t>
            </a:r>
          </a:p>
          <a:p>
            <a:r>
              <a:rPr lang="tr-TR" sz="2400" dirty="0">
                <a:latin typeface="+mj-lt"/>
                <a:cs typeface="Times New Roman" pitchFamily="18" charset="0"/>
              </a:rPr>
              <a:t>Keşif</a:t>
            </a:r>
          </a:p>
          <a:p>
            <a:endParaRPr lang="en-US" dirty="0"/>
          </a:p>
        </p:txBody>
      </p:sp>
    </p:spTree>
    <p:extLst>
      <p:ext uri="{BB962C8B-B14F-4D97-AF65-F5344CB8AC3E}">
        <p14:creationId xmlns:p14="http://schemas.microsoft.com/office/powerpoint/2010/main" val="3683269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5E8D6B-1196-405E-A6B9-6FA94F1F7348}"/>
              </a:ext>
            </a:extLst>
          </p:cNvPr>
          <p:cNvSpPr>
            <a:spLocks noGrp="1"/>
          </p:cNvSpPr>
          <p:nvPr>
            <p:ph type="title"/>
          </p:nvPr>
        </p:nvSpPr>
        <p:spPr>
          <a:xfrm>
            <a:off x="2592925" y="624110"/>
            <a:ext cx="8911687" cy="886035"/>
          </a:xfrm>
        </p:spPr>
        <p:txBody>
          <a:bodyPr>
            <a:normAutofit/>
          </a:bodyPr>
          <a:lstStyle/>
          <a:p>
            <a:r>
              <a:rPr lang="tr-TR" sz="3200" dirty="0"/>
              <a:t>Veri Toplama Süreci</a:t>
            </a:r>
            <a:endParaRPr lang="en-US" sz="3200" dirty="0"/>
          </a:p>
        </p:txBody>
      </p:sp>
      <p:sp>
        <p:nvSpPr>
          <p:cNvPr id="3" name="İçerik Yer Tutucusu 2">
            <a:extLst>
              <a:ext uri="{FF2B5EF4-FFF2-40B4-BE49-F238E27FC236}">
                <a16:creationId xmlns:a16="http://schemas.microsoft.com/office/drawing/2014/main" id="{3B0F7E27-A96F-43D3-A822-1A4878785729}"/>
              </a:ext>
            </a:extLst>
          </p:cNvPr>
          <p:cNvSpPr>
            <a:spLocks noGrp="1"/>
          </p:cNvSpPr>
          <p:nvPr>
            <p:ph idx="1"/>
          </p:nvPr>
        </p:nvSpPr>
        <p:spPr>
          <a:xfrm>
            <a:off x="2589212" y="1648691"/>
            <a:ext cx="8915400" cy="4262531"/>
          </a:xfrm>
        </p:spPr>
        <p:txBody>
          <a:bodyPr/>
          <a:lstStyle/>
          <a:p>
            <a:pPr algn="just"/>
            <a:r>
              <a:rPr lang="tr-TR" sz="2000" dirty="0">
                <a:latin typeface="+mj-lt"/>
                <a:cs typeface="Times New Roman" pitchFamily="18" charset="0"/>
              </a:rPr>
              <a:t>Veri toplamadaki temel yaklaşım “</a:t>
            </a:r>
            <a:r>
              <a:rPr lang="tr-TR" sz="2000" dirty="0" err="1">
                <a:latin typeface="+mj-lt"/>
                <a:cs typeface="Times New Roman" pitchFamily="18" charset="0"/>
              </a:rPr>
              <a:t>yapılandırılmamışlık</a:t>
            </a:r>
            <a:r>
              <a:rPr lang="tr-TR" sz="2000" dirty="0">
                <a:latin typeface="+mj-lt"/>
                <a:cs typeface="Times New Roman" pitchFamily="18" charset="0"/>
              </a:rPr>
              <a:t>” üzerine kuruludur. Bir başka deyişle, veriler başlangıçtan itibaren takip edilen detaylı bir plan izlemeden, yapılandırılmamış bir biçimde toplanmaktadır.</a:t>
            </a:r>
          </a:p>
          <a:p>
            <a:pPr algn="just">
              <a:buNone/>
            </a:pPr>
            <a:r>
              <a:rPr lang="tr-TR" sz="2000" dirty="0">
                <a:latin typeface="+mj-lt"/>
                <a:cs typeface="Times New Roman" pitchFamily="18" charset="0"/>
              </a:rPr>
              <a:t>	</a:t>
            </a:r>
          </a:p>
          <a:p>
            <a:pPr algn="just"/>
            <a:r>
              <a:rPr lang="tr-TR" sz="2000" dirty="0">
                <a:latin typeface="+mj-lt"/>
                <a:cs typeface="Times New Roman" pitchFamily="18" charset="0"/>
              </a:rPr>
              <a:t>	Tek bir olgu için anket, gözlem, kayıt gibi birden fazla yöntem kullanılabilmektedir. </a:t>
            </a:r>
          </a:p>
          <a:p>
            <a:pPr algn="just">
              <a:buNone/>
            </a:pPr>
            <a:endParaRPr lang="tr-TR" sz="2000" dirty="0">
              <a:latin typeface="+mj-lt"/>
              <a:cs typeface="Times New Roman" pitchFamily="18" charset="0"/>
            </a:endParaRPr>
          </a:p>
          <a:p>
            <a:pPr algn="r">
              <a:buNone/>
            </a:pPr>
            <a:r>
              <a:rPr lang="tr-TR" sz="2000" dirty="0">
                <a:latin typeface="+mj-lt"/>
                <a:cs typeface="Times New Roman" pitchFamily="18" charset="0"/>
              </a:rPr>
              <a:t>		 						(</a:t>
            </a:r>
            <a:r>
              <a:rPr lang="tr-TR" sz="2000" dirty="0" err="1">
                <a:latin typeface="+mj-lt"/>
                <a:cs typeface="Times New Roman" pitchFamily="18" charset="0"/>
              </a:rPr>
              <a:t>Goulding</a:t>
            </a:r>
            <a:r>
              <a:rPr lang="tr-TR" sz="2000" dirty="0">
                <a:latin typeface="+mj-lt"/>
                <a:cs typeface="Times New Roman" pitchFamily="18" charset="0"/>
              </a:rPr>
              <a:t>, 2005)</a:t>
            </a:r>
          </a:p>
          <a:p>
            <a:pPr marL="0" indent="0">
              <a:buNone/>
            </a:pPr>
            <a:endParaRPr lang="en-US" dirty="0"/>
          </a:p>
        </p:txBody>
      </p:sp>
    </p:spTree>
    <p:extLst>
      <p:ext uri="{BB962C8B-B14F-4D97-AF65-F5344CB8AC3E}">
        <p14:creationId xmlns:p14="http://schemas.microsoft.com/office/powerpoint/2010/main" val="386602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23C6FB-6A98-4174-97E9-75F896F6CEFE}"/>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F1956F92-69C6-4905-8DA9-4EB8400FF5FC}"/>
              </a:ext>
            </a:extLst>
          </p:cNvPr>
          <p:cNvSpPr>
            <a:spLocks noGrp="1"/>
          </p:cNvSpPr>
          <p:nvPr>
            <p:ph idx="1"/>
          </p:nvPr>
        </p:nvSpPr>
        <p:spPr>
          <a:xfrm>
            <a:off x="2589212" y="2133600"/>
            <a:ext cx="8328170" cy="3777622"/>
          </a:xfrm>
        </p:spPr>
        <p:txBody>
          <a:bodyPr/>
          <a:lstStyle/>
          <a:p>
            <a:r>
              <a:rPr lang="tr-TR" dirty="0">
                <a:latin typeface="Georgia" pitchFamily="18" charset="0"/>
                <a:cs typeface="Times New Roman" pitchFamily="18" charset="0"/>
              </a:rPr>
              <a:t>	</a:t>
            </a:r>
            <a:r>
              <a:rPr lang="tr-TR" sz="2000" dirty="0">
                <a:latin typeface="+mj-lt"/>
                <a:cs typeface="Times New Roman" pitchFamily="18" charset="0"/>
              </a:rPr>
              <a:t>Etnografya araştırmalarında kişilere yüz yüze görüşmelerde olduğu gibi genel olarak belirli bir yargıya ilişkin ne düşündükleri, ne hissettikleri sorulmamaktadır. Araştırma sürecinde gözlemler not olarak kaydedileceği gibi, video kayıtları, sesli, kayıtlar ve fotoğraflar gibi farklı medyalar kullanılarak da kaydedilebilmektedir (Baş ve </a:t>
            </a:r>
            <a:r>
              <a:rPr lang="tr-TR" sz="2000" dirty="0" err="1">
                <a:latin typeface="+mj-lt"/>
                <a:cs typeface="Times New Roman" pitchFamily="18" charset="0"/>
              </a:rPr>
              <a:t>diğ</a:t>
            </a:r>
            <a:r>
              <a:rPr lang="tr-TR" sz="2000" dirty="0">
                <a:latin typeface="+mj-lt"/>
                <a:cs typeface="Times New Roman" pitchFamily="18" charset="0"/>
              </a:rPr>
              <a:t>., 2008).</a:t>
            </a:r>
          </a:p>
          <a:p>
            <a:endParaRPr lang="en-US" dirty="0"/>
          </a:p>
        </p:txBody>
      </p:sp>
    </p:spTree>
    <p:extLst>
      <p:ext uri="{BB962C8B-B14F-4D97-AF65-F5344CB8AC3E}">
        <p14:creationId xmlns:p14="http://schemas.microsoft.com/office/powerpoint/2010/main" val="76433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2D6F43C-DA39-44D5-BA86-7B4D80E2B189}"/>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E266368F-B9E1-442A-8B0E-E0DA0E5EF66E}"/>
              </a:ext>
            </a:extLst>
          </p:cNvPr>
          <p:cNvSpPr>
            <a:spLocks noGrp="1"/>
          </p:cNvSpPr>
          <p:nvPr>
            <p:ph idx="1"/>
          </p:nvPr>
        </p:nvSpPr>
        <p:spPr>
          <a:xfrm>
            <a:off x="1777632" y="1905000"/>
            <a:ext cx="9458404" cy="3777622"/>
          </a:xfrm>
        </p:spPr>
        <p:txBody>
          <a:bodyPr/>
          <a:lstStyle/>
          <a:p>
            <a:pPr algn="just"/>
            <a:r>
              <a:rPr lang="tr-TR" sz="2000" dirty="0">
                <a:latin typeface="+mj-lt"/>
                <a:cs typeface="Times New Roman" pitchFamily="18" charset="0"/>
              </a:rPr>
              <a:t>Veri kaynakları genellikle bir kültürü oluşturan ve o kültürden etkilenen bireyler ya da gruplardır(bir sınıf, okul, kurum ya da örgüt, arkadaş grubu, mesleki grup, aile, iş ortamı vb.). veriler çoğunlukla gözlem, görüşme gibi nitel veri toplama yöntemleri ile toplanır. </a:t>
            </a:r>
          </a:p>
          <a:p>
            <a:pPr algn="just">
              <a:buNone/>
            </a:pPr>
            <a:endParaRPr lang="tr-TR" sz="2000" dirty="0">
              <a:latin typeface="+mj-lt"/>
              <a:cs typeface="Times New Roman" pitchFamily="18" charset="0"/>
            </a:endParaRPr>
          </a:p>
          <a:p>
            <a:pPr algn="just"/>
            <a:r>
              <a:rPr lang="tr-TR" sz="2000" dirty="0">
                <a:latin typeface="+mj-lt"/>
                <a:cs typeface="Times New Roman" pitchFamily="18" charset="0"/>
              </a:rPr>
              <a:t>	Gözlem katılımcı veya katılımcı olmayan türden olabilir. Ancak katılımcı gözlem yapan araştırmacının kendi varlığının doğal ortamı ve dolayısıyla kültürü nasıl etkilediği konusunda farkındalık geliştirmeli ve bu etkileri en aza indirmek için çaba göstermelidir.</a:t>
            </a:r>
          </a:p>
          <a:p>
            <a:pPr algn="just">
              <a:buNone/>
            </a:pPr>
            <a:r>
              <a:rPr lang="tr-TR" sz="2000" dirty="0">
                <a:latin typeface="+mj-lt"/>
                <a:cs typeface="Times New Roman" pitchFamily="18" charset="0"/>
              </a:rPr>
              <a:t>	(Yıldırım ve Şimşek, 2006).</a:t>
            </a:r>
          </a:p>
          <a:p>
            <a:endParaRPr lang="en-US" dirty="0"/>
          </a:p>
        </p:txBody>
      </p:sp>
    </p:spTree>
    <p:extLst>
      <p:ext uri="{BB962C8B-B14F-4D97-AF65-F5344CB8AC3E}">
        <p14:creationId xmlns:p14="http://schemas.microsoft.com/office/powerpoint/2010/main" val="3418262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1773382"/>
            <a:ext cx="8568952" cy="4535938"/>
          </a:xfrm>
        </p:spPr>
        <p:txBody>
          <a:bodyPr>
            <a:normAutofit/>
          </a:bodyPr>
          <a:lstStyle/>
          <a:p>
            <a:pPr algn="just">
              <a:buNone/>
            </a:pPr>
            <a:r>
              <a:rPr lang="tr-TR" sz="2000" dirty="0">
                <a:latin typeface="+mj-lt"/>
                <a:cs typeface="Times New Roman" pitchFamily="18" charset="0"/>
              </a:rPr>
              <a:t>	</a:t>
            </a:r>
            <a:r>
              <a:rPr lang="tr-TR" sz="2000" dirty="0" err="1">
                <a:latin typeface="+mj-lt"/>
                <a:cs typeface="Times New Roman" pitchFamily="18" charset="0"/>
              </a:rPr>
              <a:t>Hammersley</a:t>
            </a:r>
            <a:r>
              <a:rPr lang="tr-TR" sz="2000" dirty="0">
                <a:latin typeface="+mj-lt"/>
                <a:cs typeface="Times New Roman" pitchFamily="18" charset="0"/>
              </a:rPr>
              <a:t> (1990), etnografya çalışmaları yürütülürken dikkat edilmesi gereken hususları aşağıdaki gibi özetlemektedir:</a:t>
            </a:r>
          </a:p>
          <a:p>
            <a:pPr algn="just"/>
            <a:r>
              <a:rPr lang="tr-TR" sz="2000" dirty="0">
                <a:latin typeface="+mj-lt"/>
                <a:cs typeface="Times New Roman" pitchFamily="18" charset="0"/>
              </a:rPr>
              <a:t>Not alma sürecinde, toplanan bilgiler hakkında geniş açıklamalarda bulunma.</a:t>
            </a:r>
          </a:p>
          <a:p>
            <a:pPr algn="just"/>
            <a:r>
              <a:rPr lang="tr-TR" sz="2000" dirty="0">
                <a:latin typeface="+mj-lt"/>
                <a:cs typeface="Times New Roman" pitchFamily="18" charset="0"/>
              </a:rPr>
              <a:t>Farklı bakış açısından çeşitli bilgiler elde etme.</a:t>
            </a:r>
          </a:p>
          <a:p>
            <a:pPr algn="just"/>
            <a:r>
              <a:rPr lang="tr-TR" sz="2000" dirty="0">
                <a:latin typeface="+mj-lt"/>
                <a:cs typeface="Times New Roman" pitchFamily="18" charset="0"/>
              </a:rPr>
              <a:t>Örneklemin kullanmış olduğu kendine özgü kelimeler ve cümlelerin yapısını bozmadan doğrudan aktarma.</a:t>
            </a:r>
          </a:p>
          <a:p>
            <a:pPr algn="just">
              <a:buNone/>
            </a:pPr>
            <a:endParaRPr lang="tr-TR" sz="2000" dirty="0">
              <a:latin typeface="Georgia" pitchFamily="18" charset="0"/>
              <a:cs typeface="Times New Roman" pitchFamily="18" charset="0"/>
            </a:endParaRPr>
          </a:p>
          <a:p>
            <a:pPr algn="just">
              <a:buNone/>
            </a:pPr>
            <a:r>
              <a:rPr lang="tr-TR" sz="2000" dirty="0">
                <a:latin typeface="Georgia" pitchFamily="18" charset="0"/>
                <a:cs typeface="Times New Roman" pitchFamily="18" charset="0"/>
              </a:rPr>
              <a:t>	</a:t>
            </a:r>
          </a:p>
        </p:txBody>
      </p:sp>
      <p:sp>
        <p:nvSpPr>
          <p:cNvPr id="2" name="Slayt Numarası Yer Tutucusu 1"/>
          <p:cNvSpPr>
            <a:spLocks noGrp="1"/>
          </p:cNvSpPr>
          <p:nvPr>
            <p:ph type="sldNum" sz="quarter" idx="12"/>
          </p:nvPr>
        </p:nvSpPr>
        <p:spPr/>
        <p:txBody>
          <a:bodyPr/>
          <a:lstStyle/>
          <a:p>
            <a:fld id="{7B6DEF64-834F-4316-8FD0-43880C42B7F4}" type="slidenum">
              <a:rPr lang="tr-TR" smtClean="0"/>
              <a:pPr/>
              <a:t>9</a:t>
            </a:fld>
            <a:endParaRPr lang="tr-TR"/>
          </a:p>
        </p:txBody>
      </p:sp>
    </p:spTree>
    <p:extLst>
      <p:ext uri="{BB962C8B-B14F-4D97-AF65-F5344CB8AC3E}">
        <p14:creationId xmlns:p14="http://schemas.microsoft.com/office/powerpoint/2010/main" val="3732157865"/>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TotalTime>
  <Words>374</Words>
  <Application>Microsoft Office PowerPoint</Application>
  <PresentationFormat>Geniş ekran</PresentationFormat>
  <Paragraphs>55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Century Gothic</vt:lpstr>
      <vt:lpstr>Georgia</vt:lpstr>
      <vt:lpstr>Times New Roman</vt:lpstr>
      <vt:lpstr>Wingdings 3</vt:lpstr>
      <vt:lpstr>Duman</vt:lpstr>
      <vt:lpstr>PowerPoint Sunusu</vt:lpstr>
      <vt:lpstr>Etnografya </vt:lpstr>
      <vt:lpstr>PowerPoint Sunusu</vt:lpstr>
      <vt:lpstr>PowerPoint Sunusu</vt:lpstr>
      <vt:lpstr>PowerPoint Sunusu</vt:lpstr>
      <vt:lpstr>Veri Toplama Süreci</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Bilim Felsefesi, Bilimsel Araştırma ve Paradigmaları, Pozitivist Paradigma, Postpozitivist Paradigma</dc:title>
  <dc:creator>noname</dc:creator>
  <cp:lastModifiedBy>noname</cp:lastModifiedBy>
  <cp:revision>9</cp:revision>
  <dcterms:created xsi:type="dcterms:W3CDTF">2018-02-06T08:59:46Z</dcterms:created>
  <dcterms:modified xsi:type="dcterms:W3CDTF">2018-02-08T11:44:51Z</dcterms:modified>
</cp:coreProperties>
</file>