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67" r:id="rId4"/>
    <p:sldId id="268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585"/>
  </p:normalViewPr>
  <p:slideViewPr>
    <p:cSldViewPr snapToGrid="0" snapToObjects="1">
      <p:cViewPr varScale="1">
        <p:scale>
          <a:sx n="95" d="100"/>
          <a:sy n="95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D410C-D356-2F4C-949D-2824A8630A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TR" sz="5400" b="1" dirty="0">
                <a:solidFill>
                  <a:srgbClr val="C00000"/>
                </a:solidFill>
              </a:rPr>
              <a:t>Research Methods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B01FE4-400A-084E-A749-3B919138FC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TR" dirty="0"/>
              <a:t>Introductıon</a:t>
            </a:r>
          </a:p>
        </p:txBody>
      </p:sp>
    </p:spTree>
    <p:extLst>
      <p:ext uri="{BB962C8B-B14F-4D97-AF65-F5344CB8AC3E}">
        <p14:creationId xmlns:p14="http://schemas.microsoft.com/office/powerpoint/2010/main" val="1927157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C4828-F8DF-BC49-914D-230D0B429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The topıc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C4217-2565-134A-A4EE-450D317E8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Choose a genre</a:t>
            </a:r>
          </a:p>
          <a:p>
            <a:r>
              <a:rPr lang="en-TR" dirty="0"/>
              <a:t>Choose a period</a:t>
            </a:r>
          </a:p>
          <a:p>
            <a:r>
              <a:rPr lang="en-TR" dirty="0"/>
              <a:t>Choose an author</a:t>
            </a:r>
          </a:p>
          <a:p>
            <a:r>
              <a:rPr lang="en-TR" dirty="0"/>
              <a:t>Choose a specific literary work</a:t>
            </a:r>
          </a:p>
          <a:p>
            <a:r>
              <a:rPr lang="en-TR" dirty="0"/>
              <a:t>Choose a topic to discuss in relation to the literary work</a:t>
            </a:r>
          </a:p>
          <a:p>
            <a:r>
              <a:rPr lang="en-TR" dirty="0"/>
              <a:t>Narrow down the topic into an argument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1956953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450BC-137D-0C48-9B89-19C425BDF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The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C6664-E32F-6A4E-8A88-F74A4F00E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TR" sz="2400" dirty="0"/>
              <a:t>to prepare a presentation</a:t>
            </a:r>
          </a:p>
          <a:p>
            <a:pPr>
              <a:lnSpc>
                <a:spcPct val="150000"/>
              </a:lnSpc>
            </a:pPr>
            <a:r>
              <a:rPr lang="en-TR" sz="2400" dirty="0"/>
              <a:t>to write an academic paper</a:t>
            </a:r>
          </a:p>
          <a:p>
            <a:pPr>
              <a:lnSpc>
                <a:spcPct val="150000"/>
              </a:lnSpc>
            </a:pPr>
            <a:r>
              <a:rPr lang="en-TR" sz="2400" dirty="0"/>
              <a:t>to write a thesis</a:t>
            </a:r>
          </a:p>
          <a:p>
            <a:pPr>
              <a:lnSpc>
                <a:spcPct val="150000"/>
              </a:lnSpc>
            </a:pPr>
            <a:r>
              <a:rPr lang="en-TR" sz="2400" dirty="0"/>
              <a:t>to write a book</a:t>
            </a:r>
          </a:p>
        </p:txBody>
      </p:sp>
    </p:spTree>
    <p:extLst>
      <p:ext uri="{BB962C8B-B14F-4D97-AF65-F5344CB8AC3E}">
        <p14:creationId xmlns:p14="http://schemas.microsoft.com/office/powerpoint/2010/main" val="3077710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0689E-1160-474D-B9F4-45066DAEE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Textual crıtıcısm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BC44F-7CA5-7E40-B471-4F3405773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In literary studies the method of </a:t>
            </a:r>
            <a:r>
              <a:rPr lang="en-TR" b="1" u="sng" dirty="0"/>
              <a:t>textual criticism </a:t>
            </a:r>
            <a:r>
              <a:rPr lang="en-TR" dirty="0"/>
              <a:t>is employed.</a:t>
            </a:r>
          </a:p>
          <a:p>
            <a:r>
              <a:rPr lang="en-TR" dirty="0"/>
              <a:t>We </a:t>
            </a:r>
            <a:r>
              <a:rPr lang="en-TR" b="1" u="sng" dirty="0"/>
              <a:t>do not</a:t>
            </a:r>
            <a:r>
              <a:rPr lang="en-TR" dirty="0"/>
              <a:t> use empirical methods such as:</a:t>
            </a:r>
          </a:p>
          <a:p>
            <a:pPr lvl="1"/>
            <a:r>
              <a:rPr lang="en-TR" dirty="0"/>
              <a:t>Interviews</a:t>
            </a:r>
          </a:p>
          <a:p>
            <a:pPr lvl="1"/>
            <a:r>
              <a:rPr lang="en-TR" dirty="0"/>
              <a:t>Observations</a:t>
            </a:r>
          </a:p>
          <a:p>
            <a:pPr lvl="1"/>
            <a:r>
              <a:rPr lang="en-TR" dirty="0"/>
              <a:t>Surveys</a:t>
            </a:r>
          </a:p>
          <a:p>
            <a:pPr lvl="1"/>
            <a:r>
              <a:rPr lang="en-TR" dirty="0"/>
              <a:t>Experiments</a:t>
            </a:r>
          </a:p>
          <a:p>
            <a:pPr lvl="1"/>
            <a:r>
              <a:rPr lang="en-TR" dirty="0"/>
              <a:t>Lab Work</a:t>
            </a:r>
          </a:p>
        </p:txBody>
      </p:sp>
    </p:spTree>
    <p:extLst>
      <p:ext uri="{BB962C8B-B14F-4D97-AF65-F5344CB8AC3E}">
        <p14:creationId xmlns:p14="http://schemas.microsoft.com/office/powerpoint/2010/main" val="3935727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938ED-D592-D740-B635-23CDC5F44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Different perspectives</a:t>
            </a:r>
            <a:br>
              <a:rPr lang="en-TR" b="1" dirty="0">
                <a:solidFill>
                  <a:srgbClr val="C00000"/>
                </a:solidFill>
              </a:rPr>
            </a:br>
            <a:r>
              <a:rPr lang="en-TR" b="1" dirty="0">
                <a:solidFill>
                  <a:srgbClr val="C00000"/>
                </a:solidFill>
              </a:rPr>
              <a:t>ınterpretatıons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D9E0A-1E68-5A46-8200-BCDE6C6C2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Historical</a:t>
            </a:r>
          </a:p>
          <a:p>
            <a:r>
              <a:rPr lang="en-TR" dirty="0"/>
              <a:t>Sociological</a:t>
            </a:r>
          </a:p>
          <a:p>
            <a:r>
              <a:rPr lang="en-TR" dirty="0"/>
              <a:t>Psychological</a:t>
            </a:r>
          </a:p>
          <a:p>
            <a:r>
              <a:rPr lang="en-TR" dirty="0"/>
              <a:t>Genre</a:t>
            </a:r>
          </a:p>
          <a:p>
            <a:r>
              <a:rPr lang="en-TR" dirty="0"/>
              <a:t>Literary Aspects</a:t>
            </a:r>
          </a:p>
        </p:txBody>
      </p:sp>
    </p:spTree>
    <p:extLst>
      <p:ext uri="{BB962C8B-B14F-4D97-AF65-F5344CB8AC3E}">
        <p14:creationId xmlns:p14="http://schemas.microsoft.com/office/powerpoint/2010/main" val="4241992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FA068-2971-D94C-B564-C9BBEA47F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Three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1237B-8106-3F49-81C9-5F5417791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TR" sz="2800" dirty="0"/>
              <a:t>Research</a:t>
            </a:r>
          </a:p>
          <a:p>
            <a:pPr>
              <a:lnSpc>
                <a:spcPct val="150000"/>
              </a:lnSpc>
            </a:pPr>
            <a:r>
              <a:rPr lang="en-TR" sz="2800" dirty="0"/>
              <a:t>Reading</a:t>
            </a:r>
          </a:p>
          <a:p>
            <a:pPr>
              <a:lnSpc>
                <a:spcPct val="150000"/>
              </a:lnSpc>
            </a:pPr>
            <a:r>
              <a:rPr lang="en-TR" sz="2800" dirty="0"/>
              <a:t>Writing</a:t>
            </a:r>
          </a:p>
        </p:txBody>
      </p:sp>
    </p:spTree>
    <p:extLst>
      <p:ext uri="{BB962C8B-B14F-4D97-AF65-F5344CB8AC3E}">
        <p14:creationId xmlns:p14="http://schemas.microsoft.com/office/powerpoint/2010/main" val="1886740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57175-5B79-B743-A257-62B9A0F7D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1.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69DD3-4DD5-FD48-B879-C873068DC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Journals</a:t>
            </a:r>
          </a:p>
          <a:p>
            <a:r>
              <a:rPr lang="en-TR" dirty="0"/>
              <a:t>Data Bases</a:t>
            </a:r>
          </a:p>
          <a:p>
            <a:r>
              <a:rPr lang="en-TR" dirty="0"/>
              <a:t>Theses</a:t>
            </a:r>
          </a:p>
          <a:p>
            <a:r>
              <a:rPr lang="en-TR" dirty="0"/>
              <a:t>Academic Book &amp; Articles</a:t>
            </a:r>
          </a:p>
          <a:p>
            <a:r>
              <a:rPr lang="en-TR" dirty="0"/>
              <a:t>Bibliography</a:t>
            </a:r>
          </a:p>
          <a:p>
            <a:r>
              <a:rPr lang="en-TR" dirty="0"/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1382626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D3543-3F3D-424F-8347-C9A216D64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2. Readıng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3FC6C-79F5-BB43-A6F5-A3DB766F8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TR" sz="2800" dirty="0"/>
              <a:t>Critical Thinking</a:t>
            </a:r>
          </a:p>
          <a:p>
            <a:pPr>
              <a:lnSpc>
                <a:spcPct val="150000"/>
              </a:lnSpc>
            </a:pPr>
            <a:r>
              <a:rPr lang="en-TR" sz="2800" dirty="0"/>
              <a:t>Opinion vs Fact</a:t>
            </a:r>
          </a:p>
          <a:p>
            <a:pPr>
              <a:lnSpc>
                <a:spcPct val="150000"/>
              </a:lnSpc>
            </a:pPr>
            <a:r>
              <a:rPr lang="en-TR" sz="2800" dirty="0"/>
              <a:t>Evaluating your sources</a:t>
            </a:r>
          </a:p>
        </p:txBody>
      </p:sp>
    </p:spTree>
    <p:extLst>
      <p:ext uri="{BB962C8B-B14F-4D97-AF65-F5344CB8AC3E}">
        <p14:creationId xmlns:p14="http://schemas.microsoft.com/office/powerpoint/2010/main" val="2183731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05BCF-8832-A24E-808C-15F2A68BA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3. Wrıtıng the research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50BC9-236A-0840-B1AE-83380368E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Formulating an argument</a:t>
            </a:r>
          </a:p>
          <a:p>
            <a:r>
              <a:rPr lang="en-TR" dirty="0"/>
              <a:t>Thesis Statement</a:t>
            </a:r>
          </a:p>
          <a:p>
            <a:r>
              <a:rPr lang="en-TR" dirty="0"/>
              <a:t>Outline</a:t>
            </a:r>
          </a:p>
          <a:p>
            <a:r>
              <a:rPr lang="en-TR" dirty="0"/>
              <a:t>Critical Distance</a:t>
            </a:r>
          </a:p>
          <a:p>
            <a:r>
              <a:rPr lang="en-TR" dirty="0"/>
              <a:t>Synthesis</a:t>
            </a:r>
          </a:p>
          <a:p>
            <a:r>
              <a:rPr lang="en-TR" dirty="0"/>
              <a:t>Integrating the sources</a:t>
            </a:r>
          </a:p>
          <a:p>
            <a:r>
              <a:rPr lang="en-TR" dirty="0"/>
              <a:t>Using MLA Citation Style</a:t>
            </a:r>
          </a:p>
        </p:txBody>
      </p:sp>
    </p:spTree>
    <p:extLst>
      <p:ext uri="{BB962C8B-B14F-4D97-AF65-F5344CB8AC3E}">
        <p14:creationId xmlns:p14="http://schemas.microsoft.com/office/powerpoint/2010/main" val="1989130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D469D-BFD0-CB41-8596-8EFAED716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Determine the topic</a:t>
            </a:r>
          </a:p>
          <a:p>
            <a:r>
              <a:rPr lang="en-TR" dirty="0"/>
              <a:t>Narrow it down</a:t>
            </a:r>
          </a:p>
          <a:p>
            <a:r>
              <a:rPr lang="en-TR" dirty="0"/>
              <a:t>Write a thesis statement</a:t>
            </a:r>
          </a:p>
          <a:p>
            <a:r>
              <a:rPr lang="en-TR" dirty="0"/>
              <a:t>Do research</a:t>
            </a:r>
          </a:p>
          <a:p>
            <a:r>
              <a:rPr lang="en-TR" dirty="0"/>
              <a:t>Prepare a working bibliography</a:t>
            </a:r>
          </a:p>
          <a:p>
            <a:r>
              <a:rPr lang="en-TR" dirty="0"/>
              <a:t>Write an outline</a:t>
            </a:r>
          </a:p>
          <a:p>
            <a:endParaRPr lang="en-TR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818500E-B4EF-DF4F-A612-9C5FEFDAA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before writıng</a:t>
            </a:r>
          </a:p>
        </p:txBody>
      </p:sp>
    </p:spTree>
    <p:extLst>
      <p:ext uri="{BB962C8B-B14F-4D97-AF65-F5344CB8AC3E}">
        <p14:creationId xmlns:p14="http://schemas.microsoft.com/office/powerpoint/2010/main" val="305522755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52</TotalTime>
  <Words>166</Words>
  <Application>Microsoft Macintosh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Gallery</vt:lpstr>
      <vt:lpstr>Research Methods</vt:lpstr>
      <vt:lpstr>The Purpose</vt:lpstr>
      <vt:lpstr>Textual crıtıcısm</vt:lpstr>
      <vt:lpstr>Different perspectives ınterpretatıons</vt:lpstr>
      <vt:lpstr>Three components</vt:lpstr>
      <vt:lpstr>1. Research</vt:lpstr>
      <vt:lpstr>2. Readıng</vt:lpstr>
      <vt:lpstr>3. Wrıtıng the research paper</vt:lpstr>
      <vt:lpstr>before writıng</vt:lpstr>
      <vt:lpstr>The topıc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Methods</dc:title>
  <dc:creator>Seda.Peksen</dc:creator>
  <cp:lastModifiedBy>Seda.Peksen</cp:lastModifiedBy>
  <cp:revision>17</cp:revision>
  <dcterms:created xsi:type="dcterms:W3CDTF">2020-09-28T16:13:23Z</dcterms:created>
  <dcterms:modified xsi:type="dcterms:W3CDTF">2020-10-07T11:35:45Z</dcterms:modified>
</cp:coreProperties>
</file>