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5"/>
  </p:notesMasterIdLst>
  <p:handoutMasterIdLst>
    <p:handoutMasterId r:id="rId16"/>
  </p:handoutMasterIdLst>
  <p:sldIdLst>
    <p:sldId id="968" r:id="rId2"/>
    <p:sldId id="969" r:id="rId3"/>
    <p:sldId id="893" r:id="rId4"/>
    <p:sldId id="860" r:id="rId5"/>
    <p:sldId id="820" r:id="rId6"/>
    <p:sldId id="929" r:id="rId7"/>
    <p:sldId id="859" r:id="rId8"/>
    <p:sldId id="823" r:id="rId9"/>
    <p:sldId id="825" r:id="rId10"/>
    <p:sldId id="826" r:id="rId11"/>
    <p:sldId id="894" r:id="rId12"/>
    <p:sldId id="830" r:id="rId13"/>
    <p:sldId id="897" r:id="rId14"/>
  </p:sldIdLst>
  <p:sldSz cx="12192000" cy="6858000"/>
  <p:notesSz cx="7099300" cy="10234613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8FAAFF"/>
    <a:srgbClr val="7F2727"/>
    <a:srgbClr val="0066FF"/>
    <a:srgbClr val="B8EAC0"/>
    <a:srgbClr val="A3FFCD"/>
    <a:srgbClr val="A50021"/>
    <a:srgbClr val="7DFF00"/>
    <a:srgbClr val="B9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28" autoAdjust="0"/>
  </p:normalViewPr>
  <p:slideViewPr>
    <p:cSldViewPr>
      <p:cViewPr varScale="1">
        <p:scale>
          <a:sx n="84" d="100"/>
          <a:sy n="84" d="100"/>
        </p:scale>
        <p:origin x="9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Reward function different from the book :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Need to modify </a:t>
            </a:r>
            <a:r>
              <a:rPr lang="en-US" dirty="0" err="1" smtClean="0">
                <a:ea typeface="ＭＳ Ｐゴシック" pitchFamily="34" charset="-128"/>
              </a:rPr>
              <a:t>expectimax</a:t>
            </a:r>
            <a:r>
              <a:rPr lang="en-US" dirty="0" smtClean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R(s) = the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living reward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 MDP chance node represents uncertainty about what might happen based on (s,a)  [as opposed to being a random adversary]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Q-state (s,a) is when you were in a state and took an action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239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64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1439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241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41333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6678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3222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89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640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335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468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249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822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4795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1811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906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3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i.berkeley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7924800" cy="160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Yapay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Zeka</a:t>
            </a:r>
            <a:r>
              <a:rPr lang="tr-TR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br>
              <a:rPr lang="tr-TR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tr-TR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802600715151 </a:t>
            </a:r>
            <a:r>
              <a:rPr lang="tr-TR" altLang="en-US" dirty="0" smtClean="0">
                <a:ea typeface="ＭＳ Ｐゴシック" panose="020B0600070205080204" pitchFamily="34" charset="-128"/>
              </a:rPr>
              <a:t/>
            </a:r>
            <a:br>
              <a:rPr lang="tr-TR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505200"/>
            <a:ext cx="4572000" cy="76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altLang="en-US" b="1" dirty="0" smtClean="0"/>
              <a:t>Doç. Dr. Mehmet Serdar GÜZEL</a:t>
            </a:r>
            <a:endParaRPr lang="en-US" altLang="en-US" b="1" dirty="0" smtClean="0"/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628029" y="4546600"/>
            <a:ext cx="8365623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None/>
            </a:pP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Slides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mainly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adapted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following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course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page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altLang="en-US" sz="2133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None/>
            </a:pP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 </a:t>
            </a: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http://ai.berkeley.edu</a:t>
            </a: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created by Dan Klein and Pieter </a:t>
            </a:r>
            <a:r>
              <a:rPr 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Abbeel</a:t>
            </a: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for CS188</a:t>
            </a:r>
            <a:endParaRPr lang="tr-TR" altLang="en-US" sz="2133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6401" y="3190732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r>
              <a:rPr lang="en-US" altLang="en-US" sz="2400">
                <a:latin typeface="Arial" panose="020B0604020202020204" pitchFamily="34" charset="0"/>
              </a:rPr>
              <a:t/>
            </a: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6401" y="3190732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r>
              <a:rPr lang="en-US" altLang="en-US" sz="2400">
                <a:latin typeface="Arial" panose="020B0604020202020204" pitchFamily="34" charset="0"/>
              </a:rPr>
              <a:t/>
            </a: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024813" y="6313487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3048000" y="6299199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977188" y="3494087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47988" y="3494087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Racing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000" dirty="0" smtClean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dirty="0" smtClean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000" i="1" dirty="0" smtClean="0">
                <a:latin typeface="Calibri"/>
                <a:cs typeface="Calibri"/>
              </a:rPr>
              <a:t>Slow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i="1" dirty="0" smtClean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000" i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286000"/>
            <a:ext cx="11044696" cy="3962400"/>
            <a:chOff x="838200" y="2286000"/>
            <a:chExt cx="11044696" cy="3962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  <a:endParaRPr lang="en-US" sz="2000" dirty="0">
                <a:solidFill>
                  <a:srgbClr val="00B0F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  <a:endParaRPr lang="en-US" sz="2000" dirty="0">
                <a:solidFill>
                  <a:srgbClr val="7F2727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Overheated</a:t>
              </a:r>
              <a:endParaRPr lang="en-US" sz="2000" dirty="0">
                <a:latin typeface="Calibri"/>
                <a:cs typeface="Calibri"/>
              </a:endParaRPr>
            </a:p>
          </p:txBody>
        </p:sp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  <a:endParaRPr lang="en-US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  <a:endParaRPr lang="en-US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  <a:endParaRPr lang="en-US" i="1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  <a:endParaRPr lang="en-US" i="1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cxnSp>
          <p:nvCxnSpPr>
            <p:cNvPr id="60" name="Curved Connector 12"/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  <a:endParaRPr lang="en-US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  <a:endParaRPr lang="en-US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  <a:endParaRPr lang="en-US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  <a:endParaRPr lang="en-US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  <a:endParaRPr lang="en-US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  <a:endParaRPr lang="en-US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112014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Each MDP state projects an </a:t>
            </a:r>
            <a:r>
              <a:rPr lang="en-US" sz="2400" dirty="0" err="1" smtClean="0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819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called a </a:t>
            </a:r>
            <a:r>
              <a:rPr lang="en-US" altLang="ja-JP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T(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= P(s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|</a:t>
            </a:r>
            <a:r>
              <a:rPr lang="en-US" altLang="ja-JP" dirty="0" err="1">
                <a:solidFill>
                  <a:srgbClr val="C00000"/>
                </a:solidFill>
                <a:latin typeface="Calibri"/>
                <a:cs typeface="Calibri"/>
              </a:rPr>
              <a:t>s,a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R(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22018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610600" y="2100262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048000" y="3733800"/>
            <a:ext cx="1676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 of Sequences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ea typeface="ＭＳ Ｐゴシック" panose="020B0600070205080204" pitchFamily="34" charset="-128"/>
              </a:rPr>
              <a:t>Lecturer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Instructor: </a:t>
            </a:r>
            <a:r>
              <a:rPr lang="tr-TR" altLang="en-US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Assoc. Prof Dr. Mehmet S Güzel </a:t>
            </a:r>
            <a:endParaRPr lang="en-US" altLang="en-US" smtClean="0">
              <a:solidFill>
                <a:schemeClr val="hlink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Office hours: Tuesday, </a:t>
            </a:r>
            <a:r>
              <a:rPr lang="tr-TR" altLang="en-US" smtClean="0">
                <a:ea typeface="ＭＳ Ｐゴシック" panose="020B0600070205080204" pitchFamily="34" charset="-128"/>
              </a:rPr>
              <a:t>1</a:t>
            </a:r>
            <a:r>
              <a:rPr lang="en-US" altLang="en-US" smtClean="0">
                <a:ea typeface="ＭＳ Ｐゴシック" panose="020B0600070205080204" pitchFamily="34" charset="-128"/>
              </a:rPr>
              <a:t>:30-</a:t>
            </a:r>
            <a:r>
              <a:rPr lang="tr-TR" altLang="en-US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:30pm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Open door policy – don’t hesitate to stop by!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Watch the course website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Assignments,</a:t>
            </a:r>
            <a:r>
              <a:rPr lang="tr-TR" altLang="en-US" smtClean="0">
                <a:ea typeface="ＭＳ Ｐゴシック" panose="020B0600070205080204" pitchFamily="34" charset="-128"/>
              </a:rPr>
              <a:t> lab tutorials, </a:t>
            </a:r>
            <a:r>
              <a:rPr lang="en-US" altLang="en-US" smtClean="0">
                <a:ea typeface="ＭＳ Ｐゴシック" panose="020B0600070205080204" pitchFamily="34" charset="-128"/>
              </a:rPr>
              <a:t> lecture notes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Char char="•"/>
            </a:pPr>
            <a:r>
              <a:rPr lang="en-US" altLang="en-US" sz="1200">
                <a:solidFill>
                  <a:schemeClr val="bg2"/>
                </a:solidFill>
                <a:latin typeface="Arial" panose="020B0604020202020204" pitchFamily="34" charset="0"/>
              </a:rPr>
              <a:t>slide </a:t>
            </a:r>
            <a:fld id="{DD1FAF00-B09D-4A9B-921E-9E64A11DDA64}" type="slidenum">
              <a:rPr lang="en-US" altLang="en-US" sz="1200">
                <a:solidFill>
                  <a:schemeClr val="bg2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Clr>
                  <a:schemeClr val="accent2"/>
                </a:buClr>
                <a:buSzTx/>
                <a:buFontTx/>
                <a:buChar char="•"/>
              </a:pPr>
              <a:t>2</a:t>
            </a:fld>
            <a:endParaRPr lang="en-US" altLang="en-US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3429000" y="568469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Markov Decision Processes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2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</a:t>
            </a:r>
            <a:r>
              <a:rPr lang="en-US" sz="1400" dirty="0" smtClean="0">
                <a:latin typeface="Calibri"/>
                <a:cs typeface="Calibri"/>
              </a:rPr>
              <a:t>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</a:t>
            </a:r>
            <a:r>
              <a:rPr lang="en-US" dirty="0" smtClean="0">
                <a:latin typeface="Calibri" pitchFamily="34" charset="0"/>
              </a:rPr>
              <a:t>agent’</a:t>
            </a:r>
            <a:r>
              <a:rPr lang="en-US" altLang="ja-JP" dirty="0" smtClean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actions do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not always go as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planned</a:t>
            </a:r>
            <a:endParaRPr lang="en-US" altLang="ja-JP" sz="2000" dirty="0">
              <a:solidFill>
                <a:schemeClr val="accent2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</a:t>
            </a:r>
            <a:r>
              <a:rPr lang="en-US" dirty="0" smtClean="0">
                <a:latin typeface="Calibri" pitchFamily="34" charset="0"/>
              </a:rPr>
              <a:t>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Small </a:t>
            </a:r>
            <a:r>
              <a:rPr lang="en-US" altLang="ja-JP" dirty="0" smtClean="0">
                <a:latin typeface="Calibri" pitchFamily="34" charset="0"/>
              </a:rPr>
              <a:t>“living” </a:t>
            </a:r>
            <a:r>
              <a:rPr lang="en-US" altLang="ja-JP" dirty="0">
                <a:latin typeface="Calibri" pitchFamily="34" charset="0"/>
              </a:rPr>
              <a:t>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</a:t>
            </a:r>
            <a:r>
              <a:rPr lang="en-US" dirty="0" smtClean="0">
                <a:latin typeface="Calibri" pitchFamily="34" charset="0"/>
              </a:rPr>
              <a:t>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World Actions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 smtClean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Sometimes just R(s) or R(s</a:t>
            </a:r>
            <a:r>
              <a:rPr lang="en-US" altLang="ja-JP" sz="1800" dirty="0" smtClean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Maybe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One way to solve them is with </a:t>
            </a:r>
            <a:r>
              <a:rPr lang="en-US" sz="2000" dirty="0" err="1" smtClean="0">
                <a:ea typeface="ＭＳ Ｐゴシック" pitchFamily="34" charset="-128"/>
              </a:rPr>
              <a:t>expectimax</a:t>
            </a:r>
            <a:r>
              <a:rPr lang="en-US" sz="2000" dirty="0" smtClean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We’</a:t>
            </a:r>
            <a:r>
              <a:rPr lang="en-US" altLang="ja-JP" sz="2000" dirty="0" smtClean="0">
                <a:ea typeface="ＭＳ Ｐゴシック" pitchFamily="34" charset="-128"/>
              </a:rPr>
              <a:t>ll have a new tool soon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 smtClean="0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A </a:t>
            </a:r>
            <a:r>
              <a:rPr lang="en-US" sz="2000" b="1" dirty="0"/>
              <a:t>Markov</a:t>
            </a:r>
            <a:r>
              <a:rPr lang="en-US" sz="2000" dirty="0"/>
              <a:t> decision process (</a:t>
            </a:r>
            <a:r>
              <a:rPr lang="en-US" sz="2000" b="1" dirty="0"/>
              <a:t>MDP</a:t>
            </a:r>
            <a:r>
              <a:rPr lang="en-US" sz="2000" dirty="0"/>
              <a:t>) is a discrete time stochastic control process. ... The name of </a:t>
            </a:r>
            <a:r>
              <a:rPr lang="en-US" sz="2000" b="1" dirty="0"/>
              <a:t>MDPs</a:t>
            </a:r>
            <a:r>
              <a:rPr lang="en-US" sz="2000" dirty="0"/>
              <a:t> comes from the Russian mathematician Andrey </a:t>
            </a:r>
            <a:r>
              <a:rPr lang="en-US" sz="2000" b="1" dirty="0"/>
              <a:t>Markov</a:t>
            </a:r>
            <a:r>
              <a:rPr lang="en-US" sz="2000" dirty="0"/>
              <a:t> as they are an extension of the </a:t>
            </a:r>
            <a:r>
              <a:rPr lang="en-US" sz="2000" b="1" dirty="0"/>
              <a:t>Markov</a:t>
            </a:r>
            <a:r>
              <a:rPr lang="en-US" sz="2000" dirty="0"/>
              <a:t> chains. At each time step, the process is in some state </a:t>
            </a:r>
            <a:r>
              <a:rPr lang="en-US" dirty="0"/>
              <a:t>, and the decision maker may choose any action that is available in state </a:t>
            </a:r>
            <a:endParaRPr lang="en-US" altLang="ja-JP" sz="2400" dirty="0" smtClean="0">
              <a:ea typeface="ＭＳ Ｐゴシック" pitchFamily="34" charset="-128"/>
            </a:endParaRPr>
          </a:p>
          <a:p>
            <a:endParaRPr lang="en-US" altLang="ja-JP" sz="2400" dirty="0" smtClean="0">
              <a:ea typeface="ＭＳ Ｐゴシック" pitchFamily="34" charset="-128"/>
            </a:endParaRPr>
          </a:p>
          <a:p>
            <a:endParaRPr lang="en-US" altLang="ja-JP" sz="2000" dirty="0" smtClean="0">
              <a:ea typeface="ＭＳ Ｐゴシック" pitchFamily="34" charset="-128"/>
            </a:endParaRPr>
          </a:p>
          <a:p>
            <a:endParaRPr lang="en-US" altLang="ja-JP" sz="2000" dirty="0" smtClean="0">
              <a:ea typeface="ＭＳ Ｐゴシック" pitchFamily="34" charset="-128"/>
            </a:endParaRPr>
          </a:p>
          <a:p>
            <a:endParaRPr lang="en-US" altLang="ja-JP" sz="2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tr-TR" altLang="ja-JP" sz="2400" dirty="0" smtClean="0">
              <a:ea typeface="ＭＳ Ｐゴシック" pitchFamily="34" charset="-128"/>
            </a:endParaRPr>
          </a:p>
        </p:txBody>
      </p:sp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Policies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 smtClean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For MDPs, we want an optimal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 smtClean="0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 smtClean="0">
              <a:ea typeface="ＭＳ Ｐゴシック" pitchFamily="34" charset="-128"/>
              <a:sym typeface="Symbol" pitchFamily="18" charset="2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</a:t>
            </a:r>
            <a:r>
              <a:rPr lang="en-US" sz="2400" dirty="0" smtClean="0">
                <a:latin typeface="Calibri" pitchFamily="34" charset="0"/>
              </a:rPr>
              <a:t>s</a:t>
            </a:r>
            <a:r>
              <a:rPr lang="en-US" altLang="ja-JP" sz="2400" dirty="0" smtClean="0">
                <a:latin typeface="Calibri" pitchFamily="34" charset="0"/>
              </a:rPr>
              <a:t>’) </a:t>
            </a:r>
            <a:r>
              <a:rPr lang="en-US" altLang="ja-JP" sz="2400" dirty="0">
                <a:latin typeface="Calibri" pitchFamily="34" charset="0"/>
              </a:rPr>
              <a:t>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50703</TotalTime>
  <Words>734</Words>
  <Application>Microsoft Office PowerPoint</Application>
  <PresentationFormat>Geniş ekran</PresentationFormat>
  <Paragraphs>136</Paragraphs>
  <Slides>13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Calibri</vt:lpstr>
      <vt:lpstr>Symbol</vt:lpstr>
      <vt:lpstr>Tahoma</vt:lpstr>
      <vt:lpstr>Times New Roman</vt:lpstr>
      <vt:lpstr>Trebuchet MS</vt:lpstr>
      <vt:lpstr>Wingdings</vt:lpstr>
      <vt:lpstr>Wingdings 3</vt:lpstr>
      <vt:lpstr>Yüzeyler</vt:lpstr>
      <vt:lpstr>Yapay Zeka  802600715151  </vt:lpstr>
      <vt:lpstr>Lecturer</vt:lpstr>
      <vt:lpstr> </vt:lpstr>
      <vt:lpstr>Non-Deterministic Search</vt:lpstr>
      <vt:lpstr>Example: Grid World</vt:lpstr>
      <vt:lpstr>Grid World Actions</vt:lpstr>
      <vt:lpstr>Markov Decision Processes</vt:lpstr>
      <vt:lpstr>What is Markov about MDPs?</vt:lpstr>
      <vt:lpstr>Policies</vt:lpstr>
      <vt:lpstr>Optimal Policies</vt:lpstr>
      <vt:lpstr>Example: Racing</vt:lpstr>
      <vt:lpstr>MDP Search Trees</vt:lpstr>
      <vt:lpstr>Utilities of Sequences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pc</cp:lastModifiedBy>
  <cp:revision>2725</cp:revision>
  <cp:lastPrinted>2014-02-13T17:51:45Z</cp:lastPrinted>
  <dcterms:created xsi:type="dcterms:W3CDTF">2004-08-27T04:16:05Z</dcterms:created>
  <dcterms:modified xsi:type="dcterms:W3CDTF">2019-11-28T17:32:11Z</dcterms:modified>
</cp:coreProperties>
</file>