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notesMasterIdLst>
    <p:notesMasterId r:id="rId15"/>
  </p:notesMasterIdLst>
  <p:handoutMasterIdLst>
    <p:handoutMasterId r:id="rId16"/>
  </p:handoutMasterIdLst>
  <p:sldIdLst>
    <p:sldId id="968" r:id="rId2"/>
    <p:sldId id="969" r:id="rId3"/>
    <p:sldId id="893" r:id="rId4"/>
    <p:sldId id="860" r:id="rId5"/>
    <p:sldId id="820" r:id="rId6"/>
    <p:sldId id="929" r:id="rId7"/>
    <p:sldId id="859" r:id="rId8"/>
    <p:sldId id="823" r:id="rId9"/>
    <p:sldId id="825" r:id="rId10"/>
    <p:sldId id="826" r:id="rId11"/>
    <p:sldId id="894" r:id="rId12"/>
    <p:sldId id="830" r:id="rId13"/>
    <p:sldId id="897" r:id="rId14"/>
  </p:sldIdLst>
  <p:sldSz cx="12192000" cy="6858000"/>
  <p:notesSz cx="7099300" cy="10234613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8FAAFF"/>
    <a:srgbClr val="7F2727"/>
    <a:srgbClr val="0066FF"/>
    <a:srgbClr val="B8EAC0"/>
    <a:srgbClr val="A3FFCD"/>
    <a:srgbClr val="A50021"/>
    <a:srgbClr val="7DFF00"/>
    <a:srgbClr val="B9F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528" autoAdjust="0"/>
  </p:normalViewPr>
  <p:slideViewPr>
    <p:cSldViewPr>
      <p:cViewPr varScale="1">
        <p:scale>
          <a:sx n="84" d="100"/>
          <a:sy n="84" d="100"/>
        </p:scale>
        <p:origin x="9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337" cy="51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t" anchorCtr="0" compatLnSpc="1">
            <a:prstTxWarp prst="textNoShape">
              <a:avLst/>
            </a:prstTxWarp>
          </a:bodyPr>
          <a:lstStyle>
            <a:lvl1pPr defTabSz="990387">
              <a:defRPr sz="13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0340" y="1"/>
            <a:ext cx="3077337" cy="51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t" anchorCtr="0" compatLnSpc="1">
            <a:prstTxWarp prst="textNoShape">
              <a:avLst/>
            </a:prstTxWarp>
          </a:bodyPr>
          <a:lstStyle>
            <a:lvl1pPr algn="r" defTabSz="990387">
              <a:defRPr sz="13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708"/>
            <a:ext cx="3077337" cy="51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b" anchorCtr="0" compatLnSpc="1">
            <a:prstTxWarp prst="textNoShape">
              <a:avLst/>
            </a:prstTxWarp>
          </a:bodyPr>
          <a:lstStyle>
            <a:lvl1pPr defTabSz="990387">
              <a:defRPr sz="13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0340" y="9722708"/>
            <a:ext cx="3077337" cy="51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b" anchorCtr="0" compatLnSpc="1">
            <a:prstTxWarp prst="textNoShape">
              <a:avLst/>
            </a:prstTxWarp>
          </a:bodyPr>
          <a:lstStyle>
            <a:lvl1pPr algn="r" defTabSz="989801">
              <a:defRPr sz="1300"/>
            </a:lvl1pPr>
          </a:lstStyle>
          <a:p>
            <a:fld id="{370EF009-23CE-4081-AF56-082D82CEF6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337" cy="51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t" anchorCtr="0" compatLnSpc="1">
            <a:prstTxWarp prst="textNoShape">
              <a:avLst/>
            </a:prstTxWarp>
          </a:bodyPr>
          <a:lstStyle>
            <a:lvl1pPr defTabSz="990387">
              <a:defRPr sz="13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0340" y="1"/>
            <a:ext cx="3077337" cy="51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t" anchorCtr="0" compatLnSpc="1">
            <a:prstTxWarp prst="textNoShape">
              <a:avLst/>
            </a:prstTxWarp>
          </a:bodyPr>
          <a:lstStyle>
            <a:lvl1pPr algn="r" defTabSz="990387">
              <a:defRPr sz="13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905" y="4862233"/>
            <a:ext cx="5677492" cy="4603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2708"/>
            <a:ext cx="3077337" cy="51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b" anchorCtr="0" compatLnSpc="1">
            <a:prstTxWarp prst="textNoShape">
              <a:avLst/>
            </a:prstTxWarp>
          </a:bodyPr>
          <a:lstStyle>
            <a:lvl1pPr defTabSz="990387">
              <a:defRPr sz="13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0340" y="9722708"/>
            <a:ext cx="3077337" cy="51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19" tIns="49511" rIns="99019" bIns="49511" numCol="1" anchor="b" anchorCtr="0" compatLnSpc="1">
            <a:prstTxWarp prst="textNoShape">
              <a:avLst/>
            </a:prstTxWarp>
          </a:bodyPr>
          <a:lstStyle>
            <a:lvl1pPr algn="r" defTabSz="989801">
              <a:defRPr sz="1300"/>
            </a:lvl1pPr>
          </a:lstStyle>
          <a:p>
            <a:fld id="{72CC9163-7EC6-4747-8782-88871FDBE12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262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Please retain proper</a:t>
            </a:r>
            <a:r>
              <a:rPr lang="en-US" baseline="0" dirty="0" smtClean="0"/>
              <a:t> attribution, including the reference to </a:t>
            </a:r>
            <a:r>
              <a:rPr lang="en-US" baseline="0" dirty="0" err="1" smtClean="0"/>
              <a:t>ai.berkeley.edu</a:t>
            </a:r>
            <a:r>
              <a:rPr lang="en-US" baseline="0" dirty="0" smtClean="0"/>
              <a:t>.  </a:t>
            </a:r>
            <a:r>
              <a:rPr lang="en-US" baseline="0" smtClean="0"/>
              <a:t>Thanks!</a:t>
            </a:r>
            <a:endParaRPr lang="en-US" sz="1200" smtClean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C9163-7EC6-4747-8782-88871FDBE12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94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[cut demo of moving around in grid world program]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8101"/>
            <a:fld id="{552C0BAA-F2C0-47C6-A20B-733CA31DCFFD}" type="slidenum">
              <a:rPr lang="en-US"/>
              <a:pPr defTabSz="988101"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In search problems: did not talk about actions, but about successor functions --- now the information inside the successor function is unpacked into actions, transitions and reward</a:t>
            </a:r>
          </a:p>
          <a:p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Write out S, A, example entry in T, entry in R</a:t>
            </a:r>
          </a:p>
          <a:p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Reward function different from the book : R(</a:t>
            </a:r>
            <a:r>
              <a:rPr lang="en-US" dirty="0" err="1" smtClean="0">
                <a:ea typeface="ＭＳ Ｐゴシック" pitchFamily="34" charset="-128"/>
              </a:rPr>
              <a:t>s,a,s</a:t>
            </a:r>
            <a:r>
              <a:rPr lang="ja-JP" altLang="en-US" dirty="0" smtClean="0">
                <a:ea typeface="ＭＳ Ｐゴシック" pitchFamily="34" charset="-128"/>
              </a:rPr>
              <a:t>’</a:t>
            </a:r>
            <a:r>
              <a:rPr lang="en-US" altLang="ja-JP" dirty="0" smtClean="0">
                <a:ea typeface="ＭＳ Ｐゴシック" pitchFamily="34" charset="-128"/>
              </a:rPr>
              <a:t>)</a:t>
            </a:r>
          </a:p>
          <a:p>
            <a:r>
              <a:rPr lang="en-US" dirty="0" smtClean="0">
                <a:ea typeface="ＭＳ Ｐゴシック" pitchFamily="34" charset="-128"/>
              </a:rPr>
              <a:t>In book simpler for equations, but not useful for the projects.</a:t>
            </a:r>
          </a:p>
          <a:p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Need to modify </a:t>
            </a:r>
            <a:r>
              <a:rPr lang="en-US" dirty="0" err="1" smtClean="0">
                <a:ea typeface="ＭＳ Ｐゴシック" pitchFamily="34" charset="-128"/>
              </a:rPr>
              <a:t>expectimax</a:t>
            </a:r>
            <a:r>
              <a:rPr lang="en-US" dirty="0" smtClean="0">
                <a:ea typeface="ＭＳ Ｐゴシック" pitchFamily="34" charset="-128"/>
              </a:rPr>
              <a:t> a tiny little bit to account for rewards along the way, but that</a:t>
            </a:r>
            <a:r>
              <a:rPr lang="en-US" altLang="en-US" dirty="0" smtClean="0">
                <a:ea typeface="ＭＳ Ｐゴシック" pitchFamily="34" charset="-128"/>
              </a:rPr>
              <a:t>’</a:t>
            </a:r>
            <a:r>
              <a:rPr lang="en-US" dirty="0" smtClean="0">
                <a:ea typeface="ＭＳ Ｐゴシック" pitchFamily="34" charset="-128"/>
              </a:rPr>
              <a:t>s something you should be able to do, and so you can already solve MDP</a:t>
            </a:r>
            <a:r>
              <a:rPr lang="en-US" altLang="en-US" dirty="0" smtClean="0">
                <a:ea typeface="ＭＳ Ｐゴシック" pitchFamily="34" charset="-128"/>
              </a:rPr>
              <a:t>’</a:t>
            </a:r>
            <a:r>
              <a:rPr lang="en-US" dirty="0" smtClean="0">
                <a:ea typeface="ＭＳ Ｐゴシック" pitchFamily="34" charset="-128"/>
              </a:rPr>
              <a:t>s  (not in most efficient way)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69A4D5-BA7F-4965-9F32-D31D11C0DA97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Like search: successor function only depended on current state</a:t>
            </a:r>
          </a:p>
          <a:p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Can make this happen by stuffing more into the state;  </a:t>
            </a:r>
          </a:p>
          <a:p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Very similar to search problems: when solving a maze with food pellets, we stored which food pellets were eaten 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8101"/>
            <a:fld id="{ACAB68C1-092D-468B-8690-7D27B27041C8}" type="slidenum">
              <a:rPr lang="en-US"/>
              <a:pPr defTabSz="988101"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Dan has a DEMO for this.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8101"/>
            <a:fld id="{1600E29C-1E14-41D6-ACAF-300C17152C85}" type="slidenum">
              <a:rPr lang="en-US"/>
              <a:pPr defTabSz="988101"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R(s) = the </a:t>
            </a:r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living reward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endParaRPr lang="en-US" altLang="ja-JP" smtClean="0">
              <a:ea typeface="ＭＳ Ｐゴシック" pitchFamily="34" charset="-128"/>
            </a:endParaRPr>
          </a:p>
          <a:p>
            <a:endParaRPr lang="en-US" smtClean="0">
              <a:ea typeface="ＭＳ Ｐゴシック" pitchFamily="34" charset="-128"/>
            </a:endParaRPr>
          </a:p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8101"/>
            <a:fld id="{FB0DC0F6-EF13-4C52-ACF2-48065D1392E1}" type="slidenum">
              <a:rPr lang="en-US"/>
              <a:pPr defTabSz="988101"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In MDP chance node represents uncertainty about what might happen based on (s,a)  [as opposed to being a random adversary]</a:t>
            </a:r>
          </a:p>
          <a:p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Q-state (s,a) is when you were in a state and took an action 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88101"/>
            <a:fld id="{381D20B8-C290-4C94-8C7F-0277B9D2F6EE}" type="slidenum">
              <a:rPr lang="en-US"/>
              <a:pPr defTabSz="988101"/>
              <a:t>12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239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5645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114391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2417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13332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6678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93222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898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36404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3357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4688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72492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0822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54795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11811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9064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3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i.berkeley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w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w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4.xml"/><Relationship Id="rId7" Type="http://schemas.openxmlformats.org/officeDocument/2006/relationships/image" Target="../media/image1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33600" y="1066800"/>
            <a:ext cx="7924800" cy="1600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Yapay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Zeka</a:t>
            </a: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b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802600715151 </a:t>
            </a:r>
            <a:r>
              <a:rPr lang="tr-TR" altLang="en-US" dirty="0" smtClean="0"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ea typeface="ＭＳ Ｐゴシック" panose="020B0600070205080204" pitchFamily="34" charset="-128"/>
              </a:rPr>
            </a:b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505200"/>
            <a:ext cx="4572000" cy="762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altLang="en-US" b="1" dirty="0" smtClean="0"/>
              <a:t>Doç. Dr. Mehmet Serdar GÜZEL</a:t>
            </a:r>
            <a:endParaRPr lang="en-US" altLang="en-US" b="1" dirty="0" smtClean="0"/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628029" y="4546600"/>
            <a:ext cx="8365623" cy="81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Slides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mainly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adapted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following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course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page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http://ai.berkeley.edu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created by Dan Klein and Pieter </a:t>
            </a:r>
            <a:r>
              <a:rPr 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Abbeel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for CS188</a:t>
            </a:r>
            <a:endParaRPr lang="tr-TR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64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  <a:sym typeface="Symbol" pitchFamily="18" charset="2"/>
              </a:rPr>
              <a:t>Optimal Policies</a:t>
            </a:r>
          </a:p>
        </p:txBody>
      </p:sp>
      <p:pic>
        <p:nvPicPr>
          <p:cNvPr id="1723396" name="Picture 4"/>
          <p:cNvPicPr>
            <a:picLocks noChangeAspect="1" noChangeArrowheads="1"/>
          </p:cNvPicPr>
          <p:nvPr/>
        </p:nvPicPr>
        <p:blipFill>
          <a:blip r:embed="rId3" cstate="print"/>
          <a:srcRect r="1050"/>
          <a:stretch>
            <a:fillRect/>
          </a:stretch>
        </p:blipFill>
        <p:spPr bwMode="auto">
          <a:xfrm>
            <a:off x="7239000" y="1360487"/>
            <a:ext cx="2766237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1360487"/>
            <a:ext cx="2795588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3398" name="Picture 6"/>
          <p:cNvPicPr>
            <a:picLocks noChangeAspect="1" noChangeArrowheads="1"/>
          </p:cNvPicPr>
          <p:nvPr/>
        </p:nvPicPr>
        <p:blipFill>
          <a:blip r:embed="rId5" cstate="print"/>
          <a:srcRect r="1141"/>
          <a:stretch>
            <a:fillRect/>
          </a:stretch>
        </p:blipFill>
        <p:spPr bwMode="auto">
          <a:xfrm>
            <a:off x="2233613" y="4165599"/>
            <a:ext cx="2763689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3399" name="Picture 7"/>
          <p:cNvPicPr>
            <a:picLocks noChangeAspect="1" noChangeArrowheads="1"/>
          </p:cNvPicPr>
          <p:nvPr/>
        </p:nvPicPr>
        <p:blipFill>
          <a:blip r:embed="rId6" cstate="print"/>
          <a:srcRect r="1521"/>
          <a:stretch>
            <a:fillRect/>
          </a:stretch>
        </p:blipFill>
        <p:spPr bwMode="auto">
          <a:xfrm>
            <a:off x="7262813" y="4165599"/>
            <a:ext cx="275305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3400" name="Text Box 8"/>
          <p:cNvSpPr txBox="1">
            <a:spLocks noChangeArrowheads="1"/>
          </p:cNvSpPr>
          <p:nvPr/>
        </p:nvSpPr>
        <p:spPr bwMode="auto">
          <a:xfrm>
            <a:off x="8024813" y="6313487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Calibri"/>
                <a:cs typeface="Calibri"/>
              </a:rPr>
              <a:t>R(s) = -2.0</a:t>
            </a:r>
          </a:p>
        </p:txBody>
      </p:sp>
      <p:sp>
        <p:nvSpPr>
          <p:cNvPr id="1723401" name="Text Box 9"/>
          <p:cNvSpPr txBox="1">
            <a:spLocks noChangeArrowheads="1"/>
          </p:cNvSpPr>
          <p:nvPr/>
        </p:nvSpPr>
        <p:spPr bwMode="auto">
          <a:xfrm>
            <a:off x="3048000" y="6299199"/>
            <a:ext cx="1347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/>
                <a:cs typeface="Calibri"/>
              </a:rPr>
              <a:t>R(s) = -0.4</a:t>
            </a:r>
          </a:p>
        </p:txBody>
      </p:sp>
      <p:sp>
        <p:nvSpPr>
          <p:cNvPr id="1723402" name="Text Box 10"/>
          <p:cNvSpPr txBox="1">
            <a:spLocks noChangeArrowheads="1"/>
          </p:cNvSpPr>
          <p:nvPr/>
        </p:nvSpPr>
        <p:spPr bwMode="auto">
          <a:xfrm>
            <a:off x="7977188" y="3494087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/>
                <a:cs typeface="Calibri"/>
              </a:rPr>
              <a:t>R(s) = -0.03</a:t>
            </a:r>
          </a:p>
        </p:txBody>
      </p:sp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2947988" y="3494087"/>
            <a:ext cx="144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/>
                <a:cs typeface="Calibri"/>
              </a:rPr>
              <a:t>R(s) = -0.01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3400" grpId="0"/>
      <p:bldP spid="1723401" grpId="0"/>
      <p:bldP spid="17234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/>
                <a:cs typeface="Calibri"/>
              </a:rPr>
              <a:t>Example: Racing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11379200" cy="4729164"/>
          </a:xfrm>
        </p:spPr>
        <p:txBody>
          <a:bodyPr/>
          <a:lstStyle/>
          <a:p>
            <a:pPr>
              <a:buClrTx/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A robot car wants to travel far, quickly</a:t>
            </a:r>
          </a:p>
          <a:p>
            <a:pPr>
              <a:buClrTx/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Three states: </a:t>
            </a:r>
            <a:r>
              <a:rPr lang="en-US" sz="2000" dirty="0" smtClean="0">
                <a:solidFill>
                  <a:srgbClr val="00B0F0"/>
                </a:solidFill>
                <a:latin typeface="Calibri"/>
                <a:cs typeface="Calibri"/>
              </a:rPr>
              <a:t>Cool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sz="2000" dirty="0" smtClean="0">
                <a:solidFill>
                  <a:srgbClr val="7F2727"/>
                </a:solidFill>
                <a:latin typeface="Calibri"/>
                <a:cs typeface="Calibri"/>
              </a:rPr>
              <a:t>Warm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, Overheated</a:t>
            </a:r>
          </a:p>
          <a:p>
            <a:pPr>
              <a:buClrTx/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Two actions: </a:t>
            </a:r>
            <a:r>
              <a:rPr lang="en-US" sz="2000" i="1" dirty="0" smtClean="0">
                <a:latin typeface="Calibri"/>
                <a:cs typeface="Calibri"/>
              </a:rPr>
              <a:t>Slow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sz="2000" i="1" dirty="0" smtClean="0">
                <a:solidFill>
                  <a:srgbClr val="C00000"/>
                </a:solidFill>
                <a:latin typeface="Calibri"/>
                <a:cs typeface="Calibri"/>
              </a:rPr>
              <a:t>Fast</a:t>
            </a:r>
            <a:endParaRPr lang="en-US" sz="2000" i="1" dirty="0" smtClean="0">
              <a:solidFill>
                <a:srgbClr val="0000FF"/>
              </a:solidFill>
              <a:latin typeface="Calibri"/>
              <a:cs typeface="Calibri"/>
            </a:endParaRPr>
          </a:p>
          <a:p>
            <a:pPr>
              <a:buClrTx/>
            </a:pPr>
            <a:r>
              <a:rPr lang="en-US" sz="2000" dirty="0" smtClean="0">
                <a:solidFill>
                  <a:schemeClr val="tx1"/>
                </a:solidFill>
                <a:latin typeface="Calibri"/>
                <a:cs typeface="Calibri"/>
              </a:rPr>
              <a:t>Going faster gets double reward</a:t>
            </a:r>
          </a:p>
          <a:p>
            <a:endParaRPr lang="en-US" sz="2000" dirty="0">
              <a:latin typeface="Calibri"/>
              <a:cs typeface="Calibri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38200" y="2286000"/>
            <a:ext cx="11044696" cy="3962400"/>
            <a:chOff x="838200" y="2286000"/>
            <a:chExt cx="11044696" cy="3962400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983518" y="3950732"/>
              <a:ext cx="2433764" cy="1600200"/>
            </a:xfrm>
            <a:prstGeom prst="rect">
              <a:avLst/>
            </a:prstGeom>
            <a:noFill/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6913" y="2731532"/>
              <a:ext cx="2660373" cy="1676400"/>
            </a:xfrm>
            <a:prstGeom prst="rect">
              <a:avLst/>
            </a:prstGeom>
            <a:noFill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300704" y="3798332"/>
              <a:ext cx="2582192" cy="182880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2057400" y="5341442"/>
              <a:ext cx="2286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B0F0"/>
                  </a:solidFill>
                  <a:latin typeface="Calibri"/>
                  <a:cs typeface="Calibri"/>
                </a:rPr>
                <a:t>Cool</a:t>
              </a:r>
              <a:endParaRPr lang="en-US" sz="2000" dirty="0">
                <a:solidFill>
                  <a:srgbClr val="00B0F0"/>
                </a:solidFill>
                <a:latin typeface="Calibri"/>
                <a:cs typeface="Calibri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43600" y="4160222"/>
              <a:ext cx="2286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7F2727"/>
                  </a:solidFill>
                  <a:latin typeface="Calibri"/>
                  <a:cs typeface="Calibri"/>
                </a:rPr>
                <a:t>Warm</a:t>
              </a:r>
              <a:endParaRPr lang="en-US" sz="2000" dirty="0">
                <a:solidFill>
                  <a:srgbClr val="7F2727"/>
                </a:solidFill>
                <a:latin typeface="Calibri"/>
                <a:cs typeface="Calibri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96400" y="5455622"/>
              <a:ext cx="2286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Calibri"/>
                  <a:cs typeface="Calibri"/>
                </a:rPr>
                <a:t>Overheated</a:t>
              </a:r>
              <a:endParaRPr lang="en-US" sz="2000" dirty="0">
                <a:latin typeface="Calibri"/>
                <a:cs typeface="Calibri"/>
              </a:endParaRPr>
            </a:p>
          </p:txBody>
        </p:sp>
        <p:cxnSp>
          <p:nvCxnSpPr>
            <p:cNvPr id="13" name="Curved Connector 12"/>
            <p:cNvCxnSpPr>
              <a:stCxn id="14338" idx="3"/>
              <a:endCxn id="8" idx="2"/>
            </p:cNvCxnSpPr>
            <p:nvPr/>
          </p:nvCxnSpPr>
          <p:spPr>
            <a:xfrm flipH="1">
              <a:off x="3200400" y="4750832"/>
              <a:ext cx="1219200" cy="990720"/>
            </a:xfrm>
            <a:prstGeom prst="curvedConnector4">
              <a:avLst>
                <a:gd name="adj1" fmla="val -18750"/>
                <a:gd name="adj2" fmla="val 153572"/>
              </a:avLst>
            </a:prstGeom>
            <a:ln w="762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urved Connector 12"/>
            <p:cNvCxnSpPr>
              <a:stCxn id="14338" idx="3"/>
              <a:endCxn id="9" idx="2"/>
            </p:cNvCxnSpPr>
            <p:nvPr/>
          </p:nvCxnSpPr>
          <p:spPr>
            <a:xfrm flipV="1">
              <a:off x="4419600" y="4560332"/>
              <a:ext cx="2667000" cy="190500"/>
            </a:xfrm>
            <a:prstGeom prst="curvedConnector2">
              <a:avLst/>
            </a:prstGeom>
            <a:ln w="762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724400" y="4788932"/>
              <a:ext cx="914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rgbClr val="C00000"/>
                  </a:solidFill>
                  <a:latin typeface="Calibri"/>
                  <a:cs typeface="Calibri"/>
                </a:rPr>
                <a:t>Fast</a:t>
              </a:r>
              <a:endParaRPr lang="en-US" i="1" dirty="0">
                <a:solidFill>
                  <a:srgbClr val="C00000"/>
                </a:solidFill>
                <a:latin typeface="Calibri"/>
                <a:cs typeface="Calibri"/>
              </a:endParaRPr>
            </a:p>
          </p:txBody>
        </p:sp>
        <p:cxnSp>
          <p:nvCxnSpPr>
            <p:cNvPr id="19" name="Curved Connector 12"/>
            <p:cNvCxnSpPr>
              <a:stCxn id="6" idx="0"/>
            </p:cNvCxnSpPr>
            <p:nvPr/>
          </p:nvCxnSpPr>
          <p:spPr>
            <a:xfrm rot="16200000" flipH="1">
              <a:off x="8096250" y="1912382"/>
              <a:ext cx="1447800" cy="3086100"/>
            </a:xfrm>
            <a:prstGeom prst="curvedConnector4">
              <a:avLst>
                <a:gd name="adj1" fmla="val -15789"/>
                <a:gd name="adj2" fmla="val 105099"/>
              </a:avLst>
            </a:prstGeom>
            <a:ln w="762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9144000" y="2731532"/>
              <a:ext cx="914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rgbClr val="C00000"/>
                  </a:solidFill>
                  <a:latin typeface="Calibri"/>
                  <a:cs typeface="Calibri"/>
                </a:rPr>
                <a:t>Fast</a:t>
              </a:r>
              <a:endParaRPr lang="en-US" i="1" dirty="0">
                <a:solidFill>
                  <a:srgbClr val="C00000"/>
                </a:solidFill>
                <a:latin typeface="Calibri"/>
                <a:cs typeface="Calibri"/>
              </a:endParaRPr>
            </a:p>
          </p:txBody>
        </p:sp>
        <p:cxnSp>
          <p:nvCxnSpPr>
            <p:cNvPr id="23" name="Curved Connector 12"/>
            <p:cNvCxnSpPr>
              <a:stCxn id="14338" idx="1"/>
            </p:cNvCxnSpPr>
            <p:nvPr/>
          </p:nvCxnSpPr>
          <p:spPr>
            <a:xfrm rot="10800000" flipH="1" flipV="1">
              <a:off x="1981200" y="4750832"/>
              <a:ext cx="152400" cy="190500"/>
            </a:xfrm>
            <a:prstGeom prst="curvedConnector4">
              <a:avLst>
                <a:gd name="adj1" fmla="val -635217"/>
                <a:gd name="adj2" fmla="val 482610"/>
              </a:avLst>
            </a:prstGeom>
            <a:ln w="7620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urved Connector 12"/>
            <p:cNvCxnSpPr>
              <a:stCxn id="6" idx="1"/>
              <a:endCxn id="14338" idx="0"/>
            </p:cNvCxnSpPr>
            <p:nvPr/>
          </p:nvCxnSpPr>
          <p:spPr>
            <a:xfrm rot="10800000" flipV="1">
              <a:off x="3200400" y="3569732"/>
              <a:ext cx="2743200" cy="381000"/>
            </a:xfrm>
            <a:prstGeom prst="curvedConnector2">
              <a:avLst/>
            </a:prstGeom>
            <a:ln w="7620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990600" y="4331732"/>
              <a:ext cx="914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chemeClr val="accent6"/>
                  </a:solidFill>
                  <a:latin typeface="Calibri"/>
                  <a:cs typeface="Calibri"/>
                </a:rPr>
                <a:t>Slow</a:t>
              </a:r>
              <a:endParaRPr lang="en-US" i="1" dirty="0">
                <a:solidFill>
                  <a:schemeClr val="accent6"/>
                </a:solidFill>
                <a:latin typeface="Calibri"/>
                <a:cs typeface="Calibri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495800" y="3112532"/>
              <a:ext cx="914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chemeClr val="accent6"/>
                  </a:solidFill>
                  <a:latin typeface="Calibri"/>
                  <a:cs typeface="Calibri"/>
                </a:rPr>
                <a:t>Slow</a:t>
              </a:r>
              <a:endParaRPr lang="en-US" i="1" dirty="0">
                <a:solidFill>
                  <a:schemeClr val="accent6"/>
                </a:solidFill>
                <a:latin typeface="Calibri"/>
                <a:cs typeface="Calibri"/>
              </a:endParaRPr>
            </a:p>
          </p:txBody>
        </p:sp>
        <p:cxnSp>
          <p:nvCxnSpPr>
            <p:cNvPr id="60" name="Curved Connector 12"/>
            <p:cNvCxnSpPr/>
            <p:nvPr/>
          </p:nvCxnSpPr>
          <p:spPr>
            <a:xfrm rot="-5400000" flipH="1" flipV="1">
              <a:off x="5962650" y="3398282"/>
              <a:ext cx="152400" cy="190500"/>
            </a:xfrm>
            <a:prstGeom prst="curvedConnector4">
              <a:avLst>
                <a:gd name="adj1" fmla="val -635217"/>
                <a:gd name="adj2" fmla="val 482610"/>
              </a:avLst>
            </a:prstGeom>
            <a:ln w="76200">
              <a:solidFill>
                <a:schemeClr val="accent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72000" y="3645932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6"/>
                  </a:solidFill>
                  <a:latin typeface="Calibri"/>
                  <a:cs typeface="Calibri"/>
                </a:rPr>
                <a:t>0.5 </a:t>
              </a:r>
              <a:endParaRPr lang="en-US" dirty="0">
                <a:solidFill>
                  <a:schemeClr val="accent6"/>
                </a:solidFill>
                <a:latin typeface="Calibri"/>
                <a:cs typeface="Calibri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800600" y="22860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6"/>
                  </a:solidFill>
                  <a:latin typeface="Calibri"/>
                  <a:cs typeface="Calibri"/>
                </a:rPr>
                <a:t>0.5 </a:t>
              </a:r>
              <a:endParaRPr lang="en-US" dirty="0">
                <a:solidFill>
                  <a:schemeClr val="accent6"/>
                </a:solidFill>
                <a:latin typeface="Calibri"/>
                <a:cs typeface="Calibri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724400" y="53340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  <a:latin typeface="Calibri"/>
                  <a:cs typeface="Calibri"/>
                </a:rPr>
                <a:t>0.5 </a:t>
              </a:r>
              <a:endParaRPr lang="en-US" dirty="0">
                <a:solidFill>
                  <a:srgbClr val="C00000"/>
                </a:solidFill>
                <a:latin typeface="Calibri"/>
                <a:cs typeface="Calibri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867400" y="4788932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  <a:latin typeface="Calibri"/>
                  <a:cs typeface="Calibri"/>
                </a:rPr>
                <a:t>0.5 </a:t>
              </a:r>
              <a:endParaRPr lang="en-US" dirty="0">
                <a:solidFill>
                  <a:srgbClr val="C00000"/>
                </a:solidFill>
                <a:latin typeface="Calibri"/>
                <a:cs typeface="Calibri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38200" y="5627132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6"/>
                  </a:solidFill>
                  <a:latin typeface="Calibri"/>
                  <a:cs typeface="Calibri"/>
                </a:rPr>
                <a:t>1.0 </a:t>
              </a:r>
              <a:endParaRPr lang="en-US" dirty="0">
                <a:solidFill>
                  <a:schemeClr val="accent6"/>
                </a:solidFill>
                <a:latin typeface="Calibri"/>
                <a:cs typeface="Calibri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0210800" y="2579132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  <a:latin typeface="Calibri"/>
                  <a:cs typeface="Calibri"/>
                </a:rPr>
                <a:t>1.0 </a:t>
              </a:r>
              <a:endParaRPr lang="en-US" dirty="0">
                <a:solidFill>
                  <a:srgbClr val="C00000"/>
                </a:solidFill>
                <a:latin typeface="Calibri"/>
                <a:cs typeface="Calibri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905000" y="54864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  <a:latin typeface="Calibri"/>
                  <a:cs typeface="Calibri"/>
                </a:rPr>
                <a:t>+1 </a:t>
              </a:r>
              <a:endParaRPr lang="en-US" dirty="0">
                <a:solidFill>
                  <a:srgbClr val="00B050"/>
                </a:solidFill>
                <a:latin typeface="Calibri"/>
                <a:cs typeface="Calibri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581400" y="3288268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  <a:latin typeface="Calibri"/>
                  <a:cs typeface="Calibri"/>
                </a:rPr>
                <a:t>+1 </a:t>
              </a:r>
              <a:endParaRPr lang="en-US" dirty="0">
                <a:solidFill>
                  <a:srgbClr val="00B050"/>
                </a:solidFill>
                <a:latin typeface="Calibri"/>
                <a:cs typeface="Calibri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943600" y="22860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  <a:latin typeface="Calibri"/>
                  <a:cs typeface="Calibri"/>
                </a:rPr>
                <a:t>+1 </a:t>
              </a:r>
              <a:endParaRPr lang="en-US" dirty="0">
                <a:solidFill>
                  <a:srgbClr val="00B050"/>
                </a:solidFill>
                <a:latin typeface="Calibri"/>
                <a:cs typeface="Calibri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648200" y="5879068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  <a:latin typeface="Calibri"/>
                  <a:cs typeface="Calibri"/>
                </a:rPr>
                <a:t>+2 </a:t>
              </a:r>
              <a:endParaRPr lang="en-US" dirty="0">
                <a:solidFill>
                  <a:srgbClr val="00B050"/>
                </a:solidFill>
                <a:latin typeface="Calibri"/>
                <a:cs typeface="Calibri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477000" y="4788415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  <a:latin typeface="Calibri"/>
                  <a:cs typeface="Calibri"/>
                </a:rPr>
                <a:t>+2 </a:t>
              </a:r>
              <a:endParaRPr lang="en-US" dirty="0">
                <a:solidFill>
                  <a:srgbClr val="00B050"/>
                </a:solidFill>
                <a:latin typeface="Calibri"/>
                <a:cs typeface="Calibri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0668000" y="31242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  <a:latin typeface="Calibri"/>
                  <a:cs typeface="Calibri"/>
                </a:rPr>
                <a:t>-10</a:t>
              </a:r>
              <a:endParaRPr lang="en-US" dirty="0">
                <a:solidFill>
                  <a:srgbClr val="00B050"/>
                </a:solidFill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Calibri"/>
                <a:ea typeface="ＭＳ Ｐゴシック" pitchFamily="34" charset="-128"/>
                <a:cs typeface="Calibri"/>
              </a:rPr>
              <a:t>MDP Search Trees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5237"/>
            <a:ext cx="11201400" cy="4525963"/>
          </a:xfrm>
        </p:spPr>
        <p:txBody>
          <a:bodyPr/>
          <a:lstStyle/>
          <a:p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</a:rPr>
              <a:t>Each MDP state projects an </a:t>
            </a:r>
            <a:r>
              <a:rPr lang="en-US" sz="2400" dirty="0" err="1" smtClean="0">
                <a:latin typeface="Calibri"/>
                <a:ea typeface="ＭＳ Ｐゴシック" pitchFamily="34" charset="-128"/>
                <a:cs typeface="Calibri"/>
              </a:rPr>
              <a:t>expectimax</a:t>
            </a:r>
            <a:r>
              <a:rPr lang="en-US" sz="2400" dirty="0" smtClean="0">
                <a:latin typeface="Calibri"/>
                <a:ea typeface="ＭＳ Ｐゴシック" pitchFamily="34" charset="-128"/>
                <a:cs typeface="Calibri"/>
              </a:rPr>
              <a:t>-like search tree</a:t>
            </a:r>
          </a:p>
        </p:txBody>
      </p:sp>
      <p:sp>
        <p:nvSpPr>
          <p:cNvPr id="35843" name="AutoShape 4"/>
          <p:cNvSpPr>
            <a:spLocks noChangeArrowheads="1"/>
          </p:cNvSpPr>
          <p:nvPr/>
        </p:nvSpPr>
        <p:spPr bwMode="auto">
          <a:xfrm>
            <a:off x="5486400" y="2133600"/>
            <a:ext cx="457200" cy="365125"/>
          </a:xfrm>
          <a:prstGeom prst="triangle">
            <a:avLst>
              <a:gd name="adj" fmla="val 50000"/>
            </a:avLst>
          </a:prstGeom>
          <a:solidFill>
            <a:srgbClr val="8FA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/>
              <a:cs typeface="Calibri"/>
            </a:endParaRPr>
          </a:p>
        </p:txBody>
      </p:sp>
      <p:sp>
        <p:nvSpPr>
          <p:cNvPr id="35844" name="AutoShape 5"/>
          <p:cNvSpPr>
            <a:spLocks noChangeArrowheads="1"/>
          </p:cNvSpPr>
          <p:nvPr/>
        </p:nvSpPr>
        <p:spPr bwMode="auto">
          <a:xfrm>
            <a:off x="5334000" y="5121275"/>
            <a:ext cx="457200" cy="365125"/>
          </a:xfrm>
          <a:prstGeom prst="triangle">
            <a:avLst>
              <a:gd name="adj" fmla="val 50000"/>
            </a:avLst>
          </a:prstGeom>
          <a:solidFill>
            <a:srgbClr val="8FAA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US">
              <a:latin typeface="Calibri"/>
              <a:cs typeface="Calibri"/>
            </a:endParaRPr>
          </a:p>
        </p:txBody>
      </p:sp>
      <p:grpSp>
        <p:nvGrpSpPr>
          <p:cNvPr id="35845" name="Group 6"/>
          <p:cNvGrpSpPr>
            <a:grpSpLocks/>
          </p:cNvGrpSpPr>
          <p:nvPr/>
        </p:nvGrpSpPr>
        <p:grpSpPr bwMode="auto">
          <a:xfrm>
            <a:off x="3886200" y="2514600"/>
            <a:ext cx="3733800" cy="1066800"/>
            <a:chOff x="1584" y="1680"/>
            <a:chExt cx="2352" cy="336"/>
          </a:xfrm>
        </p:grpSpPr>
        <p:sp>
          <p:nvSpPr>
            <p:cNvPr id="35869" name="Line 7"/>
            <p:cNvSpPr>
              <a:spLocks noChangeShapeType="1"/>
            </p:cNvSpPr>
            <p:nvPr/>
          </p:nvSpPr>
          <p:spPr bwMode="auto">
            <a:xfrm flipH="1">
              <a:off x="1584" y="1680"/>
              <a:ext cx="115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70" name="Line 8"/>
            <p:cNvSpPr>
              <a:spLocks noChangeShapeType="1"/>
            </p:cNvSpPr>
            <p:nvPr/>
          </p:nvSpPr>
          <p:spPr bwMode="auto">
            <a:xfrm>
              <a:off x="2736" y="1680"/>
              <a:ext cx="120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71" name="Line 9"/>
            <p:cNvSpPr>
              <a:spLocks noChangeShapeType="1"/>
            </p:cNvSpPr>
            <p:nvPr/>
          </p:nvSpPr>
          <p:spPr bwMode="auto">
            <a:xfrm flipH="1">
              <a:off x="2304" y="1680"/>
              <a:ext cx="43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72" name="Line 10"/>
            <p:cNvSpPr>
              <a:spLocks noChangeShapeType="1"/>
            </p:cNvSpPr>
            <p:nvPr/>
          </p:nvSpPr>
          <p:spPr bwMode="auto">
            <a:xfrm>
              <a:off x="2736" y="1680"/>
              <a:ext cx="43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</p:grpSp>
      <p:sp>
        <p:nvSpPr>
          <p:cNvPr id="35846" name="Oval 11"/>
          <p:cNvSpPr>
            <a:spLocks noChangeArrowheads="1"/>
          </p:cNvSpPr>
          <p:nvPr/>
        </p:nvSpPr>
        <p:spPr bwMode="auto">
          <a:xfrm>
            <a:off x="4876800" y="3581400"/>
            <a:ext cx="381000" cy="381000"/>
          </a:xfrm>
          <a:prstGeom prst="ellipse">
            <a:avLst/>
          </a:prstGeom>
          <a:solidFill>
            <a:srgbClr val="B8EA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/>
              <a:cs typeface="Calibri"/>
            </a:endParaRPr>
          </a:p>
        </p:txBody>
      </p:sp>
      <p:grpSp>
        <p:nvGrpSpPr>
          <p:cNvPr id="35847" name="Group 12"/>
          <p:cNvGrpSpPr>
            <a:grpSpLocks/>
          </p:cNvGrpSpPr>
          <p:nvPr/>
        </p:nvGrpSpPr>
        <p:grpSpPr bwMode="auto">
          <a:xfrm>
            <a:off x="3505200" y="3962400"/>
            <a:ext cx="3124200" cy="1143000"/>
            <a:chOff x="1536" y="2400"/>
            <a:chExt cx="1584" cy="624"/>
          </a:xfrm>
        </p:grpSpPr>
        <p:sp>
          <p:nvSpPr>
            <p:cNvPr id="35865" name="Line 13"/>
            <p:cNvSpPr>
              <a:spLocks noChangeShapeType="1"/>
            </p:cNvSpPr>
            <p:nvPr/>
          </p:nvSpPr>
          <p:spPr bwMode="auto">
            <a:xfrm flipH="1">
              <a:off x="1536" y="2400"/>
              <a:ext cx="77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66" name="Line 14"/>
            <p:cNvSpPr>
              <a:spLocks noChangeShapeType="1"/>
            </p:cNvSpPr>
            <p:nvPr/>
          </p:nvSpPr>
          <p:spPr bwMode="auto">
            <a:xfrm>
              <a:off x="2312" y="2400"/>
              <a:ext cx="808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67" name="Line 15"/>
            <p:cNvSpPr>
              <a:spLocks noChangeShapeType="1"/>
            </p:cNvSpPr>
            <p:nvPr/>
          </p:nvSpPr>
          <p:spPr bwMode="auto">
            <a:xfrm flipH="1">
              <a:off x="2021" y="2400"/>
              <a:ext cx="291" cy="6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68" name="Line 16"/>
            <p:cNvSpPr>
              <a:spLocks noChangeShapeType="1"/>
            </p:cNvSpPr>
            <p:nvPr/>
          </p:nvSpPr>
          <p:spPr bwMode="auto">
            <a:xfrm>
              <a:off x="2312" y="2400"/>
              <a:ext cx="280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</p:grpSp>
      <p:sp>
        <p:nvSpPr>
          <p:cNvPr id="35848" name="Text Box 17"/>
          <p:cNvSpPr txBox="1">
            <a:spLocks noChangeArrowheads="1"/>
          </p:cNvSpPr>
          <p:nvPr/>
        </p:nvSpPr>
        <p:spPr bwMode="auto">
          <a:xfrm>
            <a:off x="5410200" y="2833688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/>
                <a:cs typeface="Calibri"/>
              </a:rPr>
              <a:t>a</a:t>
            </a:r>
          </a:p>
        </p:txBody>
      </p:sp>
      <p:sp>
        <p:nvSpPr>
          <p:cNvPr id="35849" name="Text Box 18"/>
          <p:cNvSpPr txBox="1">
            <a:spLocks noChangeArrowheads="1"/>
          </p:cNvSpPr>
          <p:nvPr/>
        </p:nvSpPr>
        <p:spPr bwMode="auto">
          <a:xfrm>
            <a:off x="5943600" y="21336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s</a:t>
            </a:r>
          </a:p>
        </p:txBody>
      </p:sp>
      <p:sp>
        <p:nvSpPr>
          <p:cNvPr id="35850" name="Text Box 19"/>
          <p:cNvSpPr txBox="1">
            <a:spLocks noChangeArrowheads="1"/>
          </p:cNvSpPr>
          <p:nvPr/>
        </p:nvSpPr>
        <p:spPr bwMode="auto">
          <a:xfrm>
            <a:off x="5791200" y="51054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  <a:latin typeface="Calibri"/>
                <a:cs typeface="Calibri"/>
              </a:rPr>
              <a:t>s</a:t>
            </a:r>
            <a:r>
              <a:rPr lang="ja-JP" altLang="en-US">
                <a:solidFill>
                  <a:schemeClr val="accent2"/>
                </a:solidFill>
                <a:latin typeface="Calibri"/>
                <a:cs typeface="Calibri"/>
              </a:rPr>
              <a:t>’</a:t>
            </a:r>
            <a:endParaRPr lang="en-US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35851" name="Text Box 20"/>
          <p:cNvSpPr txBox="1">
            <a:spLocks noChangeArrowheads="1"/>
          </p:cNvSpPr>
          <p:nvPr/>
        </p:nvSpPr>
        <p:spPr bwMode="auto">
          <a:xfrm>
            <a:off x="5257800" y="3581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s, a</a:t>
            </a:r>
          </a:p>
        </p:txBody>
      </p:sp>
      <p:grpSp>
        <p:nvGrpSpPr>
          <p:cNvPr id="35852" name="Group 21"/>
          <p:cNvGrpSpPr>
            <a:grpSpLocks/>
          </p:cNvGrpSpPr>
          <p:nvPr/>
        </p:nvGrpSpPr>
        <p:grpSpPr bwMode="auto">
          <a:xfrm>
            <a:off x="3733800" y="5486400"/>
            <a:ext cx="3733800" cy="533400"/>
            <a:chOff x="1584" y="1680"/>
            <a:chExt cx="2352" cy="336"/>
          </a:xfrm>
        </p:grpSpPr>
        <p:sp>
          <p:nvSpPr>
            <p:cNvPr id="35861" name="Line 22"/>
            <p:cNvSpPr>
              <a:spLocks noChangeShapeType="1"/>
            </p:cNvSpPr>
            <p:nvPr/>
          </p:nvSpPr>
          <p:spPr bwMode="auto">
            <a:xfrm flipH="1">
              <a:off x="1584" y="1680"/>
              <a:ext cx="115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62" name="Line 23"/>
            <p:cNvSpPr>
              <a:spLocks noChangeShapeType="1"/>
            </p:cNvSpPr>
            <p:nvPr/>
          </p:nvSpPr>
          <p:spPr bwMode="auto">
            <a:xfrm>
              <a:off x="2736" y="1680"/>
              <a:ext cx="120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63" name="Line 24"/>
            <p:cNvSpPr>
              <a:spLocks noChangeShapeType="1"/>
            </p:cNvSpPr>
            <p:nvPr/>
          </p:nvSpPr>
          <p:spPr bwMode="auto">
            <a:xfrm flipH="1">
              <a:off x="2304" y="1680"/>
              <a:ext cx="43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  <p:sp>
          <p:nvSpPr>
            <p:cNvPr id="35864" name="Line 25"/>
            <p:cNvSpPr>
              <a:spLocks noChangeShapeType="1"/>
            </p:cNvSpPr>
            <p:nvPr/>
          </p:nvSpPr>
          <p:spPr bwMode="auto">
            <a:xfrm>
              <a:off x="2736" y="1680"/>
              <a:ext cx="43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latin typeface="Calibri"/>
                <a:cs typeface="Calibri"/>
              </a:endParaRPr>
            </a:p>
          </p:txBody>
        </p:sp>
      </p:grpSp>
      <p:sp>
        <p:nvSpPr>
          <p:cNvPr id="35853" name="Freeform 26"/>
          <p:cNvSpPr>
            <a:spLocks/>
          </p:cNvSpPr>
          <p:nvPr/>
        </p:nvSpPr>
        <p:spPr bwMode="auto">
          <a:xfrm>
            <a:off x="5486400" y="4167188"/>
            <a:ext cx="2133600" cy="404812"/>
          </a:xfrm>
          <a:custGeom>
            <a:avLst/>
            <a:gdLst>
              <a:gd name="T0" fmla="*/ 0 w 1344"/>
              <a:gd name="T1" fmla="*/ 2147483647 h 255"/>
              <a:gd name="T2" fmla="*/ 2147483647 w 1344"/>
              <a:gd name="T3" fmla="*/ 2147483647 h 255"/>
              <a:gd name="T4" fmla="*/ 2147483647 w 1344"/>
              <a:gd name="T5" fmla="*/ 2147483647 h 255"/>
              <a:gd name="T6" fmla="*/ 0 60000 65536"/>
              <a:gd name="T7" fmla="*/ 0 60000 65536"/>
              <a:gd name="T8" fmla="*/ 0 60000 65536"/>
              <a:gd name="T9" fmla="*/ 0 w 1344"/>
              <a:gd name="T10" fmla="*/ 0 h 255"/>
              <a:gd name="T11" fmla="*/ 1344 w 1344"/>
              <a:gd name="T12" fmla="*/ 255 h 2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4" h="255">
                <a:moveTo>
                  <a:pt x="0" y="255"/>
                </a:moveTo>
                <a:cubicBezTo>
                  <a:pt x="79" y="219"/>
                  <a:pt x="251" y="80"/>
                  <a:pt x="475" y="40"/>
                </a:cubicBezTo>
                <a:cubicBezTo>
                  <a:pt x="699" y="0"/>
                  <a:pt x="1199" y="19"/>
                  <a:pt x="1344" y="15"/>
                </a:cubicBezTo>
              </a:path>
            </a:pathLst>
          </a:custGeom>
          <a:noFill/>
          <a:ln w="50800">
            <a:solidFill>
              <a:srgbClr val="C0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35854" name="Text Box 27"/>
          <p:cNvSpPr txBox="1">
            <a:spLocks noChangeArrowheads="1"/>
          </p:cNvSpPr>
          <p:nvPr/>
        </p:nvSpPr>
        <p:spPr bwMode="auto">
          <a:xfrm>
            <a:off x="7772400" y="3962400"/>
            <a:ext cx="28194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C00000"/>
                </a:solidFill>
                <a:latin typeface="Calibri"/>
                <a:cs typeface="Calibri"/>
              </a:rPr>
              <a:t>(</a:t>
            </a:r>
            <a:r>
              <a:rPr lang="en-US" dirty="0" err="1">
                <a:solidFill>
                  <a:srgbClr val="C00000"/>
                </a:solidFill>
                <a:latin typeface="Calibri"/>
                <a:cs typeface="Calibri"/>
              </a:rPr>
              <a:t>s,a,s</a:t>
            </a:r>
            <a:r>
              <a:rPr lang="ja-JP" altLang="en-US" dirty="0">
                <a:solidFill>
                  <a:srgbClr val="C00000"/>
                </a:solidFill>
                <a:latin typeface="Calibri"/>
                <a:cs typeface="Calibri"/>
              </a:rPr>
              <a:t>’</a:t>
            </a:r>
            <a:r>
              <a:rPr lang="en-US" altLang="ja-JP" dirty="0">
                <a:solidFill>
                  <a:srgbClr val="C00000"/>
                </a:solidFill>
                <a:latin typeface="Calibri"/>
                <a:cs typeface="Calibri"/>
              </a:rPr>
              <a:t>) called a </a:t>
            </a:r>
            <a:r>
              <a:rPr lang="en-US" altLang="ja-JP" i="1" dirty="0">
                <a:solidFill>
                  <a:srgbClr val="C00000"/>
                </a:solidFill>
                <a:latin typeface="Calibri"/>
                <a:cs typeface="Calibri"/>
              </a:rPr>
              <a:t>transition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C00000"/>
                </a:solidFill>
                <a:latin typeface="Calibri"/>
                <a:cs typeface="Calibri"/>
              </a:rPr>
              <a:t>T(</a:t>
            </a:r>
            <a:r>
              <a:rPr lang="en-US" dirty="0" err="1">
                <a:solidFill>
                  <a:srgbClr val="C00000"/>
                </a:solidFill>
                <a:latin typeface="Calibri"/>
                <a:cs typeface="Calibri"/>
              </a:rPr>
              <a:t>s,a,s</a:t>
            </a:r>
            <a:r>
              <a:rPr lang="ja-JP" altLang="en-US" dirty="0">
                <a:solidFill>
                  <a:srgbClr val="C00000"/>
                </a:solidFill>
                <a:latin typeface="Calibri"/>
                <a:cs typeface="Calibri"/>
              </a:rPr>
              <a:t>’</a:t>
            </a:r>
            <a:r>
              <a:rPr lang="en-US" altLang="ja-JP" dirty="0">
                <a:solidFill>
                  <a:srgbClr val="C00000"/>
                </a:solidFill>
                <a:latin typeface="Calibri"/>
                <a:cs typeface="Calibri"/>
              </a:rPr>
              <a:t>) = P(s</a:t>
            </a:r>
            <a:r>
              <a:rPr lang="ja-JP" altLang="en-US" dirty="0">
                <a:solidFill>
                  <a:srgbClr val="C00000"/>
                </a:solidFill>
                <a:latin typeface="Calibri"/>
                <a:cs typeface="Calibri"/>
              </a:rPr>
              <a:t>’</a:t>
            </a:r>
            <a:r>
              <a:rPr lang="en-US" altLang="ja-JP" dirty="0">
                <a:solidFill>
                  <a:srgbClr val="C00000"/>
                </a:solidFill>
                <a:latin typeface="Calibri"/>
                <a:cs typeface="Calibri"/>
              </a:rPr>
              <a:t>|</a:t>
            </a:r>
            <a:r>
              <a:rPr lang="en-US" altLang="ja-JP" dirty="0" err="1">
                <a:solidFill>
                  <a:srgbClr val="C00000"/>
                </a:solidFill>
                <a:latin typeface="Calibri"/>
                <a:cs typeface="Calibri"/>
              </a:rPr>
              <a:t>s,a</a:t>
            </a:r>
            <a:r>
              <a:rPr lang="en-US" altLang="ja-JP" dirty="0">
                <a:solidFill>
                  <a:srgbClr val="C00000"/>
                </a:solidFill>
                <a:latin typeface="Calibri"/>
                <a:cs typeface="Calibri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C00000"/>
                </a:solidFill>
                <a:latin typeface="Calibri"/>
                <a:cs typeface="Calibri"/>
              </a:rPr>
              <a:t>R(</a:t>
            </a:r>
            <a:r>
              <a:rPr lang="en-US" dirty="0" err="1">
                <a:solidFill>
                  <a:srgbClr val="C00000"/>
                </a:solidFill>
                <a:latin typeface="Calibri"/>
                <a:cs typeface="Calibri"/>
              </a:rPr>
              <a:t>s,a,s</a:t>
            </a:r>
            <a:r>
              <a:rPr lang="ja-JP" altLang="en-US" dirty="0">
                <a:solidFill>
                  <a:srgbClr val="C00000"/>
                </a:solidFill>
                <a:latin typeface="Calibri"/>
                <a:cs typeface="Calibri"/>
              </a:rPr>
              <a:t>’</a:t>
            </a:r>
            <a:r>
              <a:rPr lang="en-US" altLang="ja-JP" dirty="0">
                <a:solidFill>
                  <a:srgbClr val="C00000"/>
                </a:solidFill>
                <a:latin typeface="Calibri"/>
                <a:cs typeface="Calibri"/>
              </a:rPr>
              <a:t>)</a:t>
            </a:r>
            <a:endParaRPr lang="en-US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35855" name="Text Box 28"/>
          <p:cNvSpPr txBox="1">
            <a:spLocks noChangeArrowheads="1"/>
          </p:cNvSpPr>
          <p:nvPr/>
        </p:nvSpPr>
        <p:spPr bwMode="auto">
          <a:xfrm>
            <a:off x="4495800" y="44196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/>
                <a:cs typeface="Calibri"/>
              </a:rPr>
              <a:t>s,a,s</a:t>
            </a:r>
            <a:r>
              <a:rPr lang="ja-JP" altLang="en-US">
                <a:latin typeface="Calibri"/>
                <a:cs typeface="Calibri"/>
              </a:rPr>
              <a:t>’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35856" name="Freeform 29"/>
          <p:cNvSpPr>
            <a:spLocks/>
          </p:cNvSpPr>
          <p:nvPr/>
        </p:nvSpPr>
        <p:spPr bwMode="auto">
          <a:xfrm>
            <a:off x="6332538" y="2301875"/>
            <a:ext cx="2201862" cy="60325"/>
          </a:xfrm>
          <a:custGeom>
            <a:avLst/>
            <a:gdLst>
              <a:gd name="T0" fmla="*/ 0 w 1387"/>
              <a:gd name="T1" fmla="*/ 2147483647 h 38"/>
              <a:gd name="T2" fmla="*/ 2147483647 w 1387"/>
              <a:gd name="T3" fmla="*/ 2147483647 h 38"/>
              <a:gd name="T4" fmla="*/ 2147483647 w 1387"/>
              <a:gd name="T5" fmla="*/ 0 h 38"/>
              <a:gd name="T6" fmla="*/ 0 60000 65536"/>
              <a:gd name="T7" fmla="*/ 0 60000 65536"/>
              <a:gd name="T8" fmla="*/ 0 60000 65536"/>
              <a:gd name="T9" fmla="*/ 0 w 1387"/>
              <a:gd name="T10" fmla="*/ 0 h 38"/>
              <a:gd name="T11" fmla="*/ 1387 w 1387"/>
              <a:gd name="T12" fmla="*/ 38 h 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7" h="38">
                <a:moveTo>
                  <a:pt x="0" y="38"/>
                </a:moveTo>
                <a:cubicBezTo>
                  <a:pt x="86" y="36"/>
                  <a:pt x="287" y="31"/>
                  <a:pt x="518" y="25"/>
                </a:cubicBezTo>
                <a:cubicBezTo>
                  <a:pt x="749" y="19"/>
                  <a:pt x="1242" y="4"/>
                  <a:pt x="1387" y="0"/>
                </a:cubicBezTo>
              </a:path>
            </a:pathLst>
          </a:custGeom>
          <a:noFill/>
          <a:ln w="508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35857" name="Text Box 30"/>
          <p:cNvSpPr txBox="1">
            <a:spLocks noChangeArrowheads="1"/>
          </p:cNvSpPr>
          <p:nvPr/>
        </p:nvSpPr>
        <p:spPr bwMode="auto">
          <a:xfrm>
            <a:off x="8610600" y="2100262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  <a:latin typeface="Calibri"/>
                <a:cs typeface="Calibri"/>
              </a:rPr>
              <a:t>s is a </a:t>
            </a:r>
            <a:r>
              <a:rPr lang="en-US" i="1" dirty="0">
                <a:solidFill>
                  <a:srgbClr val="0000FF"/>
                </a:solidFill>
                <a:latin typeface="Calibri"/>
                <a:cs typeface="Calibri"/>
              </a:rPr>
              <a:t>state</a:t>
            </a:r>
          </a:p>
        </p:txBody>
      </p:sp>
      <p:sp>
        <p:nvSpPr>
          <p:cNvPr id="35858" name="Freeform 31"/>
          <p:cNvSpPr>
            <a:spLocks/>
          </p:cNvSpPr>
          <p:nvPr/>
        </p:nvSpPr>
        <p:spPr bwMode="auto">
          <a:xfrm flipH="1">
            <a:off x="3048000" y="3733800"/>
            <a:ext cx="1676400" cy="76200"/>
          </a:xfrm>
          <a:custGeom>
            <a:avLst/>
            <a:gdLst>
              <a:gd name="T0" fmla="*/ 0 w 1387"/>
              <a:gd name="T1" fmla="*/ 2147483647 h 38"/>
              <a:gd name="T2" fmla="*/ 2147483647 w 1387"/>
              <a:gd name="T3" fmla="*/ 2147483647 h 38"/>
              <a:gd name="T4" fmla="*/ 2147483647 w 1387"/>
              <a:gd name="T5" fmla="*/ 0 h 38"/>
              <a:gd name="T6" fmla="*/ 0 60000 65536"/>
              <a:gd name="T7" fmla="*/ 0 60000 65536"/>
              <a:gd name="T8" fmla="*/ 0 60000 65536"/>
              <a:gd name="T9" fmla="*/ 0 w 1387"/>
              <a:gd name="T10" fmla="*/ 0 h 38"/>
              <a:gd name="T11" fmla="*/ 1387 w 1387"/>
              <a:gd name="T12" fmla="*/ 38 h 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7" h="38">
                <a:moveTo>
                  <a:pt x="0" y="38"/>
                </a:moveTo>
                <a:cubicBezTo>
                  <a:pt x="86" y="36"/>
                  <a:pt x="287" y="31"/>
                  <a:pt x="518" y="25"/>
                </a:cubicBezTo>
                <a:cubicBezTo>
                  <a:pt x="749" y="19"/>
                  <a:pt x="1242" y="4"/>
                  <a:pt x="1387" y="0"/>
                </a:cubicBezTo>
              </a:path>
            </a:pathLst>
          </a:custGeom>
          <a:noFill/>
          <a:ln w="50800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>
              <a:latin typeface="Calibri"/>
              <a:cs typeface="Calibri"/>
            </a:endParaRPr>
          </a:p>
        </p:txBody>
      </p:sp>
      <p:sp>
        <p:nvSpPr>
          <p:cNvPr id="35859" name="Text Box 32"/>
          <p:cNvSpPr txBox="1">
            <a:spLocks noChangeArrowheads="1"/>
          </p:cNvSpPr>
          <p:nvPr/>
        </p:nvSpPr>
        <p:spPr bwMode="auto">
          <a:xfrm>
            <a:off x="1752600" y="3429000"/>
            <a:ext cx="1371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(s, a) is a </a:t>
            </a:r>
            <a:r>
              <a:rPr lang="en-US" i="1" dirty="0">
                <a:solidFill>
                  <a:srgbClr val="008000"/>
                </a:solidFill>
                <a:latin typeface="Calibri"/>
                <a:cs typeface="Calibri"/>
              </a:rPr>
              <a:t>q-state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743429"/>
            <a:ext cx="3017838" cy="2259698"/>
          </a:xfrm>
          <a:prstGeom prst="rect">
            <a:avLst/>
          </a:prstGeom>
          <a:noFill/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34600" y="4345616"/>
            <a:ext cx="1844538" cy="1595768"/>
          </a:xfrm>
          <a:prstGeom prst="rect">
            <a:avLst/>
          </a:prstGeom>
          <a:noFill/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06000" y="1448716"/>
            <a:ext cx="2057400" cy="1442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Utilities of Sequences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9012" y="1248279"/>
            <a:ext cx="7875588" cy="4999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32" indent="-28574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2971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160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349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537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726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8914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103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DD1FAF00-B09D-4A9B-921E-9E64A11DDA64}" type="slidenum"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46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279403"/>
            <a:ext cx="121920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endParaRPr lang="en-US" sz="3600" dirty="0" smtClean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3429000" y="568469"/>
            <a:ext cx="12192000" cy="15240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Markov Decision Processes</a:t>
            </a:r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1524000" y="6248403"/>
            <a:ext cx="58674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0" y="5486400"/>
            <a:ext cx="12192000" cy="28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9" tIns="34289" rIns="68579" bIns="34289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 smtClean="0">
                <a:latin typeface="Calibri"/>
                <a:cs typeface="Calibri"/>
              </a:rPr>
              <a:t>[</a:t>
            </a:r>
            <a:r>
              <a:rPr lang="en-US" sz="1400" dirty="0" smtClean="0">
                <a:latin typeface="Calibri"/>
                <a:cs typeface="Calibri"/>
              </a:rPr>
              <a:t>These slides were created by Dan Klein and Pieter Abbeel for CS188 Intro to AI at UC Berkeley.  All CS188 materials are available at http://</a:t>
            </a:r>
            <a:r>
              <a:rPr lang="en-US" sz="1400" dirty="0" err="1" smtClean="0">
                <a:latin typeface="Calibri"/>
                <a:cs typeface="Calibri"/>
              </a:rPr>
              <a:t>ai.berkeley.edu</a:t>
            </a:r>
            <a:r>
              <a:rPr lang="en-US" sz="1400" dirty="0" smtClean="0">
                <a:latin typeface="Calibri"/>
                <a:cs typeface="Calibri"/>
              </a:rPr>
              <a:t>.]</a:t>
            </a:r>
            <a:endParaRPr lang="en-US" sz="1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Non-Deterministic Search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95" y="1219200"/>
            <a:ext cx="6150138" cy="532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Example: Grid World</a:t>
            </a:r>
          </a:p>
        </p:txBody>
      </p:sp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0735" y="1371600"/>
            <a:ext cx="4495800" cy="348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3"/>
          <p:cNvSpPr txBox="1">
            <a:spLocks noChangeArrowheads="1"/>
          </p:cNvSpPr>
          <p:nvPr/>
        </p:nvSpPr>
        <p:spPr bwMode="auto">
          <a:xfrm>
            <a:off x="228600" y="1493838"/>
            <a:ext cx="6477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A maze-like problem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>
                <a:latin typeface="Calibri" pitchFamily="34" charset="0"/>
              </a:rPr>
              <a:t>agent lives in a grid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Walls block the </a:t>
            </a:r>
            <a:r>
              <a:rPr lang="en-US" dirty="0" smtClean="0">
                <a:latin typeface="Calibri" pitchFamily="34" charset="0"/>
              </a:rPr>
              <a:t>agent’</a:t>
            </a:r>
            <a:r>
              <a:rPr lang="en-US" altLang="ja-JP" dirty="0" smtClean="0">
                <a:latin typeface="Calibri" pitchFamily="34" charset="0"/>
              </a:rPr>
              <a:t>s path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endParaRPr lang="en-US" altLang="ja-JP" sz="6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Noisy movement: </a:t>
            </a:r>
            <a:r>
              <a:rPr lang="en-US" altLang="ja-JP" sz="2000" dirty="0" smtClean="0">
                <a:solidFill>
                  <a:schemeClr val="accent2"/>
                </a:solidFill>
                <a:latin typeface="Calibri" pitchFamily="34" charset="0"/>
              </a:rPr>
              <a:t>actions do </a:t>
            </a:r>
            <a:r>
              <a:rPr lang="en-US" altLang="ja-JP" sz="2000" dirty="0">
                <a:solidFill>
                  <a:schemeClr val="accent2"/>
                </a:solidFill>
                <a:latin typeface="Calibri" pitchFamily="34" charset="0"/>
              </a:rPr>
              <a:t>not always go as </a:t>
            </a:r>
            <a:r>
              <a:rPr lang="en-US" altLang="ja-JP" sz="2000" dirty="0" smtClean="0">
                <a:solidFill>
                  <a:schemeClr val="accent2"/>
                </a:solidFill>
                <a:latin typeface="Calibri" pitchFamily="34" charset="0"/>
              </a:rPr>
              <a:t>planned</a:t>
            </a:r>
            <a:endParaRPr lang="en-US" altLang="ja-JP" sz="2000" dirty="0">
              <a:solidFill>
                <a:schemeClr val="accent2"/>
              </a:solidFill>
              <a:latin typeface="Calibri" pitchFamily="34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80% of the time, the action North takes the agent North 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(if there is no wall there)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10% of the time, North takes the agent West; 10% East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If there is a wall in the direction the agent would have been taken, the agent stays </a:t>
            </a:r>
            <a:r>
              <a:rPr lang="en-US" dirty="0" smtClean="0">
                <a:latin typeface="Calibri" pitchFamily="34" charset="0"/>
              </a:rPr>
              <a:t>put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endParaRPr lang="en-US" sz="6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2"/>
                </a:solidFill>
                <a:latin typeface="Calibri" pitchFamily="34" charset="0"/>
              </a:rPr>
              <a:t>The agent receives rewards each time step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 smtClean="0">
                <a:latin typeface="Calibri" pitchFamily="34" charset="0"/>
              </a:rPr>
              <a:t>Small </a:t>
            </a:r>
            <a:r>
              <a:rPr lang="en-US" altLang="ja-JP" dirty="0" smtClean="0">
                <a:latin typeface="Calibri" pitchFamily="34" charset="0"/>
              </a:rPr>
              <a:t>“living” </a:t>
            </a:r>
            <a:r>
              <a:rPr lang="en-US" altLang="ja-JP" dirty="0">
                <a:latin typeface="Calibri" pitchFamily="34" charset="0"/>
              </a:rPr>
              <a:t>reward each step (can be negative)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Big rewards come at the </a:t>
            </a:r>
            <a:r>
              <a:rPr lang="en-US" dirty="0" smtClean="0">
                <a:latin typeface="Calibri" pitchFamily="34" charset="0"/>
              </a:rPr>
              <a:t>end (good or bad)</a:t>
            </a:r>
          </a:p>
          <a:p>
            <a:pPr marL="800100" lvl="1" indent="-342900" eaLnBrk="0" hangingPunct="0">
              <a:spcBef>
                <a:spcPct val="20000"/>
              </a:spcBef>
              <a:buFont typeface="Wingdings" pitchFamily="2" charset="2"/>
              <a:buChar char="§"/>
            </a:pPr>
            <a:endParaRPr lang="en-US" sz="600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>
                <a:solidFill>
                  <a:schemeClr val="accent2"/>
                </a:solidFill>
                <a:latin typeface="Calibri" pitchFamily="34" charset="0"/>
              </a:rPr>
              <a:t>Goal: maximize sum of rewards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3135" y="1373299"/>
            <a:ext cx="4439265" cy="3197001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10800" y="3896549"/>
            <a:ext cx="457200" cy="24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67801" y="3886200"/>
            <a:ext cx="509618" cy="21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77400" y="2895600"/>
            <a:ext cx="43332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Dan\Dropbox\Office\CS 188\Ketrina Art\MDPs\AgentTopDow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71422" y="3581400"/>
            <a:ext cx="815578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World Actions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6308" y="1728787"/>
            <a:ext cx="2067596" cy="311355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0953" y="1805405"/>
            <a:ext cx="6607647" cy="4518777"/>
          </a:xfrm>
          <a:prstGeom prst="rect">
            <a:avLst/>
          </a:prstGeom>
          <a:noFill/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14400" y="1214735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Deterministic Grid World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58000" y="1214735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Stochastic Grid World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16200000" flipH="1">
            <a:off x="2171700" y="3924301"/>
            <a:ext cx="5181600" cy="7620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1600" y="4877716"/>
            <a:ext cx="2057400" cy="1442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Markov Decision Processes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93838"/>
            <a:ext cx="6553200" cy="45259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An MDP is defined by: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A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set of states s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  <a:sym typeface="Symbol" pitchFamily="18" charset="2"/>
              </a:rPr>
              <a:t>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A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set of actions a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  <a:sym typeface="Symbol" pitchFamily="18" charset="2"/>
              </a:rPr>
              <a:t> A</a:t>
            </a:r>
            <a:endParaRPr lang="en-US" sz="2000" dirty="0" smtClean="0">
              <a:solidFill>
                <a:srgbClr val="CC0000"/>
              </a:solidFill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A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transition function T(s, a, s</a:t>
            </a:r>
            <a:r>
              <a:rPr lang="en-US" altLang="ja-JP" sz="2000" dirty="0" smtClean="0">
                <a:solidFill>
                  <a:srgbClr val="CC0000"/>
                </a:solidFill>
                <a:ea typeface="ＭＳ Ｐゴシック" pitchFamily="34" charset="-128"/>
              </a:rPr>
              <a:t>’)</a:t>
            </a:r>
            <a:endParaRPr lang="en-US" altLang="ja-JP" sz="2000" dirty="0" smtClean="0">
              <a:ea typeface="ＭＳ Ｐゴシック" pitchFamily="34" charset="-128"/>
            </a:endParaRPr>
          </a:p>
          <a:p>
            <a:pPr lvl="2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Probability that a from s leads to s’, i.e., P(s</a:t>
            </a:r>
            <a:r>
              <a:rPr lang="en-US" altLang="ja-JP" sz="1800" dirty="0" smtClean="0">
                <a:ea typeface="ＭＳ Ｐゴシック" pitchFamily="34" charset="-128"/>
              </a:rPr>
              <a:t>’| s, a)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Also called the model or the dynamics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A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reward function R(s, a, s</a:t>
            </a:r>
            <a:r>
              <a:rPr lang="en-US" altLang="ja-JP" sz="2000" dirty="0" smtClean="0">
                <a:solidFill>
                  <a:srgbClr val="CC0000"/>
                </a:solidFill>
                <a:ea typeface="ＭＳ Ｐゴシック" pitchFamily="34" charset="-128"/>
              </a:rPr>
              <a:t>’) 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Sometimes just R(s) or R(s</a:t>
            </a:r>
            <a:r>
              <a:rPr lang="en-US" altLang="ja-JP" sz="1800" dirty="0" smtClean="0">
                <a:ea typeface="ＭＳ Ｐゴシック" pitchFamily="34" charset="-128"/>
              </a:rPr>
              <a:t>’)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A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start state</a:t>
            </a:r>
            <a:endParaRPr lang="en-US" sz="20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Maybe a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terminal state</a:t>
            </a:r>
          </a:p>
          <a:p>
            <a:pPr lvl="1">
              <a:lnSpc>
                <a:spcPct val="80000"/>
              </a:lnSpc>
            </a:pPr>
            <a:endParaRPr lang="en-US" sz="32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MDPs are non-deterministic search problems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One way to solve them is with </a:t>
            </a:r>
            <a:r>
              <a:rPr lang="en-US" sz="2000" dirty="0" err="1" smtClean="0">
                <a:ea typeface="ＭＳ Ｐゴシック" pitchFamily="34" charset="-128"/>
              </a:rPr>
              <a:t>expectimax</a:t>
            </a:r>
            <a:r>
              <a:rPr lang="en-US" sz="2000" dirty="0" smtClean="0">
                <a:ea typeface="ＭＳ Ｐゴシック" pitchFamily="34" charset="-128"/>
              </a:rPr>
              <a:t> search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We’</a:t>
            </a:r>
            <a:r>
              <a:rPr lang="en-US" altLang="ja-JP" sz="2000" dirty="0" smtClean="0">
                <a:ea typeface="ＭＳ Ｐゴシック" pitchFamily="34" charset="-128"/>
              </a:rPr>
              <a:t>ll have a new tool soon</a:t>
            </a:r>
            <a:endParaRPr lang="en-US" sz="2000" dirty="0" smtClean="0">
              <a:ea typeface="ＭＳ Ｐゴシック" pitchFamily="34" charset="-12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0735" y="1371600"/>
            <a:ext cx="4495800" cy="348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3135" y="1373299"/>
            <a:ext cx="4439265" cy="3197001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10800" y="3896549"/>
            <a:ext cx="457200" cy="24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67801" y="3886200"/>
            <a:ext cx="509618" cy="21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77400" y="2895600"/>
            <a:ext cx="43332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C:\Users\Dan\Dropbox\Office\CS 188\Ketrina Art\MDPs\AgentTopDow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71422" y="3581400"/>
            <a:ext cx="815578" cy="762000"/>
          </a:xfrm>
          <a:prstGeom prst="rect">
            <a:avLst/>
          </a:prstGeom>
          <a:noFill/>
        </p:spPr>
      </p:pic>
      <p:sp>
        <p:nvSpPr>
          <p:cNvPr id="20" name="Text Box 28"/>
          <p:cNvSpPr txBox="1">
            <a:spLocks noChangeArrowheads="1"/>
          </p:cNvSpPr>
          <p:nvPr/>
        </p:nvSpPr>
        <p:spPr bwMode="auto">
          <a:xfrm>
            <a:off x="7086600" y="6488112"/>
            <a:ext cx="510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dirty="0" smtClean="0">
                <a:solidFill>
                  <a:srgbClr val="CC0000"/>
                </a:solidFill>
                <a:latin typeface="Calibri" pitchFamily="34" charset="0"/>
              </a:rPr>
              <a:t>[Demo – </a:t>
            </a:r>
            <a:r>
              <a:rPr lang="en-US" dirty="0" err="1" smtClean="0">
                <a:solidFill>
                  <a:srgbClr val="CC0000"/>
                </a:solidFill>
                <a:latin typeface="Calibri" pitchFamily="34" charset="0"/>
              </a:rPr>
              <a:t>gridworld</a:t>
            </a:r>
            <a:r>
              <a:rPr lang="en-US" dirty="0" smtClean="0">
                <a:solidFill>
                  <a:srgbClr val="CC0000"/>
                </a:solidFill>
                <a:latin typeface="Calibri" pitchFamily="34" charset="0"/>
              </a:rPr>
              <a:t> manual intro (L8D1)]</a:t>
            </a:r>
            <a:endParaRPr lang="en-US" dirty="0">
              <a:solidFill>
                <a:srgbClr val="CC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What is Markov about MDPs?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106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A </a:t>
            </a:r>
            <a:r>
              <a:rPr lang="en-US" sz="2000" b="1" dirty="0"/>
              <a:t>Markov</a:t>
            </a:r>
            <a:r>
              <a:rPr lang="en-US" sz="2000" dirty="0"/>
              <a:t> decision process (</a:t>
            </a:r>
            <a:r>
              <a:rPr lang="en-US" sz="2000" b="1" dirty="0"/>
              <a:t>MDP</a:t>
            </a:r>
            <a:r>
              <a:rPr lang="en-US" sz="2000" dirty="0"/>
              <a:t>) is a discrete time stochastic control process. ... The name of </a:t>
            </a:r>
            <a:r>
              <a:rPr lang="en-US" sz="2000" b="1" dirty="0"/>
              <a:t>MDPs</a:t>
            </a:r>
            <a:r>
              <a:rPr lang="en-US" sz="2000" dirty="0"/>
              <a:t> comes from the Russian mathematician Andrey </a:t>
            </a:r>
            <a:r>
              <a:rPr lang="en-US" sz="2000" b="1" dirty="0"/>
              <a:t>Markov</a:t>
            </a:r>
            <a:r>
              <a:rPr lang="en-US" sz="2000" dirty="0"/>
              <a:t> as they are an extension of the </a:t>
            </a:r>
            <a:r>
              <a:rPr lang="en-US" sz="2000" b="1" dirty="0"/>
              <a:t>Markov</a:t>
            </a:r>
            <a:r>
              <a:rPr lang="en-US" sz="2000" dirty="0"/>
              <a:t> chains. At each time step, the process is in some state </a:t>
            </a:r>
            <a:r>
              <a:rPr lang="en-US" dirty="0"/>
              <a:t>, and the decision maker may choose any action that is available in state </a:t>
            </a:r>
            <a:endParaRPr lang="en-US" altLang="ja-JP" sz="2400" dirty="0" smtClean="0">
              <a:ea typeface="ＭＳ Ｐゴシック" pitchFamily="34" charset="-128"/>
            </a:endParaRPr>
          </a:p>
          <a:p>
            <a:endParaRPr lang="en-US" altLang="ja-JP" sz="2400" dirty="0" smtClean="0">
              <a:ea typeface="ＭＳ Ｐゴシック" pitchFamily="34" charset="-128"/>
            </a:endParaRPr>
          </a:p>
          <a:p>
            <a:endParaRPr lang="en-US" altLang="ja-JP" sz="2000" dirty="0" smtClean="0">
              <a:ea typeface="ＭＳ Ｐゴシック" pitchFamily="34" charset="-128"/>
            </a:endParaRPr>
          </a:p>
          <a:p>
            <a:endParaRPr lang="en-US" altLang="ja-JP" sz="2000" dirty="0" smtClean="0">
              <a:ea typeface="ＭＳ Ｐゴシック" pitchFamily="34" charset="-128"/>
            </a:endParaRPr>
          </a:p>
          <a:p>
            <a:endParaRPr lang="en-US" altLang="ja-JP" sz="2000" dirty="0" smtClean="0">
              <a:ea typeface="ＭＳ Ｐゴシック" pitchFamily="34" charset="-128"/>
            </a:endParaRPr>
          </a:p>
          <a:p>
            <a:pPr marL="0" indent="0">
              <a:buNone/>
            </a:pPr>
            <a:endParaRPr lang="tr-TR" altLang="ja-JP" sz="2400" dirty="0" smtClean="0">
              <a:ea typeface="ＭＳ Ｐゴシック" pitchFamily="34" charset="-128"/>
            </a:endParaRPr>
          </a:p>
        </p:txBody>
      </p:sp>
      <p:pic>
        <p:nvPicPr>
          <p:cNvPr id="24580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06613" y="4191000"/>
            <a:ext cx="193675" cy="8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44613" y="3581400"/>
            <a:ext cx="7189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44613" y="4648200"/>
            <a:ext cx="34972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Policies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6400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ea typeface="ＭＳ Ｐゴシック" pitchFamily="34" charset="-128"/>
              </a:rPr>
              <a:t>In deterministic single-agent search problems, we wanted an optimal </a:t>
            </a:r>
            <a:r>
              <a:rPr lang="en-US" sz="2400" dirty="0" smtClean="0">
                <a:solidFill>
                  <a:srgbClr val="CC0000"/>
                </a:solidFill>
                <a:ea typeface="ＭＳ Ｐゴシック" pitchFamily="34" charset="-128"/>
              </a:rPr>
              <a:t>plan</a:t>
            </a:r>
            <a:r>
              <a:rPr lang="en-US" sz="2400" dirty="0" smtClean="0">
                <a:ea typeface="ＭＳ Ｐゴシック" pitchFamily="34" charset="-128"/>
              </a:rPr>
              <a:t>, or sequence of actions, from start to a goal</a:t>
            </a:r>
          </a:p>
          <a:p>
            <a:endParaRPr lang="en-US" sz="2400" dirty="0" smtClean="0">
              <a:ea typeface="ＭＳ Ｐゴシック" pitchFamily="34" charset="-128"/>
            </a:endParaRPr>
          </a:p>
          <a:p>
            <a:r>
              <a:rPr lang="en-US" sz="2400" dirty="0" smtClean="0">
                <a:ea typeface="ＭＳ Ｐゴシック" pitchFamily="34" charset="-128"/>
              </a:rPr>
              <a:t>For MDPs, we want an optimal </a:t>
            </a:r>
            <a:r>
              <a:rPr lang="en-US" sz="2400" dirty="0" smtClean="0">
                <a:solidFill>
                  <a:srgbClr val="CC0000"/>
                </a:solidFill>
                <a:ea typeface="ＭＳ Ｐゴシック" pitchFamily="34" charset="-128"/>
              </a:rPr>
              <a:t>policy </a:t>
            </a:r>
            <a:r>
              <a:rPr lang="en-US" sz="2400" dirty="0" smtClean="0">
                <a:solidFill>
                  <a:srgbClr val="CC0000"/>
                </a:solidFill>
                <a:ea typeface="ＭＳ Ｐゴシック" pitchFamily="34" charset="-128"/>
                <a:sym typeface="Symbol" pitchFamily="18" charset="2"/>
              </a:rPr>
              <a:t>*: S → A</a:t>
            </a:r>
          </a:p>
          <a:p>
            <a:pPr lvl="1"/>
            <a:r>
              <a:rPr lang="en-US" sz="2000" dirty="0" smtClean="0">
                <a:ea typeface="ＭＳ Ｐゴシック" pitchFamily="34" charset="-128"/>
                <a:sym typeface="Symbol" pitchFamily="18" charset="2"/>
              </a:rPr>
              <a:t>A policy  gives an action for each state</a:t>
            </a:r>
          </a:p>
          <a:p>
            <a:pPr lvl="1"/>
            <a:r>
              <a:rPr lang="en-US" sz="2000" dirty="0" smtClean="0">
                <a:ea typeface="ＭＳ Ｐゴシック" pitchFamily="34" charset="-128"/>
                <a:sym typeface="Symbol" pitchFamily="18" charset="2"/>
              </a:rPr>
              <a:t>An optimal policy is one that maximizes        expected utility if followed</a:t>
            </a:r>
          </a:p>
          <a:p>
            <a:pPr lvl="1"/>
            <a:r>
              <a:rPr lang="en-US" sz="2000" dirty="0" smtClean="0">
                <a:ea typeface="ＭＳ Ｐゴシック" pitchFamily="34" charset="-128"/>
                <a:sym typeface="Symbol" pitchFamily="18" charset="2"/>
              </a:rPr>
              <a:t>An explicit policy defines a reflex agent</a:t>
            </a:r>
          </a:p>
          <a:p>
            <a:pPr lvl="1"/>
            <a:endParaRPr lang="en-US" sz="2000" dirty="0" smtClean="0">
              <a:ea typeface="ＭＳ Ｐゴシック" pitchFamily="34" charset="-128"/>
              <a:sym typeface="Symbol" pitchFamily="18" charset="2"/>
            </a:endParaRPr>
          </a:p>
          <a:p>
            <a:r>
              <a:rPr lang="en-US" sz="2400" dirty="0" err="1" smtClean="0">
                <a:ea typeface="ＭＳ Ｐゴシック" pitchFamily="34" charset="-128"/>
                <a:sym typeface="Symbol" pitchFamily="18" charset="2"/>
              </a:rPr>
              <a:t>Expectimax</a:t>
            </a:r>
            <a:r>
              <a:rPr lang="en-US" sz="2400" dirty="0" smtClean="0">
                <a:ea typeface="ＭＳ Ｐゴシック" pitchFamily="34" charset="-128"/>
                <a:sym typeface="Symbol" pitchFamily="18" charset="2"/>
              </a:rPr>
              <a:t> didn’t compute entire policies</a:t>
            </a:r>
          </a:p>
          <a:p>
            <a:pPr lvl="1"/>
            <a:r>
              <a:rPr lang="en-US" sz="2000" dirty="0" smtClean="0">
                <a:ea typeface="ＭＳ Ｐゴシック" pitchFamily="34" charset="-128"/>
                <a:sym typeface="Symbol" pitchFamily="18" charset="2"/>
              </a:rPr>
              <a:t>It computed the action for a single state only</a:t>
            </a:r>
          </a:p>
          <a:p>
            <a:pPr lvl="1"/>
            <a:endParaRPr lang="en-US" sz="2000" dirty="0" smtClean="0">
              <a:ea typeface="ＭＳ Ｐゴシック" pitchFamily="34" charset="-128"/>
              <a:sym typeface="Symbol" pitchFamily="18" charset="2"/>
            </a:endParaRP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524000"/>
            <a:ext cx="40132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6629400" y="4724400"/>
            <a:ext cx="510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Calibri" pitchFamily="34" charset="0"/>
              </a:rPr>
              <a:t>Optimal policy when R(s, a, </a:t>
            </a:r>
            <a:r>
              <a:rPr lang="en-US" sz="2400" dirty="0" smtClean="0">
                <a:latin typeface="Calibri" pitchFamily="34" charset="0"/>
              </a:rPr>
              <a:t>s</a:t>
            </a:r>
            <a:r>
              <a:rPr lang="en-US" altLang="ja-JP" sz="2400" dirty="0" smtClean="0">
                <a:latin typeface="Calibri" pitchFamily="34" charset="0"/>
              </a:rPr>
              <a:t>’) </a:t>
            </a:r>
            <a:r>
              <a:rPr lang="en-US" altLang="ja-JP" sz="2400" dirty="0">
                <a:latin typeface="Calibri" pitchFamily="34" charset="0"/>
              </a:rPr>
              <a:t>= -0.03 for all non-terminals s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200" y="1295742"/>
            <a:ext cx="5410200" cy="3162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85"/>
  <p:tag name="DEFAULTHEIGHT" val="2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=  template TPT1  env TPENV1  fore 0  back 16777215  eqnno 1"/>
  <p:tag name="FILENAME" val="TP_tmp"/>
  <p:tag name="ORIGWIDTH" val="7"/>
  <p:tag name="PICTUREFILESIZE" val="16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P(S_{t+1} = s' | S_t = s_t, A_t = a_t, S_{t-1}=s_{t-1},A_{t-1}, \ldots S_0 = s_0)  template TPT1  env TPENV1  fore 0  back 16777215  eqnno 1"/>
  <p:tag name="FILENAME" val="TP_tmp"/>
  <p:tag name="ORIGWIDTH" val="259"/>
  <p:tag name="PICTUREFILESIZE" val="82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P(S_{t+1} = s' | S_t = s_t, A_t = a_t)  template TPT1  env TPENV1  fore 0  back 16777215  eqnno 1"/>
  <p:tag name="FILENAME" val="TP_tmp"/>
  <p:tag name="ORIGWIDTH" val="126"/>
  <p:tag name="PICTUREFILESIZE" val="4726"/>
</p:tagLst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50703</TotalTime>
  <Words>734</Words>
  <Application>Microsoft Office PowerPoint</Application>
  <PresentationFormat>Geniş ekran</PresentationFormat>
  <Paragraphs>136</Paragraphs>
  <Slides>13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3" baseType="lpstr">
      <vt:lpstr>ＭＳ Ｐゴシック</vt:lpstr>
      <vt:lpstr>Arial</vt:lpstr>
      <vt:lpstr>Calibri</vt:lpstr>
      <vt:lpstr>Symbol</vt:lpstr>
      <vt:lpstr>Tahoma</vt:lpstr>
      <vt:lpstr>Times New Roman</vt:lpstr>
      <vt:lpstr>Trebuchet MS</vt:lpstr>
      <vt:lpstr>Wingdings</vt:lpstr>
      <vt:lpstr>Wingdings 3</vt:lpstr>
      <vt:lpstr>Yüzeyler</vt:lpstr>
      <vt:lpstr>Yapay Zeka  802600715151  </vt:lpstr>
      <vt:lpstr>Lecturer</vt:lpstr>
      <vt:lpstr> </vt:lpstr>
      <vt:lpstr>Non-Deterministic Search</vt:lpstr>
      <vt:lpstr>Example: Grid World</vt:lpstr>
      <vt:lpstr>Grid World Actions</vt:lpstr>
      <vt:lpstr>Markov Decision Processes</vt:lpstr>
      <vt:lpstr>What is Markov about MDPs?</vt:lpstr>
      <vt:lpstr>Policies</vt:lpstr>
      <vt:lpstr>Optimal Policies</vt:lpstr>
      <vt:lpstr>Example: Racing</vt:lpstr>
      <vt:lpstr>MDP Search Trees</vt:lpstr>
      <vt:lpstr>Utilities of Sequences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294-5: Statistical Natural Language Processing</dc:title>
  <dc:creator>Preferred Customer</dc:creator>
  <cp:lastModifiedBy>pc</cp:lastModifiedBy>
  <cp:revision>2725</cp:revision>
  <cp:lastPrinted>2014-02-13T17:51:45Z</cp:lastPrinted>
  <dcterms:created xsi:type="dcterms:W3CDTF">2004-08-27T04:16:05Z</dcterms:created>
  <dcterms:modified xsi:type="dcterms:W3CDTF">2019-11-28T17:32:11Z</dcterms:modified>
</cp:coreProperties>
</file>