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1"/>
  </p:notesMasterIdLst>
  <p:handoutMasterIdLst>
    <p:handoutMasterId r:id="rId12"/>
  </p:handoutMasterIdLst>
  <p:sldIdLst>
    <p:sldId id="713" r:id="rId4"/>
    <p:sldId id="714" r:id="rId5"/>
    <p:sldId id="715" r:id="rId6"/>
    <p:sldId id="716" r:id="rId7"/>
    <p:sldId id="717" r:id="rId8"/>
    <p:sldId id="718" r:id="rId9"/>
    <p:sldId id="712"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7" d="100"/>
          <a:sy n="87" d="100"/>
        </p:scale>
        <p:origin x="1662" y="90"/>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İçerik Yer Tutucusu 2"/>
          <p:cNvSpPr>
            <a:spLocks noGrp="1"/>
          </p:cNvSpPr>
          <p:nvPr>
            <p:ph idx="1"/>
          </p:nvPr>
        </p:nvSpPr>
        <p:spPr>
          <a:xfrm>
            <a:off x="851387" y="1859518"/>
            <a:ext cx="7543800" cy="1928949"/>
          </a:xfrm>
        </p:spPr>
        <p:txBody>
          <a:bodyPr/>
          <a:lstStyle/>
          <a:p>
            <a:pPr marL="0" indent="0" algn="ctr">
              <a:lnSpc>
                <a:spcPct val="107000"/>
              </a:lnSpc>
              <a:buNone/>
            </a:pPr>
            <a:r>
              <a:rPr lang="tr-TR" b="1" kern="1800" dirty="0">
                <a:latin typeface="Times New Roman" panose="02020603050405020304" pitchFamily="18" charset="0"/>
                <a:ea typeface="Times New Roman" panose="02020603050405020304" pitchFamily="18" charset="0"/>
                <a:cs typeface="Times New Roman" panose="02020603050405020304" pitchFamily="18" charset="0"/>
              </a:rPr>
              <a:t>Başarılı bir iş görüşmesi için neler </a:t>
            </a:r>
            <a:r>
              <a:rPr lang="tr-TR" b="1" kern="1800" dirty="0" smtClean="0">
                <a:latin typeface="Times New Roman" panose="02020603050405020304" pitchFamily="18" charset="0"/>
                <a:ea typeface="Times New Roman" panose="02020603050405020304" pitchFamily="18" charset="0"/>
                <a:cs typeface="Times New Roman" panose="02020603050405020304" pitchFamily="18" charset="0"/>
              </a:rPr>
              <a:t>yapılmalı</a:t>
            </a:r>
            <a:r>
              <a:rPr lang="tr-TR" b="1" kern="18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4975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1690424" y="484478"/>
            <a:ext cx="5648325"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smtClean="0">
                <a:latin typeface="Times New Roman" panose="02020603050405020304" pitchFamily="18" charset="0"/>
                <a:cs typeface="Times New Roman" panose="02020603050405020304" pitchFamily="18" charset="0"/>
              </a:rPr>
              <a:t>Başarılı bir iş görüşmesi için…</a:t>
            </a:r>
            <a:endParaRPr lang="tr-TR" sz="2400">
              <a:latin typeface="Times New Roman" panose="02020603050405020304" pitchFamily="18" charset="0"/>
              <a:cs typeface="Times New Roman" panose="02020603050405020304" pitchFamily="18" charset="0"/>
            </a:endParaRPr>
          </a:p>
        </p:txBody>
      </p:sp>
      <p:sp>
        <p:nvSpPr>
          <p:cNvPr id="5" name="İçerik Yer Tutucusu 2"/>
          <p:cNvSpPr>
            <a:spLocks noGrp="1"/>
          </p:cNvSpPr>
          <p:nvPr>
            <p:ph idx="1"/>
          </p:nvPr>
        </p:nvSpPr>
        <p:spPr>
          <a:xfrm>
            <a:off x="259065" y="1414409"/>
            <a:ext cx="8511045" cy="5159828"/>
          </a:xfrm>
        </p:spPr>
        <p:txBody>
          <a:bodyPr/>
          <a:lstStyle/>
          <a:p>
            <a:pPr marL="0" indent="0" algn="just">
              <a:lnSpc>
                <a:spcPct val="100000"/>
              </a:lnSpc>
              <a:spcBef>
                <a:spcPts val="0"/>
              </a:spcBef>
              <a:buNone/>
            </a:pPr>
            <a:r>
              <a:rPr lang="tr-TR" sz="2000" b="1" kern="1800" dirty="0">
                <a:latin typeface="Times New Roman" panose="02020603050405020304" pitchFamily="18" charset="0"/>
                <a:ea typeface="Times New Roman" panose="02020603050405020304" pitchFamily="18" charset="0"/>
                <a:cs typeface="Times New Roman" panose="02020603050405020304" pitchFamily="18" charset="0"/>
              </a:rPr>
              <a:t>1- </a:t>
            </a:r>
            <a:r>
              <a:rPr lang="tr-TR" sz="2000" b="1" dirty="0">
                <a:latin typeface="Times New Roman" panose="02020603050405020304" pitchFamily="18" charset="0"/>
                <a:ea typeface="Calibri" panose="020F0502020204030204" pitchFamily="34" charset="0"/>
                <a:cs typeface="Times New Roman" panose="02020603050405020304" pitchFamily="18" charset="0"/>
              </a:rPr>
              <a:t>Düzgün giyinin: </a:t>
            </a:r>
            <a:r>
              <a:rPr lang="tr-TR" sz="2000" dirty="0">
                <a:latin typeface="Times New Roman" panose="02020603050405020304" pitchFamily="18" charset="0"/>
                <a:ea typeface="Calibri" panose="020F0502020204030204" pitchFamily="34" charset="0"/>
                <a:cs typeface="Times New Roman" panose="02020603050405020304" pitchFamily="18" charset="0"/>
              </a:rPr>
              <a:t>Fazla abartmadan basit ancak son derece etkileyici </a:t>
            </a:r>
            <a:r>
              <a:rPr lang="tr-TR" sz="2000" i="1" dirty="0">
                <a:latin typeface="Times New Roman" panose="02020603050405020304" pitchFamily="18" charset="0"/>
                <a:ea typeface="Calibri" panose="020F0502020204030204" pitchFamily="34" charset="0"/>
                <a:cs typeface="Times New Roman" panose="02020603050405020304" pitchFamily="18" charset="0"/>
              </a:rPr>
              <a:t>(Beyaz gömlek, siyah pantolon, siyah şık bir ayakkabı durumu her zaman kurtarır).</a:t>
            </a:r>
          </a:p>
          <a:p>
            <a:pPr marL="0" indent="0" algn="just">
              <a:lnSpc>
                <a:spcPct val="100000"/>
              </a:lnSpc>
              <a:spcBef>
                <a:spcPts val="0"/>
              </a:spcBef>
              <a:buNone/>
            </a:pP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tr-TR" sz="2000" b="1" kern="1800" dirty="0">
                <a:latin typeface="Times New Roman" panose="02020603050405020304" pitchFamily="18" charset="0"/>
                <a:ea typeface="Times New Roman" panose="02020603050405020304" pitchFamily="18" charset="0"/>
                <a:cs typeface="Times New Roman" panose="02020603050405020304" pitchFamily="18" charset="0"/>
              </a:rPr>
              <a:t>2- Kol saatiniz mutlaka olsun: </a:t>
            </a:r>
            <a:r>
              <a:rPr lang="tr-TR" sz="2000" kern="1800" dirty="0">
                <a:latin typeface="Times New Roman" panose="02020603050405020304" pitchFamily="18" charset="0"/>
                <a:ea typeface="Times New Roman" panose="02020603050405020304" pitchFamily="18" charset="0"/>
                <a:cs typeface="Times New Roman" panose="02020603050405020304" pitchFamily="18" charset="0"/>
              </a:rPr>
              <a:t>K</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ol saati disiplinli ve düzenli olduğunuzun bir göstergesi olup saatin kıyafetlerinizle uyumuna özen gösteriniz. Bayanlar için inci küpe veya kolye her zaman ciddiyeti biraz daha artıran bir detay, tercihe ve yaşa göre kullanılabilir.</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3- Görüşme yaptığınız kişinin gözlerine bakarak konuşun asla yere bakmayın: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Görüşmenin %60-70’i süresince karşınızdakinin gözlerine </a:t>
            </a:r>
            <a:r>
              <a:rPr lang="tr-TR" sz="2000" i="1" dirty="0">
                <a:latin typeface="Times New Roman" panose="02020603050405020304" pitchFamily="18" charset="0"/>
                <a:ea typeface="Times New Roman" panose="02020603050405020304" pitchFamily="18" charset="0"/>
                <a:cs typeface="Times New Roman" panose="02020603050405020304" pitchFamily="18" charset="0"/>
              </a:rPr>
              <a:t>(iki kaşının ortasına)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bakmak yeterli olup asla yere bakmamaya çalışın. </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4- Gülümseyin: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Özgüvenli ve sempatik görünebilmek adına arada bir sırıtmadan gülümseyin.</a:t>
            </a:r>
          </a:p>
          <a:p>
            <a:pPr marL="0" indent="0">
              <a:buNone/>
            </a:pPr>
            <a:endParaRPr lang="tr-TR" dirty="0"/>
          </a:p>
        </p:txBody>
      </p:sp>
    </p:spTree>
    <p:extLst>
      <p:ext uri="{BB962C8B-B14F-4D97-AF65-F5344CB8AC3E}">
        <p14:creationId xmlns:p14="http://schemas.microsoft.com/office/powerpoint/2010/main" val="109683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1942131" y="436357"/>
            <a:ext cx="5648325"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kern="1800" smtClean="0">
                <a:latin typeface="Times New Roman" panose="02020603050405020304" pitchFamily="18" charset="0"/>
                <a:ea typeface="Times New Roman" panose="02020603050405020304" pitchFamily="18" charset="0"/>
                <a:cs typeface="Times New Roman" panose="02020603050405020304" pitchFamily="18" charset="0"/>
              </a:rPr>
              <a:t>Başarılı bir iş görüşmesi için…</a:t>
            </a:r>
            <a:endParaRPr lang="tr-TR" sz="2400"/>
          </a:p>
        </p:txBody>
      </p:sp>
      <p:sp>
        <p:nvSpPr>
          <p:cNvPr id="5" name="İçerik Yer Tutucusu 2"/>
          <p:cNvSpPr>
            <a:spLocks noGrp="1"/>
          </p:cNvSpPr>
          <p:nvPr>
            <p:ph idx="1"/>
          </p:nvPr>
        </p:nvSpPr>
        <p:spPr>
          <a:xfrm>
            <a:off x="260316" y="1251987"/>
            <a:ext cx="8597141" cy="5238206"/>
          </a:xfrm>
        </p:spPr>
        <p:txBody>
          <a:bodyPr/>
          <a:lstStyle/>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5- Dik durun: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Kambur durmak ve omuzları düşürmek sizi daha özgüvensiz olarak gösterecektir.</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6- Beden dilinize dikkat edin: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Konuşma esnasında elinizi/kolunuzu çok kullanırsanız abarttığınızı, kollarınızı önünüzde kapatırsanız olumsuz ve önyargılı olduğunuzu, elinizi ağzınıza götürürseniz söylemek istediğiniz bir şeyleri gizlediğinizi, ayaklarınızı, dizlerinizi titretirseniz çok stresli olduğunuzu, saçınızla oynarsanız ve kulağınızı, sakalınızı kaşırsanız yalan söylediğinizi düşünebilirler.</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7- Beden diliniz rahat olsun: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Tabii ayaklarınızı uzatacak derecede lakaytlığa da gerek yok.</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8- Yavaş konuşun: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Stresli iseniz hızlı konuşma ve sesimizi alçaltma eğilimimiz artacaktır. Bu yüzden yavaş ve duyulabilir yükseklikte konuşmaya ancak konuşma arasında </a:t>
            </a: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tr-TR" sz="2000" b="1" dirty="0" err="1">
                <a:latin typeface="Times New Roman" panose="02020603050405020304" pitchFamily="18" charset="0"/>
                <a:ea typeface="Times New Roman" panose="02020603050405020304" pitchFamily="18" charset="0"/>
                <a:cs typeface="Times New Roman" panose="02020603050405020304" pitchFamily="18" charset="0"/>
              </a:rPr>
              <a:t>ııııı</a:t>
            </a: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tr-TR" sz="2000" b="1" dirty="0" err="1">
                <a:latin typeface="Times New Roman" panose="02020603050405020304" pitchFamily="18" charset="0"/>
                <a:ea typeface="Times New Roman" panose="02020603050405020304" pitchFamily="18" charset="0"/>
                <a:cs typeface="Times New Roman" panose="02020603050405020304" pitchFamily="18" charset="0"/>
              </a:rPr>
              <a:t>aaaa</a:t>
            </a: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gibi duraklama sesleri koymamaya çalışın.</a:t>
            </a:r>
          </a:p>
          <a:p>
            <a:pPr marL="0" indent="0">
              <a:buNone/>
            </a:pPr>
            <a:endParaRPr lang="tr-TR" dirty="0"/>
          </a:p>
        </p:txBody>
      </p:sp>
    </p:spTree>
    <p:extLst>
      <p:ext uri="{BB962C8B-B14F-4D97-AF65-F5344CB8AC3E}">
        <p14:creationId xmlns:p14="http://schemas.microsoft.com/office/powerpoint/2010/main" val="2669855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2056743" y="352604"/>
            <a:ext cx="5648325"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kern="1800" smtClean="0">
                <a:latin typeface="Times New Roman" panose="02020603050405020304" pitchFamily="18" charset="0"/>
                <a:ea typeface="Times New Roman" panose="02020603050405020304" pitchFamily="18" charset="0"/>
                <a:cs typeface="Times New Roman" panose="02020603050405020304" pitchFamily="18" charset="0"/>
              </a:rPr>
              <a:t>Başarılı bir iş görüşmesi için…</a:t>
            </a:r>
            <a:endParaRPr lang="tr-TR" sz="2400"/>
          </a:p>
        </p:txBody>
      </p:sp>
      <p:sp>
        <p:nvSpPr>
          <p:cNvPr id="5" name="İçerik Yer Tutucusu 2"/>
          <p:cNvSpPr>
            <a:spLocks noGrp="1"/>
          </p:cNvSpPr>
          <p:nvPr>
            <p:ph idx="1"/>
          </p:nvPr>
        </p:nvSpPr>
        <p:spPr>
          <a:xfrm>
            <a:off x="348501" y="1263535"/>
            <a:ext cx="8276496" cy="4937761"/>
          </a:xfrm>
        </p:spPr>
        <p:txBody>
          <a:bodyPr/>
          <a:lstStyle/>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9- Karşınızdakini taklit edin: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İçmek için aynı şeyi söylemekten tutun da, karşınızdakinin beden dilini taklit etmek veya onun kullandığı bir kelimeyi bir süre sonra cümle içinde kullanmanın, iki kişi arasında empati ve yakınlık derecesini artırdığı bilinen bir gerçektir.</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10- Farklılaşın: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Bu pozisyona başvurabilecek diğer adayları düşünün ve eğitiminiz, tecrübeniz veya niteliklerinizle diğer adaylardan farklılaşabilecek özelliklerinizin üstünde durun. Hatta </a:t>
            </a:r>
            <a:r>
              <a:rPr lang="tr-TR" sz="2000" i="1" dirty="0">
                <a:latin typeface="Times New Roman" panose="02020603050405020304" pitchFamily="18" charset="0"/>
                <a:ea typeface="Times New Roman" panose="02020603050405020304" pitchFamily="18" charset="0"/>
                <a:cs typeface="Times New Roman" panose="02020603050405020304" pitchFamily="18" charset="0"/>
              </a:rPr>
              <a:t>“bu pozisyona başvurabilecek diğer adaylardan şu şekilde farklılaştığımı düşünüyorum”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diyerek açıkça vurgu yapabilirsiniz.</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11- </a:t>
            </a:r>
            <a:r>
              <a:rPr lang="tr-TR" sz="2000" b="1" dirty="0" err="1">
                <a:latin typeface="Times New Roman" panose="02020603050405020304" pitchFamily="18" charset="0"/>
                <a:ea typeface="Times New Roman" panose="02020603050405020304" pitchFamily="18" charset="0"/>
                <a:cs typeface="Times New Roman" panose="02020603050405020304" pitchFamily="18" charset="0"/>
              </a:rPr>
              <a:t>CV’nizi</a:t>
            </a: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 okumayın: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Kendinizi anlatmanız veya niteliklerinizden, tecrübelerinizden bahsetmeniz istendiğinde, </a:t>
            </a:r>
            <a:r>
              <a:rPr lang="tr-TR" sz="2000" dirty="0" err="1">
                <a:latin typeface="Times New Roman" panose="02020603050405020304" pitchFamily="18" charset="0"/>
                <a:ea typeface="Times New Roman" panose="02020603050405020304" pitchFamily="18" charset="0"/>
                <a:cs typeface="Times New Roman" panose="02020603050405020304" pitchFamily="18" charset="0"/>
              </a:rPr>
              <a:t>CV’de</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 yazanları sıralamayın, madde madde saymak yerine farklı kelimelerle, bütün cümleler kurarak anlatmaya çalışın. </a:t>
            </a:r>
            <a:r>
              <a:rPr lang="tr-TR" sz="2000" dirty="0" err="1">
                <a:latin typeface="Times New Roman" panose="02020603050405020304" pitchFamily="18" charset="0"/>
                <a:ea typeface="Times New Roman" panose="02020603050405020304" pitchFamily="18" charset="0"/>
                <a:cs typeface="Times New Roman" panose="02020603050405020304" pitchFamily="18" charset="0"/>
              </a:rPr>
              <a:t>CV’niz</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 zaten ellerinde var.</a:t>
            </a:r>
          </a:p>
        </p:txBody>
      </p:sp>
    </p:spTree>
    <p:extLst>
      <p:ext uri="{BB962C8B-B14F-4D97-AF65-F5344CB8AC3E}">
        <p14:creationId xmlns:p14="http://schemas.microsoft.com/office/powerpoint/2010/main" val="329797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1998767" y="283036"/>
            <a:ext cx="5648325"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kern="1800" smtClean="0">
                <a:latin typeface="Times New Roman" panose="02020603050405020304" pitchFamily="18" charset="0"/>
                <a:ea typeface="Times New Roman" panose="02020603050405020304" pitchFamily="18" charset="0"/>
                <a:cs typeface="Times New Roman" panose="02020603050405020304" pitchFamily="18" charset="0"/>
              </a:rPr>
              <a:t>Başarılı bir iş görüşmesi için…</a:t>
            </a:r>
            <a:endParaRPr lang="tr-TR" sz="2400"/>
          </a:p>
        </p:txBody>
      </p:sp>
      <p:sp>
        <p:nvSpPr>
          <p:cNvPr id="5" name="İçerik Yer Tutucusu 2"/>
          <p:cNvSpPr>
            <a:spLocks noGrp="1"/>
          </p:cNvSpPr>
          <p:nvPr>
            <p:ph idx="1"/>
          </p:nvPr>
        </p:nvSpPr>
        <p:spPr>
          <a:xfrm>
            <a:off x="289611" y="1219796"/>
            <a:ext cx="8378041" cy="4976948"/>
          </a:xfrm>
        </p:spPr>
        <p:txBody>
          <a:bodyPr/>
          <a:lstStyle/>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12- Hikaye anlatın: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Kazandığınız bir ödülü veya önemli bir başarınızı giriş, gelişme, sebep-sonuç ve çözüm öğelerini barındıran bir hikaye olarak anlatın, böylece akılda kalıcılığı daha çok artacaktır. </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13- İyi dinleyin: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Karşınızdaki insanın sözünü kesecekseniz veya o konuşurken havalara bakacaksanız, o görüşmeye hiç girmemek daha iyidir. Zira yöneticiler (CEO/CFO) gerektiğinde konuşan ama çoğunlukla kendi söylediklerini iyi dinleyen çalışanlar talep ederler. İyi dinlediğinizi göstermek için, saçma bir soru olmadığı sürece, anlatılan şeyle ilgili soru sorabilirsiniz.</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14- Görüşeceğiniz kişileri araştırın: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Görüşeceğiniz kişileri biliyorsanız, </a:t>
            </a:r>
            <a:r>
              <a:rPr lang="tr-TR" sz="2000" dirty="0" err="1">
                <a:latin typeface="Times New Roman" panose="02020603050405020304" pitchFamily="18" charset="0"/>
                <a:ea typeface="Times New Roman" panose="02020603050405020304" pitchFamily="18" charset="0"/>
                <a:cs typeface="Times New Roman" panose="02020603050405020304" pitchFamily="18" charset="0"/>
              </a:rPr>
              <a:t>Linkedin’den</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 veya diğer sosyal ağlardan, muhtemel ortak tanıdıklardan bu kişileri araştırın. Çok ciddi veya çok sempatik olduğunu öğrendiğiniz kişilere farklı davranabilirsiniz. O kişilerin geçmiş deneyimleri size ipucu verebilir. </a:t>
            </a:r>
          </a:p>
          <a:p>
            <a:pPr marL="0" indent="0" algn="just">
              <a:lnSpc>
                <a:spcPct val="100000"/>
              </a:lnSpc>
              <a:spcBef>
                <a:spcPts val="0"/>
              </a:spcBef>
              <a:buNone/>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4192888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2083758" y="442953"/>
            <a:ext cx="5648325"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kern="1800" smtClean="0">
                <a:latin typeface="Times New Roman" panose="02020603050405020304" pitchFamily="18" charset="0"/>
                <a:ea typeface="Times New Roman" panose="02020603050405020304" pitchFamily="18" charset="0"/>
                <a:cs typeface="Times New Roman" panose="02020603050405020304" pitchFamily="18" charset="0"/>
              </a:rPr>
              <a:t>Başarılı bir iş görüşmesi için…</a:t>
            </a:r>
            <a:endParaRPr lang="tr-TR">
              <a:solidFill>
                <a:schemeClr val="tx1"/>
              </a:solidFill>
            </a:endParaRPr>
          </a:p>
        </p:txBody>
      </p:sp>
      <p:sp>
        <p:nvSpPr>
          <p:cNvPr id="5" name="İçerik Yer Tutucusu 2"/>
          <p:cNvSpPr>
            <a:spLocks noGrp="1"/>
          </p:cNvSpPr>
          <p:nvPr>
            <p:ph idx="1"/>
          </p:nvPr>
        </p:nvSpPr>
        <p:spPr>
          <a:xfrm>
            <a:off x="529575" y="1441464"/>
            <a:ext cx="8013173" cy="4597532"/>
          </a:xfrm>
        </p:spPr>
        <p:txBody>
          <a:bodyPr/>
          <a:lstStyle/>
          <a:p>
            <a:pPr marL="0" indent="0" algn="just">
              <a:lnSpc>
                <a:spcPct val="15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15- Klişe sorulara klişe cevaplar vermeyin: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Sorulan sorulara kısa ve klişe cevaplar yerine bu konuda kendinizi geliştirmeye çalıştığınızdan ve ciddi yol kat ettiğinizden bahsedebilirsiniz.</a:t>
            </a:r>
          </a:p>
          <a:p>
            <a:pPr marL="0" indent="0" algn="just">
              <a:lnSpc>
                <a:spcPct val="150000"/>
              </a:lnSpc>
              <a:spcBef>
                <a:spcPts val="0"/>
              </a:spcBef>
              <a:buNone/>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50000"/>
              </a:lnSpc>
              <a:spcBef>
                <a:spcPts val="0"/>
              </a:spcBef>
              <a:buNone/>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16- Mutlaka soru sorun: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Görüşmenin sonunda, bir sorunuz olup olmadığı sorulacaktır, bu kısımda soracak en az bir soru önceden hazırlayın </a:t>
            </a:r>
            <a:r>
              <a:rPr lang="tr-TR" sz="2000" i="1" dirty="0">
                <a:latin typeface="Times New Roman" panose="02020603050405020304" pitchFamily="18" charset="0"/>
                <a:ea typeface="Times New Roman" panose="02020603050405020304" pitchFamily="18" charset="0"/>
                <a:cs typeface="Times New Roman" panose="02020603050405020304" pitchFamily="18" charset="0"/>
              </a:rPr>
              <a:t>(Bana ne kadar ücret vereceksiniz? Sorusu asla...!)</a:t>
            </a:r>
          </a:p>
          <a:p>
            <a:pPr marL="0" indent="0">
              <a:lnSpc>
                <a:spcPct val="150000"/>
              </a:lnSpc>
              <a:buNone/>
            </a:pPr>
            <a:endParaRPr lang="tr-TR" dirty="0"/>
          </a:p>
        </p:txBody>
      </p:sp>
    </p:spTree>
    <p:extLst>
      <p:ext uri="{BB962C8B-B14F-4D97-AF65-F5344CB8AC3E}">
        <p14:creationId xmlns:p14="http://schemas.microsoft.com/office/powerpoint/2010/main" val="2618860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3467790" y="495196"/>
            <a:ext cx="1849018"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800" smtClean="0">
                <a:latin typeface="Times New Roman" panose="02020603050405020304" pitchFamily="18" charset="0"/>
                <a:ea typeface="ＭＳ Ｐゴシック" panose="020B0600070205080204" pitchFamily="34" charset="-128"/>
                <a:cs typeface="Times New Roman" panose="02020603050405020304" pitchFamily="18" charset="0"/>
              </a:rPr>
              <a:t>Kaynakça</a:t>
            </a:r>
            <a:endParaRPr lang="tr-TR" sz="280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5" name="İçerik Yer Tutucusu 2"/>
          <p:cNvSpPr>
            <a:spLocks noGrp="1"/>
          </p:cNvSpPr>
          <p:nvPr>
            <p:ph idx="1"/>
          </p:nvPr>
        </p:nvSpPr>
        <p:spPr>
          <a:xfrm>
            <a:off x="658215" y="1482723"/>
            <a:ext cx="8149937" cy="4187835"/>
          </a:xfrm>
        </p:spPr>
        <p:txBody>
          <a:bodyPr/>
          <a:lstStyle/>
          <a:p>
            <a:pPr algn="just">
              <a:lnSpc>
                <a:spcPct val="150000"/>
              </a:lnSpc>
              <a:spcBef>
                <a:spcPts val="0"/>
              </a:spcBef>
              <a:buFont typeface="Wingdings" panose="05000000000000000000" pitchFamily="2" charset="2"/>
              <a:buChar char="§"/>
            </a:pPr>
            <a:r>
              <a:rPr lang="tr-TR" sz="2200" dirty="0">
                <a:latin typeface="Times New Roman" panose="02020603050405020304" pitchFamily="18" charset="0"/>
                <a:cs typeface="Times New Roman" panose="02020603050405020304" pitchFamily="18" charset="0"/>
              </a:rPr>
              <a:t>Bayraktaroğlu, Serkan (2005) Girişimcilik Ders Notları, Sakarya Kitabevi, Sakarya.</a:t>
            </a:r>
          </a:p>
          <a:p>
            <a:pPr algn="just">
              <a:lnSpc>
                <a:spcPct val="150000"/>
              </a:lnSpc>
              <a:spcBef>
                <a:spcPts val="0"/>
              </a:spcBef>
              <a:buFont typeface="Wingdings" panose="05000000000000000000" pitchFamily="2" charset="2"/>
              <a:buChar char="§"/>
            </a:pPr>
            <a:r>
              <a:rPr lang="tr-TR" sz="2200" dirty="0">
                <a:latin typeface="Times New Roman" panose="02020603050405020304" pitchFamily="18" charset="0"/>
                <a:cs typeface="Times New Roman" panose="02020603050405020304" pitchFamily="18" charset="0"/>
              </a:rPr>
              <a:t>Arıkan, Semra (2004), Girişimcilik, Siyasal kitabevi, Ankara </a:t>
            </a:r>
          </a:p>
          <a:p>
            <a:pPr algn="just">
              <a:lnSpc>
                <a:spcPct val="150000"/>
              </a:lnSpc>
              <a:spcBef>
                <a:spcPts val="0"/>
              </a:spcBef>
              <a:buFont typeface="Wingdings" panose="05000000000000000000" pitchFamily="2" charset="2"/>
              <a:buChar char="§"/>
            </a:pPr>
            <a:r>
              <a:rPr lang="tr-TR" sz="2200" dirty="0" err="1">
                <a:latin typeface="Times New Roman" panose="02020603050405020304" pitchFamily="18" charset="0"/>
                <a:cs typeface="Times New Roman" panose="02020603050405020304" pitchFamily="18" charset="0"/>
              </a:rPr>
              <a:t>Naktiyok</a:t>
            </a:r>
            <a:r>
              <a:rPr lang="tr-TR" sz="2200" dirty="0">
                <a:latin typeface="Times New Roman" panose="02020603050405020304" pitchFamily="18" charset="0"/>
                <a:cs typeface="Times New Roman" panose="02020603050405020304" pitchFamily="18" charset="0"/>
              </a:rPr>
              <a:t>, A. (2004), İç Girişimcilik, Beta yayınları. </a:t>
            </a:r>
          </a:p>
          <a:p>
            <a:pPr algn="just">
              <a:lnSpc>
                <a:spcPct val="150000"/>
              </a:lnSpc>
              <a:spcBef>
                <a:spcPts val="0"/>
              </a:spcBef>
              <a:buFont typeface="Wingdings" panose="05000000000000000000" pitchFamily="2" charset="2"/>
              <a:buChar char="§"/>
            </a:pPr>
            <a:r>
              <a:rPr lang="tr-TR" sz="2200" dirty="0" err="1">
                <a:latin typeface="Times New Roman" panose="02020603050405020304" pitchFamily="18" charset="0"/>
                <a:cs typeface="Times New Roman" panose="02020603050405020304" pitchFamily="18" charset="0"/>
              </a:rPr>
              <a:t>Döm</a:t>
            </a:r>
            <a:r>
              <a:rPr lang="tr-TR" sz="2200" dirty="0">
                <a:latin typeface="Times New Roman" panose="02020603050405020304" pitchFamily="18" charset="0"/>
                <a:cs typeface="Times New Roman" panose="02020603050405020304" pitchFamily="18" charset="0"/>
              </a:rPr>
              <a:t>, S. (2006), Girişimcilik ve Küçük İşletme Yöneticiliği, Detay yayıncılık.</a:t>
            </a:r>
          </a:p>
          <a:p>
            <a:pPr>
              <a:lnSpc>
                <a:spcPct val="150000"/>
              </a:lnSpc>
            </a:pPr>
            <a:endParaRPr lang="tr-TR" dirty="0"/>
          </a:p>
        </p:txBody>
      </p:sp>
    </p:spTree>
    <p:extLst>
      <p:ext uri="{BB962C8B-B14F-4D97-AF65-F5344CB8AC3E}">
        <p14:creationId xmlns:p14="http://schemas.microsoft.com/office/powerpoint/2010/main" val="20800658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17143</TotalTime>
  <Words>523</Words>
  <Application>Microsoft Office PowerPoint</Application>
  <PresentationFormat>Ekran Gösterisi (4:3)</PresentationFormat>
  <Paragraphs>47</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7</vt:i4>
      </vt:variant>
    </vt:vector>
  </HeadingPairs>
  <TitlesOfParts>
    <vt:vector size="15" baseType="lpstr">
      <vt:lpstr>ＭＳ Ｐゴシック</vt:lpstr>
      <vt:lpstr>Arial</vt:lpstr>
      <vt:lpstr>Calibri</vt:lpstr>
      <vt:lpstr>Times New Roman</vt:lpstr>
      <vt:lpstr>Wingdings</vt:lpstr>
      <vt:lpstr>ekonomi</vt:lpstr>
      <vt:lpstr>1_Rics</vt:lpstr>
      <vt:lpstr>h.t.</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879</cp:revision>
  <cp:lastPrinted>2016-10-24T07:53:35Z</cp:lastPrinted>
  <dcterms:created xsi:type="dcterms:W3CDTF">2016-09-18T09:35:24Z</dcterms:created>
  <dcterms:modified xsi:type="dcterms:W3CDTF">2020-02-28T09:27:25Z</dcterms:modified>
</cp:coreProperties>
</file>