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73"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6" d="100"/>
          <a:sy n="106" d="100"/>
        </p:scale>
        <p:origin x="672"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EE5C567E-04A8-4744-A7EB-153A0783209D}" type="datetimeFigureOut">
              <a:rPr lang="tr-TR" smtClean="0"/>
              <a:t>17.09.2019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9C11617-B55B-4C3E-AFC5-5A57E74BFACD}" type="slidenum">
              <a:rPr lang="tr-TR" smtClean="0"/>
              <a:t>‹#›</a:t>
            </a:fld>
            <a:endParaRPr lang="tr-TR"/>
          </a:p>
        </p:txBody>
      </p:sp>
    </p:spTree>
    <p:extLst>
      <p:ext uri="{BB962C8B-B14F-4D97-AF65-F5344CB8AC3E}">
        <p14:creationId xmlns:p14="http://schemas.microsoft.com/office/powerpoint/2010/main" val="17268487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E5C567E-04A8-4744-A7EB-153A0783209D}" type="datetimeFigureOut">
              <a:rPr lang="tr-TR" smtClean="0"/>
              <a:t>17.09.2019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9C11617-B55B-4C3E-AFC5-5A57E74BFACD}" type="slidenum">
              <a:rPr lang="tr-TR" smtClean="0"/>
              <a:t>‹#›</a:t>
            </a:fld>
            <a:endParaRPr lang="tr-TR"/>
          </a:p>
        </p:txBody>
      </p:sp>
    </p:spTree>
    <p:extLst>
      <p:ext uri="{BB962C8B-B14F-4D97-AF65-F5344CB8AC3E}">
        <p14:creationId xmlns:p14="http://schemas.microsoft.com/office/powerpoint/2010/main" val="605232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E5C567E-04A8-4744-A7EB-153A0783209D}" type="datetimeFigureOut">
              <a:rPr lang="tr-TR" smtClean="0"/>
              <a:t>17.09.2019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9C11617-B55B-4C3E-AFC5-5A57E74BFACD}" type="slidenum">
              <a:rPr lang="tr-TR" smtClean="0"/>
              <a:t>‹#›</a:t>
            </a:fld>
            <a:endParaRPr lang="tr-TR"/>
          </a:p>
        </p:txBody>
      </p:sp>
    </p:spTree>
    <p:extLst>
      <p:ext uri="{BB962C8B-B14F-4D97-AF65-F5344CB8AC3E}">
        <p14:creationId xmlns:p14="http://schemas.microsoft.com/office/powerpoint/2010/main" val="417310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E5C567E-04A8-4744-A7EB-153A0783209D}" type="datetimeFigureOut">
              <a:rPr lang="tr-TR" smtClean="0"/>
              <a:t>17.09.2019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9C11617-B55B-4C3E-AFC5-5A57E74BFACD}" type="slidenum">
              <a:rPr lang="tr-TR" smtClean="0"/>
              <a:t>‹#›</a:t>
            </a:fld>
            <a:endParaRPr lang="tr-TR"/>
          </a:p>
        </p:txBody>
      </p:sp>
    </p:spTree>
    <p:extLst>
      <p:ext uri="{BB962C8B-B14F-4D97-AF65-F5344CB8AC3E}">
        <p14:creationId xmlns:p14="http://schemas.microsoft.com/office/powerpoint/2010/main" val="29141656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EE5C567E-04A8-4744-A7EB-153A0783209D}" type="datetimeFigureOut">
              <a:rPr lang="tr-TR" smtClean="0"/>
              <a:t>17.09.2019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9C11617-B55B-4C3E-AFC5-5A57E74BFACD}" type="slidenum">
              <a:rPr lang="tr-TR" smtClean="0"/>
              <a:t>‹#›</a:t>
            </a:fld>
            <a:endParaRPr lang="tr-TR"/>
          </a:p>
        </p:txBody>
      </p:sp>
    </p:spTree>
    <p:extLst>
      <p:ext uri="{BB962C8B-B14F-4D97-AF65-F5344CB8AC3E}">
        <p14:creationId xmlns:p14="http://schemas.microsoft.com/office/powerpoint/2010/main" val="10479678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EE5C567E-04A8-4744-A7EB-153A0783209D}" type="datetimeFigureOut">
              <a:rPr lang="tr-TR" smtClean="0"/>
              <a:t>17.09.2019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9C11617-B55B-4C3E-AFC5-5A57E74BFACD}" type="slidenum">
              <a:rPr lang="tr-TR" smtClean="0"/>
              <a:t>‹#›</a:t>
            </a:fld>
            <a:endParaRPr lang="tr-TR"/>
          </a:p>
        </p:txBody>
      </p:sp>
    </p:spTree>
    <p:extLst>
      <p:ext uri="{BB962C8B-B14F-4D97-AF65-F5344CB8AC3E}">
        <p14:creationId xmlns:p14="http://schemas.microsoft.com/office/powerpoint/2010/main" val="8301304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EE5C567E-04A8-4744-A7EB-153A0783209D}" type="datetimeFigureOut">
              <a:rPr lang="tr-TR" smtClean="0"/>
              <a:t>17.09.2019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A9C11617-B55B-4C3E-AFC5-5A57E74BFACD}" type="slidenum">
              <a:rPr lang="tr-TR" smtClean="0"/>
              <a:t>‹#›</a:t>
            </a:fld>
            <a:endParaRPr lang="tr-TR"/>
          </a:p>
        </p:txBody>
      </p:sp>
    </p:spTree>
    <p:extLst>
      <p:ext uri="{BB962C8B-B14F-4D97-AF65-F5344CB8AC3E}">
        <p14:creationId xmlns:p14="http://schemas.microsoft.com/office/powerpoint/2010/main" val="42231840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EE5C567E-04A8-4744-A7EB-153A0783209D}" type="datetimeFigureOut">
              <a:rPr lang="tr-TR" smtClean="0"/>
              <a:t>17.09.2019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9C11617-B55B-4C3E-AFC5-5A57E74BFACD}" type="slidenum">
              <a:rPr lang="tr-TR" smtClean="0"/>
              <a:t>‹#›</a:t>
            </a:fld>
            <a:endParaRPr lang="tr-TR"/>
          </a:p>
        </p:txBody>
      </p:sp>
    </p:spTree>
    <p:extLst>
      <p:ext uri="{BB962C8B-B14F-4D97-AF65-F5344CB8AC3E}">
        <p14:creationId xmlns:p14="http://schemas.microsoft.com/office/powerpoint/2010/main" val="10926889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EE5C567E-04A8-4744-A7EB-153A0783209D}" type="datetimeFigureOut">
              <a:rPr lang="tr-TR" smtClean="0"/>
              <a:t>17.09.2019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A9C11617-B55B-4C3E-AFC5-5A57E74BFACD}" type="slidenum">
              <a:rPr lang="tr-TR" smtClean="0"/>
              <a:t>‹#›</a:t>
            </a:fld>
            <a:endParaRPr lang="tr-TR"/>
          </a:p>
        </p:txBody>
      </p:sp>
    </p:spTree>
    <p:extLst>
      <p:ext uri="{BB962C8B-B14F-4D97-AF65-F5344CB8AC3E}">
        <p14:creationId xmlns:p14="http://schemas.microsoft.com/office/powerpoint/2010/main" val="132032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EE5C567E-04A8-4744-A7EB-153A0783209D}" type="datetimeFigureOut">
              <a:rPr lang="tr-TR" smtClean="0"/>
              <a:t>17.09.2019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9C11617-B55B-4C3E-AFC5-5A57E74BFACD}" type="slidenum">
              <a:rPr lang="tr-TR" smtClean="0"/>
              <a:t>‹#›</a:t>
            </a:fld>
            <a:endParaRPr lang="tr-TR"/>
          </a:p>
        </p:txBody>
      </p:sp>
    </p:spTree>
    <p:extLst>
      <p:ext uri="{BB962C8B-B14F-4D97-AF65-F5344CB8AC3E}">
        <p14:creationId xmlns:p14="http://schemas.microsoft.com/office/powerpoint/2010/main" val="27130803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EE5C567E-04A8-4744-A7EB-153A0783209D}" type="datetimeFigureOut">
              <a:rPr lang="tr-TR" smtClean="0"/>
              <a:t>17.09.2019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9C11617-B55B-4C3E-AFC5-5A57E74BFACD}" type="slidenum">
              <a:rPr lang="tr-TR" smtClean="0"/>
              <a:t>‹#›</a:t>
            </a:fld>
            <a:endParaRPr lang="tr-TR"/>
          </a:p>
        </p:txBody>
      </p:sp>
    </p:spTree>
    <p:extLst>
      <p:ext uri="{BB962C8B-B14F-4D97-AF65-F5344CB8AC3E}">
        <p14:creationId xmlns:p14="http://schemas.microsoft.com/office/powerpoint/2010/main" val="24826313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E5C567E-04A8-4744-A7EB-153A0783209D}" type="datetimeFigureOut">
              <a:rPr lang="tr-TR" smtClean="0"/>
              <a:t>17.09.2019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9C11617-B55B-4C3E-AFC5-5A57E74BFACD}" type="slidenum">
              <a:rPr lang="tr-TR" smtClean="0"/>
              <a:t>‹#›</a:t>
            </a:fld>
            <a:endParaRPr lang="tr-TR"/>
          </a:p>
        </p:txBody>
      </p:sp>
    </p:spTree>
    <p:extLst>
      <p:ext uri="{BB962C8B-B14F-4D97-AF65-F5344CB8AC3E}">
        <p14:creationId xmlns:p14="http://schemas.microsoft.com/office/powerpoint/2010/main" val="30233677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244443" y="0"/>
            <a:ext cx="11624650" cy="3990836"/>
          </a:xfrm>
          <a:prstGeom prst="rect">
            <a:avLst/>
          </a:prstGeom>
        </p:spPr>
        <p:txBody>
          <a:bodyPr wrap="square">
            <a:spAutoFit/>
          </a:bodyPr>
          <a:lstStyle/>
          <a:p>
            <a:pPr algn="just">
              <a:lnSpc>
                <a:spcPct val="150000"/>
              </a:lnSpc>
              <a:spcAft>
                <a:spcPts val="800"/>
              </a:spcAft>
            </a:pPr>
            <a:r>
              <a:rPr lang="tr-TR" sz="2000" b="1" dirty="0" smtClean="0">
                <a:solidFill>
                  <a:srgbClr val="FF0000"/>
                </a:solidFill>
                <a:effectLst/>
                <a:latin typeface="Arial" panose="020B0604020202020204" pitchFamily="34" charset="0"/>
                <a:ea typeface="Calibri" panose="020F0502020204030204" pitchFamily="34" charset="0"/>
                <a:cs typeface="Arial" panose="020B0604020202020204" pitchFamily="34" charset="0"/>
              </a:rPr>
              <a:t>4. GÜNEŞ SİSTEMİ VE KOZMİK BOLLUKLAR: ELEMENTLER VE İZOTOPLAR</a:t>
            </a:r>
            <a:endParaRPr lang="tr-TR" sz="2000" dirty="0" smtClean="0">
              <a:solidFill>
                <a:srgbClr val="FF0000"/>
              </a:solidFill>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spcAft>
                <a:spcPts val="800"/>
              </a:spcAft>
            </a:pPr>
            <a:r>
              <a:rPr lang="tr-TR" sz="2000" b="1" dirty="0" smtClean="0">
                <a:solidFill>
                  <a:srgbClr val="FF0000"/>
                </a:solidFill>
                <a:effectLst/>
                <a:latin typeface="Arial" panose="020B0604020202020204" pitchFamily="34" charset="0"/>
                <a:ea typeface="Calibri" panose="020F0502020204030204" pitchFamily="34" charset="0"/>
                <a:cs typeface="Arial" panose="020B0604020202020204" pitchFamily="34" charset="0"/>
              </a:rPr>
              <a:t>Büyük </a:t>
            </a:r>
            <a:r>
              <a:rPr lang="tr-TR" sz="2000" b="1" dirty="0" smtClean="0">
                <a:solidFill>
                  <a:srgbClr val="FF0000"/>
                </a:solidFill>
                <a:effectLst/>
                <a:latin typeface="Arial" panose="020B0604020202020204" pitchFamily="34" charset="0"/>
                <a:ea typeface="Calibri" panose="020F0502020204030204" pitchFamily="34" charset="0"/>
                <a:cs typeface="Arial" panose="020B0604020202020204" pitchFamily="34" charset="0"/>
              </a:rPr>
              <a:t>Ölçekte Kimya</a:t>
            </a:r>
            <a:endParaRPr lang="tr-TR" sz="2000" dirty="0" smtClean="0">
              <a:solidFill>
                <a:srgbClr val="FF0000"/>
              </a:solidFill>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spcAft>
                <a:spcPts val="800"/>
              </a:spcAft>
            </a:pPr>
            <a:r>
              <a:rPr lang="tr-TR" sz="2000" dirty="0" smtClean="0">
                <a:effectLst/>
                <a:latin typeface="Arial" panose="020B0604020202020204" pitchFamily="34" charset="0"/>
                <a:ea typeface="Calibri" panose="020F0502020204030204" pitchFamily="34" charset="0"/>
                <a:cs typeface="Arial" panose="020B0604020202020204" pitchFamily="34" charset="0"/>
              </a:rPr>
              <a:t>Güneş sisteminin toplu kimyasal bileşimi, Güneş'in nasıl oluştuğu ve çeşitli gezegenler, asteroitler, göktaşları ve kuyruklu yıldızların bugünkü görüntüsüne nasıl geldiği hakkındaki fikirlerimizin önemli bir kaynağıdır. Eski literatürde genellikle “kozmik bolluklar” terimi görülür. Daha yakın zamanlardaki literatürde bu terim “güneş sistemi bolluğu” ile yer değiştirmektedir. Bu değişim, güneş sisteminin bileşimi ve bunun çevresiyle ve bir bütün olarak galaksiyle nasıl bir ilişki içinde olduğunun anlaşılmasının bir evrimini yansıtmaktadır. </a:t>
            </a:r>
            <a:endParaRPr lang="tr-TR" sz="20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7763542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17282" y="0"/>
            <a:ext cx="11606543" cy="5170646"/>
          </a:xfrm>
          <a:prstGeom prst="rect">
            <a:avLst/>
          </a:prstGeom>
        </p:spPr>
        <p:txBody>
          <a:bodyPr wrap="square">
            <a:spAutoFit/>
          </a:bodyPr>
          <a:lstStyle/>
          <a:p>
            <a:pPr algn="just">
              <a:lnSpc>
                <a:spcPct val="150000"/>
              </a:lnSpc>
            </a:pPr>
            <a:r>
              <a:rPr lang="tr-TR" sz="2000" b="1" dirty="0" smtClean="0">
                <a:solidFill>
                  <a:srgbClr val="FF0000"/>
                </a:solidFill>
                <a:latin typeface="Arial" panose="020B0604020202020204" pitchFamily="34" charset="0"/>
                <a:cs typeface="Arial" panose="020B0604020202020204" pitchFamily="34" charset="0"/>
              </a:rPr>
              <a:t>METEORLARDA </a:t>
            </a:r>
            <a:r>
              <a:rPr lang="tr-TR" sz="2000" b="1" dirty="0">
                <a:solidFill>
                  <a:srgbClr val="FF0000"/>
                </a:solidFill>
                <a:latin typeface="Arial" panose="020B0604020202020204" pitchFamily="34" charset="0"/>
                <a:cs typeface="Arial" panose="020B0604020202020204" pitchFamily="34" charset="0"/>
              </a:rPr>
              <a:t>KİMYASAL BOLLUKLARIN BELİRLENMESİ</a:t>
            </a:r>
          </a:p>
          <a:p>
            <a:pPr algn="just">
              <a:lnSpc>
                <a:spcPct val="150000"/>
              </a:lnSpc>
            </a:pPr>
            <a:r>
              <a:rPr lang="tr-TR" sz="2000" b="1" dirty="0">
                <a:solidFill>
                  <a:srgbClr val="FF0000"/>
                </a:solidFill>
                <a:latin typeface="Arial" panose="020B0604020202020204" pitchFamily="34" charset="0"/>
                <a:cs typeface="Arial" panose="020B0604020202020204" pitchFamily="34" charset="0"/>
              </a:rPr>
              <a:t>CI </a:t>
            </a:r>
            <a:r>
              <a:rPr lang="tr-TR" sz="2000" b="1" dirty="0" err="1">
                <a:solidFill>
                  <a:srgbClr val="FF0000"/>
                </a:solidFill>
                <a:latin typeface="Arial" panose="020B0604020202020204" pitchFamily="34" charset="0"/>
                <a:cs typeface="Arial" panose="020B0604020202020204" pitchFamily="34" charset="0"/>
              </a:rPr>
              <a:t>kondritlerin</a:t>
            </a:r>
            <a:r>
              <a:rPr lang="tr-TR" sz="2000" b="1" dirty="0">
                <a:solidFill>
                  <a:srgbClr val="FF0000"/>
                </a:solidFill>
                <a:latin typeface="Arial" panose="020B0604020202020204" pitchFamily="34" charset="0"/>
                <a:cs typeface="Arial" panose="020B0604020202020204" pitchFamily="34" charset="0"/>
              </a:rPr>
              <a:t> önemi</a:t>
            </a:r>
          </a:p>
          <a:p>
            <a:pPr algn="just">
              <a:lnSpc>
                <a:spcPct val="150000"/>
              </a:lnSpc>
            </a:pPr>
            <a:r>
              <a:rPr lang="tr-TR" sz="2000" dirty="0">
                <a:latin typeface="Arial" panose="020B0604020202020204" pitchFamily="34" charset="0"/>
                <a:cs typeface="Arial" panose="020B0604020202020204" pitchFamily="34" charset="0"/>
              </a:rPr>
              <a:t>Yüzyılı aşkın bir süredir, </a:t>
            </a:r>
            <a:r>
              <a:rPr lang="tr-TR" sz="2000" dirty="0" err="1">
                <a:latin typeface="Arial" panose="020B0604020202020204" pitchFamily="34" charset="0"/>
                <a:cs typeface="Arial" panose="020B0604020202020204" pitchFamily="34" charset="0"/>
              </a:rPr>
              <a:t>kondritlerin</a:t>
            </a:r>
            <a:r>
              <a:rPr lang="tr-TR" sz="2000" dirty="0">
                <a:latin typeface="Arial" panose="020B0604020202020204" pitchFamily="34" charset="0"/>
                <a:cs typeface="Arial" panose="020B0604020202020204" pitchFamily="34" charset="0"/>
              </a:rPr>
              <a:t> ilkel bileşimlere sahip olduğu yaygın kabul görmüştür, bu da meteoritleri oluşturan fiziksel ve kimyasal işlemlerin </a:t>
            </a:r>
            <a:r>
              <a:rPr lang="tr-TR" sz="2000" dirty="0" err="1">
                <a:latin typeface="Arial" panose="020B0604020202020204" pitchFamily="34" charset="0"/>
                <a:cs typeface="Arial" panose="020B0604020202020204" pitchFamily="34" charset="0"/>
              </a:rPr>
              <a:t>elementel</a:t>
            </a:r>
            <a:r>
              <a:rPr lang="tr-TR" sz="2000" dirty="0">
                <a:latin typeface="Arial" panose="020B0604020202020204" pitchFamily="34" charset="0"/>
                <a:cs typeface="Arial" panose="020B0604020202020204" pitchFamily="34" charset="0"/>
              </a:rPr>
              <a:t> bileşimlerini önemli ölçüde değiştirmediği anlamına gelmektedir. Ancak, analitik teknikler geliştikçe, tüm </a:t>
            </a:r>
            <a:r>
              <a:rPr lang="tr-TR" sz="2000" dirty="0" err="1">
                <a:latin typeface="Arial" panose="020B0604020202020204" pitchFamily="34" charset="0"/>
                <a:cs typeface="Arial" panose="020B0604020202020204" pitchFamily="34" charset="0"/>
              </a:rPr>
              <a:t>kondritlerin</a:t>
            </a:r>
            <a:r>
              <a:rPr lang="tr-TR" sz="2000" dirty="0">
                <a:latin typeface="Arial" panose="020B0604020202020204" pitchFamily="34" charset="0"/>
                <a:cs typeface="Arial" panose="020B0604020202020204" pitchFamily="34" charset="0"/>
              </a:rPr>
              <a:t> aynı olmadığı anlaşıldı. Aslında, </a:t>
            </a:r>
            <a:r>
              <a:rPr lang="tr-TR" sz="2000" dirty="0" err="1">
                <a:latin typeface="Arial" panose="020B0604020202020204" pitchFamily="34" charset="0"/>
                <a:cs typeface="Arial" panose="020B0604020202020204" pitchFamily="34" charset="0"/>
              </a:rPr>
              <a:t>kondritler</a:t>
            </a:r>
            <a:r>
              <a:rPr lang="tr-TR" sz="2000" dirty="0">
                <a:latin typeface="Arial" panose="020B0604020202020204" pitchFamily="34" charset="0"/>
                <a:cs typeface="Arial" panose="020B0604020202020204" pitchFamily="34" charset="0"/>
              </a:rPr>
              <a:t> arasında en az 15 bileşim grubu </a:t>
            </a:r>
            <a:r>
              <a:rPr lang="tr-TR" sz="2000" dirty="0" smtClean="0">
                <a:latin typeface="Arial" panose="020B0604020202020204" pitchFamily="34" charset="0"/>
                <a:cs typeface="Arial" panose="020B0604020202020204" pitchFamily="34" charset="0"/>
              </a:rPr>
              <a:t>tanımlanabilir. Öyleyse </a:t>
            </a:r>
            <a:r>
              <a:rPr lang="tr-TR" sz="2000" dirty="0">
                <a:latin typeface="Arial" panose="020B0604020202020204" pitchFamily="34" charset="0"/>
                <a:cs typeface="Arial" panose="020B0604020202020204" pitchFamily="34" charset="0"/>
              </a:rPr>
              <a:t>soru, hangi </a:t>
            </a:r>
            <a:r>
              <a:rPr lang="tr-TR" sz="2000" dirty="0" err="1">
                <a:latin typeface="Arial" panose="020B0604020202020204" pitchFamily="34" charset="0"/>
                <a:cs typeface="Arial" panose="020B0604020202020204" pitchFamily="34" charset="0"/>
              </a:rPr>
              <a:t>kondrit</a:t>
            </a:r>
            <a:r>
              <a:rPr lang="tr-TR" sz="2000" dirty="0">
                <a:latin typeface="Arial" panose="020B0604020202020204" pitchFamily="34" charset="0"/>
                <a:cs typeface="Arial" panose="020B0604020202020204" pitchFamily="34" charset="0"/>
              </a:rPr>
              <a:t> grubunun güneş sisteminin toplu bileşimini temsil ettiğidir? 1960'lı yıllarda, küçük bir meteorlar grubu olan CI </a:t>
            </a:r>
            <a:r>
              <a:rPr lang="tr-TR" sz="2000" dirty="0" err="1">
                <a:latin typeface="Arial" panose="020B0604020202020204" pitchFamily="34" charset="0"/>
                <a:cs typeface="Arial" panose="020B0604020202020204" pitchFamily="34" charset="0"/>
              </a:rPr>
              <a:t>kondritlerin</a:t>
            </a:r>
            <a:r>
              <a:rPr lang="tr-TR" sz="2000" dirty="0">
                <a:latin typeface="Arial" panose="020B0604020202020204" pitchFamily="34" charset="0"/>
                <a:cs typeface="Arial" panose="020B0604020202020204" pitchFamily="34" charset="0"/>
              </a:rPr>
              <a:t> en önemli kompozisyonlara sahip olduğu </a:t>
            </a:r>
            <a:r>
              <a:rPr lang="tr-TR" sz="2000" dirty="0" smtClean="0">
                <a:latin typeface="Arial" panose="020B0604020202020204" pitchFamily="34" charset="0"/>
                <a:cs typeface="Arial" panose="020B0604020202020204" pitchFamily="34" charset="0"/>
              </a:rPr>
              <a:t>anlaşıldı. </a:t>
            </a:r>
          </a:p>
          <a:p>
            <a:pPr algn="just">
              <a:lnSpc>
                <a:spcPct val="150000"/>
              </a:lnSpc>
            </a:pPr>
            <a:r>
              <a:rPr lang="tr-TR" sz="2000" dirty="0" smtClean="0">
                <a:solidFill>
                  <a:prstClr val="black"/>
                </a:solidFill>
                <a:latin typeface="Arial" panose="020B0604020202020204" pitchFamily="34" charset="0"/>
                <a:cs typeface="Arial" panose="020B0604020202020204" pitchFamily="34" charset="0"/>
              </a:rPr>
              <a:t>Oda </a:t>
            </a:r>
            <a:r>
              <a:rPr lang="tr-TR" sz="2000" dirty="0">
                <a:solidFill>
                  <a:prstClr val="black"/>
                </a:solidFill>
                <a:latin typeface="Arial" panose="020B0604020202020204" pitchFamily="34" charset="0"/>
                <a:cs typeface="Arial" panose="020B0604020202020204" pitchFamily="34" charset="0"/>
              </a:rPr>
              <a:t>sıcaklığında (hidrojen, helyum, oksijen, karbon, azot, soy gazlar) gaz fazında olan uçucu elementler ve nükleer yanmanın ilk aşamaları (</a:t>
            </a:r>
            <a:r>
              <a:rPr lang="tr-TR" sz="2000" dirty="0" err="1">
                <a:solidFill>
                  <a:prstClr val="black"/>
                </a:solidFill>
                <a:latin typeface="Arial" panose="020B0604020202020204" pitchFamily="34" charset="0"/>
                <a:cs typeface="Arial" panose="020B0604020202020204" pitchFamily="34" charset="0"/>
              </a:rPr>
              <a:t>örn</a:t>
            </a:r>
            <a:r>
              <a:rPr lang="tr-TR" sz="2000" dirty="0">
                <a:solidFill>
                  <a:prstClr val="black"/>
                </a:solidFill>
                <a:latin typeface="Arial" panose="020B0604020202020204" pitchFamily="34" charset="0"/>
                <a:cs typeface="Arial" panose="020B0604020202020204" pitchFamily="34" charset="0"/>
              </a:rPr>
              <a:t>. </a:t>
            </a:r>
            <a:r>
              <a:rPr lang="tr-TR" sz="2000" dirty="0" err="1">
                <a:solidFill>
                  <a:prstClr val="black"/>
                </a:solidFill>
                <a:latin typeface="Arial" panose="020B0604020202020204" pitchFamily="34" charset="0"/>
                <a:cs typeface="Arial" panose="020B0604020202020204" pitchFamily="34" charset="0"/>
              </a:rPr>
              <a:t>Li</a:t>
            </a:r>
            <a:r>
              <a:rPr lang="tr-TR" sz="2000" dirty="0">
                <a:solidFill>
                  <a:prstClr val="black"/>
                </a:solidFill>
                <a:latin typeface="Arial" panose="020B0604020202020204" pitchFamily="34" charset="0"/>
                <a:cs typeface="Arial" panose="020B0604020202020204" pitchFamily="34" charset="0"/>
              </a:rPr>
              <a:t>) tarafından Güneş'te yakılan elementler hariç, aslında tüm elementler Güneş ve CI </a:t>
            </a:r>
            <a:r>
              <a:rPr lang="tr-TR" sz="2000" dirty="0" err="1">
                <a:solidFill>
                  <a:prstClr val="black"/>
                </a:solidFill>
                <a:latin typeface="Arial" panose="020B0604020202020204" pitchFamily="34" charset="0"/>
                <a:cs typeface="Arial" panose="020B0604020202020204" pitchFamily="34" charset="0"/>
              </a:rPr>
              <a:t>kondritlerinde</a:t>
            </a:r>
            <a:r>
              <a:rPr lang="tr-TR" sz="2000" dirty="0">
                <a:solidFill>
                  <a:prstClr val="black"/>
                </a:solidFill>
                <a:latin typeface="Arial" panose="020B0604020202020204" pitchFamily="34" charset="0"/>
                <a:cs typeface="Arial" panose="020B0604020202020204" pitchFamily="34" charset="0"/>
              </a:rPr>
              <a:t> aynı nispi bollukta bulunur. </a:t>
            </a:r>
          </a:p>
        </p:txBody>
      </p:sp>
    </p:spTree>
    <p:extLst>
      <p:ext uri="{BB962C8B-B14F-4D97-AF65-F5344CB8AC3E}">
        <p14:creationId xmlns:p14="http://schemas.microsoft.com/office/powerpoint/2010/main" val="8479659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62139" y="-126993"/>
            <a:ext cx="11606543" cy="4811574"/>
          </a:xfrm>
          <a:prstGeom prst="rect">
            <a:avLst/>
          </a:prstGeom>
        </p:spPr>
        <p:txBody>
          <a:bodyPr wrap="square">
            <a:spAutoFit/>
          </a:bodyPr>
          <a:lstStyle/>
          <a:p>
            <a:pPr lvl="0" algn="just">
              <a:lnSpc>
                <a:spcPct val="150000"/>
              </a:lnSpc>
              <a:spcAft>
                <a:spcPts val="800"/>
              </a:spcAft>
            </a:pPr>
            <a:r>
              <a:rPr lang="tr-TR" sz="2000" b="1" dirty="0" smtClean="0">
                <a:solidFill>
                  <a:srgbClr val="FF0000"/>
                </a:solidFill>
                <a:latin typeface="Arial" panose="020B0604020202020204" pitchFamily="34" charset="0"/>
                <a:ea typeface="Calibri" panose="020F0502020204030204" pitchFamily="34" charset="0"/>
                <a:cs typeface="Arial" panose="020B0604020202020204" pitchFamily="34" charset="0"/>
              </a:rPr>
              <a:t>Tarihi </a:t>
            </a:r>
            <a:r>
              <a:rPr lang="tr-TR" sz="2000" b="1" dirty="0">
                <a:solidFill>
                  <a:srgbClr val="FF0000"/>
                </a:solidFill>
                <a:latin typeface="Arial" panose="020B0604020202020204" pitchFamily="34" charset="0"/>
                <a:ea typeface="Calibri" panose="020F0502020204030204" pitchFamily="34" charset="0"/>
                <a:cs typeface="Arial" panose="020B0604020202020204" pitchFamily="34" charset="0"/>
              </a:rPr>
              <a:t>Perspektif</a:t>
            </a:r>
            <a:endParaRPr lang="tr-TR" sz="2000" dirty="0">
              <a:solidFill>
                <a:srgbClr val="FF0000"/>
              </a:solidFill>
              <a:latin typeface="Arial" panose="020B0604020202020204" pitchFamily="34" charset="0"/>
              <a:ea typeface="Calibri" panose="020F0502020204030204" pitchFamily="34" charset="0"/>
              <a:cs typeface="Arial" panose="020B0604020202020204" pitchFamily="34" charset="0"/>
            </a:endParaRPr>
          </a:p>
          <a:p>
            <a:pPr lvl="0" algn="just">
              <a:lnSpc>
                <a:spcPct val="150000"/>
              </a:lnSpc>
              <a:spcAft>
                <a:spcPts val="800"/>
              </a:spcAft>
            </a:pPr>
            <a:r>
              <a:rPr lang="tr-TR" sz="2000" dirty="0" smtClean="0">
                <a:solidFill>
                  <a:prstClr val="black"/>
                </a:solidFill>
                <a:latin typeface="Arial" panose="020B0604020202020204" pitchFamily="34" charset="0"/>
                <a:ea typeface="Calibri" panose="020F0502020204030204" pitchFamily="34" charset="0"/>
                <a:cs typeface="Arial" panose="020B0604020202020204" pitchFamily="34" charset="0"/>
              </a:rPr>
              <a:t>Evrende </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ne yapılır? Bu soru, bir yüzyıldan uzun süredir ciddi bir bilimsel araştırmanın konusu olmuştur</a:t>
            </a:r>
            <a:r>
              <a:rPr lang="tr-TR" sz="2000" dirty="0" smtClean="0">
                <a:solidFill>
                  <a:prstClr val="black"/>
                </a:solidFill>
                <a:latin typeface="Arial" panose="020B0604020202020204" pitchFamily="34" charset="0"/>
                <a:ea typeface="Calibri" panose="020F0502020204030204" pitchFamily="34" charset="0"/>
                <a:cs typeface="Arial" panose="020B0604020202020204" pitchFamily="34" charset="0"/>
              </a:rPr>
              <a:t>. </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1800'lerin sonunda, meteorların kimyasal bileşimleri iyi biliniyordu ve Güneş, yıldızlar ve kuyruklu yıldızların bileşimlerini </a:t>
            </a:r>
            <a:r>
              <a:rPr lang="tr-TR" sz="2000" dirty="0" smtClean="0">
                <a:solidFill>
                  <a:prstClr val="black"/>
                </a:solidFill>
                <a:latin typeface="Arial" panose="020B0604020202020204" pitchFamily="34" charset="0"/>
                <a:ea typeface="Calibri" panose="020F0502020204030204" pitchFamily="34" charset="0"/>
                <a:cs typeface="Arial" panose="020B0604020202020204" pitchFamily="34" charset="0"/>
              </a:rPr>
              <a:t>ortaya </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çıkarmak için spektroskopi kullanıldı. Bu gözlemlere dayanarak, Norman </a:t>
            </a:r>
            <a:r>
              <a:rPr lang="tr-TR" sz="2000" dirty="0" err="1">
                <a:solidFill>
                  <a:prstClr val="black"/>
                </a:solidFill>
                <a:latin typeface="Arial" panose="020B0604020202020204" pitchFamily="34" charset="0"/>
                <a:ea typeface="Calibri" panose="020F0502020204030204" pitchFamily="34" charset="0"/>
                <a:cs typeface="Arial" panose="020B0604020202020204" pitchFamily="34" charset="0"/>
              </a:rPr>
              <a:t>Lockyer</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 1890'da “</a:t>
            </a:r>
            <a:r>
              <a:rPr lang="tr-TR" sz="2000" dirty="0" err="1">
                <a:solidFill>
                  <a:prstClr val="black"/>
                </a:solidFill>
                <a:latin typeface="Arial" panose="020B0604020202020204" pitchFamily="34" charset="0"/>
                <a:ea typeface="Calibri" panose="020F0502020204030204" pitchFamily="34" charset="0"/>
                <a:cs typeface="Arial" panose="020B0604020202020204" pitchFamily="34" charset="0"/>
              </a:rPr>
              <a:t>Meteoritik</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 Hipotez” i yayımladı ve “göksel mekânlardaki tüm kendinden ışıklı bedenler, ya göktaşları ya da ısı tarafından üretilen </a:t>
            </a:r>
            <a:r>
              <a:rPr lang="tr-TR" sz="2000" dirty="0" err="1">
                <a:solidFill>
                  <a:prstClr val="black"/>
                </a:solidFill>
                <a:latin typeface="Arial" panose="020B0604020202020204" pitchFamily="34" charset="0"/>
                <a:ea typeface="Calibri" panose="020F0502020204030204" pitchFamily="34" charset="0"/>
                <a:cs typeface="Arial" panose="020B0604020202020204" pitchFamily="34" charset="0"/>
              </a:rPr>
              <a:t>meteoritik</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 buhar yığınlarından </a:t>
            </a:r>
            <a:r>
              <a:rPr lang="tr-TR" sz="2000" dirty="0" smtClean="0">
                <a:solidFill>
                  <a:prstClr val="black"/>
                </a:solidFill>
                <a:latin typeface="Arial" panose="020B0604020202020204" pitchFamily="34" charset="0"/>
                <a:ea typeface="Calibri" panose="020F0502020204030204" pitchFamily="34" charset="0"/>
                <a:cs typeface="Arial" panose="020B0604020202020204" pitchFamily="34" charset="0"/>
              </a:rPr>
              <a:t>oluşmaktadır” </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diye öne sürdü</a:t>
            </a:r>
            <a:r>
              <a:rPr lang="tr-TR" sz="2000" dirty="0" smtClean="0">
                <a:solidFill>
                  <a:prstClr val="black"/>
                </a:solidFill>
                <a:latin typeface="Arial" panose="020B0604020202020204" pitchFamily="34" charset="0"/>
                <a:ea typeface="Calibri" panose="020F0502020204030204" pitchFamily="34" charset="0"/>
                <a:cs typeface="Arial" panose="020B0604020202020204" pitchFamily="34" charset="0"/>
              </a:rPr>
              <a:t>. </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o zamanlar, bilim adamlarının teleskoplarla gözlemledikleri uzamış “bulutsuların” aslında dağınık gazdan ziyade galaksiler olduğunu, kuyruklu yıldızların buzdan oluştuğunu, yıldızların Nükleer reaksiyonlar ile güçlendiğini ve kozmos anlayışımızın temelini oluşturan diğer birçok </a:t>
            </a:r>
            <a:r>
              <a:rPr lang="tr-TR" sz="2000" dirty="0" err="1">
                <a:solidFill>
                  <a:prstClr val="black"/>
                </a:solidFill>
                <a:latin typeface="Arial" panose="020B0604020202020204" pitchFamily="34" charset="0"/>
                <a:ea typeface="Calibri" panose="020F0502020204030204" pitchFamily="34" charset="0"/>
                <a:cs typeface="Arial" panose="020B0604020202020204" pitchFamily="34" charset="0"/>
              </a:rPr>
              <a:t>fikirin</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 bilmediğini hatırlamak gerekir.  </a:t>
            </a:r>
          </a:p>
        </p:txBody>
      </p:sp>
    </p:spTree>
    <p:extLst>
      <p:ext uri="{BB962C8B-B14F-4D97-AF65-F5344CB8AC3E}">
        <p14:creationId xmlns:p14="http://schemas.microsoft.com/office/powerpoint/2010/main" val="10750346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08230" y="0"/>
            <a:ext cx="11697078" cy="6658233"/>
          </a:xfrm>
          <a:prstGeom prst="rect">
            <a:avLst/>
          </a:prstGeom>
        </p:spPr>
        <p:txBody>
          <a:bodyPr wrap="square">
            <a:spAutoFit/>
          </a:bodyPr>
          <a:lstStyle/>
          <a:p>
            <a:pPr algn="just">
              <a:lnSpc>
                <a:spcPct val="150000"/>
              </a:lnSpc>
              <a:spcAft>
                <a:spcPts val="800"/>
              </a:spcAft>
            </a:pP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Bununla birlikte, </a:t>
            </a:r>
            <a:r>
              <a:rPr lang="tr-TR" sz="2000" dirty="0" err="1">
                <a:solidFill>
                  <a:prstClr val="black"/>
                </a:solidFill>
                <a:latin typeface="Arial" panose="020B0604020202020204" pitchFamily="34" charset="0"/>
                <a:ea typeface="Calibri" panose="020F0502020204030204" pitchFamily="34" charset="0"/>
                <a:cs typeface="Arial" panose="020B0604020202020204" pitchFamily="34" charset="0"/>
              </a:rPr>
              <a:t>Lockyer’in</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 güneş sistemi çevresindeki göksel alanın, güneş sistemininkine benzer bir bileşime sahip malzemeden oluştuğu fikri temel fikirlerden biri oldu. </a:t>
            </a:r>
            <a:r>
              <a:rPr lang="tr-TR" sz="2000" dirty="0" err="1">
                <a:solidFill>
                  <a:prstClr val="black"/>
                </a:solidFill>
                <a:latin typeface="Arial" panose="020B0604020202020204" pitchFamily="34" charset="0"/>
                <a:ea typeface="Calibri" panose="020F0502020204030204" pitchFamily="34" charset="0"/>
                <a:cs typeface="Arial" panose="020B0604020202020204" pitchFamily="34" charset="0"/>
              </a:rPr>
              <a:t>Lockyer</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 aslında, görünür evrenin kompozisyonunun, meteorların bileşimlerini ölçerek belirlenebileceğini öne sürdü.</a:t>
            </a:r>
          </a:p>
          <a:p>
            <a:pPr algn="just">
              <a:lnSpc>
                <a:spcPct val="150000"/>
              </a:lnSpc>
              <a:spcAft>
                <a:spcPts val="800"/>
              </a:spcAft>
            </a:pPr>
            <a:r>
              <a:rPr lang="tr-TR" sz="2000" dirty="0" smtClean="0">
                <a:effectLst/>
                <a:latin typeface="Arial" panose="020B0604020202020204" pitchFamily="34" charset="0"/>
                <a:ea typeface="Calibri" panose="020F0502020204030204" pitchFamily="34" charset="0"/>
                <a:cs typeface="Arial" panose="020B0604020202020204" pitchFamily="34" charset="0"/>
              </a:rPr>
              <a:t>Yirminci yüzyılın ilk yarısı görünür evrenin anlaşılmasında ve kimyasal bolluklarla ilgili ayrıntılı bilgilerin toplanmasında büyük ilerlemeler kaydetti. Kimya tarafında, William </a:t>
            </a:r>
            <a:r>
              <a:rPr lang="tr-TR" sz="2000" dirty="0" err="1" smtClean="0">
                <a:effectLst/>
                <a:latin typeface="Arial" panose="020B0604020202020204" pitchFamily="34" charset="0"/>
                <a:ea typeface="Calibri" panose="020F0502020204030204" pitchFamily="34" charset="0"/>
                <a:cs typeface="Arial" panose="020B0604020202020204" pitchFamily="34" charset="0"/>
              </a:rPr>
              <a:t>Harkins</a:t>
            </a:r>
            <a:r>
              <a:rPr lang="tr-TR" sz="2000" dirty="0" smtClean="0">
                <a:effectLst/>
                <a:latin typeface="Arial" panose="020B0604020202020204" pitchFamily="34" charset="0"/>
                <a:ea typeface="Calibri" panose="020F0502020204030204" pitchFamily="34" charset="0"/>
                <a:cs typeface="Arial" panose="020B0604020202020204" pitchFamily="34" charset="0"/>
              </a:rPr>
              <a:t> 1917'de çift atom sayılı elementlerin tek atom sayılı elementlerden daha bol olduğunu gösterdi. Bu temel olarak önemli gözlem </a:t>
            </a:r>
            <a:r>
              <a:rPr lang="tr-TR" sz="2000" dirty="0" err="1" smtClean="0">
                <a:effectLst/>
                <a:latin typeface="Arial" panose="020B0604020202020204" pitchFamily="34" charset="0"/>
                <a:ea typeface="Calibri" panose="020F0502020204030204" pitchFamily="34" charset="0"/>
                <a:cs typeface="Arial" panose="020B0604020202020204" pitchFamily="34" charset="0"/>
              </a:rPr>
              <a:t>Oddo-Harkins</a:t>
            </a:r>
            <a:r>
              <a:rPr lang="tr-TR" sz="2000" dirty="0" smtClean="0">
                <a:effectLst/>
                <a:latin typeface="Arial" panose="020B0604020202020204" pitchFamily="34" charset="0"/>
                <a:ea typeface="Calibri" panose="020F0502020204030204" pitchFamily="34" charset="0"/>
                <a:cs typeface="Arial" panose="020B0604020202020204" pitchFamily="34" charset="0"/>
              </a:rPr>
              <a:t> kuralı olarak biliniyordu. 1920'lerde ve 1930'larda Victor </a:t>
            </a:r>
            <a:r>
              <a:rPr lang="tr-TR" sz="2000" dirty="0" err="1" smtClean="0">
                <a:effectLst/>
                <a:latin typeface="Arial" panose="020B0604020202020204" pitchFamily="34" charset="0"/>
                <a:ea typeface="Calibri" panose="020F0502020204030204" pitchFamily="34" charset="0"/>
                <a:cs typeface="Arial" panose="020B0604020202020204" pitchFamily="34" charset="0"/>
              </a:rPr>
              <a:t>Goldschmidt</a:t>
            </a:r>
            <a:r>
              <a:rPr lang="tr-TR" sz="2000" dirty="0" smtClean="0">
                <a:effectLst/>
                <a:latin typeface="Arial" panose="020B0604020202020204" pitchFamily="34" charset="0"/>
                <a:ea typeface="Calibri" panose="020F0502020204030204" pitchFamily="34" charset="0"/>
                <a:cs typeface="Arial" panose="020B0604020202020204" pitchFamily="34" charset="0"/>
              </a:rPr>
              <a:t> karasal kayalar, meteorlar ve onların bileşenleriyle ilgili çok geniş bir kimyasal veri tabanını derledi. 1937'de, göktaşı verilerine dayanan bir element bolluğu tablosu ve daha önce belirtildiği gibi 10 parça silikat, 2 parça metal ve 1 kısım kükürt reçetesi yayınladı. Tablosunu “kozmik bolluklar” olarak adlandırdı çünkü bazı çağdaş gökbilimciler, göktaşlarının yıldızlararası uzaydan geldiğine inanıyorlardı. Ayrıca, </a:t>
            </a:r>
            <a:r>
              <a:rPr lang="tr-TR" sz="2000" dirty="0" err="1" smtClean="0">
                <a:effectLst/>
                <a:latin typeface="Arial" panose="020B0604020202020204" pitchFamily="34" charset="0"/>
                <a:ea typeface="Calibri" panose="020F0502020204030204" pitchFamily="34" charset="0"/>
                <a:cs typeface="Arial" panose="020B0604020202020204" pitchFamily="34" charset="0"/>
              </a:rPr>
              <a:t>kondritik</a:t>
            </a:r>
            <a:r>
              <a:rPr lang="tr-TR" sz="2000" dirty="0" smtClean="0">
                <a:effectLst/>
                <a:latin typeface="Arial" panose="020B0604020202020204" pitchFamily="34" charset="0"/>
                <a:ea typeface="Calibri" panose="020F0502020204030204" pitchFamily="34" charset="0"/>
                <a:cs typeface="Arial" panose="020B0604020202020204" pitchFamily="34" charset="0"/>
              </a:rPr>
              <a:t> meteoritlerin erimediğini (bileşenlerinin </a:t>
            </a:r>
            <a:r>
              <a:rPr lang="tr-TR" sz="2000" dirty="0" err="1" smtClean="0">
                <a:effectLst/>
                <a:latin typeface="Arial" panose="020B0604020202020204" pitchFamily="34" charset="0"/>
                <a:ea typeface="Calibri" panose="020F0502020204030204" pitchFamily="34" charset="0"/>
                <a:cs typeface="Arial" panose="020B0604020202020204" pitchFamily="34" charset="0"/>
              </a:rPr>
              <a:t>kondrülleri</a:t>
            </a:r>
            <a:r>
              <a:rPr lang="tr-TR" sz="2000" dirty="0" smtClean="0">
                <a:effectLst/>
                <a:latin typeface="Arial" panose="020B0604020202020204" pitchFamily="34" charset="0"/>
                <a:ea typeface="Calibri" panose="020F0502020204030204" pitchFamily="34" charset="0"/>
                <a:cs typeface="Arial" panose="020B0604020202020204" pitchFamily="34" charset="0"/>
              </a:rPr>
              <a:t> olmasına rağmen) ve dolayısıyla kısmi erime ve kristalleşme ile ilişkili kimyasal </a:t>
            </a:r>
            <a:r>
              <a:rPr lang="tr-TR" sz="2000" dirty="0" err="1" smtClean="0">
                <a:effectLst/>
                <a:latin typeface="Arial" panose="020B0604020202020204" pitchFamily="34" charset="0"/>
                <a:ea typeface="Calibri" panose="020F0502020204030204" pitchFamily="34" charset="0"/>
                <a:cs typeface="Arial" panose="020B0604020202020204" pitchFamily="34" charset="0"/>
              </a:rPr>
              <a:t>fraksiyonlama</a:t>
            </a:r>
            <a:r>
              <a:rPr lang="tr-TR" sz="2000" dirty="0" smtClean="0">
                <a:effectLst/>
                <a:latin typeface="Arial" panose="020B0604020202020204" pitchFamily="34" charset="0"/>
                <a:ea typeface="Calibri" panose="020F0502020204030204" pitchFamily="34" charset="0"/>
                <a:cs typeface="Arial" panose="020B0604020202020204" pitchFamily="34" charset="0"/>
              </a:rPr>
              <a:t> deneyimlerinin olmadığını fark etti. </a:t>
            </a:r>
            <a:r>
              <a:rPr lang="tr-TR" sz="2000" dirty="0" err="1" smtClean="0">
                <a:effectLst/>
                <a:latin typeface="Arial" panose="020B0604020202020204" pitchFamily="34" charset="0"/>
                <a:ea typeface="Calibri" panose="020F0502020204030204" pitchFamily="34" charset="0"/>
                <a:cs typeface="Arial" panose="020B0604020202020204" pitchFamily="34" charset="0"/>
              </a:rPr>
              <a:t>Goldschmidt’in</a:t>
            </a:r>
            <a:r>
              <a:rPr lang="tr-TR" sz="2000" dirty="0" smtClean="0">
                <a:effectLst/>
                <a:latin typeface="Arial" panose="020B0604020202020204" pitchFamily="34" charset="0"/>
                <a:ea typeface="Calibri" panose="020F0502020204030204" pitchFamily="34" charset="0"/>
                <a:cs typeface="Arial" panose="020B0604020202020204" pitchFamily="34" charset="0"/>
              </a:rPr>
              <a:t> tablosu, 66 elementin kozmik bolluğunu sağladı.</a:t>
            </a:r>
            <a:endParaRPr lang="tr-TR" sz="20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0052946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98764" y="-72828"/>
            <a:ext cx="11579382" cy="5734903"/>
          </a:xfrm>
          <a:prstGeom prst="rect">
            <a:avLst/>
          </a:prstGeom>
        </p:spPr>
        <p:txBody>
          <a:bodyPr wrap="square">
            <a:spAutoFit/>
          </a:bodyPr>
          <a:lstStyle/>
          <a:p>
            <a:pPr algn="just">
              <a:lnSpc>
                <a:spcPct val="150000"/>
              </a:lnSpc>
              <a:spcAft>
                <a:spcPts val="800"/>
              </a:spcAft>
            </a:pPr>
            <a:r>
              <a:rPr lang="tr-TR" sz="2000" dirty="0" smtClean="0">
                <a:effectLst/>
                <a:latin typeface="Arial" panose="020B0604020202020204" pitchFamily="34" charset="0"/>
                <a:ea typeface="Calibri" panose="020F0502020204030204" pitchFamily="34" charset="0"/>
                <a:cs typeface="Arial" panose="020B0604020202020204" pitchFamily="34" charset="0"/>
              </a:rPr>
              <a:t>İleriye doğru bir sonraki büyük adım, </a:t>
            </a:r>
            <a:r>
              <a:rPr lang="tr-TR" sz="2000" dirty="0" err="1" smtClean="0">
                <a:effectLst/>
                <a:latin typeface="Arial" panose="020B0604020202020204" pitchFamily="34" charset="0"/>
                <a:ea typeface="Calibri" panose="020F0502020204030204" pitchFamily="34" charset="0"/>
                <a:cs typeface="Arial" panose="020B0604020202020204" pitchFamily="34" charset="0"/>
              </a:rPr>
              <a:t>nükleosentezin</a:t>
            </a:r>
            <a:r>
              <a:rPr lang="tr-TR" sz="2000" dirty="0" smtClean="0">
                <a:effectLst/>
                <a:latin typeface="Arial" panose="020B0604020202020204" pitchFamily="34" charset="0"/>
                <a:ea typeface="Calibri" panose="020F0502020204030204" pitchFamily="34" charset="0"/>
                <a:cs typeface="Arial" panose="020B0604020202020204" pitchFamily="34" charset="0"/>
              </a:rPr>
              <a:t> daha iyi anlaşılmasına dayanan meteorit verilerine, güneş bolluğuna ve teorik argümanlara dayanan yeni bir kozmik bolluk tablosu yayınlayan </a:t>
            </a:r>
            <a:r>
              <a:rPr lang="tr-TR" sz="2000" dirty="0" err="1" smtClean="0">
                <a:effectLst/>
                <a:latin typeface="Arial" panose="020B0604020202020204" pitchFamily="34" charset="0"/>
                <a:ea typeface="Calibri" panose="020F0502020204030204" pitchFamily="34" charset="0"/>
                <a:cs typeface="Arial" panose="020B0604020202020204" pitchFamily="34" charset="0"/>
              </a:rPr>
              <a:t>Suess</a:t>
            </a:r>
            <a:r>
              <a:rPr lang="tr-TR" sz="2000" dirty="0" smtClean="0">
                <a:effectLst/>
                <a:latin typeface="Arial" panose="020B0604020202020204" pitchFamily="34" charset="0"/>
                <a:ea typeface="Calibri" panose="020F0502020204030204" pitchFamily="34" charset="0"/>
                <a:cs typeface="Arial" panose="020B0604020202020204" pitchFamily="34" charset="0"/>
              </a:rPr>
              <a:t> ve </a:t>
            </a:r>
            <a:r>
              <a:rPr lang="tr-TR" sz="2000" dirty="0" err="1" smtClean="0">
                <a:effectLst/>
                <a:latin typeface="Arial" panose="020B0604020202020204" pitchFamily="34" charset="0"/>
                <a:ea typeface="Calibri" panose="020F0502020204030204" pitchFamily="34" charset="0"/>
                <a:cs typeface="Arial" panose="020B0604020202020204" pitchFamily="34" charset="0"/>
              </a:rPr>
              <a:t>Urey</a:t>
            </a:r>
            <a:r>
              <a:rPr lang="tr-TR" sz="2000" dirty="0" smtClean="0">
                <a:effectLst/>
                <a:latin typeface="Arial" panose="020B0604020202020204" pitchFamily="34" charset="0"/>
                <a:ea typeface="Calibri" panose="020F0502020204030204" pitchFamily="34" charset="0"/>
                <a:cs typeface="Arial" panose="020B0604020202020204" pitchFamily="34" charset="0"/>
              </a:rPr>
              <a:t> (1956) tarafından atıldı. Bu yazarlar, </a:t>
            </a:r>
            <a:r>
              <a:rPr lang="tr-TR" sz="2000" dirty="0" err="1" smtClean="0">
                <a:effectLst/>
                <a:latin typeface="Arial" panose="020B0604020202020204" pitchFamily="34" charset="0"/>
                <a:ea typeface="Calibri" panose="020F0502020204030204" pitchFamily="34" charset="0"/>
                <a:cs typeface="Arial" panose="020B0604020202020204" pitchFamily="34" charset="0"/>
              </a:rPr>
              <a:t>elementel</a:t>
            </a:r>
            <a:r>
              <a:rPr lang="tr-TR" sz="2000" dirty="0" smtClean="0">
                <a:effectLst/>
                <a:latin typeface="Arial" panose="020B0604020202020204" pitchFamily="34" charset="0"/>
                <a:ea typeface="Calibri" panose="020F0502020204030204" pitchFamily="34" charset="0"/>
                <a:cs typeface="Arial" panose="020B0604020202020204" pitchFamily="34" charset="0"/>
              </a:rPr>
              <a:t> bolluklarda düzenlilik buldular. Ancak bu düzenliliklerin kimyasal davranışa dayanan elementleri organize eden periyodik tablo ile ilgisi yoktu. Bunun yerine, gözlemlenen bolluk modelleri, elementleri oluşturan </a:t>
            </a:r>
            <a:r>
              <a:rPr lang="tr-TR" sz="2000" dirty="0" err="1" smtClean="0">
                <a:effectLst/>
                <a:latin typeface="Arial" panose="020B0604020202020204" pitchFamily="34" charset="0"/>
                <a:ea typeface="Calibri" panose="020F0502020204030204" pitchFamily="34" charset="0"/>
                <a:cs typeface="Arial" panose="020B0604020202020204" pitchFamily="34" charset="0"/>
              </a:rPr>
              <a:t>nükleosentetik</a:t>
            </a:r>
            <a:r>
              <a:rPr lang="tr-TR" sz="2000" dirty="0" smtClean="0">
                <a:effectLst/>
                <a:latin typeface="Arial" panose="020B0604020202020204" pitchFamily="34" charset="0"/>
                <a:ea typeface="Calibri" panose="020F0502020204030204" pitchFamily="34" charset="0"/>
                <a:cs typeface="Arial" panose="020B0604020202020204" pitchFamily="34" charset="0"/>
              </a:rPr>
              <a:t> süreçleri yansıtır. Tek-çift etki nükleer fizik açısından açıklanabilir. </a:t>
            </a:r>
            <a:r>
              <a:rPr lang="tr-TR" sz="2000" dirty="0" err="1" smtClean="0">
                <a:effectLst/>
                <a:latin typeface="Arial" panose="020B0604020202020204" pitchFamily="34" charset="0"/>
                <a:ea typeface="Calibri" panose="020F0502020204030204" pitchFamily="34" charset="0"/>
                <a:cs typeface="Arial" panose="020B0604020202020204" pitchFamily="34" charset="0"/>
              </a:rPr>
              <a:t>Suess</a:t>
            </a:r>
            <a:r>
              <a:rPr lang="tr-TR" sz="2000" dirty="0" smtClean="0">
                <a:effectLst/>
                <a:latin typeface="Arial" panose="020B0604020202020204" pitchFamily="34" charset="0"/>
                <a:ea typeface="Calibri" panose="020F0502020204030204" pitchFamily="34" charset="0"/>
                <a:cs typeface="Arial" panose="020B0604020202020204" pitchFamily="34" charset="0"/>
              </a:rPr>
              <a:t> ve </a:t>
            </a:r>
            <a:r>
              <a:rPr lang="tr-TR" sz="2000" dirty="0" err="1" smtClean="0">
                <a:effectLst/>
                <a:latin typeface="Arial" panose="020B0604020202020204" pitchFamily="34" charset="0"/>
                <a:ea typeface="Calibri" panose="020F0502020204030204" pitchFamily="34" charset="0"/>
                <a:cs typeface="Arial" panose="020B0604020202020204" pitchFamily="34" charset="0"/>
              </a:rPr>
              <a:t>Urey</a:t>
            </a:r>
            <a:r>
              <a:rPr lang="tr-TR" sz="2000" dirty="0" smtClean="0">
                <a:effectLst/>
                <a:latin typeface="Arial" panose="020B0604020202020204" pitchFamily="34" charset="0"/>
                <a:ea typeface="Calibri" panose="020F0502020204030204" pitchFamily="34" charset="0"/>
                <a:cs typeface="Arial" panose="020B0604020202020204" pitchFamily="34" charset="0"/>
              </a:rPr>
              <a:t>, tek sayılı kütle  numaralı çekirdeklerin bolluğunun artan kütle sayısı ile değiştiği gözlemine dayanarak, doğrudan ölçülemeyen elementlerin (örneğin soy gazlar) bolluğunu tahmin edebildi.</a:t>
            </a:r>
          </a:p>
          <a:p>
            <a:pPr algn="just">
              <a:lnSpc>
                <a:spcPct val="150000"/>
              </a:lnSpc>
              <a:spcAft>
                <a:spcPts val="800"/>
              </a:spcAft>
            </a:pPr>
            <a:r>
              <a:rPr lang="tr-TR" sz="2000" dirty="0" smtClean="0">
                <a:effectLst/>
                <a:latin typeface="Arial" panose="020B0604020202020204" pitchFamily="34" charset="0"/>
                <a:ea typeface="Calibri" panose="020F0502020204030204" pitchFamily="34" charset="0"/>
                <a:cs typeface="Arial" panose="020B0604020202020204" pitchFamily="34" charset="0"/>
              </a:rPr>
              <a:t>Tablolar, </a:t>
            </a:r>
            <a:r>
              <a:rPr lang="tr-TR" sz="2000" dirty="0" err="1" smtClean="0">
                <a:effectLst/>
                <a:latin typeface="Arial" panose="020B0604020202020204" pitchFamily="34" charset="0"/>
                <a:ea typeface="Calibri" panose="020F0502020204030204" pitchFamily="34" charset="0"/>
                <a:cs typeface="Arial" panose="020B0604020202020204" pitchFamily="34" charset="0"/>
              </a:rPr>
              <a:t>elementel</a:t>
            </a:r>
            <a:r>
              <a:rPr lang="tr-TR" sz="2000" dirty="0" smtClean="0">
                <a:effectLst/>
                <a:latin typeface="Arial" panose="020B0604020202020204" pitchFamily="34" charset="0"/>
                <a:ea typeface="Calibri" panose="020F0502020204030204" pitchFamily="34" charset="0"/>
                <a:cs typeface="Arial" panose="020B0604020202020204" pitchFamily="34" charset="0"/>
              </a:rPr>
              <a:t> bollukların yanı sıra izotop bolluğu içeriyordu. Sonraki çalışmalar temel olarak, meteorların daha iyi geliştirilen ölçümleri, bu çalışma için hangi meteorların dikkate alınması gerektiği, güneş kompozisyonunun geliştirilen ölçümleri ve nükleer fiziğin daha iyi anlaşılması, kozmik bollukların belirlenmesini iyileştirdi.  </a:t>
            </a:r>
          </a:p>
        </p:txBody>
      </p:sp>
    </p:spTree>
    <p:extLst>
      <p:ext uri="{BB962C8B-B14F-4D97-AF65-F5344CB8AC3E}">
        <p14:creationId xmlns:p14="http://schemas.microsoft.com/office/powerpoint/2010/main" val="15084820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16871" y="0"/>
            <a:ext cx="11479794" cy="6401753"/>
          </a:xfrm>
          <a:prstGeom prst="rect">
            <a:avLst/>
          </a:prstGeom>
        </p:spPr>
        <p:txBody>
          <a:bodyPr wrap="square">
            <a:spAutoFit/>
          </a:bodyPr>
          <a:lstStyle/>
          <a:p>
            <a:pPr lvl="0" algn="just">
              <a:lnSpc>
                <a:spcPct val="150000"/>
              </a:lnSpc>
              <a:spcAft>
                <a:spcPts val="800"/>
              </a:spcAft>
            </a:pP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Son yıllarda, spektroskopi, galaksideki </a:t>
            </a:r>
            <a:r>
              <a:rPr lang="tr-TR" sz="2000" dirty="0" err="1">
                <a:solidFill>
                  <a:prstClr val="black"/>
                </a:solidFill>
                <a:latin typeface="Arial" panose="020B0604020202020204" pitchFamily="34" charset="0"/>
                <a:ea typeface="Calibri" panose="020F0502020204030204" pitchFamily="34" charset="0"/>
                <a:cs typeface="Arial" panose="020B0604020202020204" pitchFamily="34" charset="0"/>
              </a:rPr>
              <a:t>elementel</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 ve </a:t>
            </a:r>
            <a:r>
              <a:rPr lang="tr-TR" sz="2000" dirty="0" err="1">
                <a:solidFill>
                  <a:prstClr val="black"/>
                </a:solidFill>
                <a:latin typeface="Arial" panose="020B0604020202020204" pitchFamily="34" charset="0"/>
                <a:ea typeface="Calibri" panose="020F0502020204030204" pitchFamily="34" charset="0"/>
                <a:cs typeface="Arial" panose="020B0604020202020204" pitchFamily="34" charset="0"/>
              </a:rPr>
              <a:t>izotopik</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 bolluğun </a:t>
            </a:r>
            <a:r>
              <a:rPr lang="tr-TR" sz="2000" dirty="0" err="1">
                <a:solidFill>
                  <a:prstClr val="black"/>
                </a:solidFill>
                <a:latin typeface="Arial" panose="020B0604020202020204" pitchFamily="34" charset="0"/>
                <a:ea typeface="Calibri" panose="020F0502020204030204" pitchFamily="34" charset="0"/>
                <a:cs typeface="Arial" panose="020B0604020202020204" pitchFamily="34" charset="0"/>
              </a:rPr>
              <a:t>radyal</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 pozisyona göre değiştiğini ve Güneş'in güneş mahallindeki moleküler bulutlardan ve dağınık yıldızlararası ortamdan biraz farklı bir bileşime sahip olduğunu ortaya çıkarmıştır. Bu nedenle, güneş sistemi bolluklarını gerçekten “kozmik” bolluk olarak düşünemeyiz</a:t>
            </a:r>
            <a:r>
              <a:rPr lang="tr-TR" sz="2000" dirty="0" smtClean="0">
                <a:solidFill>
                  <a:prstClr val="black"/>
                </a:solidFill>
                <a:latin typeface="Arial" panose="020B0604020202020204" pitchFamily="34" charset="0"/>
                <a:ea typeface="Calibri" panose="020F0502020204030204" pitchFamily="34" charset="0"/>
                <a:cs typeface="Arial" panose="020B0604020202020204" pitchFamily="34" charset="0"/>
              </a:rPr>
              <a:t>.</a:t>
            </a:r>
          </a:p>
          <a:p>
            <a:pPr lvl="0" algn="just">
              <a:lnSpc>
                <a:spcPct val="150000"/>
              </a:lnSpc>
              <a:spcAft>
                <a:spcPts val="800"/>
              </a:spcAft>
            </a:pPr>
            <a:r>
              <a:rPr lang="tr-TR" sz="2000" b="1" dirty="0">
                <a:solidFill>
                  <a:srgbClr val="FF0000"/>
                </a:solidFill>
                <a:latin typeface="Arial" panose="020B0604020202020204" pitchFamily="34" charset="0"/>
                <a:ea typeface="Calibri" panose="020F0502020204030204" pitchFamily="34" charset="0"/>
                <a:cs typeface="Arial" panose="020B0604020202020204" pitchFamily="34" charset="0"/>
              </a:rPr>
              <a:t>Güneş Sistemi Bolluğu Nasıl Belirlenir?</a:t>
            </a:r>
          </a:p>
          <a:p>
            <a:pPr lvl="0" algn="just">
              <a:lnSpc>
                <a:spcPct val="150000"/>
              </a:lnSpc>
              <a:spcAft>
                <a:spcPts val="800"/>
              </a:spcAft>
            </a:pP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Güneş sisteminin bileşimini belirlemek karmaşık bir girişimdir. Amacımız, güneş sisteminin </a:t>
            </a:r>
            <a:r>
              <a:rPr lang="tr-TR" sz="2000" dirty="0" err="1">
                <a:solidFill>
                  <a:prstClr val="black"/>
                </a:solidFill>
                <a:latin typeface="Arial" panose="020B0604020202020204" pitchFamily="34" charset="0"/>
                <a:ea typeface="Calibri" panose="020F0502020204030204" pitchFamily="34" charset="0"/>
                <a:cs typeface="Arial" panose="020B0604020202020204" pitchFamily="34" charset="0"/>
              </a:rPr>
              <a:t>orjinal</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 bileşimini, malzemenin kompozisyonunun hangi güneş sisteminden oluştuğunu </a:t>
            </a:r>
            <a:r>
              <a:rPr lang="tr-TR" sz="2000" dirty="0" smtClean="0">
                <a:solidFill>
                  <a:prstClr val="black"/>
                </a:solidFill>
                <a:latin typeface="Arial" panose="020B0604020202020204" pitchFamily="34" charset="0"/>
                <a:ea typeface="Calibri" panose="020F0502020204030204" pitchFamily="34" charset="0"/>
                <a:cs typeface="Arial" panose="020B0604020202020204" pitchFamily="34" charset="0"/>
              </a:rPr>
              <a:t>belirlemektir. Bir </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meteorit, gezegen veya başka bir güneş sistemi nesnesinin mevcut bileşimini biliyorsak ve türetildiği materyalin bileşimini biliyorsak, mevcut nesneyi üreten bu süreçleri anlamak için iyi bir şansımız var. </a:t>
            </a:r>
            <a:r>
              <a:rPr lang="tr-TR" sz="2000" dirty="0" smtClean="0">
                <a:solidFill>
                  <a:prstClr val="black"/>
                </a:solidFill>
                <a:latin typeface="Arial" panose="020B0604020202020204" pitchFamily="34" charset="0"/>
                <a:ea typeface="Calibri" panose="020F0502020204030204" pitchFamily="34" charset="0"/>
                <a:cs typeface="Arial" panose="020B0604020202020204" pitchFamily="34" charset="0"/>
              </a:rPr>
              <a:t>~4.57 </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milyar yıl üzerinde güneş sistemi tarihinde, kimyasal ve fiziksel süreçler elementleri birbirinden </a:t>
            </a:r>
            <a:r>
              <a:rPr lang="tr-TR" sz="2000" dirty="0" smtClean="0">
                <a:solidFill>
                  <a:prstClr val="black"/>
                </a:solidFill>
                <a:latin typeface="Arial" panose="020B0604020202020204" pitchFamily="34" charset="0"/>
                <a:ea typeface="Calibri" panose="020F0502020204030204" pitchFamily="34" charset="0"/>
                <a:cs typeface="Arial" panose="020B0604020202020204" pitchFamily="34" charset="0"/>
              </a:rPr>
              <a:t>ayırmıştır, </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böylece ölçmek için güneş sisteminin temsili bir örneğini elde etmek çok zordur. Buradaki zorluk, önemli bir değişiklik olmadan günümüze kadar ayakta kalmış olan malzemeleri bulmaktır.</a:t>
            </a:r>
          </a:p>
          <a:p>
            <a:pPr lvl="0" algn="just">
              <a:lnSpc>
                <a:spcPct val="150000"/>
              </a:lnSpc>
              <a:spcAft>
                <a:spcPts val="800"/>
              </a:spcAft>
            </a:pPr>
            <a:endParaRPr lang="tr-TR" sz="2000"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521389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89297" y="78766"/>
            <a:ext cx="11561275" cy="6139566"/>
          </a:xfrm>
          <a:prstGeom prst="rect">
            <a:avLst/>
          </a:prstGeom>
        </p:spPr>
        <p:txBody>
          <a:bodyPr wrap="square">
            <a:spAutoFit/>
          </a:bodyPr>
          <a:lstStyle/>
          <a:p>
            <a:pPr lvl="0" algn="just">
              <a:lnSpc>
                <a:spcPct val="150000"/>
              </a:lnSpc>
              <a:spcAft>
                <a:spcPts val="800"/>
              </a:spcAft>
            </a:pP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Güneş, güneş sistemindeki kütlenin % 99.8'ini içerir, bu yüzden çok iyi bir ilk yaklaşım için Güneş'in bileşimi güneş sisteminin bileşimidir. Bununla birlikte, tespit edilmesinin oldukça zor olmasının yanı sıra, Güneş sisteminin oluşumu, Güneş sisteminin oluşmasından bu yana gelişmektedir. Güneş'i besleyen nükleer reaksiyonlar elementleri diğer elementlere aktarıyor, ilk bileşimi değiştiriyor. Neyse ki, bu tepkimelerin çoğu </a:t>
            </a:r>
            <a:r>
              <a:rPr lang="tr-TR" sz="2000" dirty="0" smtClean="0">
                <a:solidFill>
                  <a:prstClr val="black"/>
                </a:solidFill>
                <a:latin typeface="Arial" panose="020B0604020202020204" pitchFamily="34" charset="0"/>
                <a:ea typeface="Calibri" panose="020F0502020204030204" pitchFamily="34" charset="0"/>
                <a:cs typeface="Arial" panose="020B0604020202020204" pitchFamily="34" charset="0"/>
              </a:rPr>
              <a:t>Güneşte </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derinleşiyor ve kanıtlar henüz yüzeyde ortaya çıkmadı. Güneş'in dış kısımlarında çalışan fiziksel ve kimyasal işlemler de, dış tabakaların bileşimlerinin, başlangıç kompozisyonuna göre biraz değişmesine neden olmuştur. Ancak bu değişiklikler nispeten küçüktür ve bunları hesaba katmak için iyi teorik modeller geliştirilmiştir. Güneş, güneş sisteminin özgün bileşimini ölçmek için makul bir yer. </a:t>
            </a:r>
            <a:r>
              <a:rPr lang="tr-TR" sz="2000" dirty="0" smtClean="0">
                <a:solidFill>
                  <a:prstClr val="black"/>
                </a:solidFill>
                <a:latin typeface="Arial" panose="020B0604020202020204" pitchFamily="34" charset="0"/>
                <a:ea typeface="Calibri" panose="020F0502020204030204" pitchFamily="34" charset="0"/>
                <a:cs typeface="Arial" panose="020B0604020202020204" pitchFamily="34" charset="0"/>
              </a:rPr>
              <a:t>Güneşin </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bileşimi </a:t>
            </a:r>
            <a:r>
              <a:rPr lang="tr-TR" sz="2000" dirty="0" err="1">
                <a:solidFill>
                  <a:prstClr val="black"/>
                </a:solidFill>
                <a:latin typeface="Arial" panose="020B0604020202020204" pitchFamily="34" charset="0"/>
                <a:ea typeface="Calibri" panose="020F0502020204030204" pitchFamily="34" charset="0"/>
                <a:cs typeface="Arial" panose="020B0604020202020204" pitchFamily="34" charset="0"/>
              </a:rPr>
              <a:t>spektroskopik</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 olarak ölçülebilir ve güneş rüzgarı yakalanabilir ve analiz edilebilir. </a:t>
            </a:r>
            <a:endParaRPr lang="tr-TR" sz="2000" dirty="0" smtClean="0">
              <a:solidFill>
                <a:prstClr val="black"/>
              </a:solidFill>
              <a:latin typeface="Arial" panose="020B0604020202020204" pitchFamily="34" charset="0"/>
              <a:ea typeface="Calibri" panose="020F0502020204030204" pitchFamily="34" charset="0"/>
              <a:cs typeface="Arial" panose="020B0604020202020204" pitchFamily="34" charset="0"/>
            </a:endParaRPr>
          </a:p>
          <a:p>
            <a:pPr lvl="0" algn="just">
              <a:lnSpc>
                <a:spcPct val="150000"/>
              </a:lnSpc>
              <a:spcAft>
                <a:spcPts val="800"/>
              </a:spcAft>
            </a:pPr>
            <a:r>
              <a:rPr lang="tr-TR" sz="2000" dirty="0" smtClean="0">
                <a:solidFill>
                  <a:prstClr val="black"/>
                </a:solidFill>
                <a:latin typeface="Arial" panose="020B0604020202020204" pitchFamily="34" charset="0"/>
                <a:ea typeface="Calibri" panose="020F0502020204030204" pitchFamily="34" charset="0"/>
                <a:cs typeface="Arial" panose="020B0604020202020204" pitchFamily="34" charset="0"/>
              </a:rPr>
              <a:t>Dünya </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ve diğer </a:t>
            </a:r>
            <a:r>
              <a:rPr lang="tr-TR" sz="2000" dirty="0" err="1">
                <a:solidFill>
                  <a:prstClr val="black"/>
                </a:solidFill>
                <a:latin typeface="Arial" panose="020B0604020202020204" pitchFamily="34" charset="0"/>
                <a:ea typeface="Calibri" panose="020F0502020204030204" pitchFamily="34" charset="0"/>
                <a:cs typeface="Arial" panose="020B0604020202020204" pitchFamily="34" charset="0"/>
              </a:rPr>
              <a:t>gezegensel</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 yapılar, </a:t>
            </a:r>
            <a:r>
              <a:rPr lang="tr-TR" sz="2000" dirty="0" err="1">
                <a:solidFill>
                  <a:prstClr val="black"/>
                </a:solidFill>
                <a:latin typeface="Arial" panose="020B0604020202020204" pitchFamily="34" charset="0"/>
                <a:ea typeface="Calibri" panose="020F0502020204030204" pitchFamily="34" charset="0"/>
                <a:cs typeface="Arial" panose="020B0604020202020204" pitchFamily="34" charset="0"/>
              </a:rPr>
              <a:t>gezegensel</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 ölçekli farklılaşma, daha küçük ölçekli eritme ve sonuçta oluşan kimyasal </a:t>
            </a:r>
            <a:r>
              <a:rPr lang="tr-TR" sz="2000" dirty="0" err="1" smtClean="0">
                <a:solidFill>
                  <a:prstClr val="black"/>
                </a:solidFill>
                <a:latin typeface="Arial" panose="020B0604020202020204" pitchFamily="34" charset="0"/>
                <a:ea typeface="Calibri" panose="020F0502020204030204" pitchFamily="34" charset="0"/>
                <a:cs typeface="Arial" panose="020B0604020202020204" pitchFamily="34" charset="0"/>
              </a:rPr>
              <a:t>fraksiyonlanma</a:t>
            </a:r>
            <a:r>
              <a:rPr lang="tr-TR" sz="2000" dirty="0" smtClean="0">
                <a:solidFill>
                  <a:prstClr val="black"/>
                </a:solidFill>
                <a:latin typeface="Arial" panose="020B0604020202020204" pitchFamily="34" charset="0"/>
                <a:ea typeface="Calibri" panose="020F0502020204030204" pitchFamily="34" charset="0"/>
                <a:cs typeface="Arial" panose="020B0604020202020204" pitchFamily="34" charset="0"/>
              </a:rPr>
              <a:t>, </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farklı geçmişlere sahip materyalleri karıştıran çarpışmalar ve diğer süreçler tarafından büyük ölçüde değiştirilmiştir. </a:t>
            </a:r>
          </a:p>
        </p:txBody>
      </p:sp>
    </p:spTree>
    <p:extLst>
      <p:ext uri="{BB962C8B-B14F-4D97-AF65-F5344CB8AC3E}">
        <p14:creationId xmlns:p14="http://schemas.microsoft.com/office/powerpoint/2010/main" val="31873922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443619" y="0"/>
            <a:ext cx="11353046" cy="4247317"/>
          </a:xfrm>
          <a:prstGeom prst="rect">
            <a:avLst/>
          </a:prstGeom>
        </p:spPr>
        <p:txBody>
          <a:bodyPr wrap="square">
            <a:spAutoFit/>
          </a:bodyPr>
          <a:lstStyle/>
          <a:p>
            <a:pPr lvl="0" algn="just">
              <a:lnSpc>
                <a:spcPct val="150000"/>
              </a:lnSpc>
              <a:spcAft>
                <a:spcPts val="800"/>
              </a:spcAft>
            </a:pP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Bu materyallerin örnekleri bu nedenle güneş sistemi kompozisyonunu belirlemek için uygun değildir. Kuyruklu yıldızlar ve </a:t>
            </a:r>
            <a:r>
              <a:rPr lang="tr-TR" sz="2000" dirty="0" err="1">
                <a:solidFill>
                  <a:prstClr val="black"/>
                </a:solidFill>
                <a:latin typeface="Arial" panose="020B0604020202020204" pitchFamily="34" charset="0"/>
                <a:ea typeface="Calibri" panose="020F0502020204030204" pitchFamily="34" charset="0"/>
                <a:cs typeface="Arial" panose="020B0604020202020204" pitchFamily="34" charset="0"/>
              </a:rPr>
              <a:t>kondritik</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tr-TR" sz="2000" dirty="0" smtClean="0">
                <a:solidFill>
                  <a:prstClr val="black"/>
                </a:solidFill>
                <a:latin typeface="Arial" panose="020B0604020202020204" pitchFamily="34" charset="0"/>
                <a:ea typeface="Calibri" panose="020F0502020204030204" pitchFamily="34" charset="0"/>
                <a:cs typeface="Arial" panose="020B0604020202020204" pitchFamily="34" charset="0"/>
              </a:rPr>
              <a:t>meteorlar </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gibi daha ilkel nesneler, Güneş'in kompozisyonuna daha benzer bileşimlere sahiptir. Yakın zamana kadar, kuyrukluyıldızlar sadece Güneş'e yaklaştıklarında ve oluşan gaz ve tozun kuyruğuna yaklaştıklarında </a:t>
            </a:r>
            <a:r>
              <a:rPr lang="tr-TR" sz="2000" dirty="0" err="1">
                <a:solidFill>
                  <a:prstClr val="black"/>
                </a:solidFill>
                <a:latin typeface="Arial" panose="020B0604020202020204" pitchFamily="34" charset="0"/>
                <a:ea typeface="Calibri" panose="020F0502020204030204" pitchFamily="34" charset="0"/>
                <a:cs typeface="Arial" panose="020B0604020202020204" pitchFamily="34" charset="0"/>
              </a:rPr>
              <a:t>spektroskopik</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 olarak ölçülebilirdi. Bununla birlikte, kuyruğu oluşturma işlemi kimyasal elementleri birbirinden ayırır. Ayrıca, </a:t>
            </a:r>
            <a:r>
              <a:rPr lang="tr-TR" sz="2000" dirty="0" smtClean="0">
                <a:solidFill>
                  <a:prstClr val="black"/>
                </a:solidFill>
                <a:latin typeface="Arial" panose="020B0604020202020204" pitchFamily="34" charset="0"/>
                <a:ea typeface="Calibri" panose="020F0502020204030204" pitchFamily="34" charset="0"/>
                <a:cs typeface="Arial" panose="020B0604020202020204" pitchFamily="34" charset="0"/>
              </a:rPr>
              <a:t>üst </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stratosferde yakalanan gezegenler arası toz parçacıkları (</a:t>
            </a:r>
            <a:r>
              <a:rPr lang="tr-TR" sz="2000" dirty="0" err="1">
                <a:solidFill>
                  <a:prstClr val="black"/>
                </a:solidFill>
                <a:latin typeface="Arial" panose="020B0604020202020204" pitchFamily="34" charset="0"/>
                <a:ea typeface="Calibri" panose="020F0502020204030204" pitchFamily="34" charset="0"/>
                <a:cs typeface="Arial" panose="020B0604020202020204" pitchFamily="34" charset="0"/>
              </a:rPr>
              <a:t>IDP'ler</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 biçiminde kuyruklu tozu örneklerine de sahibiz. Ancak bu parçacıklar, kendi </a:t>
            </a:r>
            <a:r>
              <a:rPr lang="tr-TR" sz="2000" dirty="0" smtClean="0">
                <a:solidFill>
                  <a:prstClr val="black"/>
                </a:solidFill>
                <a:latin typeface="Arial" panose="020B0604020202020204" pitchFamily="34" charset="0"/>
                <a:ea typeface="Calibri" panose="020F0502020204030204" pitchFamily="34" charset="0"/>
                <a:cs typeface="Arial" panose="020B0604020202020204" pitchFamily="34" charset="0"/>
              </a:rPr>
              <a:t>kaynaklarını </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kimyasal olarak temsil etmek için çok küçüktür. Her biri farklı bir tarih ve kompozisyonla, birçok farklı kuyruklu yıldızdan geliyorlar ve bir kuyrukluyıldızın bile orijinal bileşimini elde etmek için onları nasıl </a:t>
            </a:r>
            <a:r>
              <a:rPr lang="tr-TR" sz="2000" dirty="0" smtClean="0">
                <a:solidFill>
                  <a:prstClr val="black"/>
                </a:solidFill>
                <a:latin typeface="Arial" panose="020B0604020202020204" pitchFamily="34" charset="0"/>
                <a:ea typeface="Calibri" panose="020F0502020204030204" pitchFamily="34" charset="0"/>
                <a:cs typeface="Arial" panose="020B0604020202020204" pitchFamily="34" charset="0"/>
              </a:rPr>
              <a:t>kullanacağımızı bilmiyoruz</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 </a:t>
            </a:r>
          </a:p>
        </p:txBody>
      </p:sp>
    </p:spTree>
    <p:extLst>
      <p:ext uri="{BB962C8B-B14F-4D97-AF65-F5344CB8AC3E}">
        <p14:creationId xmlns:p14="http://schemas.microsoft.com/office/powerpoint/2010/main" val="21798055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89710" y="74070"/>
            <a:ext cx="11570329" cy="5375831"/>
          </a:xfrm>
          <a:prstGeom prst="rect">
            <a:avLst/>
          </a:prstGeom>
        </p:spPr>
        <p:txBody>
          <a:bodyPr wrap="square">
            <a:spAutoFit/>
          </a:bodyPr>
          <a:lstStyle/>
          <a:p>
            <a:pPr algn="just">
              <a:lnSpc>
                <a:spcPct val="150000"/>
              </a:lnSpc>
              <a:spcAft>
                <a:spcPts val="800"/>
              </a:spcAft>
            </a:pPr>
            <a:r>
              <a:rPr lang="tr-TR" sz="2000" dirty="0" err="1">
                <a:solidFill>
                  <a:prstClr val="black"/>
                </a:solidFill>
                <a:latin typeface="Arial" panose="020B0604020202020204" pitchFamily="34" charset="0"/>
                <a:ea typeface="Calibri" panose="020F0502020204030204" pitchFamily="34" charset="0"/>
                <a:cs typeface="Arial" panose="020B0604020202020204" pitchFamily="34" charset="0"/>
              </a:rPr>
              <a:t>Kondritik</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 meteoritler çok daha umut verici. Bunlar kuyruklu yıldız parçacıklarından daha büyüktür ve bileşimlerini </a:t>
            </a:r>
            <a:r>
              <a:rPr lang="tr-TR" sz="2000" dirty="0" err="1">
                <a:solidFill>
                  <a:prstClr val="black"/>
                </a:solidFill>
                <a:latin typeface="Arial" panose="020B0604020202020204" pitchFamily="34" charset="0"/>
                <a:ea typeface="Calibri" panose="020F0502020204030204" pitchFamily="34" charset="0"/>
                <a:cs typeface="Arial" panose="020B0604020202020204" pitchFamily="34" charset="0"/>
              </a:rPr>
              <a:t>laboratuarda</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 çok hassas bir şekilde ölçebiliriz. </a:t>
            </a:r>
          </a:p>
          <a:p>
            <a:pPr lvl="0" algn="just">
              <a:lnSpc>
                <a:spcPct val="150000"/>
              </a:lnSpc>
              <a:spcAft>
                <a:spcPts val="800"/>
              </a:spcAft>
            </a:pPr>
            <a:r>
              <a:rPr lang="tr-TR" sz="2000" dirty="0" smtClean="0">
                <a:solidFill>
                  <a:prstClr val="black"/>
                </a:solidFill>
                <a:latin typeface="Arial" panose="020B0604020202020204" pitchFamily="34" charset="0"/>
                <a:ea typeface="Calibri" panose="020F0502020204030204" pitchFamily="34" charset="0"/>
                <a:cs typeface="Arial" panose="020B0604020202020204" pitchFamily="34" charset="0"/>
              </a:rPr>
              <a:t>Bununla </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birlikte, yıllar boyunca, çoğu </a:t>
            </a:r>
            <a:r>
              <a:rPr lang="tr-TR" sz="2000" dirty="0" smtClean="0">
                <a:solidFill>
                  <a:prstClr val="black"/>
                </a:solidFill>
                <a:latin typeface="Arial" panose="020B0604020202020204" pitchFamily="34" charset="0"/>
                <a:ea typeface="Calibri" panose="020F0502020204030204" pitchFamily="34" charset="0"/>
                <a:cs typeface="Arial" panose="020B0604020202020204" pitchFamily="34" charset="0"/>
              </a:rPr>
              <a:t>meteor, </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orijinal güneş sistemi bileşiminden kimyasal olarak evrimleşmiş malzemeden yapılmış olduğu ortaya çıkmıştır. </a:t>
            </a:r>
            <a:r>
              <a:rPr lang="tr-TR" sz="2000" dirty="0" err="1">
                <a:solidFill>
                  <a:prstClr val="black"/>
                </a:solidFill>
                <a:latin typeface="Arial" panose="020B0604020202020204" pitchFamily="34" charset="0"/>
                <a:ea typeface="Calibri" panose="020F0502020204030204" pitchFamily="34" charset="0"/>
                <a:cs typeface="Arial" panose="020B0604020202020204" pitchFamily="34" charset="0"/>
              </a:rPr>
              <a:t>Kondritik</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 meteoritlerin sadece bir nadir grubu olan CI karbonlu </a:t>
            </a:r>
            <a:r>
              <a:rPr lang="tr-TR" sz="2000" dirty="0" err="1">
                <a:solidFill>
                  <a:prstClr val="black"/>
                </a:solidFill>
                <a:latin typeface="Arial" panose="020B0604020202020204" pitchFamily="34" charset="0"/>
                <a:ea typeface="Calibri" panose="020F0502020204030204" pitchFamily="34" charset="0"/>
                <a:cs typeface="Arial" panose="020B0604020202020204" pitchFamily="34" charset="0"/>
              </a:rPr>
              <a:t>kondritler</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 orijinal güneş sistemi bileşiminden esasen değiştirilmemiş gibi görünen bileşimlere sahiptir. </a:t>
            </a:r>
            <a:endParaRPr lang="tr-TR" sz="2000" dirty="0" smtClean="0">
              <a:solidFill>
                <a:prstClr val="black"/>
              </a:solidFill>
              <a:latin typeface="Arial" panose="020B0604020202020204" pitchFamily="34" charset="0"/>
              <a:ea typeface="Calibri" panose="020F0502020204030204" pitchFamily="34" charset="0"/>
              <a:cs typeface="Arial" panose="020B0604020202020204" pitchFamily="34" charset="0"/>
            </a:endParaRPr>
          </a:p>
          <a:p>
            <a:pPr lvl="0" algn="just">
              <a:lnSpc>
                <a:spcPct val="150000"/>
              </a:lnSpc>
              <a:spcAft>
                <a:spcPts val="800"/>
              </a:spcAft>
            </a:pPr>
            <a:r>
              <a:rPr lang="tr-TR" sz="2000" dirty="0" smtClean="0">
                <a:solidFill>
                  <a:prstClr val="black"/>
                </a:solidFill>
                <a:latin typeface="Arial" panose="020B0604020202020204" pitchFamily="34" charset="0"/>
                <a:ea typeface="Calibri" panose="020F0502020204030204" pitchFamily="34" charset="0"/>
                <a:cs typeface="Arial" panose="020B0604020202020204" pitchFamily="34" charset="0"/>
              </a:rPr>
              <a:t>Güneş </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sisteminin orijinal bileşimi hakkındaki mevcut </a:t>
            </a:r>
            <a:r>
              <a:rPr lang="tr-TR" sz="2000" dirty="0" smtClean="0">
                <a:solidFill>
                  <a:prstClr val="black"/>
                </a:solidFill>
                <a:latin typeface="Arial" panose="020B0604020202020204" pitchFamily="34" charset="0"/>
                <a:ea typeface="Calibri" panose="020F0502020204030204" pitchFamily="34" charset="0"/>
                <a:cs typeface="Arial" panose="020B0604020202020204" pitchFamily="34" charset="0"/>
              </a:rPr>
              <a:t>anlayışımız; Güneş</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 yıldızlar, diğer astronomik nesneler, Dünya, diğer gezegenler ve </a:t>
            </a:r>
            <a:r>
              <a:rPr lang="tr-TR" sz="2000" dirty="0" smtClean="0">
                <a:solidFill>
                  <a:prstClr val="black"/>
                </a:solidFill>
                <a:latin typeface="Arial" panose="020B0604020202020204" pitchFamily="34" charset="0"/>
                <a:ea typeface="Calibri" panose="020F0502020204030204" pitchFamily="34" charset="0"/>
                <a:cs typeface="Arial" panose="020B0604020202020204" pitchFamily="34" charset="0"/>
              </a:rPr>
              <a:t>meteoritlerin bileşimleri </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hakkında </a:t>
            </a:r>
            <a:r>
              <a:rPr lang="tr-TR" sz="2000" dirty="0" smtClean="0">
                <a:solidFill>
                  <a:prstClr val="black"/>
                </a:solidFill>
                <a:latin typeface="Arial" panose="020B0604020202020204" pitchFamily="34" charset="0"/>
                <a:ea typeface="Calibri" panose="020F0502020204030204" pitchFamily="34" charset="0"/>
                <a:cs typeface="Arial" panose="020B0604020202020204" pitchFamily="34" charset="0"/>
              </a:rPr>
              <a:t>verilerin toplanması; </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nesneler arasındaki ilişkilerin kurulması; ve erken güneş sisteminde çalışmakta olan kimyasal ve fiziksel süreçler ve giderek artan şekilde gelişmiş </a:t>
            </a:r>
            <a:r>
              <a:rPr lang="tr-TR" sz="2000" dirty="0" err="1">
                <a:solidFill>
                  <a:prstClr val="black"/>
                </a:solidFill>
                <a:latin typeface="Arial" panose="020B0604020202020204" pitchFamily="34" charset="0"/>
                <a:ea typeface="Calibri" panose="020F0502020204030204" pitchFamily="34" charset="0"/>
                <a:cs typeface="Arial" panose="020B0604020202020204" pitchFamily="34" charset="0"/>
              </a:rPr>
              <a:t>yıldızsal</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tr-TR" sz="2000" dirty="0" err="1">
                <a:solidFill>
                  <a:prstClr val="black"/>
                </a:solidFill>
                <a:latin typeface="Arial" panose="020B0604020202020204" pitchFamily="34" charset="0"/>
                <a:ea typeface="Calibri" panose="020F0502020204030204" pitchFamily="34" charset="0"/>
                <a:cs typeface="Arial" panose="020B0604020202020204" pitchFamily="34" charset="0"/>
              </a:rPr>
              <a:t>nükleosentez</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 modellerin </a:t>
            </a:r>
            <a:r>
              <a:rPr lang="tr-TR" sz="2000" dirty="0" smtClean="0">
                <a:solidFill>
                  <a:prstClr val="black"/>
                </a:solidFill>
                <a:latin typeface="Arial" panose="020B0604020202020204" pitchFamily="34" charset="0"/>
                <a:ea typeface="Calibri" panose="020F0502020204030204" pitchFamily="34" charset="0"/>
                <a:cs typeface="Arial" panose="020B0604020202020204" pitchFamily="34" charset="0"/>
              </a:rPr>
              <a:t>geliştirilmesi </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bir yüzyılı aşkın bir süredir ilgili </a:t>
            </a:r>
            <a:r>
              <a:rPr lang="tr-TR" sz="2000" dirty="0" smtClean="0">
                <a:solidFill>
                  <a:prstClr val="black"/>
                </a:solidFill>
                <a:latin typeface="Arial" panose="020B0604020202020204" pitchFamily="34" charset="0"/>
                <a:ea typeface="Calibri" panose="020F0502020204030204" pitchFamily="34" charset="0"/>
                <a:cs typeface="Arial" panose="020B0604020202020204" pitchFamily="34" charset="0"/>
              </a:rPr>
              <a:t>çabaların </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sonucudur</a:t>
            </a:r>
            <a:r>
              <a:rPr lang="tr-TR" sz="2000" dirty="0" smtClean="0">
                <a:solidFill>
                  <a:prstClr val="black"/>
                </a:solidFill>
                <a:latin typeface="Arial" panose="020B0604020202020204" pitchFamily="34" charset="0"/>
                <a:ea typeface="Calibri" panose="020F0502020204030204" pitchFamily="34" charset="0"/>
                <a:cs typeface="Arial" panose="020B0604020202020204" pitchFamily="34" charset="0"/>
              </a:rPr>
              <a:t>.</a:t>
            </a:r>
            <a:endParaRPr lang="tr-TR" sz="2000"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1815177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26336" y="0"/>
            <a:ext cx="11561275" cy="5940088"/>
          </a:xfrm>
          <a:prstGeom prst="rect">
            <a:avLst/>
          </a:prstGeom>
        </p:spPr>
        <p:txBody>
          <a:bodyPr wrap="square">
            <a:spAutoFit/>
          </a:bodyPr>
          <a:lstStyle/>
          <a:p>
            <a:pPr lvl="0" algn="just">
              <a:lnSpc>
                <a:spcPct val="150000"/>
              </a:lnSpc>
              <a:spcAft>
                <a:spcPts val="800"/>
              </a:spcAft>
            </a:pPr>
            <a:r>
              <a:rPr lang="tr-TR" sz="2000" b="1" dirty="0">
                <a:solidFill>
                  <a:srgbClr val="FF0000"/>
                </a:solidFill>
                <a:latin typeface="Arial" panose="020B0604020202020204" pitchFamily="34" charset="0"/>
                <a:ea typeface="Calibri" panose="020F0502020204030204" pitchFamily="34" charset="0"/>
                <a:cs typeface="Arial" panose="020B0604020202020204" pitchFamily="34" charset="0"/>
              </a:rPr>
              <a:t>GÜNEŞTE KİMYASAL BOLLUKLARIN BELİRLENMESİ</a:t>
            </a:r>
          </a:p>
          <a:p>
            <a:pPr lvl="0" algn="just">
              <a:lnSpc>
                <a:spcPct val="150000"/>
              </a:lnSpc>
              <a:spcAft>
                <a:spcPts val="800"/>
              </a:spcAft>
            </a:pPr>
            <a:r>
              <a:rPr lang="tr-TR" sz="2000" b="1" dirty="0">
                <a:solidFill>
                  <a:srgbClr val="FF0000"/>
                </a:solidFill>
                <a:latin typeface="Arial" panose="020B0604020202020204" pitchFamily="34" charset="0"/>
                <a:ea typeface="Calibri" panose="020F0502020204030204" pitchFamily="34" charset="0"/>
                <a:cs typeface="Arial" panose="020B0604020202020204" pitchFamily="34" charset="0"/>
              </a:rPr>
              <a:t>Güneşin </a:t>
            </a:r>
            <a:r>
              <a:rPr lang="tr-TR" sz="2000" b="1" dirty="0" err="1">
                <a:solidFill>
                  <a:srgbClr val="FF0000"/>
                </a:solidFill>
                <a:latin typeface="Arial" panose="020B0604020202020204" pitchFamily="34" charset="0"/>
                <a:ea typeface="Calibri" panose="020F0502020204030204" pitchFamily="34" charset="0"/>
                <a:cs typeface="Arial" panose="020B0604020202020204" pitchFamily="34" charset="0"/>
              </a:rPr>
              <a:t>spektroskopik</a:t>
            </a:r>
            <a:r>
              <a:rPr lang="tr-TR" sz="2000" b="1" dirty="0">
                <a:solidFill>
                  <a:srgbClr val="FF0000"/>
                </a:solidFill>
                <a:latin typeface="Arial" panose="020B0604020202020204" pitchFamily="34" charset="0"/>
                <a:ea typeface="Calibri" panose="020F0502020204030204" pitchFamily="34" charset="0"/>
                <a:cs typeface="Arial" panose="020B0604020202020204" pitchFamily="34" charset="0"/>
              </a:rPr>
              <a:t> gözlemleri</a:t>
            </a:r>
          </a:p>
          <a:p>
            <a:pPr lvl="0" algn="just">
              <a:lnSpc>
                <a:spcPct val="150000"/>
              </a:lnSpc>
              <a:spcAft>
                <a:spcPts val="800"/>
              </a:spcAft>
            </a:pP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Elementler ve moleküller, fotonları karakteristik enerjilerle yayar ve emer. Sonuç olarak, bir </a:t>
            </a:r>
            <a:r>
              <a:rPr lang="tr-TR" sz="2000" dirty="0" smtClean="0">
                <a:solidFill>
                  <a:prstClr val="black"/>
                </a:solidFill>
                <a:latin typeface="Arial" panose="020B0604020202020204" pitchFamily="34" charset="0"/>
                <a:ea typeface="Calibri" panose="020F0502020204030204" pitchFamily="34" charset="0"/>
                <a:cs typeface="Arial" panose="020B0604020202020204" pitchFamily="34" charset="0"/>
              </a:rPr>
              <a:t>dalga boyunun </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fonksiyonu olarak ölçülmesini sağlayan, </a:t>
            </a:r>
            <a:r>
              <a:rPr lang="tr-TR" sz="2000" dirty="0" err="1">
                <a:solidFill>
                  <a:prstClr val="black"/>
                </a:solidFill>
                <a:latin typeface="Arial" panose="020B0604020202020204" pitchFamily="34" charset="0"/>
                <a:ea typeface="Calibri" panose="020F0502020204030204" pitchFamily="34" charset="0"/>
                <a:cs typeface="Arial" panose="020B0604020202020204" pitchFamily="34" charset="0"/>
              </a:rPr>
              <a:t>spektrograf</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 ile yıldız, kuyruklu yıldız veya diğer ışıklı gövdelerin ölçümleri, çok sayıda emisyon veya </a:t>
            </a:r>
            <a:r>
              <a:rPr lang="tr-TR" sz="2000" dirty="0" err="1">
                <a:solidFill>
                  <a:prstClr val="black"/>
                </a:solidFill>
                <a:latin typeface="Arial" panose="020B0604020202020204" pitchFamily="34" charset="0"/>
                <a:ea typeface="Calibri" panose="020F0502020204030204" pitchFamily="34" charset="0"/>
                <a:cs typeface="Arial" panose="020B0604020202020204" pitchFamily="34" charset="0"/>
              </a:rPr>
              <a:t>absorpsiyon</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 çizgilerini ortaya </a:t>
            </a:r>
            <a:r>
              <a:rPr lang="tr-TR" sz="2000" dirty="0" smtClean="0">
                <a:solidFill>
                  <a:prstClr val="black"/>
                </a:solidFill>
                <a:latin typeface="Arial" panose="020B0604020202020204" pitchFamily="34" charset="0"/>
                <a:ea typeface="Calibri" panose="020F0502020204030204" pitchFamily="34" charset="0"/>
                <a:cs typeface="Arial" panose="020B0604020202020204" pitchFamily="34" charset="0"/>
              </a:rPr>
              <a:t>çıkarmaktadır. Bu </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çizgiler, nesnelerin bileşimini çıkarmak için kullanılabilir. Güneşin, yıldızların ve diğer ışıklı nesnelerin ilk </a:t>
            </a:r>
            <a:r>
              <a:rPr lang="tr-TR" sz="2000" dirty="0" err="1">
                <a:solidFill>
                  <a:prstClr val="black"/>
                </a:solidFill>
                <a:latin typeface="Arial" panose="020B0604020202020204" pitchFamily="34" charset="0"/>
                <a:ea typeface="Calibri" panose="020F0502020204030204" pitchFamily="34" charset="0"/>
                <a:cs typeface="Arial" panose="020B0604020202020204" pitchFamily="34" charset="0"/>
              </a:rPr>
              <a:t>spektroskopik</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 ölçümleri, on dokuzuncu yüzyılın son yarısında yapıldı. Ancak, 1920'lerin sonuna kadar Güneş ve yıldızlar için nispeten doğru </a:t>
            </a:r>
            <a:r>
              <a:rPr lang="tr-TR" sz="2000" dirty="0" err="1">
                <a:solidFill>
                  <a:prstClr val="black"/>
                </a:solidFill>
                <a:latin typeface="Arial" panose="020B0604020202020204" pitchFamily="34" charset="0"/>
                <a:ea typeface="Calibri" panose="020F0502020204030204" pitchFamily="34" charset="0"/>
                <a:cs typeface="Arial" panose="020B0604020202020204" pitchFamily="34" charset="0"/>
              </a:rPr>
              <a:t>elementel</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 bollukların belirlendiği </a:t>
            </a:r>
            <a:r>
              <a:rPr lang="tr-TR" sz="2000" dirty="0" smtClean="0">
                <a:solidFill>
                  <a:prstClr val="black"/>
                </a:solidFill>
                <a:latin typeface="Arial" panose="020B0604020202020204" pitchFamily="34" charset="0"/>
                <a:ea typeface="Calibri" panose="020F0502020204030204" pitchFamily="34" charset="0"/>
                <a:cs typeface="Arial" panose="020B0604020202020204" pitchFamily="34" charset="0"/>
              </a:rPr>
              <a:t>söylenemezdi.</a:t>
            </a:r>
            <a:endParaRPr lang="tr-TR" sz="2000" dirty="0">
              <a:solidFill>
                <a:prstClr val="black"/>
              </a:solidFill>
              <a:latin typeface="Arial" panose="020B0604020202020204" pitchFamily="34" charset="0"/>
              <a:ea typeface="Calibri" panose="020F0502020204030204" pitchFamily="34" charset="0"/>
              <a:cs typeface="Arial" panose="020B0604020202020204" pitchFamily="34" charset="0"/>
            </a:endParaRPr>
          </a:p>
          <a:p>
            <a:pPr lvl="0" algn="just">
              <a:lnSpc>
                <a:spcPct val="150000"/>
              </a:lnSpc>
              <a:spcAft>
                <a:spcPts val="800"/>
              </a:spcAft>
            </a:pP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Güneş'in detaylı spektrumlarını elde etmek artık nispeten kolaydır, ancak güneşin bu tür spektrumlardan gelen kimyasal bileşimini belirlemek, yıldız atmosferinin gerçekçi bir modelini ve çizgilerin nasıl oluşturulduğunu ve etkileşimli spektrumu vermek için nasıl etkileşime girdiğinin ayrıntılı bir anlayışını gerektirir. </a:t>
            </a:r>
          </a:p>
        </p:txBody>
      </p:sp>
    </p:spTree>
    <p:extLst>
      <p:ext uri="{BB962C8B-B14F-4D97-AF65-F5344CB8AC3E}">
        <p14:creationId xmlns:p14="http://schemas.microsoft.com/office/powerpoint/2010/main" val="3273918795"/>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1298</TotalTime>
  <Words>1395</Words>
  <Application>Microsoft Office PowerPoint</Application>
  <PresentationFormat>Geniş ekran</PresentationFormat>
  <Paragraphs>26</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Arial</vt:lpstr>
      <vt:lpstr>Calibri</vt:lpstr>
      <vt:lpstr>Calibri Light</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kalkan_kimya</dc:creator>
  <cp:lastModifiedBy>kalkan_kimya</cp:lastModifiedBy>
  <cp:revision>64</cp:revision>
  <dcterms:created xsi:type="dcterms:W3CDTF">2018-11-07T06:32:22Z</dcterms:created>
  <dcterms:modified xsi:type="dcterms:W3CDTF">2019-09-17T12:49:31Z</dcterms:modified>
</cp:coreProperties>
</file>