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62" r:id="rId3"/>
    <p:sldId id="272" r:id="rId4"/>
    <p:sldId id="268" r:id="rId5"/>
    <p:sldId id="273" r:id="rId6"/>
    <p:sldId id="274" r:id="rId7"/>
    <p:sldId id="27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Kullanıcısı" initials="MOK" lastIdx="1" clrIdx="0">
    <p:extLst>
      <p:ext uri="{19B8F6BF-5375-455C-9EA6-DF929625EA0E}">
        <p15:presenceInfo xmlns:p15="http://schemas.microsoft.com/office/powerpoint/2012/main" userId="Microsoft Office Kullanıcısı"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p:restoredTop sz="94674"/>
  </p:normalViewPr>
  <p:slideViewPr>
    <p:cSldViewPr snapToGrid="0" snapToObjects="1">
      <p:cViewPr varScale="1">
        <p:scale>
          <a:sx n="131" d="100"/>
          <a:sy n="131" d="100"/>
        </p:scale>
        <p:origin x="56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2C8D09-444F-414A-BA15-DA92577B3E56}" type="datetimeFigureOut">
              <a:rPr lang="tr-TR" smtClean="0"/>
              <a:t>8.01.2019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DDA059-CD9A-5042-91FB-D142FCBF7313}" type="slidenum">
              <a:rPr lang="tr-TR" smtClean="0"/>
              <a:t>‹#›</a:t>
            </a:fld>
            <a:endParaRPr lang="tr-TR"/>
          </a:p>
        </p:txBody>
      </p:sp>
    </p:spTree>
    <p:extLst>
      <p:ext uri="{BB962C8B-B14F-4D97-AF65-F5344CB8AC3E}">
        <p14:creationId xmlns:p14="http://schemas.microsoft.com/office/powerpoint/2010/main" val="382289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FEA9F2E-0C29-4872-9867-00E33AA39373}"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5D158E40-80F9-4E9F-A42B-3EED943C4E44}"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E2019D59-1210-4456-AEF6-E289E0B73BDC}"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1B35CB82-5AE1-47C0-99B2-0FF122103B10}"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03F5D072-8684-49A2-A0F0-FEDF14ECE199}"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34761D18-2E84-47D5-AF06-396EBE930651}"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0F710F72-FE91-43F3-BB3C-6B44C849C90D}"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232F71D4-8B45-44E7-9717-CC2B188318B0}"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7FE66864-47FD-4E3B-BC0E-F1D9998D50DD}"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BFBDEAB1-7880-458A-8716-66AA31515DF1}" type="datetime1">
              <a:rPr lang="tr-TR" smtClean="0"/>
              <a:t>8.01.2019</a:t>
            </a:fld>
            <a:endParaRPr lang="en-US" dirty="0"/>
          </a:p>
        </p:txBody>
      </p:sp>
      <p:sp>
        <p:nvSpPr>
          <p:cNvPr id="5" name="Footer Placeholder 4"/>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818C4F96-1DB4-4524-8697-D7A4F91084F5}"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B1658ED-B681-4F34-98D5-6062AAA8A8F0}" type="datetime1">
              <a:rPr lang="tr-TR" smtClean="0"/>
              <a:t>8.01.2019</a:t>
            </a:fld>
            <a:endParaRPr lang="en-US" dirty="0"/>
          </a:p>
        </p:txBody>
      </p:sp>
      <p:sp>
        <p:nvSpPr>
          <p:cNvPr id="8" name="Footer Placeholder 7"/>
          <p:cNvSpPr>
            <a:spLocks noGrp="1"/>
          </p:cNvSpPr>
          <p:nvPr>
            <p:ph type="ftr" sz="quarter" idx="11"/>
          </p:nvPr>
        </p:nvSpPr>
        <p:spPr/>
        <p:txBody>
          <a:bodyPr/>
          <a:lstStyle/>
          <a:p>
            <a:r>
              <a:rPr lang="en-US"/>
              <a:t>Sosyolojiye Giriş 2018-19 Güz Dönemi</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08EA4DA-3F73-4BAC-9AA4-966722ADE153}" type="datetime1">
              <a:rPr lang="tr-TR" smtClean="0"/>
              <a:t>8.01.2019</a:t>
            </a:fld>
            <a:endParaRPr lang="en-US" dirty="0"/>
          </a:p>
        </p:txBody>
      </p:sp>
      <p:sp>
        <p:nvSpPr>
          <p:cNvPr id="4" name="Footer Placeholder 3"/>
          <p:cNvSpPr>
            <a:spLocks noGrp="1"/>
          </p:cNvSpPr>
          <p:nvPr>
            <p:ph type="ftr" sz="quarter" idx="11"/>
          </p:nvPr>
        </p:nvSpPr>
        <p:spPr/>
        <p:txBody>
          <a:bodyPr/>
          <a:lstStyle/>
          <a:p>
            <a:r>
              <a:rPr lang="en-US"/>
              <a:t>Sosyolojiye Giriş 2018-19 Güz Dönemi</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057BE8-D0EE-43E6-A160-861798A36AC9}" type="datetime1">
              <a:rPr lang="tr-TR" smtClean="0"/>
              <a:t>8.01.2019</a:t>
            </a:fld>
            <a:endParaRPr lang="en-US" dirty="0"/>
          </a:p>
        </p:txBody>
      </p:sp>
      <p:sp>
        <p:nvSpPr>
          <p:cNvPr id="3" name="Footer Placeholder 2"/>
          <p:cNvSpPr>
            <a:spLocks noGrp="1"/>
          </p:cNvSpPr>
          <p:nvPr>
            <p:ph type="ftr" sz="quarter" idx="11"/>
          </p:nvPr>
        </p:nvSpPr>
        <p:spPr/>
        <p:txBody>
          <a:bodyPr/>
          <a:lstStyle/>
          <a:p>
            <a:r>
              <a:rPr lang="en-US"/>
              <a:t>Sosyolojiye Giriş 2018-19 Güz Dönemi</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BB931C5D-6FB8-4C19-B786-C616A866CF89}"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2F4E8245-05B1-4833-8633-2C2B12AEA17E}" type="datetime1">
              <a:rPr lang="tr-TR" smtClean="0"/>
              <a:t>8.01.2019</a:t>
            </a:fld>
            <a:endParaRPr lang="en-US" dirty="0"/>
          </a:p>
        </p:txBody>
      </p:sp>
      <p:sp>
        <p:nvSpPr>
          <p:cNvPr id="6" name="Footer Placeholder 5"/>
          <p:cNvSpPr>
            <a:spLocks noGrp="1"/>
          </p:cNvSpPr>
          <p:nvPr>
            <p:ph type="ftr" sz="quarter" idx="11"/>
          </p:nvPr>
        </p:nvSpPr>
        <p:spPr/>
        <p:txBody>
          <a:bodyPr/>
          <a:lstStyle/>
          <a:p>
            <a:r>
              <a:rPr lang="en-US"/>
              <a:t>Sosyolojiye Giriş 2018-19 Güz Dönemi</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AA67827-E776-44A9-A97C-E2DE3AFC57F8}" type="datetime1">
              <a:rPr lang="tr-TR" smtClean="0"/>
              <a:t>8.01.2019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Sosyolojiye Giriş 2018-19 Güz Dönemi</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3D8673-50CD-284D-87B6-E054E015E042}"/>
              </a:ext>
            </a:extLst>
          </p:cNvPr>
          <p:cNvSpPr>
            <a:spLocks noGrp="1"/>
          </p:cNvSpPr>
          <p:nvPr>
            <p:ph type="ctrTitle"/>
          </p:nvPr>
        </p:nvSpPr>
        <p:spPr>
          <a:xfrm>
            <a:off x="3626226" y="1817575"/>
            <a:ext cx="6338046" cy="2262781"/>
          </a:xfrm>
        </p:spPr>
        <p:txBody>
          <a:bodyPr/>
          <a:lstStyle/>
          <a:p>
            <a:r>
              <a:rPr lang="tr-TR" dirty="0"/>
              <a:t>Sosyolojiye Giriş</a:t>
            </a:r>
            <a:br>
              <a:rPr lang="tr-TR" dirty="0"/>
            </a:br>
            <a:endParaRPr lang="tr-TR" dirty="0"/>
          </a:p>
        </p:txBody>
      </p:sp>
      <p:sp>
        <p:nvSpPr>
          <p:cNvPr id="3" name="Alt Başlık 2">
            <a:extLst>
              <a:ext uri="{FF2B5EF4-FFF2-40B4-BE49-F238E27FC236}">
                <a16:creationId xmlns:a16="http://schemas.microsoft.com/office/drawing/2014/main" id="{B41AEF47-ACB2-3D41-8935-831F470F7AB6}"/>
              </a:ext>
            </a:extLst>
          </p:cNvPr>
          <p:cNvSpPr>
            <a:spLocks noGrp="1"/>
          </p:cNvSpPr>
          <p:nvPr>
            <p:ph type="subTitle" idx="1"/>
          </p:nvPr>
        </p:nvSpPr>
        <p:spPr>
          <a:xfrm>
            <a:off x="3455893" y="3617895"/>
            <a:ext cx="5526741" cy="1908846"/>
          </a:xfrm>
        </p:spPr>
        <p:txBody>
          <a:bodyPr>
            <a:normAutofit/>
          </a:bodyPr>
          <a:lstStyle/>
          <a:p>
            <a:pPr algn="ctr"/>
            <a:r>
              <a:rPr lang="tr-TR" sz="2400" b="1" dirty="0"/>
              <a:t>SOS 109</a:t>
            </a:r>
          </a:p>
          <a:p>
            <a:pPr algn="ctr"/>
            <a:r>
              <a:rPr lang="tr-TR" sz="2400" b="1" dirty="0"/>
              <a:t>Sosyolojinin Tanımı, Sosyolojik Bakış Açısı, Sosyolojik Açıklamalar</a:t>
            </a:r>
          </a:p>
        </p:txBody>
      </p:sp>
    </p:spTree>
    <p:extLst>
      <p:ext uri="{BB962C8B-B14F-4D97-AF65-F5344CB8AC3E}">
        <p14:creationId xmlns:p14="http://schemas.microsoft.com/office/powerpoint/2010/main" val="22687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94E8C4-AE75-1042-9EB9-258E08718A59}"/>
              </a:ext>
            </a:extLst>
          </p:cNvPr>
          <p:cNvSpPr>
            <a:spLocks noGrp="1"/>
          </p:cNvSpPr>
          <p:nvPr>
            <p:ph idx="1"/>
          </p:nvPr>
        </p:nvSpPr>
        <p:spPr>
          <a:xfrm>
            <a:off x="2822841" y="1850732"/>
            <a:ext cx="9336195" cy="4279705"/>
          </a:xfrm>
        </p:spPr>
        <p:txBody>
          <a:bodyPr/>
          <a:lstStyle/>
          <a:p>
            <a:r>
              <a:rPr lang="en-US" sz="3200" dirty="0" err="1"/>
              <a:t>Sosyologların</a:t>
            </a:r>
            <a:r>
              <a:rPr lang="en-US" sz="3200" dirty="0"/>
              <a:t> </a:t>
            </a:r>
            <a:r>
              <a:rPr lang="en-US" sz="3200" dirty="0" err="1"/>
              <a:t>sorduğu</a:t>
            </a:r>
            <a:r>
              <a:rPr lang="en-US" sz="3200" dirty="0"/>
              <a:t> </a:t>
            </a:r>
            <a:r>
              <a:rPr lang="en-US" sz="3200" dirty="0" err="1"/>
              <a:t>sorular</a:t>
            </a:r>
            <a:endParaRPr lang="tr-TR" sz="3200" dirty="0"/>
          </a:p>
          <a:p>
            <a:r>
              <a:rPr lang="en-US" sz="3200" dirty="0" err="1"/>
              <a:t>Sosyolojik</a:t>
            </a:r>
            <a:r>
              <a:rPr lang="en-US" sz="3200" dirty="0"/>
              <a:t> </a:t>
            </a:r>
            <a:r>
              <a:rPr lang="tr-TR" sz="3200" dirty="0" err="1"/>
              <a:t>p</a:t>
            </a:r>
            <a:r>
              <a:rPr lang="en-US" sz="3200" dirty="0" err="1"/>
              <a:t>erspektif</a:t>
            </a:r>
            <a:r>
              <a:rPr lang="en-US" sz="3200" dirty="0"/>
              <a:t> </a:t>
            </a:r>
            <a:endParaRPr lang="tr-TR" sz="3200" dirty="0"/>
          </a:p>
          <a:p>
            <a:r>
              <a:rPr lang="tr-TR" sz="3200" dirty="0"/>
              <a:t>Sosyolojik </a:t>
            </a:r>
            <a:r>
              <a:rPr lang="en-US" sz="3200" dirty="0" err="1"/>
              <a:t>fikirler</a:t>
            </a:r>
            <a:r>
              <a:rPr lang="en-US" sz="3200" dirty="0"/>
              <a:t> </a:t>
            </a:r>
            <a:r>
              <a:rPr lang="en-US" sz="3200" dirty="0" err="1"/>
              <a:t>arasındaki</a:t>
            </a:r>
            <a:r>
              <a:rPr lang="en-US" sz="3200" dirty="0"/>
              <a:t> fark </a:t>
            </a:r>
            <a:r>
              <a:rPr lang="en-US" sz="3200" dirty="0" err="1"/>
              <a:t>ve</a:t>
            </a:r>
            <a:r>
              <a:rPr lang="en-US" sz="3200" dirty="0"/>
              <a:t> </a:t>
            </a:r>
            <a:r>
              <a:rPr lang="en-US" sz="3200" dirty="0" err="1"/>
              <a:t>açıklamalar</a:t>
            </a:r>
            <a:endParaRPr lang="tr-TR" sz="3200" dirty="0"/>
          </a:p>
          <a:p>
            <a:endParaRPr lang="tr-TR" sz="3200" dirty="0"/>
          </a:p>
          <a:p>
            <a:endParaRPr lang="tr-TR" dirty="0"/>
          </a:p>
        </p:txBody>
      </p:sp>
      <p:sp>
        <p:nvSpPr>
          <p:cNvPr id="6" name="Slayt Numarası Yer Tutucusu 5">
            <a:extLst>
              <a:ext uri="{FF2B5EF4-FFF2-40B4-BE49-F238E27FC236}">
                <a16:creationId xmlns:a16="http://schemas.microsoft.com/office/drawing/2014/main" id="{77A9377B-3D62-B741-9CDA-E00C90CAB71E}"/>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3388571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9D2CEA3-1CFC-E945-95B9-391A622F5FCD}"/>
              </a:ext>
            </a:extLst>
          </p:cNvPr>
          <p:cNvSpPr>
            <a:spLocks noGrp="1"/>
          </p:cNvSpPr>
          <p:nvPr>
            <p:ph idx="1"/>
          </p:nvPr>
        </p:nvSpPr>
        <p:spPr>
          <a:xfrm>
            <a:off x="1644215" y="979761"/>
            <a:ext cx="10413242" cy="5138651"/>
          </a:xfrm>
        </p:spPr>
        <p:txBody>
          <a:bodyPr>
            <a:normAutofit/>
          </a:bodyPr>
          <a:lstStyle/>
          <a:p>
            <a:pPr marL="0" indent="0">
              <a:buNone/>
            </a:pPr>
            <a:endParaRPr lang="tr-TR" sz="2400" dirty="0"/>
          </a:p>
          <a:p>
            <a:pPr marL="0" indent="0">
              <a:buNone/>
            </a:pPr>
            <a:r>
              <a:rPr lang="tr-TR" sz="2400" dirty="0"/>
              <a:t>‘Sosyoloji, bizim neden olduğumuz gibi olduğumuz ve neden davranıyor olduğumuz gibi davrandığımız hakkında, çok daha geniş bir bakış açısını benimsememiz gerektiğini ortaya koymaktadır. Bize, doğal, kaçınılmaz, iyi ya da doğru diye gördüklerimizin böyle olmayabileceklerini ve yaşamımızın “verilerinin” tarihsel ve toplumsal güçler tarafından büyük ölçüde belirlendiklerini öğretir. Bireysel yaşamlarımızın, toplumsal yaşantılarımızın bağlamlarını yansıttığı o ince, ancak karmaşık ve esaslı yolları anlamak, sosyolojik bakış açısı için temeldir.’ (</a:t>
            </a:r>
            <a:r>
              <a:rPr lang="tr-TR" sz="2400" dirty="0" err="1"/>
              <a:t>Giddens</a:t>
            </a:r>
            <a:r>
              <a:rPr lang="tr-TR" sz="2400" dirty="0"/>
              <a:t>)</a:t>
            </a:r>
          </a:p>
          <a:p>
            <a:pPr marL="0" indent="0">
              <a:buNone/>
            </a:pPr>
            <a:endParaRPr lang="tr-TR" dirty="0"/>
          </a:p>
        </p:txBody>
      </p:sp>
      <p:sp>
        <p:nvSpPr>
          <p:cNvPr id="5" name="Slayt Numarası Yer Tutucusu 4">
            <a:extLst>
              <a:ext uri="{FF2B5EF4-FFF2-40B4-BE49-F238E27FC236}">
                <a16:creationId xmlns:a16="http://schemas.microsoft.com/office/drawing/2014/main" id="{915F890F-66CD-E24C-9694-F0662AB6A59A}"/>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16144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31AA2-7BE5-7847-8749-BC3438FA050A}"/>
              </a:ext>
            </a:extLst>
          </p:cNvPr>
          <p:cNvSpPr>
            <a:spLocks noGrp="1"/>
          </p:cNvSpPr>
          <p:nvPr>
            <p:ph type="title"/>
          </p:nvPr>
        </p:nvSpPr>
        <p:spPr/>
        <p:txBody>
          <a:bodyPr/>
          <a:lstStyle/>
          <a:p>
            <a:r>
              <a:rPr lang="en-US" sz="4000" b="1" dirty="0" err="1"/>
              <a:t>Sosyolojik</a:t>
            </a:r>
            <a:r>
              <a:rPr lang="en-US" sz="4000" b="1" dirty="0"/>
              <a:t> </a:t>
            </a:r>
            <a:r>
              <a:rPr lang="en-US" sz="4000" b="1" dirty="0" err="1"/>
              <a:t>Perspektif</a:t>
            </a:r>
            <a:br>
              <a:rPr lang="tr-TR" dirty="0"/>
            </a:br>
            <a:endParaRPr lang="tr-TR" dirty="0"/>
          </a:p>
        </p:txBody>
      </p:sp>
      <p:sp>
        <p:nvSpPr>
          <p:cNvPr id="3" name="İçerik Yer Tutucusu 2">
            <a:extLst>
              <a:ext uri="{FF2B5EF4-FFF2-40B4-BE49-F238E27FC236}">
                <a16:creationId xmlns:a16="http://schemas.microsoft.com/office/drawing/2014/main" id="{7294E8C4-AE75-1042-9EB9-258E08718A59}"/>
              </a:ext>
            </a:extLst>
          </p:cNvPr>
          <p:cNvSpPr>
            <a:spLocks noGrp="1"/>
          </p:cNvSpPr>
          <p:nvPr>
            <p:ph idx="1"/>
          </p:nvPr>
        </p:nvSpPr>
        <p:spPr>
          <a:xfrm>
            <a:off x="2313220" y="1835624"/>
            <a:ext cx="9471096" cy="3906270"/>
          </a:xfrm>
        </p:spPr>
        <p:txBody>
          <a:bodyPr>
            <a:normAutofit/>
          </a:bodyPr>
          <a:lstStyle/>
          <a:p>
            <a:r>
              <a:rPr lang="en-US" sz="3600" dirty="0" err="1"/>
              <a:t>Görme</a:t>
            </a:r>
            <a:r>
              <a:rPr lang="en-US" sz="3600" dirty="0"/>
              <a:t> </a:t>
            </a:r>
            <a:r>
              <a:rPr lang="en-US" sz="3600" dirty="0" err="1"/>
              <a:t>biçimleri</a:t>
            </a:r>
            <a:endParaRPr lang="tr-TR" sz="3600" dirty="0"/>
          </a:p>
          <a:p>
            <a:r>
              <a:rPr lang="en-US" sz="3600" dirty="0" err="1"/>
              <a:t>Sosyoloji</a:t>
            </a:r>
            <a:r>
              <a:rPr lang="en-US" sz="3600" dirty="0"/>
              <a:t>  </a:t>
            </a:r>
            <a:r>
              <a:rPr lang="en-US" sz="3600" dirty="0" err="1"/>
              <a:t>insan</a:t>
            </a:r>
            <a:r>
              <a:rPr lang="en-US" sz="3600" dirty="0"/>
              <a:t> </a:t>
            </a:r>
            <a:r>
              <a:rPr lang="en-US" sz="3600" dirty="0" err="1"/>
              <a:t>yaşamındaki</a:t>
            </a:r>
            <a:r>
              <a:rPr lang="en-US" sz="3600" dirty="0"/>
              <a:t> </a:t>
            </a:r>
            <a:r>
              <a:rPr lang="en-US" sz="3600" dirty="0" err="1"/>
              <a:t>ilişkilerin</a:t>
            </a:r>
            <a:r>
              <a:rPr lang="en-US" sz="3600" dirty="0"/>
              <a:t> </a:t>
            </a:r>
            <a:r>
              <a:rPr lang="en-US" sz="3600" dirty="0" err="1"/>
              <a:t>toplamına</a:t>
            </a:r>
            <a:r>
              <a:rPr lang="en-US" sz="3600" dirty="0"/>
              <a:t> </a:t>
            </a:r>
            <a:r>
              <a:rPr lang="en-US" sz="3600" dirty="0" err="1"/>
              <a:t>bakan</a:t>
            </a:r>
            <a:r>
              <a:rPr lang="en-US" sz="3600" dirty="0"/>
              <a:t> </a:t>
            </a:r>
            <a:r>
              <a:rPr lang="en-US" sz="3600" dirty="0" err="1"/>
              <a:t>bir</a:t>
            </a:r>
            <a:r>
              <a:rPr lang="en-US" sz="3600" dirty="0"/>
              <a:t> </a:t>
            </a:r>
            <a:r>
              <a:rPr lang="en-US" sz="3600" dirty="0" err="1"/>
              <a:t>perspektiftir</a:t>
            </a:r>
            <a:r>
              <a:rPr lang="en-US" sz="3600" dirty="0"/>
              <a:t> </a:t>
            </a:r>
            <a:r>
              <a:rPr lang="en-US" sz="3600"/>
              <a:t>- </a:t>
            </a:r>
            <a:r>
              <a:rPr lang="en-US" sz="3600" i="1"/>
              <a:t>farklı</a:t>
            </a:r>
            <a:r>
              <a:rPr lang="en-US" sz="3600" i="1" dirty="0"/>
              <a:t> </a:t>
            </a:r>
            <a:r>
              <a:rPr lang="en-US" sz="3600" i="1" dirty="0" err="1"/>
              <a:t>boyutları</a:t>
            </a:r>
            <a:r>
              <a:rPr lang="en-US" sz="3600" i="1" dirty="0"/>
              <a:t> </a:t>
            </a:r>
            <a:r>
              <a:rPr lang="en-US" sz="3600" i="1" dirty="0" err="1"/>
              <a:t>görmeliyiz</a:t>
            </a:r>
            <a:r>
              <a:rPr lang="en-US" sz="3600" i="1" dirty="0"/>
              <a:t>, </a:t>
            </a:r>
            <a:r>
              <a:rPr lang="en-US" sz="3600" i="1" dirty="0" err="1"/>
              <a:t>ekonomik</a:t>
            </a:r>
            <a:r>
              <a:rPr lang="en-US" sz="3600" i="1" dirty="0"/>
              <a:t>, </a:t>
            </a:r>
            <a:r>
              <a:rPr lang="en-US" sz="3600" i="1" dirty="0" err="1"/>
              <a:t>siyasi</a:t>
            </a:r>
            <a:r>
              <a:rPr lang="en-US" sz="3600" i="1" dirty="0"/>
              <a:t>, </a:t>
            </a:r>
            <a:r>
              <a:rPr lang="en-US" sz="3600" i="1" dirty="0" err="1"/>
              <a:t>tarihsel</a:t>
            </a:r>
            <a:r>
              <a:rPr lang="en-US" sz="3600" i="1" dirty="0"/>
              <a:t>, </a:t>
            </a:r>
            <a:r>
              <a:rPr lang="en-US" sz="3600" i="1" dirty="0" err="1"/>
              <a:t>coğrafi</a:t>
            </a:r>
            <a:r>
              <a:rPr lang="en-US" sz="3600" i="1" dirty="0"/>
              <a:t>, </a:t>
            </a:r>
            <a:r>
              <a:rPr lang="en-US" sz="3600" i="1" dirty="0" err="1"/>
              <a:t>psikolojik</a:t>
            </a:r>
            <a:r>
              <a:rPr lang="en-US" sz="3600" i="1" dirty="0"/>
              <a:t>…</a:t>
            </a:r>
            <a:endParaRPr lang="tr-TR" sz="3600" i="1" dirty="0"/>
          </a:p>
          <a:p>
            <a:pPr marL="0" indent="0">
              <a:buNone/>
            </a:pPr>
            <a:endParaRPr lang="tr-TR" sz="3600" dirty="0"/>
          </a:p>
        </p:txBody>
      </p:sp>
      <p:sp>
        <p:nvSpPr>
          <p:cNvPr id="6" name="Slayt Numarası Yer Tutucusu 5">
            <a:extLst>
              <a:ext uri="{FF2B5EF4-FFF2-40B4-BE49-F238E27FC236}">
                <a16:creationId xmlns:a16="http://schemas.microsoft.com/office/drawing/2014/main" id="{07DE44AC-BD93-D44E-9499-69AF21CCA558}"/>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254507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1D6B3E-548E-2444-8CAD-1229F30DC5C3}"/>
              </a:ext>
            </a:extLst>
          </p:cNvPr>
          <p:cNvSpPr>
            <a:spLocks noGrp="1"/>
          </p:cNvSpPr>
          <p:nvPr>
            <p:ph idx="1"/>
          </p:nvPr>
        </p:nvSpPr>
        <p:spPr>
          <a:xfrm>
            <a:off x="1734669" y="787782"/>
            <a:ext cx="9731657" cy="5151966"/>
          </a:xfrm>
        </p:spPr>
        <p:txBody>
          <a:bodyPr>
            <a:normAutofit/>
          </a:bodyPr>
          <a:lstStyle/>
          <a:p>
            <a:r>
              <a:rPr lang="tr-TR" dirty="0"/>
              <a:t>‘</a:t>
            </a:r>
            <a:r>
              <a:rPr lang="tr-TR" sz="2800" dirty="0"/>
              <a:t>Sosyolojik olarak düşünmeyi öğrenmek, başka deyişle daha geniş görünüme bakmak imgelemin işlenmesidir. </a:t>
            </a:r>
          </a:p>
          <a:p>
            <a:pPr lvl="1"/>
            <a:r>
              <a:rPr lang="tr-TR" sz="2600" dirty="0"/>
              <a:t>C. Wright </a:t>
            </a:r>
            <a:r>
              <a:rPr lang="tr-TR" sz="2600" dirty="0" err="1"/>
              <a:t>Mills</a:t>
            </a:r>
            <a:r>
              <a:rPr lang="tr-TR" sz="2600" dirty="0"/>
              <a:t> ‘sosyolojik imgeleme’ (1970).</a:t>
            </a:r>
          </a:p>
          <a:p>
            <a:endParaRPr lang="tr-TR" sz="2800" dirty="0"/>
          </a:p>
          <a:p>
            <a:r>
              <a:rPr lang="tr-TR" sz="2800" dirty="0"/>
              <a:t>Sosyolojik imgelem bizden, kendimizi gündelik yaşamlarımızın bildik sıradanlığından, yeni bir bakışla “uzaklaşarak düşünmeyi” gerektirir. </a:t>
            </a:r>
          </a:p>
          <a:p>
            <a:endParaRPr lang="tr-TR" sz="2800" dirty="0"/>
          </a:p>
          <a:p>
            <a:r>
              <a:rPr lang="tr-TR" sz="2800" dirty="0"/>
              <a:t>Bir fincan kahve örneği.. </a:t>
            </a:r>
            <a:endParaRPr lang="tr-TR" dirty="0"/>
          </a:p>
        </p:txBody>
      </p:sp>
      <p:sp>
        <p:nvSpPr>
          <p:cNvPr id="5" name="Slayt Numarası Yer Tutucusu 4">
            <a:extLst>
              <a:ext uri="{FF2B5EF4-FFF2-40B4-BE49-F238E27FC236}">
                <a16:creationId xmlns:a16="http://schemas.microsoft.com/office/drawing/2014/main" id="{8520A0D9-32B2-6242-A521-3C0096CFC0B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975678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ECD385BD-D1B8-AE4C-BA35-214386EBE355}"/>
              </a:ext>
            </a:extLst>
          </p:cNvPr>
          <p:cNvPicPr>
            <a:picLocks noGrp="1" noChangeAspect="1"/>
          </p:cNvPicPr>
          <p:nvPr>
            <p:ph idx="1"/>
          </p:nvPr>
        </p:nvPicPr>
        <p:blipFill>
          <a:blip r:embed="rId2"/>
          <a:stretch>
            <a:fillRect/>
          </a:stretch>
        </p:blipFill>
        <p:spPr>
          <a:xfrm>
            <a:off x="3094108" y="1091567"/>
            <a:ext cx="6718632" cy="4479088"/>
          </a:xfrm>
        </p:spPr>
      </p:pic>
      <p:sp>
        <p:nvSpPr>
          <p:cNvPr id="4" name="Slayt Numarası Yer Tutucusu 3">
            <a:extLst>
              <a:ext uri="{FF2B5EF4-FFF2-40B4-BE49-F238E27FC236}">
                <a16:creationId xmlns:a16="http://schemas.microsoft.com/office/drawing/2014/main" id="{464CCF17-AC7C-E743-875F-CC1A14682537}"/>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58026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675BA9-71BB-DF4A-A954-FCFE8949EA59}"/>
              </a:ext>
            </a:extLst>
          </p:cNvPr>
          <p:cNvSpPr>
            <a:spLocks noGrp="1"/>
          </p:cNvSpPr>
          <p:nvPr>
            <p:ph idx="1"/>
          </p:nvPr>
        </p:nvSpPr>
        <p:spPr>
          <a:xfrm>
            <a:off x="2400300" y="400049"/>
            <a:ext cx="8921432" cy="5730387"/>
          </a:xfrm>
        </p:spPr>
        <p:txBody>
          <a:bodyPr>
            <a:noAutofit/>
          </a:bodyPr>
          <a:lstStyle/>
          <a:p>
            <a:r>
              <a:rPr lang="tr-TR" sz="3200" dirty="0"/>
              <a:t>Törensel yönü,</a:t>
            </a:r>
          </a:p>
          <a:p>
            <a:r>
              <a:rPr lang="tr-TR" sz="3200" dirty="0"/>
              <a:t>Keyif verici madde,</a:t>
            </a:r>
          </a:p>
          <a:p>
            <a:r>
              <a:rPr lang="tr-TR" sz="3200" dirty="0"/>
              <a:t>Karmaşık bir toplumsal ve ekonomik ilişkiler kümesi,</a:t>
            </a:r>
          </a:p>
          <a:p>
            <a:r>
              <a:rPr lang="tr-TR" sz="3200" dirty="0"/>
              <a:t>Bütün bir geçmiş toplumsal ve ekonomi gelişme süreci,</a:t>
            </a:r>
          </a:p>
          <a:p>
            <a:r>
              <a:rPr lang="tr-TR" sz="3200" dirty="0"/>
              <a:t>Küreselleşme, uluslararası ticaret, insan hakları ve çevrenin yok edilmesi hakkındaki çağdaş tartışmaların merkezinde yer alan bir ürün. </a:t>
            </a:r>
          </a:p>
        </p:txBody>
      </p:sp>
      <p:sp>
        <p:nvSpPr>
          <p:cNvPr id="6" name="Slayt Numarası Yer Tutucusu 5">
            <a:extLst>
              <a:ext uri="{FF2B5EF4-FFF2-40B4-BE49-F238E27FC236}">
                <a16:creationId xmlns:a16="http://schemas.microsoft.com/office/drawing/2014/main" id="{9529D046-9D2D-7C44-BFA1-17C3F54A4FB2}"/>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928939130"/>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Duman</Template>
  <TotalTime>217</TotalTime>
  <Words>234</Words>
  <Application>Microsoft Macintosh PowerPoint</Application>
  <PresentationFormat>Geniş ekran</PresentationFormat>
  <Paragraphs>28</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Duman</vt:lpstr>
      <vt:lpstr>Sosyolojiye Giriş </vt:lpstr>
      <vt:lpstr>PowerPoint Sunusu</vt:lpstr>
      <vt:lpstr>PowerPoint Sunusu</vt:lpstr>
      <vt:lpstr>Sosyolojik Perspektif </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Kullanıcısı</dc:creator>
  <cp:lastModifiedBy>Microsoft Office Kullanıcısı</cp:lastModifiedBy>
  <cp:revision>24</cp:revision>
  <dcterms:created xsi:type="dcterms:W3CDTF">2018-10-01T18:52:37Z</dcterms:created>
  <dcterms:modified xsi:type="dcterms:W3CDTF">2019-01-08T20:02:12Z</dcterms:modified>
</cp:coreProperties>
</file>