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13" autoAdjust="0"/>
    <p:restoredTop sz="94660"/>
  </p:normalViewPr>
  <p:slideViewPr>
    <p:cSldViewPr snapToGrid="0" showGuides="1">
      <p:cViewPr varScale="1">
        <p:scale>
          <a:sx n="75" d="100"/>
          <a:sy n="75" d="100"/>
        </p:scale>
        <p:origin x="198" y="6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A4688885-B414-4B77-BB2B-9875E41B107B}" type="datetimeFigureOut">
              <a:rPr lang="tr-TR" smtClean="0"/>
              <a:t>3.05.2020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A1ADD13-313F-4330-BC4A-665670BCC952}" type="slidenum">
              <a:rPr lang="tr-TR" smtClean="0"/>
              <a:t>‹#›</a:t>
            </a:fld>
            <a:endParaRPr lang="tr-TR"/>
          </a:p>
        </p:txBody>
      </p:sp>
    </p:spTree>
    <p:extLst>
      <p:ext uri="{BB962C8B-B14F-4D97-AF65-F5344CB8AC3E}">
        <p14:creationId xmlns:p14="http://schemas.microsoft.com/office/powerpoint/2010/main" val="2164091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4688885-B414-4B77-BB2B-9875E41B107B}" type="datetimeFigureOut">
              <a:rPr lang="tr-TR" smtClean="0"/>
              <a:t>3.05.2020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A1ADD13-313F-4330-BC4A-665670BCC952}" type="slidenum">
              <a:rPr lang="tr-TR" smtClean="0"/>
              <a:t>‹#›</a:t>
            </a:fld>
            <a:endParaRPr lang="tr-TR"/>
          </a:p>
        </p:txBody>
      </p:sp>
    </p:spTree>
    <p:extLst>
      <p:ext uri="{BB962C8B-B14F-4D97-AF65-F5344CB8AC3E}">
        <p14:creationId xmlns:p14="http://schemas.microsoft.com/office/powerpoint/2010/main" val="10763117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4688885-B414-4B77-BB2B-9875E41B107B}" type="datetimeFigureOut">
              <a:rPr lang="tr-TR" smtClean="0"/>
              <a:t>3.05.2020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A1ADD13-313F-4330-BC4A-665670BCC952}" type="slidenum">
              <a:rPr lang="tr-TR" smtClean="0"/>
              <a:t>‹#›</a:t>
            </a:fld>
            <a:endParaRPr lang="tr-TR"/>
          </a:p>
        </p:txBody>
      </p:sp>
    </p:spTree>
    <p:extLst>
      <p:ext uri="{BB962C8B-B14F-4D97-AF65-F5344CB8AC3E}">
        <p14:creationId xmlns:p14="http://schemas.microsoft.com/office/powerpoint/2010/main" val="11129890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4688885-B414-4B77-BB2B-9875E41B107B}" type="datetimeFigureOut">
              <a:rPr lang="tr-TR" smtClean="0"/>
              <a:t>3.05.2020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A1ADD13-313F-4330-BC4A-665670BCC952}" type="slidenum">
              <a:rPr lang="tr-TR" smtClean="0"/>
              <a:t>‹#›</a:t>
            </a:fld>
            <a:endParaRPr lang="tr-TR"/>
          </a:p>
        </p:txBody>
      </p:sp>
    </p:spTree>
    <p:extLst>
      <p:ext uri="{BB962C8B-B14F-4D97-AF65-F5344CB8AC3E}">
        <p14:creationId xmlns:p14="http://schemas.microsoft.com/office/powerpoint/2010/main" val="3772403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A4688885-B414-4B77-BB2B-9875E41B107B}" type="datetimeFigureOut">
              <a:rPr lang="tr-TR" smtClean="0"/>
              <a:t>3.05.2020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A1ADD13-313F-4330-BC4A-665670BCC952}" type="slidenum">
              <a:rPr lang="tr-TR" smtClean="0"/>
              <a:t>‹#›</a:t>
            </a:fld>
            <a:endParaRPr lang="tr-TR"/>
          </a:p>
        </p:txBody>
      </p:sp>
    </p:spTree>
    <p:extLst>
      <p:ext uri="{BB962C8B-B14F-4D97-AF65-F5344CB8AC3E}">
        <p14:creationId xmlns:p14="http://schemas.microsoft.com/office/powerpoint/2010/main" val="42108137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A4688885-B414-4B77-BB2B-9875E41B107B}" type="datetimeFigureOut">
              <a:rPr lang="tr-TR" smtClean="0"/>
              <a:t>3.05.2020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A1ADD13-313F-4330-BC4A-665670BCC952}" type="slidenum">
              <a:rPr lang="tr-TR" smtClean="0"/>
              <a:t>‹#›</a:t>
            </a:fld>
            <a:endParaRPr lang="tr-TR"/>
          </a:p>
        </p:txBody>
      </p:sp>
    </p:spTree>
    <p:extLst>
      <p:ext uri="{BB962C8B-B14F-4D97-AF65-F5344CB8AC3E}">
        <p14:creationId xmlns:p14="http://schemas.microsoft.com/office/powerpoint/2010/main" val="3170519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A4688885-B414-4B77-BB2B-9875E41B107B}" type="datetimeFigureOut">
              <a:rPr lang="tr-TR" smtClean="0"/>
              <a:t>3.05.2020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2A1ADD13-313F-4330-BC4A-665670BCC952}" type="slidenum">
              <a:rPr lang="tr-TR" smtClean="0"/>
              <a:t>‹#›</a:t>
            </a:fld>
            <a:endParaRPr lang="tr-TR"/>
          </a:p>
        </p:txBody>
      </p:sp>
    </p:spTree>
    <p:extLst>
      <p:ext uri="{BB962C8B-B14F-4D97-AF65-F5344CB8AC3E}">
        <p14:creationId xmlns:p14="http://schemas.microsoft.com/office/powerpoint/2010/main" val="39306441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A4688885-B414-4B77-BB2B-9875E41B107B}" type="datetimeFigureOut">
              <a:rPr lang="tr-TR" smtClean="0"/>
              <a:t>3.05.2020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2A1ADD13-313F-4330-BC4A-665670BCC952}" type="slidenum">
              <a:rPr lang="tr-TR" smtClean="0"/>
              <a:t>‹#›</a:t>
            </a:fld>
            <a:endParaRPr lang="tr-TR"/>
          </a:p>
        </p:txBody>
      </p:sp>
    </p:spTree>
    <p:extLst>
      <p:ext uri="{BB962C8B-B14F-4D97-AF65-F5344CB8AC3E}">
        <p14:creationId xmlns:p14="http://schemas.microsoft.com/office/powerpoint/2010/main" val="11891832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4688885-B414-4B77-BB2B-9875E41B107B}" type="datetimeFigureOut">
              <a:rPr lang="tr-TR" smtClean="0"/>
              <a:t>3.05.2020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2A1ADD13-313F-4330-BC4A-665670BCC952}" type="slidenum">
              <a:rPr lang="tr-TR" smtClean="0"/>
              <a:t>‹#›</a:t>
            </a:fld>
            <a:endParaRPr lang="tr-TR"/>
          </a:p>
        </p:txBody>
      </p:sp>
    </p:spTree>
    <p:extLst>
      <p:ext uri="{BB962C8B-B14F-4D97-AF65-F5344CB8AC3E}">
        <p14:creationId xmlns:p14="http://schemas.microsoft.com/office/powerpoint/2010/main" val="33804951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4688885-B414-4B77-BB2B-9875E41B107B}" type="datetimeFigureOut">
              <a:rPr lang="tr-TR" smtClean="0"/>
              <a:t>3.05.2020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A1ADD13-313F-4330-BC4A-665670BCC952}" type="slidenum">
              <a:rPr lang="tr-TR" smtClean="0"/>
              <a:t>‹#›</a:t>
            </a:fld>
            <a:endParaRPr lang="tr-TR"/>
          </a:p>
        </p:txBody>
      </p:sp>
    </p:spTree>
    <p:extLst>
      <p:ext uri="{BB962C8B-B14F-4D97-AF65-F5344CB8AC3E}">
        <p14:creationId xmlns:p14="http://schemas.microsoft.com/office/powerpoint/2010/main" val="31948667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4688885-B414-4B77-BB2B-9875E41B107B}" type="datetimeFigureOut">
              <a:rPr lang="tr-TR" smtClean="0"/>
              <a:t>3.05.2020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A1ADD13-313F-4330-BC4A-665670BCC952}" type="slidenum">
              <a:rPr lang="tr-TR" smtClean="0"/>
              <a:t>‹#›</a:t>
            </a:fld>
            <a:endParaRPr lang="tr-TR"/>
          </a:p>
        </p:txBody>
      </p:sp>
    </p:spTree>
    <p:extLst>
      <p:ext uri="{BB962C8B-B14F-4D97-AF65-F5344CB8AC3E}">
        <p14:creationId xmlns:p14="http://schemas.microsoft.com/office/powerpoint/2010/main" val="36952616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688885-B414-4B77-BB2B-9875E41B107B}" type="datetimeFigureOut">
              <a:rPr lang="tr-TR" smtClean="0"/>
              <a:t>3.05.2020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A1ADD13-313F-4330-BC4A-665670BCC952}" type="slidenum">
              <a:rPr lang="tr-TR" smtClean="0"/>
              <a:t>‹#›</a:t>
            </a:fld>
            <a:endParaRPr lang="tr-TR"/>
          </a:p>
        </p:txBody>
      </p:sp>
    </p:spTree>
    <p:extLst>
      <p:ext uri="{BB962C8B-B14F-4D97-AF65-F5344CB8AC3E}">
        <p14:creationId xmlns:p14="http://schemas.microsoft.com/office/powerpoint/2010/main" val="23314950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a:xfrm>
            <a:off x="927100" y="2766218"/>
            <a:ext cx="10515600" cy="1325563"/>
          </a:xfrm>
        </p:spPr>
        <p:txBody>
          <a:bodyPr/>
          <a:lstStyle/>
          <a:p>
            <a:pPr algn="ctr"/>
            <a:r>
              <a:rPr lang="tr-TR" b="1" dirty="0" smtClean="0"/>
              <a:t>DENEYSEL TASARIM</a:t>
            </a:r>
            <a:endParaRPr lang="tr-TR" b="1" dirty="0"/>
          </a:p>
        </p:txBody>
      </p:sp>
    </p:spTree>
    <p:extLst>
      <p:ext uri="{BB962C8B-B14F-4D97-AF65-F5344CB8AC3E}">
        <p14:creationId xmlns:p14="http://schemas.microsoft.com/office/powerpoint/2010/main" val="10049920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181100" y="1720840"/>
            <a:ext cx="10058400" cy="3416320"/>
          </a:xfrm>
          <a:prstGeom prst="rect">
            <a:avLst/>
          </a:prstGeom>
        </p:spPr>
        <p:txBody>
          <a:bodyPr wrap="square">
            <a:spAutoFit/>
          </a:bodyPr>
          <a:lstStyle/>
          <a:p>
            <a:pPr algn="just">
              <a:lnSpc>
                <a:spcPct val="150000"/>
              </a:lnSpc>
            </a:pPr>
            <a:r>
              <a:rPr lang="tr-TR" sz="2400" dirty="0" smtClean="0"/>
              <a:t>             Sonuç olarak kavramsal sanatta öne çıkması istenilen kavram ve düşünce olduğundan, sanatsal üretim şekli daha çok biçimsel metinler olduğu gibi kendini her biçim ve malzemede göstermiştir. 1960’lardan itibaren özellikle performans, </a:t>
            </a:r>
            <a:r>
              <a:rPr lang="tr-TR" sz="2400" dirty="0" err="1" smtClean="0"/>
              <a:t>Landart</a:t>
            </a:r>
            <a:r>
              <a:rPr lang="tr-TR" sz="2400" dirty="0" smtClean="0"/>
              <a:t>, </a:t>
            </a:r>
            <a:r>
              <a:rPr lang="tr-TR" sz="2400" dirty="0" err="1" smtClean="0"/>
              <a:t>AtePovera</a:t>
            </a:r>
            <a:r>
              <a:rPr lang="tr-TR" sz="2400" dirty="0" smtClean="0"/>
              <a:t> eğilimleri yaygınlaşmıştır. Her türlü malzeme, kavram sanatın malzemesi olduğu gibi video da yaygın bir şekilde kullanılmıştır. 1960 ve 1970’lere ait bir akım gibi görünse de hala etkisi güçlüdür. </a:t>
            </a:r>
            <a:endParaRPr lang="tr-TR" sz="2400" dirty="0"/>
          </a:p>
        </p:txBody>
      </p:sp>
    </p:spTree>
    <p:extLst>
      <p:ext uri="{BB962C8B-B14F-4D97-AF65-F5344CB8AC3E}">
        <p14:creationId xmlns:p14="http://schemas.microsoft.com/office/powerpoint/2010/main" val="20442717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KAYNAKÇA</a:t>
            </a:r>
            <a:endParaRPr lang="tr-TR" b="1" dirty="0"/>
          </a:p>
        </p:txBody>
      </p:sp>
      <p:sp>
        <p:nvSpPr>
          <p:cNvPr id="3" name="İçerik Yer Tutucusu 2"/>
          <p:cNvSpPr>
            <a:spLocks noGrp="1"/>
          </p:cNvSpPr>
          <p:nvPr>
            <p:ph idx="1"/>
          </p:nvPr>
        </p:nvSpPr>
        <p:spPr/>
        <p:txBody>
          <a:bodyPr/>
          <a:lstStyle/>
          <a:p>
            <a:pPr algn="just"/>
            <a:r>
              <a:rPr lang="tr-TR" dirty="0"/>
              <a:t>KAVRAMSAL SANAT, Binnaz Koca, İNÖNÜ ÜNİVERSİTESİ KÜLTÜR VE SANAT DERGİSİ  İnönü </a:t>
            </a:r>
            <a:r>
              <a:rPr lang="tr-TR" dirty="0" err="1"/>
              <a:t>University</a:t>
            </a:r>
            <a:r>
              <a:rPr lang="tr-TR" dirty="0"/>
              <a:t> </a:t>
            </a:r>
            <a:r>
              <a:rPr lang="tr-TR" dirty="0" err="1"/>
              <a:t>Journal</a:t>
            </a:r>
            <a:r>
              <a:rPr lang="tr-TR" dirty="0"/>
              <a:t> of </a:t>
            </a:r>
            <a:r>
              <a:rPr lang="tr-TR" dirty="0" err="1"/>
              <a:t>Culture</a:t>
            </a:r>
            <a:r>
              <a:rPr lang="tr-TR" dirty="0"/>
              <a:t> </a:t>
            </a:r>
            <a:r>
              <a:rPr lang="tr-TR" dirty="0" err="1"/>
              <a:t>and</a:t>
            </a:r>
            <a:r>
              <a:rPr lang="tr-TR" dirty="0"/>
              <a:t> Art  Cilt/</a:t>
            </a:r>
            <a:r>
              <a:rPr lang="tr-TR" dirty="0" err="1"/>
              <a:t>Vol</a:t>
            </a:r>
            <a:r>
              <a:rPr lang="tr-TR" dirty="0"/>
              <a:t>. 3 Sayı/No. 2 (2017): </a:t>
            </a:r>
            <a:r>
              <a:rPr lang="tr-TR" dirty="0" smtClean="0"/>
              <a:t>97-103</a:t>
            </a:r>
          </a:p>
          <a:p>
            <a:pPr algn="just"/>
            <a:r>
              <a:rPr lang="tr-TR" dirty="0"/>
              <a:t>1960 SONRASI KAVRAMSAL </a:t>
            </a:r>
            <a:r>
              <a:rPr lang="tr-TR" dirty="0" smtClean="0"/>
              <a:t>SANATININ GÜNÜMÜZ </a:t>
            </a:r>
            <a:r>
              <a:rPr lang="tr-TR" dirty="0"/>
              <a:t>RESİM SANATINA ETKİLERİ, Bahar ARTAN </a:t>
            </a:r>
            <a:r>
              <a:rPr lang="tr-TR" dirty="0" smtClean="0"/>
              <a:t>OSKAY, </a:t>
            </a:r>
            <a:r>
              <a:rPr lang="en-US" dirty="0" err="1"/>
              <a:t>idil</a:t>
            </a:r>
            <a:r>
              <a:rPr lang="en-US" dirty="0"/>
              <a:t>, 2018, </a:t>
            </a:r>
            <a:r>
              <a:rPr lang="en-US" dirty="0" err="1"/>
              <a:t>cilt</a:t>
            </a:r>
            <a:r>
              <a:rPr lang="en-US" dirty="0"/>
              <a:t> / volume 7, </a:t>
            </a:r>
            <a:r>
              <a:rPr lang="en-US" dirty="0" err="1"/>
              <a:t>sayı</a:t>
            </a:r>
            <a:r>
              <a:rPr lang="en-US" dirty="0"/>
              <a:t> / issue 47</a:t>
            </a:r>
            <a:r>
              <a:rPr lang="tr-TR" dirty="0" smtClean="0"/>
              <a:t> </a:t>
            </a:r>
            <a:endParaRPr lang="tr-TR" dirty="0"/>
          </a:p>
        </p:txBody>
      </p:sp>
    </p:spTree>
    <p:extLst>
      <p:ext uri="{BB962C8B-B14F-4D97-AF65-F5344CB8AC3E}">
        <p14:creationId xmlns:p14="http://schemas.microsoft.com/office/powerpoint/2010/main" val="5119351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KAVRAMSAL SANAT </a:t>
            </a:r>
            <a:endParaRPr lang="tr-TR" b="1" dirty="0"/>
          </a:p>
        </p:txBody>
      </p:sp>
      <p:sp>
        <p:nvSpPr>
          <p:cNvPr id="3" name="İçerik Yer Tutucusu 2"/>
          <p:cNvSpPr>
            <a:spLocks noGrp="1"/>
          </p:cNvSpPr>
          <p:nvPr>
            <p:ph idx="1"/>
          </p:nvPr>
        </p:nvSpPr>
        <p:spPr/>
        <p:txBody>
          <a:bodyPr>
            <a:normAutofit fontScale="85000" lnSpcReduction="10000"/>
          </a:bodyPr>
          <a:lstStyle/>
          <a:p>
            <a:pPr marL="0" indent="0" algn="just">
              <a:lnSpc>
                <a:spcPct val="150000"/>
              </a:lnSpc>
              <a:buNone/>
            </a:pPr>
            <a:r>
              <a:rPr lang="tr-TR" dirty="0" smtClean="0"/>
              <a:t>            Kavramsal sanat terimi, 1960’ların ortalarında kendilerini alışılageldik sanat eseri biçiminde göstermeyen sanat eserleri için kullanılmaya başlanmıştır. Sanatın kuramsal yanını çözümlemeyi, yeniden tanımlamayı amaçlayan kavramsal sanat, mantık ve felsefeyle yakından ilişkilidir. Sanatçı, o güne kadar sanatta bulunan geleneksel malzemelerin ve biçimlerin dışında düşünmeye başlayıp düşüncelerini uygun malzemeler aracılığıyla ifade etmiştir. Kavramsal sanat, sanatın nesnesini fetişleşmiş bir nesne ya da meta olmaktan kurtarmayı amaçlar ve sanatın düşünsel bir süreç olduğunu göstermeye çalışır. </a:t>
            </a:r>
            <a:endParaRPr lang="tr-TR" dirty="0"/>
          </a:p>
        </p:txBody>
      </p:sp>
    </p:spTree>
    <p:extLst>
      <p:ext uri="{BB962C8B-B14F-4D97-AF65-F5344CB8AC3E}">
        <p14:creationId xmlns:p14="http://schemas.microsoft.com/office/powerpoint/2010/main" val="37709673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016000" y="1443841"/>
            <a:ext cx="10160000" cy="3970318"/>
          </a:xfrm>
          <a:prstGeom prst="rect">
            <a:avLst/>
          </a:prstGeom>
        </p:spPr>
        <p:txBody>
          <a:bodyPr wrap="square">
            <a:spAutoFit/>
          </a:bodyPr>
          <a:lstStyle/>
          <a:p>
            <a:pPr algn="just">
              <a:lnSpc>
                <a:spcPct val="150000"/>
              </a:lnSpc>
            </a:pPr>
            <a:r>
              <a:rPr lang="tr-TR" sz="2400" dirty="0" smtClean="0"/>
              <a:t>          Kavramın önemli olduğu, estetik olgusuna mesafeli duran kavramsal bir üretim olan kavramsal sanat “düşünsel olan bir sanat üzerine düşünme eylemidir”. Sanatın ne olduğunun eleştirel bir bakışla sorgulanması, geleneksel yerleşmiş yöntemlerle yapılamazdı. Bu da kavramsal sanatın biçimsel sanatlara tamamen karşı durmasını getirmiştir. “Fikirler sanatı” olarak da tanımlanan kavramsal sanatı </a:t>
            </a:r>
            <a:r>
              <a:rPr lang="tr-TR" sz="2400" dirty="0" err="1" smtClean="0"/>
              <a:t>Kosuth</a:t>
            </a:r>
            <a:r>
              <a:rPr lang="tr-TR" sz="2400" dirty="0" smtClean="0"/>
              <a:t> ise tanımlama konusunda, “tanımlamak zorunda olmadığıma memnunum, artık sadece sanat var ve öyle adlandırabilirim” der. </a:t>
            </a:r>
            <a:endParaRPr lang="tr-TR" sz="2400" dirty="0"/>
          </a:p>
        </p:txBody>
      </p:sp>
    </p:spTree>
    <p:extLst>
      <p:ext uri="{BB962C8B-B14F-4D97-AF65-F5344CB8AC3E}">
        <p14:creationId xmlns:p14="http://schemas.microsoft.com/office/powerpoint/2010/main" val="6944746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098550" y="1158439"/>
            <a:ext cx="9994900" cy="3970318"/>
          </a:xfrm>
          <a:prstGeom prst="rect">
            <a:avLst/>
          </a:prstGeom>
        </p:spPr>
        <p:txBody>
          <a:bodyPr wrap="square">
            <a:spAutoFit/>
          </a:bodyPr>
          <a:lstStyle/>
          <a:p>
            <a:pPr algn="just">
              <a:lnSpc>
                <a:spcPct val="150000"/>
              </a:lnSpc>
            </a:pPr>
            <a:r>
              <a:rPr lang="tr-TR" sz="2400" dirty="0" smtClean="0"/>
              <a:t>                Sanatın anlamı, tanımı üzerine tartışmaların </a:t>
            </a:r>
            <a:r>
              <a:rPr lang="tr-TR" sz="2400" dirty="0" err="1" smtClean="0"/>
              <a:t>Marcel</a:t>
            </a:r>
            <a:r>
              <a:rPr lang="tr-TR" sz="2400" dirty="0" smtClean="0"/>
              <a:t> </a:t>
            </a:r>
            <a:r>
              <a:rPr lang="tr-TR" sz="2400" dirty="0" err="1" smtClean="0"/>
              <a:t>Duchamp’ın</a:t>
            </a:r>
            <a:r>
              <a:rPr lang="tr-TR" sz="2400" dirty="0" smtClean="0"/>
              <a:t> “ Pisuarıyla başladığı bilinmektedir. </a:t>
            </a:r>
            <a:r>
              <a:rPr lang="tr-TR" sz="2400" dirty="0" err="1" smtClean="0"/>
              <a:t>Duchamp</a:t>
            </a:r>
            <a:r>
              <a:rPr lang="tr-TR" sz="2400" dirty="0" smtClean="0"/>
              <a:t>, düşüncenin yapıta dönüşmesinin yolunu açmıştır. Sanat ile yaşam arasındaki çizginin kaldırılması bu şeklide başlayıp kavramsal sanatçıların da sürdürdükleri ele alış şekline dönüşmüştür. Mehmet Ergüven, </a:t>
            </a:r>
            <a:r>
              <a:rPr lang="tr-TR" sz="2400" dirty="0" err="1" smtClean="0"/>
              <a:t>Duchamp’ın</a:t>
            </a:r>
            <a:r>
              <a:rPr lang="tr-TR" sz="2400" dirty="0" smtClean="0"/>
              <a:t> sanatından bahsederken; “(onu) </a:t>
            </a:r>
            <a:r>
              <a:rPr lang="tr-TR" sz="2400" dirty="0" err="1" smtClean="0"/>
              <a:t>Avant</a:t>
            </a:r>
            <a:r>
              <a:rPr lang="tr-TR" sz="2400" dirty="0" smtClean="0"/>
              <a:t> </a:t>
            </a:r>
            <a:r>
              <a:rPr lang="tr-TR" sz="2400" dirty="0" err="1" smtClean="0"/>
              <a:t>Garde</a:t>
            </a:r>
            <a:r>
              <a:rPr lang="tr-TR" sz="2400" dirty="0" smtClean="0"/>
              <a:t> olarak sınıflandırmamızı sağlayan bu düstur, sanat ile yaşam arasındaki sınır çizgisinin feshidir kuşkusuz” der. </a:t>
            </a:r>
            <a:endParaRPr lang="tr-TR" sz="2400" dirty="0"/>
          </a:p>
        </p:txBody>
      </p:sp>
    </p:spTree>
    <p:extLst>
      <p:ext uri="{BB962C8B-B14F-4D97-AF65-F5344CB8AC3E}">
        <p14:creationId xmlns:p14="http://schemas.microsoft.com/office/powerpoint/2010/main" val="34431297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920750" y="1350129"/>
            <a:ext cx="10350500" cy="4524315"/>
          </a:xfrm>
          <a:prstGeom prst="rect">
            <a:avLst/>
          </a:prstGeom>
        </p:spPr>
        <p:txBody>
          <a:bodyPr wrap="square">
            <a:spAutoFit/>
          </a:bodyPr>
          <a:lstStyle/>
          <a:p>
            <a:pPr algn="just">
              <a:lnSpc>
                <a:spcPct val="150000"/>
              </a:lnSpc>
            </a:pPr>
            <a:r>
              <a:rPr lang="tr-TR" sz="2400" dirty="0" smtClean="0"/>
              <a:t>             Kavramsal sanatın terim olarak yerleşmesinde Sol </a:t>
            </a:r>
            <a:r>
              <a:rPr lang="tr-TR" sz="2400" dirty="0" err="1" smtClean="0"/>
              <a:t>Lewitt’in</a:t>
            </a:r>
            <a:r>
              <a:rPr lang="tr-TR" sz="2400" dirty="0" smtClean="0"/>
              <a:t> payı büyüktür. Kendi çalışmalarının </a:t>
            </a:r>
            <a:r>
              <a:rPr lang="tr-TR" sz="2400" dirty="0" err="1" smtClean="0"/>
              <a:t>kavramsallığını</a:t>
            </a:r>
            <a:r>
              <a:rPr lang="tr-TR" sz="2400" dirty="0" smtClean="0"/>
              <a:t> vurgulamak için 1967 yılında ART FORUM dergisinde yayınlandığı “kavramsal sanat üzerine paragraflar” yazısından sonra bu terim, dönemin neredeyse tüm alternatif ifade biçimlerini karşılayan bir genel terim haline gelmiştir. Lewitt bu yazısında; düşünce ve kavramın işin en önemli yanı olduğunu, bütün karar ve planların baştan oluşturulup uygulamanın sadece bir formalite gereği olduğunu, dolayısıyla düşüncenin sanatı oluşturan bir makineye dönüşmüş olduğunu belirtmiştir. </a:t>
            </a:r>
            <a:endParaRPr lang="tr-TR" sz="2400" dirty="0"/>
          </a:p>
        </p:txBody>
      </p:sp>
    </p:spTree>
    <p:extLst>
      <p:ext uri="{BB962C8B-B14F-4D97-AF65-F5344CB8AC3E}">
        <p14:creationId xmlns:p14="http://schemas.microsoft.com/office/powerpoint/2010/main" val="9430021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073150" y="1345470"/>
            <a:ext cx="10045700" cy="3970318"/>
          </a:xfrm>
          <a:prstGeom prst="rect">
            <a:avLst/>
          </a:prstGeom>
        </p:spPr>
        <p:txBody>
          <a:bodyPr wrap="square">
            <a:spAutoFit/>
          </a:bodyPr>
          <a:lstStyle/>
          <a:p>
            <a:pPr algn="just">
              <a:lnSpc>
                <a:spcPct val="150000"/>
              </a:lnSpc>
            </a:pPr>
            <a:r>
              <a:rPr lang="tr-TR" sz="2400" dirty="0" smtClean="0"/>
              <a:t>                 Joseph </a:t>
            </a:r>
            <a:r>
              <a:rPr lang="tr-TR" sz="2400" dirty="0" err="1" smtClean="0"/>
              <a:t>Kosuth</a:t>
            </a:r>
            <a:r>
              <a:rPr lang="tr-TR" sz="2400" dirty="0" smtClean="0"/>
              <a:t> da, 1969’da yayınlandığı makaleleri ile kavramsal sanatı sorgulamıştır. 1910’da şair </a:t>
            </a:r>
            <a:r>
              <a:rPr lang="tr-TR" sz="2400" dirty="0" err="1" smtClean="0"/>
              <a:t>Apollinaire</a:t>
            </a:r>
            <a:r>
              <a:rPr lang="tr-TR" sz="2400" dirty="0" smtClean="0"/>
              <a:t> “kavram resmi” diye bir terimi ilk kez kullanmıştı. Bu terimi </a:t>
            </a:r>
            <a:r>
              <a:rPr lang="tr-TR" sz="2400" dirty="0" err="1" smtClean="0"/>
              <a:t>kubizmi</a:t>
            </a:r>
            <a:r>
              <a:rPr lang="tr-TR" sz="2400" dirty="0" smtClean="0"/>
              <a:t> açıklamak için kullanmıştı ve düşüncesi şuydu: Varlık görüntülerin ötesindedir. Resimdeki varlık, zihinsel bir tasarımın sonucudur. Resim bir kavramın resmidir. Duyuma karşı zihni öne çıkartan bu düşünce, sanatın kavramsallığıyla da bazı benzerlikler taşımaktadır. Ama onun amacı, kübizmin felsefesini ortaya koymaktı.</a:t>
            </a:r>
            <a:endParaRPr lang="tr-TR" sz="2400" dirty="0"/>
          </a:p>
        </p:txBody>
      </p:sp>
    </p:spTree>
    <p:extLst>
      <p:ext uri="{BB962C8B-B14F-4D97-AF65-F5344CB8AC3E}">
        <p14:creationId xmlns:p14="http://schemas.microsoft.com/office/powerpoint/2010/main" val="14399187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600810" y="1266144"/>
            <a:ext cx="11301940" cy="3359061"/>
          </a:xfrm>
          <a:prstGeom prst="rect">
            <a:avLst/>
          </a:prstGeom>
        </p:spPr>
        <p:txBody>
          <a:bodyPr wrap="none">
            <a:spAutoFit/>
          </a:bodyPr>
          <a:lstStyle/>
          <a:p>
            <a:pPr algn="just">
              <a:lnSpc>
                <a:spcPct val="150000"/>
              </a:lnSpc>
            </a:pPr>
            <a:r>
              <a:rPr lang="tr-TR" sz="2400" dirty="0" smtClean="0"/>
              <a:t>         Kavramsal Sanat’ın temelinde düşüncenin sanat eserinden daha önemli olduğu ve </a:t>
            </a:r>
          </a:p>
          <a:p>
            <a:pPr algn="just">
              <a:lnSpc>
                <a:spcPct val="150000"/>
              </a:lnSpc>
            </a:pPr>
            <a:r>
              <a:rPr lang="tr-TR" sz="2400" dirty="0" smtClean="0"/>
              <a:t>doğru biçimi ve malzemeyi  bulana dek sanatın düşünce boyutunda kalması gerekliliği</a:t>
            </a:r>
          </a:p>
          <a:p>
            <a:pPr algn="just">
              <a:lnSpc>
                <a:spcPct val="150000"/>
              </a:lnSpc>
            </a:pPr>
            <a:r>
              <a:rPr lang="tr-TR" sz="2400" dirty="0" smtClean="0"/>
              <a:t>yatmaktadır. ABD’li kavramsal sanatçı LeWitt’in (1967) </a:t>
            </a:r>
            <a:r>
              <a:rPr lang="tr-TR" sz="2400" b="1" i="1" dirty="0" smtClean="0"/>
              <a:t>“..kavramsal sanatta fikir ya da</a:t>
            </a:r>
          </a:p>
          <a:p>
            <a:pPr algn="just">
              <a:lnSpc>
                <a:spcPct val="150000"/>
              </a:lnSpc>
            </a:pPr>
            <a:r>
              <a:rPr lang="tr-TR" sz="2400" b="1" i="1" dirty="0" smtClean="0"/>
              <a:t>kavram, sanat eserinin en önemli kısmıdır.. tüm planlamalar ve karar almalar önceden</a:t>
            </a:r>
          </a:p>
          <a:p>
            <a:pPr algn="just">
              <a:lnSpc>
                <a:spcPct val="150000"/>
              </a:lnSpc>
            </a:pPr>
            <a:r>
              <a:rPr lang="tr-TR" sz="2400" b="1" i="1" dirty="0" smtClean="0"/>
              <a:t>yapılır ve fikrin uygulamaya geçirilmesi ikinci planda kalır. Fikir, sanat yapan bir makine</a:t>
            </a:r>
          </a:p>
          <a:p>
            <a:pPr algn="just">
              <a:lnSpc>
                <a:spcPct val="150000"/>
              </a:lnSpc>
            </a:pPr>
            <a:r>
              <a:rPr lang="tr-TR" sz="2400" b="1" i="1" dirty="0" smtClean="0"/>
              <a:t> haline gelir” </a:t>
            </a:r>
            <a:r>
              <a:rPr lang="tr-TR" sz="2400" dirty="0" smtClean="0"/>
              <a:t>( Lewitt, 1967) sözleri bu anlamda açıklayıcıdır.</a:t>
            </a:r>
            <a:endParaRPr lang="tr-TR" sz="2400" dirty="0"/>
          </a:p>
        </p:txBody>
      </p:sp>
    </p:spTree>
    <p:extLst>
      <p:ext uri="{BB962C8B-B14F-4D97-AF65-F5344CB8AC3E}">
        <p14:creationId xmlns:p14="http://schemas.microsoft.com/office/powerpoint/2010/main" val="11885097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850900" y="1720840"/>
            <a:ext cx="10134600" cy="3416320"/>
          </a:xfrm>
          <a:prstGeom prst="rect">
            <a:avLst/>
          </a:prstGeom>
        </p:spPr>
        <p:txBody>
          <a:bodyPr wrap="square">
            <a:spAutoFit/>
          </a:bodyPr>
          <a:lstStyle/>
          <a:p>
            <a:pPr algn="just">
              <a:lnSpc>
                <a:spcPct val="150000"/>
              </a:lnSpc>
            </a:pPr>
            <a:r>
              <a:rPr lang="tr-TR" sz="2400" dirty="0" smtClean="0"/>
              <a:t>Dolayısıyla Kavramsal Sanat’ta, madde (tuval, granit vb.) yerine sanat fikri ön plana çıkmaktadır. Bu nedenle Kavramsal Sanat, “fikirler sanatı” olarak da adlandırılmaktadır. İngiltere ve ABD’de </a:t>
            </a:r>
            <a:r>
              <a:rPr lang="tr-TR" sz="2400" dirty="0" err="1" smtClean="0"/>
              <a:t>modernizm</a:t>
            </a:r>
            <a:r>
              <a:rPr lang="tr-TR" sz="2400" dirty="0"/>
              <a:t> </a:t>
            </a:r>
            <a:r>
              <a:rPr lang="tr-TR" sz="2400" dirty="0" smtClean="0"/>
              <a:t>formalist eğilimlerine karşı sanat eserinde </a:t>
            </a:r>
            <a:r>
              <a:rPr lang="tr-TR" sz="2400" dirty="0" err="1" smtClean="0"/>
              <a:t>nesnesizliği</a:t>
            </a:r>
            <a:r>
              <a:rPr lang="tr-TR" sz="2400" dirty="0"/>
              <a:t> </a:t>
            </a:r>
            <a:r>
              <a:rPr lang="tr-TR" sz="2400" dirty="0" smtClean="0"/>
              <a:t>ön plana çıkartan “Kavramsal Sanat”, klasik anlamda resim ve heykel tarzı nesnelerin ticari </a:t>
            </a:r>
            <a:r>
              <a:rPr lang="tr-TR" sz="2400" dirty="0" err="1" smtClean="0"/>
              <a:t>metaya</a:t>
            </a:r>
            <a:r>
              <a:rPr lang="tr-TR" sz="2400" dirty="0" smtClean="0"/>
              <a:t> dönüşmelerini eleştirmiş ve kendi çerçevesini de bunun dışında konumlandırmıştır. </a:t>
            </a:r>
            <a:endParaRPr lang="tr-TR" sz="2400" dirty="0"/>
          </a:p>
        </p:txBody>
      </p:sp>
    </p:spTree>
    <p:extLst>
      <p:ext uri="{BB962C8B-B14F-4D97-AF65-F5344CB8AC3E}">
        <p14:creationId xmlns:p14="http://schemas.microsoft.com/office/powerpoint/2010/main" val="27240496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647700" y="198041"/>
            <a:ext cx="7962900" cy="6186309"/>
          </a:xfrm>
          <a:prstGeom prst="rect">
            <a:avLst/>
          </a:prstGeom>
        </p:spPr>
        <p:txBody>
          <a:bodyPr wrap="square">
            <a:spAutoFit/>
          </a:bodyPr>
          <a:lstStyle/>
          <a:p>
            <a:pPr algn="just">
              <a:lnSpc>
                <a:spcPct val="150000"/>
              </a:lnSpc>
            </a:pPr>
            <a:r>
              <a:rPr lang="tr-TR" sz="2400" dirty="0" err="1" smtClean="0"/>
              <a:t>Kosuth’un</a:t>
            </a:r>
            <a:r>
              <a:rPr lang="tr-TR" sz="2400" dirty="0" smtClean="0"/>
              <a:t> </a:t>
            </a:r>
            <a:r>
              <a:rPr lang="tr-TR" sz="2400" dirty="0" err="1" smtClean="0"/>
              <a:t>Duchamp’a</a:t>
            </a:r>
            <a:r>
              <a:rPr lang="tr-TR" sz="2400" dirty="0" smtClean="0"/>
              <a:t> verdiği referans Kavramsal Sanat’ın öncüllerinden biri olarak Dadaizm’i ön plana çıkartmaktadır. Dadaizm, 1916-1917 yıllarında New York ve Zürih merkezli olmak üzere ortaya çıkan yeni bir sanat hareketidir. Bu hareketin temel düsturu, artık sanatsal anlamda yeni bir şey üretilemeyecek olması ve bu nedenle sanata karşı inançsızlık ve onu yok etme motivasyonudur. Bu aşamada </a:t>
            </a:r>
            <a:r>
              <a:rPr lang="tr-TR" sz="2400" dirty="0" err="1" smtClean="0"/>
              <a:t>Marcel</a:t>
            </a:r>
            <a:r>
              <a:rPr lang="tr-TR" sz="2400" dirty="0"/>
              <a:t> </a:t>
            </a:r>
            <a:r>
              <a:rPr lang="tr-TR" sz="2400" dirty="0" err="1" smtClean="0"/>
              <a:t>Duchamp</a:t>
            </a:r>
            <a:r>
              <a:rPr lang="tr-TR" sz="2400" dirty="0" smtClean="0"/>
              <a:t>, hazır-yapımları (ready-made) ile ön plana çıkmaktadır. Sanat ürünün yüceliğini, tekilliğini vurgulayan eğilime karşın </a:t>
            </a:r>
            <a:r>
              <a:rPr lang="tr-TR" sz="2400" dirty="0" err="1" smtClean="0"/>
              <a:t>Duchamp</a:t>
            </a:r>
            <a:r>
              <a:rPr lang="tr-TR" sz="2400" dirty="0" smtClean="0"/>
              <a:t>, bir </a:t>
            </a:r>
            <a:r>
              <a:rPr lang="tr-TR" sz="2400" b="1" i="1" dirty="0" smtClean="0"/>
              <a:t>pisuarı</a:t>
            </a:r>
            <a:r>
              <a:rPr lang="tr-TR" sz="2400" dirty="0" smtClean="0"/>
              <a:t> sanat eseri olarak gündeme getirerek bu estetik çerçeveye itiraz etmektedir. </a:t>
            </a:r>
            <a:endParaRPr lang="tr-TR" sz="2400" dirty="0"/>
          </a:p>
        </p:txBody>
      </p:sp>
      <p:pic>
        <p:nvPicPr>
          <p:cNvPr id="3" name="Resim 2"/>
          <p:cNvPicPr>
            <a:picLocks noChangeAspect="1"/>
          </p:cNvPicPr>
          <p:nvPr/>
        </p:nvPicPr>
        <p:blipFill>
          <a:blip r:embed="rId2"/>
          <a:stretch>
            <a:fillRect/>
          </a:stretch>
        </p:blipFill>
        <p:spPr>
          <a:xfrm>
            <a:off x="9105900" y="680095"/>
            <a:ext cx="2349500" cy="2611100"/>
          </a:xfrm>
          <a:prstGeom prst="rect">
            <a:avLst/>
          </a:prstGeom>
        </p:spPr>
      </p:pic>
    </p:spTree>
    <p:extLst>
      <p:ext uri="{BB962C8B-B14F-4D97-AF65-F5344CB8AC3E}">
        <p14:creationId xmlns:p14="http://schemas.microsoft.com/office/powerpoint/2010/main" val="558043504"/>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TotalTime>
  <Words>757</Words>
  <Application>Microsoft Office PowerPoint</Application>
  <PresentationFormat>Geniş ekran</PresentationFormat>
  <Paragraphs>19</Paragraphs>
  <Slides>11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11</vt:i4>
      </vt:variant>
    </vt:vector>
  </HeadingPairs>
  <TitlesOfParts>
    <vt:vector size="15" baseType="lpstr">
      <vt:lpstr>Arial</vt:lpstr>
      <vt:lpstr>Calibri</vt:lpstr>
      <vt:lpstr>Calibri Light</vt:lpstr>
      <vt:lpstr>Office Teması</vt:lpstr>
      <vt:lpstr>DENEYSEL TASARIM</vt:lpstr>
      <vt:lpstr>KAVRAMSAL SANAT </vt:lpstr>
      <vt:lpstr>PowerPoint Sunusu</vt:lpstr>
      <vt:lpstr>PowerPoint Sunusu</vt:lpstr>
      <vt:lpstr>PowerPoint Sunusu</vt:lpstr>
      <vt:lpstr>PowerPoint Sunusu</vt:lpstr>
      <vt:lpstr>PowerPoint Sunusu</vt:lpstr>
      <vt:lpstr>PowerPoint Sunusu</vt:lpstr>
      <vt:lpstr>PowerPoint Sunusu</vt:lpstr>
      <vt:lpstr>PowerPoint Sunusu</vt:lpstr>
      <vt:lpstr>KAYNAKÇA</vt:lpstr>
    </vt:vector>
  </TitlesOfParts>
  <Company>SilentAll Team</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Deneysel Tasarım</dc:title>
  <dc:creator>mehtap uğur</dc:creator>
  <cp:lastModifiedBy>mehtap uğur</cp:lastModifiedBy>
  <cp:revision>9</cp:revision>
  <dcterms:created xsi:type="dcterms:W3CDTF">2020-05-02T20:22:59Z</dcterms:created>
  <dcterms:modified xsi:type="dcterms:W3CDTF">2020-05-02T21:05:33Z</dcterms:modified>
</cp:coreProperties>
</file>