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76" d="100"/>
          <a:sy n="76" d="100"/>
        </p:scale>
        <p:origin x="126" y="82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78ABE3C1-DBE1-495D-B57B-2849774B866A}" type="datetimeFigureOut">
              <a:rPr lang="en-US" dirty="0"/>
              <a:t>4/25/2018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46C117F-5CCF-4837-BE5F-2B92066CAFAF}" type="datetimeFigureOut">
              <a:rPr lang="en-US" dirty="0"/>
              <a:t>4/25/2018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84EB90BD-B6CE-46B7-997F-7313B992CCDC}" type="datetimeFigureOut">
              <a:rPr lang="en-US" dirty="0"/>
              <a:t>4/25/2018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tr-TR" smtClean="0"/>
              <a:t>Asıl başlık stili için tıklatın</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CDB9D11F-B188-461D-B23F-39381795C052}" type="datetimeFigureOut">
              <a:rPr lang="en-US" dirty="0"/>
              <a:t>4/25/2018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52E6D8D9-55A2-4063-B0F3-121F44549695}" type="datetimeFigureOut">
              <a:rPr lang="en-US" dirty="0"/>
              <a:t>4/25/2018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tr-TR" smtClean="0"/>
              <a:t>Asıl başlık stili için tıklatın</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D4B24536-994D-4021-A283-9F449C0DB509}" type="datetimeFigureOut">
              <a:rPr lang="en-US" dirty="0"/>
              <a:t>4/25/2018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tr-TR" smtClean="0"/>
              <a:t>Asıl başlık stili için tıklatın</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3CBBBB78-C96F-47B7-AB17-D852CA960AC9}" type="datetimeFigureOut">
              <a:rPr lang="en-US" dirty="0"/>
              <a:t>4/25/2018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dirty="0"/>
              <a:t>4/25/2018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6178E61D-D431-422C-9764-11DAFE33AB63}" type="datetimeFigureOut">
              <a:rPr lang="en-US" dirty="0"/>
              <a:t>4/25/2018</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dirty="0"/>
              <a:t>4/25/2018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30578ACC-22D6-47C1-A373-4FD133E34F3C}" type="datetimeFigureOut">
              <a:rPr lang="en-US" dirty="0"/>
              <a:t>4/25/2018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dirty="0"/>
              <a:t>4/25/2018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80322" y="3030008"/>
            <a:ext cx="4698355" cy="2906179"/>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594123" y="3030008"/>
            <a:ext cx="4700059" cy="2906179"/>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dirty="0"/>
              <a:t>4/25/2018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dirty="0"/>
              <a:t>4/25/2018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D24A7AC-904D-4781-85BA-7D10C17ED021}" type="datetimeFigureOut">
              <a:rPr lang="en-US" dirty="0"/>
              <a:t>4/25/2018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tr-TR" smtClean="0"/>
              <a:t>Asıl başlık stili için tıklatın</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E331444B-B92B-4E27-8C94-BB93EAF5CB18}" type="datetimeFigureOut">
              <a:rPr lang="en-US" dirty="0"/>
              <a:t>4/25/2018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363EFA5E-FA76-400D-B3DC-F0BA90E6D107}" type="datetimeFigureOut">
              <a:rPr lang="en-US" dirty="0"/>
              <a:t>4/25/2018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D6E9DEC-419B-4CC5-A080-3B06BD5A8291}" type="datetimeFigureOut">
              <a:rPr lang="en-US" dirty="0"/>
              <a:t>4/25/2018</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Öğrenme Psikolojisi</a:t>
            </a:r>
            <a:endParaRPr lang="tr-TR" dirty="0"/>
          </a:p>
        </p:txBody>
      </p:sp>
      <p:sp>
        <p:nvSpPr>
          <p:cNvPr id="3" name="Alt Başlık 2"/>
          <p:cNvSpPr>
            <a:spLocks noGrp="1"/>
          </p:cNvSpPr>
          <p:nvPr>
            <p:ph type="subTitle" idx="1"/>
          </p:nvPr>
        </p:nvSpPr>
        <p:spPr/>
        <p:txBody>
          <a:bodyPr/>
          <a:lstStyle/>
          <a:p>
            <a:r>
              <a:rPr lang="tr-TR" dirty="0" smtClean="0"/>
              <a:t>Giriş</a:t>
            </a:r>
            <a:endParaRPr lang="tr-TR" dirty="0"/>
          </a:p>
        </p:txBody>
      </p:sp>
    </p:spTree>
    <p:extLst>
      <p:ext uri="{BB962C8B-B14F-4D97-AF65-F5344CB8AC3E}">
        <p14:creationId xmlns:p14="http://schemas.microsoft.com/office/powerpoint/2010/main" val="8420401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3"/>
          <p:cNvSpPr>
            <a:spLocks noGrp="1" noChangeArrowheads="1"/>
          </p:cNvSpPr>
          <p:nvPr>
            <p:ph type="title"/>
          </p:nvPr>
        </p:nvSpPr>
        <p:spPr/>
        <p:txBody>
          <a:bodyPr/>
          <a:lstStyle/>
          <a:p>
            <a:pPr eaLnBrk="1" hangingPunct="1"/>
            <a:r>
              <a:rPr lang="en-US" altLang="tr-TR" smtClean="0"/>
              <a:t>C. </a:t>
            </a:r>
            <a:r>
              <a:rPr lang="en-US" altLang="tr-TR" smtClean="0">
                <a:latin typeface="Arial" panose="020B0604020202020204" pitchFamily="34" charset="0"/>
                <a:cs typeface="Arial" panose="020B0604020202020204" pitchFamily="34" charset="0"/>
                <a:sym typeface="Arial" panose="020B0604020202020204" pitchFamily="34" charset="0"/>
              </a:rPr>
              <a:t>Öğrenilmiş Davranışlar</a:t>
            </a:r>
            <a:r>
              <a:rPr lang="en-US" altLang="tr-TR" smtClean="0"/>
              <a:t> </a:t>
            </a:r>
          </a:p>
        </p:txBody>
      </p:sp>
      <p:sp>
        <p:nvSpPr>
          <p:cNvPr id="13315" name="Rectangle 1"/>
          <p:cNvSpPr>
            <a:spLocks noGrp="1" noChangeArrowheads="1"/>
          </p:cNvSpPr>
          <p:nvPr>
            <p:ph idx="1"/>
          </p:nvPr>
        </p:nvSpPr>
        <p:spPr>
          <a:xfrm>
            <a:off x="2362201" y="2362200"/>
            <a:ext cx="3775075" cy="4495800"/>
          </a:xfrm>
        </p:spPr>
        <p:txBody>
          <a:bodyPr/>
          <a:lstStyle/>
          <a:p>
            <a:pPr marL="382588" indent="-342900">
              <a:buClr>
                <a:srgbClr val="003366"/>
              </a:buClr>
              <a:buSzPct val="75000"/>
              <a:buFont typeface="Wingdings" panose="05000000000000000000" pitchFamily="2" charset="2"/>
              <a:buChar char="l"/>
            </a:pPr>
            <a:r>
              <a:rPr lang="en-US" altLang="tr-TR" smtClean="0"/>
              <a:t>Bu türden davranışlar, çevre ile organizmanın etkileşimi sonucu ortaya çıkan ve nispeten kalıcı olan öğrenmelerdir. İnsanların sahip olduğu davranışların birçoğu bu türdendir. </a:t>
            </a:r>
          </a:p>
        </p:txBody>
      </p:sp>
      <p:pic>
        <p:nvPicPr>
          <p:cNvPr id="13316" name="Picture 2"/>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00800" y="1676400"/>
            <a:ext cx="3962400" cy="441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59137984"/>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338" name="Group 16"/>
          <p:cNvGrpSpPr>
            <a:grpSpLocks/>
          </p:cNvGrpSpPr>
          <p:nvPr/>
        </p:nvGrpSpPr>
        <p:grpSpPr bwMode="auto">
          <a:xfrm>
            <a:off x="1524000" y="1370013"/>
            <a:ext cx="8686800" cy="4743450"/>
            <a:chOff x="0" y="0"/>
            <a:chExt cx="5472" cy="2987"/>
          </a:xfrm>
        </p:grpSpPr>
        <p:sp>
          <p:nvSpPr>
            <p:cNvPr id="92161" name="Freeform 1"/>
            <p:cNvSpPr>
              <a:spLocks/>
            </p:cNvSpPr>
            <p:nvPr/>
          </p:nvSpPr>
          <p:spPr bwMode="auto">
            <a:xfrm rot="5400000" flipH="1">
              <a:off x="3394" y="535"/>
              <a:ext cx="605" cy="1916"/>
            </a:xfrm>
            <a:custGeom>
              <a:avLst/>
              <a:gdLst>
                <a:gd name="T0" fmla="*/ 0 w 21600"/>
                <a:gd name="T1" fmla="*/ 0 h 21600"/>
                <a:gd name="T2" fmla="*/ 2605 w 21600"/>
                <a:gd name="T3" fmla="*/ 0 h 21600"/>
                <a:gd name="T4" fmla="*/ 2605 w 21600"/>
                <a:gd name="T5" fmla="*/ 21600 h 21600"/>
                <a:gd name="T6" fmla="*/ 21600 w 21600"/>
                <a:gd name="T7" fmla="*/ 21600 h 21600"/>
              </a:gdLst>
              <a:ahLst/>
              <a:cxnLst>
                <a:cxn ang="0">
                  <a:pos x="T0" y="T1"/>
                </a:cxn>
                <a:cxn ang="0">
                  <a:pos x="T2" y="T3"/>
                </a:cxn>
                <a:cxn ang="0">
                  <a:pos x="T4" y="T5"/>
                </a:cxn>
                <a:cxn ang="0">
                  <a:pos x="T6" y="T7"/>
                </a:cxn>
              </a:cxnLst>
              <a:rect l="0" t="0" r="r" b="b"/>
              <a:pathLst>
                <a:path w="21600" h="21600">
                  <a:moveTo>
                    <a:pt x="0" y="0"/>
                  </a:moveTo>
                  <a:lnTo>
                    <a:pt x="2605" y="0"/>
                  </a:lnTo>
                  <a:lnTo>
                    <a:pt x="2605" y="21600"/>
                  </a:lnTo>
                  <a:lnTo>
                    <a:pt x="21600" y="21600"/>
                  </a:lnTo>
                </a:path>
              </a:pathLst>
            </a:custGeom>
            <a:noFill/>
            <a:ln w="28575" cap="flat">
              <a:solidFill>
                <a:srgbClr val="003366"/>
              </a:solidFill>
              <a:prstDash val="solid"/>
              <a:miter lim="800000"/>
              <a:headEnd type="none" w="med" len="med"/>
              <a:tailEnd type="none" w="med" len="med"/>
            </a:ln>
            <a:extLst>
              <a:ext uri="{909E8E84-426E-40dd-AFC4-6F175D3DCCD1}"/>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92162" name="Line 2"/>
            <p:cNvSpPr>
              <a:spLocks noChangeShapeType="1"/>
            </p:cNvSpPr>
            <p:nvPr/>
          </p:nvSpPr>
          <p:spPr bwMode="auto">
            <a:xfrm rot="10800000" flipH="1">
              <a:off x="2736" y="1194"/>
              <a:ext cx="1" cy="605"/>
            </a:xfrm>
            <a:prstGeom prst="line">
              <a:avLst/>
            </a:prstGeom>
            <a:noFill/>
            <a:ln w="28575" cap="flat">
              <a:solidFill>
                <a:srgbClr val="003366"/>
              </a:solidFill>
              <a:prstDash val="solid"/>
              <a:round/>
              <a:headEnd type="none" w="med" len="med"/>
              <a:tailEnd type="none" w="med" len="med"/>
            </a:ln>
            <a:extLst>
              <a:ext uri="{909E8E84-426E-40dd-AFC4-6F175D3DCCD1}"/>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92163" name="Freeform 3"/>
            <p:cNvSpPr>
              <a:spLocks/>
            </p:cNvSpPr>
            <p:nvPr/>
          </p:nvSpPr>
          <p:spPr bwMode="auto">
            <a:xfrm rot="-5400000">
              <a:off x="1479" y="535"/>
              <a:ext cx="605" cy="1916"/>
            </a:xfrm>
            <a:custGeom>
              <a:avLst/>
              <a:gdLst>
                <a:gd name="T0" fmla="*/ 0 w 21600"/>
                <a:gd name="T1" fmla="*/ 0 h 21600"/>
                <a:gd name="T2" fmla="*/ 2605 w 21600"/>
                <a:gd name="T3" fmla="*/ 0 h 21600"/>
                <a:gd name="T4" fmla="*/ 2605 w 21600"/>
                <a:gd name="T5" fmla="*/ 21600 h 21600"/>
                <a:gd name="T6" fmla="*/ 21600 w 21600"/>
                <a:gd name="T7" fmla="*/ 21600 h 21600"/>
              </a:gdLst>
              <a:ahLst/>
              <a:cxnLst>
                <a:cxn ang="0">
                  <a:pos x="T0" y="T1"/>
                </a:cxn>
                <a:cxn ang="0">
                  <a:pos x="T2" y="T3"/>
                </a:cxn>
                <a:cxn ang="0">
                  <a:pos x="T4" y="T5"/>
                </a:cxn>
                <a:cxn ang="0">
                  <a:pos x="T6" y="T7"/>
                </a:cxn>
              </a:cxnLst>
              <a:rect l="0" t="0" r="r" b="b"/>
              <a:pathLst>
                <a:path w="21600" h="21600">
                  <a:moveTo>
                    <a:pt x="0" y="0"/>
                  </a:moveTo>
                  <a:lnTo>
                    <a:pt x="2605" y="0"/>
                  </a:lnTo>
                  <a:lnTo>
                    <a:pt x="2605" y="21600"/>
                  </a:lnTo>
                  <a:lnTo>
                    <a:pt x="21600" y="21600"/>
                  </a:lnTo>
                </a:path>
              </a:pathLst>
            </a:custGeom>
            <a:noFill/>
            <a:ln w="28575" cap="flat">
              <a:solidFill>
                <a:srgbClr val="003366"/>
              </a:solidFill>
              <a:prstDash val="solid"/>
              <a:miter lim="800000"/>
              <a:headEnd type="none" w="med" len="med"/>
              <a:tailEnd type="none" w="med" len="med"/>
            </a:ln>
            <a:extLst>
              <a:ext uri="{909E8E84-426E-40dd-AFC4-6F175D3DCCD1}"/>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grpSp>
          <p:nvGrpSpPr>
            <p:cNvPr id="14342" name="Group 6"/>
            <p:cNvGrpSpPr>
              <a:grpSpLocks/>
            </p:cNvGrpSpPr>
            <p:nvPr/>
          </p:nvGrpSpPr>
          <p:grpSpPr bwMode="auto">
            <a:xfrm>
              <a:off x="1915" y="0"/>
              <a:ext cx="1641" cy="1194"/>
              <a:chOff x="0" y="0"/>
              <a:chExt cx="1641" cy="1194"/>
            </a:xfrm>
          </p:grpSpPr>
          <p:sp>
            <p:nvSpPr>
              <p:cNvPr id="92164" name="AutoShape 4"/>
              <p:cNvSpPr>
                <a:spLocks/>
              </p:cNvSpPr>
              <p:nvPr/>
            </p:nvSpPr>
            <p:spPr bwMode="auto">
              <a:xfrm>
                <a:off x="0" y="0"/>
                <a:ext cx="1641" cy="1194"/>
              </a:xfrm>
              <a:prstGeom prst="roundRect">
                <a:avLst>
                  <a:gd name="adj" fmla="val 16667"/>
                </a:avLst>
              </a:prstGeom>
              <a:blipFill dpi="0" rotWithShape="0">
                <a:blip r:embed="rId2" cstate="print"/>
                <a:srcRect/>
                <a:tile tx="0" ty="0" sx="100000" sy="100000" flip="none" algn="tl"/>
              </a:blip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92165" name="Rectangle 5"/>
              <p:cNvSpPr>
                <a:spLocks/>
              </p:cNvSpPr>
              <p:nvPr/>
            </p:nvSpPr>
            <p:spPr bwMode="auto">
              <a:xfrm>
                <a:off x="62" y="544"/>
                <a:ext cx="1195" cy="107"/>
              </a:xfrm>
              <a:prstGeom prst="rect">
                <a:avLst/>
              </a:prstGeom>
              <a:noFill/>
              <a:ln>
                <a:noFill/>
              </a:ln>
              <a:extLst>
                <a:ext uri="{909E8E84-426E-40dd-AFC4-6F175D3DCCD1}"/>
                <a:ext uri="{91240B29-F687-4f45-9708-019B960494DF}"/>
              </a:extLst>
            </p:spPr>
            <p:txBody>
              <a:bodyPr wrap="none" lIns="0" tIns="0" rIns="0" bIns="0" anchor="ctr">
                <a:spAutoFit/>
              </a:bodyPr>
              <a:lstStyle/>
              <a:p>
                <a:pPr>
                  <a:defRPr/>
                </a:pPr>
                <a:r>
                  <a:rPr lang="en-US" sz="1100">
                    <a:solidFill>
                      <a:srgbClr val="006666"/>
                    </a:solidFill>
                    <a:effectLst>
                      <a:outerShdw blurRad="38100" dist="38100" dir="2700000" algn="tl">
                        <a:srgbClr val="000000"/>
                      </a:outerShdw>
                    </a:effectLst>
                    <a:latin typeface="Verdana Bold" charset="0"/>
                    <a:ea typeface="MS PGothic" pitchFamily="34" charset="-128"/>
                    <a:sym typeface="Verdana Bold" charset="0"/>
                  </a:rPr>
                  <a:t>Öğrenmeyi Etkileyen Faktörler</a:t>
                </a:r>
              </a:p>
            </p:txBody>
          </p:sp>
        </p:grpSp>
        <p:grpSp>
          <p:nvGrpSpPr>
            <p:cNvPr id="14343" name="Group 9"/>
            <p:cNvGrpSpPr>
              <a:grpSpLocks/>
            </p:cNvGrpSpPr>
            <p:nvPr/>
          </p:nvGrpSpPr>
          <p:grpSpPr bwMode="auto">
            <a:xfrm>
              <a:off x="0" y="1792"/>
              <a:ext cx="1641" cy="1195"/>
              <a:chOff x="0" y="0"/>
              <a:chExt cx="1641" cy="1194"/>
            </a:xfrm>
          </p:grpSpPr>
          <p:sp>
            <p:nvSpPr>
              <p:cNvPr id="92167" name="AutoShape 7"/>
              <p:cNvSpPr>
                <a:spLocks/>
              </p:cNvSpPr>
              <p:nvPr/>
            </p:nvSpPr>
            <p:spPr bwMode="auto">
              <a:xfrm>
                <a:off x="0" y="0"/>
                <a:ext cx="1641" cy="1194"/>
              </a:xfrm>
              <a:prstGeom prst="roundRect">
                <a:avLst>
                  <a:gd name="adj" fmla="val 16667"/>
                </a:avLst>
              </a:prstGeom>
              <a:blipFill dpi="0" rotWithShape="0">
                <a:blip r:embed="rId2" cstate="print"/>
                <a:srcRect/>
                <a:tile tx="0" ty="0" sx="100000" sy="100000" flip="none" algn="tl"/>
              </a:blip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92168" name="Rectangle 8"/>
              <p:cNvSpPr>
                <a:spLocks/>
              </p:cNvSpPr>
              <p:nvPr/>
            </p:nvSpPr>
            <p:spPr bwMode="auto">
              <a:xfrm>
                <a:off x="343" y="542"/>
                <a:ext cx="1125" cy="116"/>
              </a:xfrm>
              <a:prstGeom prst="rect">
                <a:avLst/>
              </a:prstGeom>
              <a:noFill/>
              <a:ln>
                <a:noFill/>
              </a:ln>
              <a:extLst>
                <a:ext uri="{909E8E84-426E-40dd-AFC4-6F175D3DCCD1}"/>
                <a:ext uri="{91240B29-F687-4f45-9708-019B960494DF}"/>
              </a:extLst>
            </p:spPr>
            <p:txBody>
              <a:bodyPr wrap="none" lIns="0" tIns="0" rIns="0" bIns="0" anchor="ctr">
                <a:spAutoFit/>
              </a:bodyPr>
              <a:lstStyle/>
              <a:p>
                <a:pPr>
                  <a:defRPr/>
                </a:pPr>
                <a:r>
                  <a:rPr lang="en-US" sz="1200">
                    <a:effectLst>
                      <a:outerShdw blurRad="38100" dist="38100" dir="2700000" algn="tl">
                        <a:srgbClr val="000000"/>
                      </a:outerShdw>
                    </a:effectLst>
                    <a:ea typeface="MS PGothic" pitchFamily="34" charset="-128"/>
                  </a:rPr>
                  <a:t>Öğrenen ile ilgili faktörler</a:t>
                </a:r>
              </a:p>
            </p:txBody>
          </p:sp>
        </p:grpSp>
        <p:grpSp>
          <p:nvGrpSpPr>
            <p:cNvPr id="14344" name="Group 12"/>
            <p:cNvGrpSpPr>
              <a:grpSpLocks/>
            </p:cNvGrpSpPr>
            <p:nvPr/>
          </p:nvGrpSpPr>
          <p:grpSpPr bwMode="auto">
            <a:xfrm>
              <a:off x="1915" y="1792"/>
              <a:ext cx="1641" cy="1195"/>
              <a:chOff x="0" y="0"/>
              <a:chExt cx="1641" cy="1194"/>
            </a:xfrm>
          </p:grpSpPr>
          <p:sp>
            <p:nvSpPr>
              <p:cNvPr id="92170" name="AutoShape 10"/>
              <p:cNvSpPr>
                <a:spLocks/>
              </p:cNvSpPr>
              <p:nvPr/>
            </p:nvSpPr>
            <p:spPr bwMode="auto">
              <a:xfrm>
                <a:off x="0" y="0"/>
                <a:ext cx="1641" cy="1194"/>
              </a:xfrm>
              <a:prstGeom prst="roundRect">
                <a:avLst>
                  <a:gd name="adj" fmla="val 16667"/>
                </a:avLst>
              </a:prstGeom>
              <a:blipFill dpi="0" rotWithShape="0">
                <a:blip r:embed="rId2" cstate="print"/>
                <a:srcRect/>
                <a:tile tx="0" ty="0" sx="100000" sy="100000" flip="none" algn="tl"/>
              </a:blip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92171" name="Rectangle 11"/>
              <p:cNvSpPr>
                <a:spLocks/>
              </p:cNvSpPr>
              <p:nvPr/>
            </p:nvSpPr>
            <p:spPr bwMode="auto">
              <a:xfrm>
                <a:off x="430" y="484"/>
                <a:ext cx="899" cy="232"/>
              </a:xfrm>
              <a:prstGeom prst="rect">
                <a:avLst/>
              </a:prstGeom>
              <a:noFill/>
              <a:ln>
                <a:noFill/>
              </a:ln>
              <a:extLst>
                <a:ext uri="{909E8E84-426E-40dd-AFC4-6F175D3DCCD1}"/>
                <a:ext uri="{91240B29-F687-4f45-9708-019B960494DF}"/>
              </a:extLst>
            </p:spPr>
            <p:txBody>
              <a:bodyPr wrap="none" lIns="0" tIns="0" rIns="0" bIns="0" anchor="ctr">
                <a:spAutoFit/>
              </a:bodyPr>
              <a:lstStyle/>
              <a:p>
                <a:pPr>
                  <a:defRPr/>
                </a:pPr>
                <a:r>
                  <a:rPr lang="en-US" sz="1200">
                    <a:effectLst>
                      <a:outerShdw blurRad="38100" dist="38100" dir="2700000" algn="tl">
                        <a:srgbClr val="000000"/>
                      </a:outerShdw>
                    </a:effectLst>
                    <a:ea typeface="MS PGothic" pitchFamily="34" charset="-128"/>
                  </a:rPr>
                  <a:t>Öğrenme yöntemiyle</a:t>
                </a:r>
              </a:p>
              <a:p>
                <a:pPr>
                  <a:defRPr/>
                </a:pPr>
                <a:r>
                  <a:rPr lang="en-US" sz="1200">
                    <a:effectLst>
                      <a:outerShdw blurRad="38100" dist="38100" dir="2700000" algn="tl">
                        <a:srgbClr val="000000"/>
                      </a:outerShdw>
                    </a:effectLst>
                    <a:ea typeface="MS PGothic" pitchFamily="34" charset="-128"/>
                  </a:rPr>
                  <a:t> ilgili faktörler</a:t>
                </a:r>
              </a:p>
            </p:txBody>
          </p:sp>
        </p:grpSp>
        <p:grpSp>
          <p:nvGrpSpPr>
            <p:cNvPr id="14345" name="Group 15"/>
            <p:cNvGrpSpPr>
              <a:grpSpLocks/>
            </p:cNvGrpSpPr>
            <p:nvPr/>
          </p:nvGrpSpPr>
          <p:grpSpPr bwMode="auto">
            <a:xfrm>
              <a:off x="3830" y="1792"/>
              <a:ext cx="1642" cy="1195"/>
              <a:chOff x="0" y="0"/>
              <a:chExt cx="1641" cy="1194"/>
            </a:xfrm>
          </p:grpSpPr>
          <p:sp>
            <p:nvSpPr>
              <p:cNvPr id="92173" name="AutoShape 13"/>
              <p:cNvSpPr>
                <a:spLocks/>
              </p:cNvSpPr>
              <p:nvPr/>
            </p:nvSpPr>
            <p:spPr bwMode="auto">
              <a:xfrm>
                <a:off x="0" y="0"/>
                <a:ext cx="1641" cy="1194"/>
              </a:xfrm>
              <a:prstGeom prst="roundRect">
                <a:avLst>
                  <a:gd name="adj" fmla="val 16667"/>
                </a:avLst>
              </a:prstGeom>
              <a:blipFill dpi="0" rotWithShape="0">
                <a:blip r:embed="rId2" cstate="print"/>
                <a:srcRect/>
                <a:tile tx="0" ty="0" sx="100000" sy="100000" flip="none" algn="tl"/>
              </a:blip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92174" name="Rectangle 14"/>
              <p:cNvSpPr>
                <a:spLocks/>
              </p:cNvSpPr>
              <p:nvPr/>
            </p:nvSpPr>
            <p:spPr bwMode="auto">
              <a:xfrm>
                <a:off x="463" y="494"/>
                <a:ext cx="824" cy="213"/>
              </a:xfrm>
              <a:prstGeom prst="rect">
                <a:avLst/>
              </a:prstGeom>
              <a:noFill/>
              <a:ln>
                <a:noFill/>
              </a:ln>
              <a:extLst>
                <a:ext uri="{909E8E84-426E-40dd-AFC4-6F175D3DCCD1}"/>
                <a:ext uri="{91240B29-F687-4f45-9708-019B960494DF}"/>
              </a:extLst>
            </p:spPr>
            <p:txBody>
              <a:bodyPr wrap="none" lIns="0" tIns="0" rIns="0" bIns="0" anchor="ctr">
                <a:spAutoFit/>
              </a:bodyPr>
              <a:lstStyle/>
              <a:p>
                <a:pPr>
                  <a:defRPr/>
                </a:pPr>
                <a:r>
                  <a:rPr lang="en-US" sz="1100">
                    <a:effectLst>
                      <a:outerShdw blurRad="38100" dist="38100" dir="2700000" algn="tl">
                        <a:srgbClr val="000000"/>
                      </a:outerShdw>
                    </a:effectLst>
                    <a:ea typeface="MS PGothic" pitchFamily="34" charset="-128"/>
                  </a:rPr>
                  <a:t>Öğrenme yöntemiyle</a:t>
                </a:r>
              </a:p>
              <a:p>
                <a:pPr>
                  <a:defRPr/>
                </a:pPr>
                <a:r>
                  <a:rPr lang="en-US" sz="1100">
                    <a:effectLst>
                      <a:outerShdw blurRad="38100" dist="38100" dir="2700000" algn="tl">
                        <a:srgbClr val="000000"/>
                      </a:outerShdw>
                    </a:effectLst>
                    <a:ea typeface="MS PGothic" pitchFamily="34" charset="-128"/>
                  </a:rPr>
                  <a:t>İlgili faktörler</a:t>
                </a:r>
              </a:p>
            </p:txBody>
          </p:sp>
        </p:grpSp>
      </p:grpSp>
    </p:spTree>
    <p:extLst>
      <p:ext uri="{BB962C8B-B14F-4D97-AF65-F5344CB8AC3E}">
        <p14:creationId xmlns:p14="http://schemas.microsoft.com/office/powerpoint/2010/main" val="1922855170"/>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
          <p:cNvSpPr>
            <a:spLocks noGrp="1" noChangeArrowheads="1"/>
          </p:cNvSpPr>
          <p:nvPr>
            <p:ph type="title"/>
          </p:nvPr>
        </p:nvSpPr>
        <p:spPr>
          <a:xfrm>
            <a:off x="2463800" y="520700"/>
            <a:ext cx="7366000" cy="1879600"/>
          </a:xfrm>
        </p:spPr>
        <p:txBody>
          <a:bodyPr/>
          <a:lstStyle/>
          <a:p>
            <a:pPr eaLnBrk="1" hangingPunct="1"/>
            <a:r>
              <a:rPr lang="en-US" altLang="tr-TR" smtClean="0"/>
              <a:t>Öğrenen ile ilgili Faktörler</a:t>
            </a:r>
          </a:p>
        </p:txBody>
      </p:sp>
      <p:sp>
        <p:nvSpPr>
          <p:cNvPr id="15363" name="Rectangle 1"/>
          <p:cNvSpPr>
            <a:spLocks noGrp="1" noChangeArrowheads="1"/>
          </p:cNvSpPr>
          <p:nvPr>
            <p:ph idx="1"/>
          </p:nvPr>
        </p:nvSpPr>
        <p:spPr>
          <a:xfrm>
            <a:off x="2362201" y="2362200"/>
            <a:ext cx="3775075" cy="4495800"/>
          </a:xfrm>
        </p:spPr>
        <p:txBody>
          <a:bodyPr/>
          <a:lstStyle/>
          <a:p>
            <a:pPr marL="382588" indent="-342900">
              <a:buClr>
                <a:srgbClr val="003366"/>
              </a:buClr>
              <a:buSzPct val="75000"/>
              <a:buFont typeface="Wingdings" panose="05000000000000000000" pitchFamily="2" charset="2"/>
              <a:buChar char="l"/>
            </a:pPr>
            <a:r>
              <a:rPr lang="en-US" altLang="tr-TR" sz="2000" u="sng"/>
              <a:t>B. </a:t>
            </a:r>
            <a:r>
              <a:rPr lang="en-US" altLang="tr-TR" sz="2000" u="sng">
                <a:latin typeface="Arial Bold" charset="0"/>
                <a:sym typeface="Arial Bold" charset="0"/>
              </a:rPr>
              <a:t>Olgunlaşma</a:t>
            </a:r>
            <a:r>
              <a:rPr lang="en-US" altLang="tr-TR" sz="2000" u="sng"/>
              <a:t>:</a:t>
            </a:r>
          </a:p>
          <a:p>
            <a:pPr marL="382588" indent="-342900">
              <a:buClr>
                <a:srgbClr val="003366"/>
              </a:buClr>
              <a:buSzPct val="75000"/>
              <a:buFont typeface="Wingdings" panose="05000000000000000000" pitchFamily="2" charset="2"/>
              <a:buChar char="l"/>
            </a:pPr>
            <a:endParaRPr lang="en-US" altLang="tr-TR" sz="2000" u="sng"/>
          </a:p>
          <a:p>
            <a:pPr marL="382588" indent="-342900">
              <a:buNone/>
            </a:pPr>
            <a:r>
              <a:rPr lang="en-US" altLang="tr-TR" sz="1800"/>
              <a:t>	</a:t>
            </a:r>
            <a:r>
              <a:rPr lang="ja-JP" altLang="en-US" sz="1800">
                <a:latin typeface="Arial" panose="020B0604020202020204" pitchFamily="34" charset="0"/>
                <a:cs typeface="HGP明朝E"/>
              </a:rPr>
              <a:t>“</a:t>
            </a:r>
            <a:r>
              <a:rPr lang="en-US" altLang="ja-JP" sz="1800">
                <a:cs typeface="HGP明朝E"/>
              </a:rPr>
              <a:t>Organizmanın bir davranışı yerine getirebilmesi için sadece gerekli olan biyolojik donanıma sahip olması yeterli değildir. Örneğin bir çocuğun okuma ve yazmayı öğrenmesi için kalem tutacak ele ve kaslara sahip olmasının yanında belirli bir yaş (en az 72 ay) ve zekâya sahip olması gerekir.</a:t>
            </a:r>
            <a:r>
              <a:rPr lang="ja-JP" altLang="en-US" sz="1800">
                <a:latin typeface="Arial" panose="020B0604020202020204" pitchFamily="34" charset="0"/>
                <a:cs typeface="HGP明朝E"/>
              </a:rPr>
              <a:t>”</a:t>
            </a:r>
            <a:endParaRPr lang="en-US" altLang="tr-TR" sz="1800"/>
          </a:p>
        </p:txBody>
      </p:sp>
      <p:pic>
        <p:nvPicPr>
          <p:cNvPr id="15364" name="Picture 2"/>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05600" y="1524000"/>
            <a:ext cx="373380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09541828"/>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p:cNvSpPr>
            <a:spLocks noGrp="1" noChangeArrowheads="1"/>
          </p:cNvSpPr>
          <p:nvPr>
            <p:ph type="title"/>
          </p:nvPr>
        </p:nvSpPr>
        <p:spPr>
          <a:xfrm>
            <a:off x="2351088" y="0"/>
            <a:ext cx="7366000" cy="1549400"/>
          </a:xfrm>
        </p:spPr>
        <p:txBody>
          <a:bodyPr/>
          <a:lstStyle/>
          <a:p>
            <a:pPr eaLnBrk="1" hangingPunct="1"/>
            <a:r>
              <a:rPr lang="en-US" altLang="tr-TR" smtClean="0"/>
              <a:t>Öğrenen ile ilgili Faktörler</a:t>
            </a:r>
          </a:p>
        </p:txBody>
      </p:sp>
      <p:sp>
        <p:nvSpPr>
          <p:cNvPr id="16387" name="Rectangle 1"/>
          <p:cNvSpPr>
            <a:spLocks noGrp="1" noChangeArrowheads="1"/>
          </p:cNvSpPr>
          <p:nvPr>
            <p:ph idx="1"/>
          </p:nvPr>
        </p:nvSpPr>
        <p:spPr>
          <a:xfrm>
            <a:off x="2362201" y="2362200"/>
            <a:ext cx="3775075" cy="4495800"/>
          </a:xfrm>
        </p:spPr>
        <p:txBody>
          <a:bodyPr/>
          <a:lstStyle/>
          <a:p>
            <a:pPr marL="382588" indent="-342900">
              <a:buClr>
                <a:srgbClr val="003366"/>
              </a:buClr>
              <a:buSzPct val="75000"/>
              <a:buFont typeface="Wingdings" panose="05000000000000000000" pitchFamily="2" charset="2"/>
              <a:buChar char="l"/>
            </a:pPr>
            <a:r>
              <a:rPr lang="en-US" altLang="tr-TR" u="sng" smtClean="0">
                <a:latin typeface="Arial Bold" charset="0"/>
                <a:sym typeface="Arial Bold" charset="0"/>
              </a:rPr>
              <a:t>A. Türe Özgü Hazır Oluş</a:t>
            </a:r>
            <a:endParaRPr lang="en-US" altLang="tr-TR" u="sng" smtClean="0">
              <a:latin typeface="Arial Bold" charset="0"/>
              <a:ea typeface="ヒラギノ角ゴ ProN W6" charset="-128"/>
              <a:sym typeface="Arial Bold" charset="0"/>
            </a:endParaRPr>
          </a:p>
          <a:p>
            <a:pPr marL="382588" indent="-342900">
              <a:buClr>
                <a:srgbClr val="003366"/>
              </a:buClr>
              <a:buSzPct val="75000"/>
              <a:buFont typeface="Wingdings" panose="05000000000000000000" pitchFamily="2" charset="2"/>
              <a:buChar char="l"/>
            </a:pPr>
            <a:endParaRPr lang="en-US" altLang="tr-TR" u="sng" smtClean="0">
              <a:latin typeface="Arial Bold" charset="0"/>
              <a:ea typeface="ヒラギノ角ゴ ProN W6" charset="-128"/>
              <a:sym typeface="Arial Bold" charset="0"/>
            </a:endParaRPr>
          </a:p>
          <a:p>
            <a:pPr marL="382588" indent="-342900">
              <a:buNone/>
            </a:pPr>
            <a:r>
              <a:rPr lang="en-US" altLang="tr-TR" sz="1800">
                <a:latin typeface="Arial Bold Italic" charset="0"/>
                <a:ea typeface="ヒラギノ角ゴ ProN W6" charset="-128"/>
                <a:sym typeface="Arial Bold Italic" charset="0"/>
              </a:rPr>
              <a:t>	</a:t>
            </a:r>
            <a:r>
              <a:rPr lang="ja-JP" altLang="en-US" sz="1800">
                <a:latin typeface="Arial" panose="020B0604020202020204" pitchFamily="34" charset="0"/>
                <a:cs typeface="HGP明朝E"/>
                <a:sym typeface="Arial Bold Italic" charset="0"/>
              </a:rPr>
              <a:t>“</a:t>
            </a:r>
            <a:r>
              <a:rPr lang="en-US" altLang="ja-JP" sz="1800">
                <a:latin typeface="Arial Bold Italic" charset="0"/>
                <a:cs typeface="HGP明朝E"/>
                <a:sym typeface="Arial Bold Italic" charset="0"/>
              </a:rPr>
              <a:t>Öğrenecek olan organizmanın, istenilen davranışı göstermesi için gerekli olan biyolojik donanıma sahip olmasıdır.</a:t>
            </a:r>
            <a:r>
              <a:rPr lang="ja-JP" altLang="en-US" sz="1800">
                <a:latin typeface="Arial" panose="020B0604020202020204" pitchFamily="34" charset="0"/>
                <a:cs typeface="HGP明朝E"/>
                <a:sym typeface="Arial Bold Italic" charset="0"/>
              </a:rPr>
              <a:t>”</a:t>
            </a:r>
            <a:r>
              <a:rPr lang="en-US" altLang="ja-JP" sz="1800">
                <a:latin typeface="Arial Italic" charset="0"/>
                <a:cs typeface="HGP明朝E"/>
                <a:sym typeface="Arial Italic" charset="0"/>
              </a:rPr>
              <a:t> </a:t>
            </a:r>
            <a:endParaRPr lang="en-US" altLang="tr-TR" sz="1800">
              <a:latin typeface="Arial Italic" charset="0"/>
              <a:ea typeface="ヒラギノ角ゴ ProN W3" charset="-128"/>
              <a:sym typeface="Arial Italic" charset="0"/>
            </a:endParaRPr>
          </a:p>
        </p:txBody>
      </p:sp>
      <p:pic>
        <p:nvPicPr>
          <p:cNvPr id="16388" name="Picture 2"/>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0" y="1844675"/>
            <a:ext cx="403860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31591359"/>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3"/>
          <p:cNvSpPr>
            <a:spLocks noGrp="1" noChangeArrowheads="1"/>
          </p:cNvSpPr>
          <p:nvPr>
            <p:ph type="title"/>
          </p:nvPr>
        </p:nvSpPr>
        <p:spPr>
          <a:xfrm>
            <a:off x="1847850" y="188913"/>
            <a:ext cx="8229600" cy="1143000"/>
          </a:xfrm>
        </p:spPr>
        <p:txBody>
          <a:bodyPr/>
          <a:lstStyle/>
          <a:p>
            <a:pPr eaLnBrk="1" hangingPunct="1"/>
            <a:r>
              <a:rPr lang="en-US" altLang="tr-TR" smtClean="0"/>
              <a:t>Öğrenen ile ilgili Faktörler</a:t>
            </a:r>
          </a:p>
        </p:txBody>
      </p:sp>
      <p:sp>
        <p:nvSpPr>
          <p:cNvPr id="17411" name="Rectangle 1"/>
          <p:cNvSpPr>
            <a:spLocks noGrp="1" noChangeArrowheads="1"/>
          </p:cNvSpPr>
          <p:nvPr>
            <p:ph idx="1"/>
          </p:nvPr>
        </p:nvSpPr>
        <p:spPr>
          <a:xfrm>
            <a:off x="2362201" y="2362200"/>
            <a:ext cx="3775075" cy="4495800"/>
          </a:xfrm>
        </p:spPr>
        <p:txBody>
          <a:bodyPr/>
          <a:lstStyle/>
          <a:p>
            <a:pPr marL="382588" indent="-342900">
              <a:buClr>
                <a:srgbClr val="003366"/>
              </a:buClr>
              <a:buSzPct val="75000"/>
              <a:buFont typeface="Wingdings" panose="05000000000000000000" pitchFamily="2" charset="2"/>
              <a:buChar char="l"/>
            </a:pPr>
            <a:r>
              <a:rPr lang="en-US" altLang="tr-TR" u="sng" smtClean="0"/>
              <a:t>D. </a:t>
            </a:r>
            <a:r>
              <a:rPr lang="en-US" altLang="tr-TR" u="sng" smtClean="0">
                <a:latin typeface="Arial Bold" charset="0"/>
                <a:sym typeface="Arial Bold" charset="0"/>
              </a:rPr>
              <a:t>Eski yaşantılar</a:t>
            </a:r>
            <a:endParaRPr lang="en-US" altLang="tr-TR" u="sng" smtClean="0">
              <a:latin typeface="Arial Bold" charset="0"/>
              <a:ea typeface="ヒラギノ角ゴ ProN W6" charset="-128"/>
              <a:sym typeface="Arial Bold" charset="0"/>
            </a:endParaRPr>
          </a:p>
          <a:p>
            <a:pPr marL="382588" indent="-342900">
              <a:buClr>
                <a:srgbClr val="003366"/>
              </a:buClr>
              <a:buSzPct val="75000"/>
              <a:buFont typeface="Wingdings" panose="05000000000000000000" pitchFamily="2" charset="2"/>
              <a:buChar char="l"/>
            </a:pPr>
            <a:endParaRPr lang="en-US" altLang="tr-TR" smtClean="0">
              <a:latin typeface="Arial Bold" charset="0"/>
              <a:ea typeface="ヒラギノ角ゴ ProN W6" charset="-128"/>
              <a:sym typeface="Arial Bold" charset="0"/>
            </a:endParaRPr>
          </a:p>
          <a:p>
            <a:pPr marL="382588" indent="-342900">
              <a:buClr>
                <a:srgbClr val="003366"/>
              </a:buClr>
              <a:buSzPct val="75000"/>
              <a:buFont typeface="Wingdings" panose="05000000000000000000" pitchFamily="2" charset="2"/>
              <a:buChar char="l"/>
            </a:pPr>
            <a:r>
              <a:rPr lang="en-US" altLang="tr-TR" smtClean="0">
                <a:latin typeface="Arial Bold" charset="0"/>
                <a:sym typeface="Arial Bold" charset="0"/>
              </a:rPr>
              <a:t>olumlu aktarma</a:t>
            </a:r>
            <a:endParaRPr lang="en-US" altLang="tr-TR" smtClean="0">
              <a:latin typeface="Arial Bold" charset="0"/>
              <a:ea typeface="ヒラギノ角ゴ ProN W6" charset="-128"/>
              <a:sym typeface="Arial Bold" charset="0"/>
            </a:endParaRPr>
          </a:p>
          <a:p>
            <a:pPr marL="382588" indent="-342900">
              <a:buClr>
                <a:srgbClr val="003366"/>
              </a:buClr>
              <a:buSzPct val="75000"/>
              <a:buFont typeface="Wingdings" panose="05000000000000000000" pitchFamily="2" charset="2"/>
              <a:buChar char="l"/>
            </a:pPr>
            <a:r>
              <a:rPr lang="en-US" altLang="tr-TR" smtClean="0">
                <a:latin typeface="Arial Bold" charset="0"/>
                <a:sym typeface="Arial Bold" charset="0"/>
              </a:rPr>
              <a:t>olumsuz aktarma</a:t>
            </a:r>
            <a:endParaRPr lang="en-US" altLang="tr-TR" smtClean="0">
              <a:latin typeface="Arial Bold" charset="0"/>
              <a:ea typeface="ヒラギノ角ゴ ProN W6" charset="-128"/>
              <a:sym typeface="Arial Bold" charset="0"/>
            </a:endParaRPr>
          </a:p>
        </p:txBody>
      </p:sp>
      <p:pic>
        <p:nvPicPr>
          <p:cNvPr id="17412" name="Picture 2"/>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15000" y="1295400"/>
            <a:ext cx="4648200" cy="518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46152899"/>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3"/>
          <p:cNvSpPr>
            <a:spLocks noGrp="1" noChangeArrowheads="1"/>
          </p:cNvSpPr>
          <p:nvPr>
            <p:ph type="title"/>
          </p:nvPr>
        </p:nvSpPr>
        <p:spPr/>
        <p:txBody>
          <a:bodyPr/>
          <a:lstStyle/>
          <a:p>
            <a:pPr eaLnBrk="1" hangingPunct="1"/>
            <a:r>
              <a:rPr lang="en-US" altLang="tr-TR" smtClean="0"/>
              <a:t>Öğrenen ile ilgili Faktörler</a:t>
            </a:r>
          </a:p>
        </p:txBody>
      </p:sp>
      <p:sp>
        <p:nvSpPr>
          <p:cNvPr id="18435" name="Rectangle 1"/>
          <p:cNvSpPr>
            <a:spLocks noGrp="1" noChangeArrowheads="1"/>
          </p:cNvSpPr>
          <p:nvPr>
            <p:ph idx="1"/>
          </p:nvPr>
        </p:nvSpPr>
        <p:spPr>
          <a:xfrm>
            <a:off x="2362201" y="2362200"/>
            <a:ext cx="3775075" cy="4495800"/>
          </a:xfrm>
        </p:spPr>
        <p:txBody>
          <a:bodyPr/>
          <a:lstStyle/>
          <a:p>
            <a:pPr marL="382588" indent="-342900">
              <a:buClr>
                <a:srgbClr val="003366"/>
              </a:buClr>
              <a:buSzPct val="75000"/>
              <a:buFont typeface="Wingdings" panose="05000000000000000000" pitchFamily="2" charset="2"/>
              <a:buChar char="l"/>
            </a:pPr>
            <a:r>
              <a:rPr lang="en-US" altLang="tr-TR" u="sng" smtClean="0"/>
              <a:t>E. </a:t>
            </a:r>
            <a:r>
              <a:rPr lang="en-US" altLang="tr-TR" u="sng" smtClean="0">
                <a:latin typeface="Arial Bold" charset="0"/>
                <a:sym typeface="Arial Bold" charset="0"/>
              </a:rPr>
              <a:t>Güdü</a:t>
            </a:r>
            <a:r>
              <a:rPr lang="en-US" altLang="tr-TR" u="sng" smtClean="0"/>
              <a:t> </a:t>
            </a:r>
          </a:p>
          <a:p>
            <a:pPr marL="382588" indent="-342900">
              <a:buClr>
                <a:srgbClr val="003366"/>
              </a:buClr>
              <a:buSzPct val="75000"/>
              <a:buFont typeface="Wingdings" panose="05000000000000000000" pitchFamily="2" charset="2"/>
              <a:buChar char="l"/>
            </a:pPr>
            <a:endParaRPr lang="en-US" altLang="tr-TR" u="sng" smtClean="0"/>
          </a:p>
          <a:p>
            <a:pPr marL="382588" indent="-342900">
              <a:buNone/>
            </a:pPr>
            <a:r>
              <a:rPr lang="en-US" altLang="tr-TR" smtClean="0"/>
              <a:t>	</a:t>
            </a:r>
            <a:r>
              <a:rPr lang="ja-JP" altLang="en-US" smtClean="0">
                <a:latin typeface="Arial" panose="020B0604020202020204" pitchFamily="34" charset="0"/>
                <a:cs typeface="HGP明朝E"/>
              </a:rPr>
              <a:t>“</a:t>
            </a:r>
            <a:r>
              <a:rPr lang="en-US" altLang="ja-JP" smtClean="0">
                <a:cs typeface="HGP明朝E"/>
              </a:rPr>
              <a:t>Güdü, organizmayı harekete geçiren durumdur. Organizmanın öğrenmeye güdülenmiş olması onun öğrenmesini kolaylaştırır</a:t>
            </a:r>
            <a:r>
              <a:rPr lang="ja-JP" altLang="en-US" smtClean="0">
                <a:latin typeface="Arial" panose="020B0604020202020204" pitchFamily="34" charset="0"/>
                <a:cs typeface="HGP明朝E"/>
              </a:rPr>
              <a:t>”</a:t>
            </a:r>
            <a:endParaRPr lang="en-US" altLang="tr-TR" smtClean="0"/>
          </a:p>
        </p:txBody>
      </p:sp>
      <p:pic>
        <p:nvPicPr>
          <p:cNvPr id="18436" name="Picture 2"/>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72200" y="1371600"/>
            <a:ext cx="4343400" cy="502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80453792"/>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3"/>
          <p:cNvSpPr>
            <a:spLocks noGrp="1" noChangeArrowheads="1"/>
          </p:cNvSpPr>
          <p:nvPr>
            <p:ph type="title"/>
          </p:nvPr>
        </p:nvSpPr>
        <p:spPr>
          <a:xfrm>
            <a:off x="2424113" y="547689"/>
            <a:ext cx="7366000" cy="1081087"/>
          </a:xfrm>
        </p:spPr>
        <p:txBody>
          <a:bodyPr/>
          <a:lstStyle/>
          <a:p>
            <a:pPr eaLnBrk="1" hangingPunct="1"/>
            <a:r>
              <a:rPr lang="en-US" altLang="tr-TR" smtClean="0"/>
              <a:t>Öğrenen ile ilgili Faktörler</a:t>
            </a:r>
          </a:p>
        </p:txBody>
      </p:sp>
      <p:sp>
        <p:nvSpPr>
          <p:cNvPr id="19459" name="Rectangle 1"/>
          <p:cNvSpPr>
            <a:spLocks noGrp="1" noChangeArrowheads="1"/>
          </p:cNvSpPr>
          <p:nvPr>
            <p:ph idx="1"/>
          </p:nvPr>
        </p:nvSpPr>
        <p:spPr>
          <a:xfrm>
            <a:off x="2362201" y="2362200"/>
            <a:ext cx="3775075" cy="4495800"/>
          </a:xfrm>
        </p:spPr>
        <p:txBody>
          <a:bodyPr/>
          <a:lstStyle/>
          <a:p>
            <a:pPr marL="382588" indent="-342900">
              <a:buClr>
                <a:srgbClr val="003366"/>
              </a:buClr>
              <a:buSzPct val="75000"/>
              <a:buFont typeface="Wingdings" panose="05000000000000000000" pitchFamily="2" charset="2"/>
              <a:buChar char="l"/>
            </a:pPr>
            <a:r>
              <a:rPr lang="en-US" altLang="tr-TR" smtClean="0">
                <a:latin typeface="Arial Bold" charset="0"/>
                <a:sym typeface="Arial Bold" charset="0"/>
              </a:rPr>
              <a:t>F. Dikkat</a:t>
            </a:r>
            <a:r>
              <a:rPr lang="en-US" altLang="tr-TR" smtClean="0"/>
              <a:t> </a:t>
            </a:r>
          </a:p>
          <a:p>
            <a:pPr marL="382588" indent="-342900">
              <a:buClr>
                <a:srgbClr val="003366"/>
              </a:buClr>
              <a:buSzPct val="75000"/>
              <a:buFont typeface="Wingdings" panose="05000000000000000000" pitchFamily="2" charset="2"/>
              <a:buChar char="l"/>
            </a:pPr>
            <a:endParaRPr lang="en-US" altLang="tr-TR" smtClean="0"/>
          </a:p>
          <a:p>
            <a:pPr marL="382588" indent="-342900">
              <a:buNone/>
            </a:pPr>
            <a:r>
              <a:rPr lang="en-US" altLang="tr-TR" smtClean="0"/>
              <a:t>	</a:t>
            </a:r>
            <a:r>
              <a:rPr lang="ja-JP" altLang="en-US" smtClean="0">
                <a:latin typeface="Arial" panose="020B0604020202020204" pitchFamily="34" charset="0"/>
                <a:cs typeface="HGP明朝E"/>
              </a:rPr>
              <a:t>“</a:t>
            </a:r>
            <a:r>
              <a:rPr lang="en-US" altLang="ja-JP" smtClean="0">
                <a:cs typeface="HGP明朝E"/>
              </a:rPr>
              <a:t>Bilincimizin belli bir noktaya ya da uyarıcıya odaklanmasıdır</a:t>
            </a:r>
            <a:r>
              <a:rPr lang="ja-JP" altLang="en-US" smtClean="0">
                <a:latin typeface="Arial" panose="020B0604020202020204" pitchFamily="34" charset="0"/>
                <a:cs typeface="HGP明朝E"/>
              </a:rPr>
              <a:t>”</a:t>
            </a:r>
            <a:r>
              <a:rPr lang="en-US" altLang="ja-JP" smtClean="0">
                <a:cs typeface="HGP明朝E"/>
              </a:rPr>
              <a:t> </a:t>
            </a:r>
            <a:endParaRPr lang="en-US" altLang="tr-TR" smtClean="0"/>
          </a:p>
        </p:txBody>
      </p:sp>
      <p:pic>
        <p:nvPicPr>
          <p:cNvPr id="19460" name="Picture 2"/>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48400" y="1600201"/>
            <a:ext cx="4038600" cy="428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48872856"/>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altLang="tr-TR" sz="3200">
                <a:latin typeface="Arial" panose="020B0604020202020204" pitchFamily="34" charset="0"/>
                <a:cs typeface="Arial" panose="020B0604020202020204" pitchFamily="34" charset="0"/>
                <a:sym typeface="Arial" panose="020B0604020202020204" pitchFamily="34" charset="0"/>
              </a:rPr>
              <a:t>Öğrenme Yöntemiyle (stratejisi) İlgili Faktörler</a:t>
            </a:r>
            <a:r>
              <a:rPr lang="en-US" altLang="tr-TR" sz="3200"/>
              <a:t> </a:t>
            </a:r>
          </a:p>
        </p:txBody>
      </p:sp>
      <p:sp>
        <p:nvSpPr>
          <p:cNvPr id="20483" name="Rectangle 1"/>
          <p:cNvSpPr>
            <a:spLocks noGrp="1" noChangeArrowheads="1"/>
          </p:cNvSpPr>
          <p:nvPr>
            <p:ph idx="1"/>
          </p:nvPr>
        </p:nvSpPr>
        <p:spPr/>
        <p:txBody>
          <a:bodyPr/>
          <a:lstStyle/>
          <a:p>
            <a:pPr marL="382588" indent="-342900">
              <a:buClr>
                <a:srgbClr val="003366"/>
              </a:buClr>
              <a:buSzPct val="75000"/>
              <a:buFont typeface="Wingdings" panose="05000000000000000000" pitchFamily="2" charset="2"/>
              <a:buChar char="l"/>
            </a:pPr>
            <a:r>
              <a:rPr lang="en-US" altLang="tr-TR" u="sng" smtClean="0">
                <a:latin typeface="Arial Bold" charset="0"/>
                <a:sym typeface="Arial Bold" charset="0"/>
              </a:rPr>
              <a:t>A. Öğrenmeye Ayrılan Zaman</a:t>
            </a:r>
            <a:r>
              <a:rPr lang="en-US" altLang="tr-TR" u="sng" smtClean="0"/>
              <a:t> </a:t>
            </a:r>
          </a:p>
          <a:p>
            <a:pPr marL="382588" indent="-342900">
              <a:buNone/>
            </a:pPr>
            <a:endParaRPr lang="en-US" altLang="tr-TR" u="sng" smtClean="0"/>
          </a:p>
          <a:p>
            <a:pPr marL="382588" indent="-342900">
              <a:buClr>
                <a:srgbClr val="003366"/>
              </a:buClr>
              <a:buSzPct val="75000"/>
              <a:buFont typeface="Wingdings" panose="05000000000000000000" pitchFamily="2" charset="2"/>
              <a:buChar char="l"/>
            </a:pPr>
            <a:r>
              <a:rPr lang="en-US" altLang="tr-TR" smtClean="0">
                <a:latin typeface="Arial Bold" charset="0"/>
                <a:sym typeface="Arial Bold" charset="0"/>
              </a:rPr>
              <a:t>toplu çalışma</a:t>
            </a:r>
            <a:r>
              <a:rPr lang="en-US" altLang="tr-TR" smtClean="0"/>
              <a:t> </a:t>
            </a:r>
          </a:p>
          <a:p>
            <a:pPr marL="382588" indent="-342900">
              <a:buClr>
                <a:srgbClr val="003366"/>
              </a:buClr>
              <a:buSzPct val="75000"/>
              <a:buFont typeface="Wingdings" panose="05000000000000000000" pitchFamily="2" charset="2"/>
              <a:buChar char="l"/>
            </a:pPr>
            <a:r>
              <a:rPr lang="en-US" altLang="tr-TR" smtClean="0">
                <a:latin typeface="Arial Bold" charset="0"/>
                <a:sym typeface="Arial Bold" charset="0"/>
              </a:rPr>
              <a:t>aralıklı çalışma</a:t>
            </a:r>
            <a:r>
              <a:rPr lang="en-US" altLang="tr-TR" smtClean="0"/>
              <a:t> </a:t>
            </a:r>
          </a:p>
        </p:txBody>
      </p:sp>
    </p:spTree>
    <p:extLst>
      <p:ext uri="{BB962C8B-B14F-4D97-AF65-F5344CB8AC3E}">
        <p14:creationId xmlns:p14="http://schemas.microsoft.com/office/powerpoint/2010/main" val="3550924542"/>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p:cNvSpPr>
            <a:spLocks noGrp="1" noChangeArrowheads="1"/>
          </p:cNvSpPr>
          <p:nvPr>
            <p:ph type="title"/>
          </p:nvPr>
        </p:nvSpPr>
        <p:spPr/>
        <p:txBody>
          <a:bodyPr/>
          <a:lstStyle/>
          <a:p>
            <a:pPr eaLnBrk="1" hangingPunct="1"/>
            <a:r>
              <a:rPr lang="en-US" altLang="tr-TR" sz="3200">
                <a:latin typeface="Arial" panose="020B0604020202020204" pitchFamily="34" charset="0"/>
                <a:cs typeface="Arial" panose="020B0604020202020204" pitchFamily="34" charset="0"/>
                <a:sym typeface="Arial" panose="020B0604020202020204" pitchFamily="34" charset="0"/>
              </a:rPr>
              <a:t>Öğrenme Yöntemiyle (stratejisi) İlgili Faktörler</a:t>
            </a:r>
            <a:endParaRPr lang="en-US" altLang="tr-TR" sz="3200">
              <a:latin typeface="Arial" panose="020B0604020202020204" pitchFamily="34" charset="0"/>
              <a:ea typeface="ヒラギノ角ゴ ProN W3" charset="-128"/>
              <a:sym typeface="Arial" panose="020B0604020202020204" pitchFamily="34" charset="0"/>
            </a:endParaRPr>
          </a:p>
        </p:txBody>
      </p:sp>
      <p:sp>
        <p:nvSpPr>
          <p:cNvPr id="21507" name="Rectangle 1"/>
          <p:cNvSpPr>
            <a:spLocks noGrp="1" noChangeArrowheads="1"/>
          </p:cNvSpPr>
          <p:nvPr>
            <p:ph idx="1"/>
          </p:nvPr>
        </p:nvSpPr>
        <p:spPr>
          <a:xfrm>
            <a:off x="2362201" y="2362200"/>
            <a:ext cx="3775075" cy="4495800"/>
          </a:xfrm>
        </p:spPr>
        <p:txBody>
          <a:bodyPr/>
          <a:lstStyle/>
          <a:p>
            <a:pPr marL="382588" indent="-342900">
              <a:lnSpc>
                <a:spcPct val="80000"/>
              </a:lnSpc>
              <a:buClr>
                <a:srgbClr val="003366"/>
              </a:buClr>
              <a:buSzPct val="75000"/>
              <a:buFont typeface="Wingdings" panose="05000000000000000000" pitchFamily="2" charset="2"/>
              <a:buChar char="l"/>
            </a:pPr>
            <a:r>
              <a:rPr lang="en-US" altLang="tr-TR" sz="2000"/>
              <a:t>B. </a:t>
            </a:r>
            <a:r>
              <a:rPr lang="en-US" altLang="tr-TR" sz="2000" u="sng">
                <a:latin typeface="Arial Bold" charset="0"/>
                <a:sym typeface="Arial Bold" charset="0"/>
              </a:rPr>
              <a:t>Öğrenilen Konunun Yapısı</a:t>
            </a:r>
            <a:r>
              <a:rPr lang="en-US" altLang="tr-TR" sz="2000"/>
              <a:t> </a:t>
            </a:r>
          </a:p>
          <a:p>
            <a:pPr marL="382588" indent="-342900">
              <a:lnSpc>
                <a:spcPct val="80000"/>
              </a:lnSpc>
              <a:buClr>
                <a:srgbClr val="003366"/>
              </a:buClr>
              <a:buSzPct val="75000"/>
              <a:buFont typeface="Wingdings" panose="05000000000000000000" pitchFamily="2" charset="2"/>
              <a:buChar char="l"/>
            </a:pPr>
            <a:endParaRPr lang="en-US" altLang="tr-TR" sz="2000"/>
          </a:p>
          <a:p>
            <a:pPr marL="382588" indent="-342900">
              <a:lnSpc>
                <a:spcPct val="80000"/>
              </a:lnSpc>
              <a:buNone/>
            </a:pPr>
            <a:r>
              <a:rPr lang="en-US" altLang="tr-TR" sz="2000"/>
              <a:t>	</a:t>
            </a:r>
            <a:r>
              <a:rPr lang="ja-JP" altLang="en-US" sz="2000">
                <a:latin typeface="Arial" panose="020B0604020202020204" pitchFamily="34" charset="0"/>
                <a:cs typeface="HGP明朝E"/>
              </a:rPr>
              <a:t>“</a:t>
            </a:r>
            <a:r>
              <a:rPr lang="en-US" altLang="ja-JP" sz="2000">
                <a:cs typeface="HGP明朝E"/>
              </a:rPr>
              <a:t>Ele alınan konunun içeriğine ve yapısına göre parçalara bölerek çalışma ya da bütün halinde çalışma olarak ikiye ayrılabilir. Genel olarak eğitim sistemleri parçalara bölerek öğrenmenin kolay ve uygun olduğu konu ve dersleri içermektedir</a:t>
            </a:r>
            <a:r>
              <a:rPr lang="ja-JP" altLang="en-US" sz="2000">
                <a:latin typeface="Arial" panose="020B0604020202020204" pitchFamily="34" charset="0"/>
                <a:cs typeface="HGP明朝E"/>
              </a:rPr>
              <a:t>”</a:t>
            </a:r>
            <a:r>
              <a:rPr lang="en-US" altLang="ja-JP" sz="2000">
                <a:cs typeface="HGP明朝E"/>
              </a:rPr>
              <a:t> </a:t>
            </a:r>
            <a:endParaRPr lang="en-US" altLang="tr-TR" sz="2000"/>
          </a:p>
        </p:txBody>
      </p:sp>
      <p:pic>
        <p:nvPicPr>
          <p:cNvPr id="21508" name="Picture 2"/>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24563" y="1916113"/>
            <a:ext cx="4286250" cy="441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28147350"/>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3"/>
          <p:cNvSpPr>
            <a:spLocks noGrp="1" noChangeArrowheads="1"/>
          </p:cNvSpPr>
          <p:nvPr>
            <p:ph type="title"/>
          </p:nvPr>
        </p:nvSpPr>
        <p:spPr>
          <a:xfrm>
            <a:off x="1992313" y="476250"/>
            <a:ext cx="8229600" cy="795338"/>
          </a:xfrm>
        </p:spPr>
        <p:txBody>
          <a:bodyPr>
            <a:normAutofit fontScale="90000"/>
          </a:bodyPr>
          <a:lstStyle/>
          <a:p>
            <a:pPr eaLnBrk="1" hangingPunct="1"/>
            <a:r>
              <a:rPr lang="en-US" altLang="tr-TR" sz="3200">
                <a:latin typeface="Arial" panose="020B0604020202020204" pitchFamily="34" charset="0"/>
                <a:cs typeface="Arial" panose="020B0604020202020204" pitchFamily="34" charset="0"/>
                <a:sym typeface="Arial" panose="020B0604020202020204" pitchFamily="34" charset="0"/>
              </a:rPr>
              <a:t>Öğrenme Yöntemiyle (stratejisi) İlgili Faktörler</a:t>
            </a:r>
            <a:endParaRPr lang="en-US" altLang="tr-TR" sz="3200">
              <a:latin typeface="Arial" panose="020B0604020202020204" pitchFamily="34" charset="0"/>
              <a:ea typeface="ヒラギノ角ゴ ProN W3" charset="-128"/>
              <a:sym typeface="Arial" panose="020B0604020202020204" pitchFamily="34" charset="0"/>
            </a:endParaRPr>
          </a:p>
        </p:txBody>
      </p:sp>
      <p:sp>
        <p:nvSpPr>
          <p:cNvPr id="22531" name="Rectangle 1"/>
          <p:cNvSpPr>
            <a:spLocks noGrp="1" noChangeArrowheads="1"/>
          </p:cNvSpPr>
          <p:nvPr>
            <p:ph idx="1"/>
          </p:nvPr>
        </p:nvSpPr>
        <p:spPr>
          <a:xfrm>
            <a:off x="2362201" y="2362200"/>
            <a:ext cx="3775075" cy="4495800"/>
          </a:xfrm>
        </p:spPr>
        <p:txBody>
          <a:bodyPr/>
          <a:lstStyle/>
          <a:p>
            <a:pPr marL="382588" indent="-342900">
              <a:buClr>
                <a:srgbClr val="003366"/>
              </a:buClr>
              <a:buSzPct val="75000"/>
              <a:buFont typeface="Wingdings" panose="05000000000000000000" pitchFamily="2" charset="2"/>
              <a:buChar char="l"/>
            </a:pPr>
            <a:r>
              <a:rPr lang="en-US" altLang="tr-TR" smtClean="0"/>
              <a:t>C. </a:t>
            </a:r>
            <a:r>
              <a:rPr lang="en-US" altLang="tr-TR" u="sng" smtClean="0">
                <a:latin typeface="Arial Bold" charset="0"/>
                <a:sym typeface="Arial Bold" charset="0"/>
              </a:rPr>
              <a:t>Öğrencinin Aktif Katılımı</a:t>
            </a:r>
            <a:r>
              <a:rPr lang="en-US" altLang="tr-TR" smtClean="0"/>
              <a:t> </a:t>
            </a:r>
          </a:p>
          <a:p>
            <a:pPr marL="382588" indent="-342900">
              <a:buClr>
                <a:srgbClr val="003366"/>
              </a:buClr>
              <a:buSzPct val="75000"/>
              <a:buFont typeface="Wingdings" panose="05000000000000000000" pitchFamily="2" charset="2"/>
              <a:buChar char="l"/>
            </a:pPr>
            <a:endParaRPr lang="en-US" altLang="tr-TR" smtClean="0"/>
          </a:p>
          <a:p>
            <a:pPr marL="382588" indent="-342900">
              <a:buNone/>
            </a:pPr>
            <a:r>
              <a:rPr lang="en-US" altLang="tr-TR" smtClean="0"/>
              <a:t>	</a:t>
            </a:r>
            <a:r>
              <a:rPr lang="ja-JP" altLang="en-US" smtClean="0">
                <a:latin typeface="Arial" panose="020B0604020202020204" pitchFamily="34" charset="0"/>
                <a:cs typeface="HGP明朝E"/>
              </a:rPr>
              <a:t>“</a:t>
            </a:r>
            <a:r>
              <a:rPr lang="en-US" altLang="ja-JP" smtClean="0">
                <a:cs typeface="HGP明朝E"/>
              </a:rPr>
              <a:t>Öğrencinin aktif ya da pasif oluşuna göre öğretim yöntemlerini dinleme-okuma-yazma-anlatma şeklinde bir dizi üzerine yerleştirilebilir</a:t>
            </a:r>
            <a:r>
              <a:rPr lang="ja-JP" altLang="en-US" smtClean="0">
                <a:latin typeface="Arial" panose="020B0604020202020204" pitchFamily="34" charset="0"/>
                <a:cs typeface="HGP明朝E"/>
              </a:rPr>
              <a:t>”</a:t>
            </a:r>
            <a:r>
              <a:rPr lang="en-US" altLang="ja-JP" smtClean="0">
                <a:cs typeface="HGP明朝E"/>
              </a:rPr>
              <a:t> </a:t>
            </a:r>
            <a:endParaRPr lang="en-US" altLang="tr-TR" smtClean="0"/>
          </a:p>
        </p:txBody>
      </p:sp>
      <p:pic>
        <p:nvPicPr>
          <p:cNvPr id="22532" name="Picture 2"/>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72200" y="1600200"/>
            <a:ext cx="415290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56579421"/>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extLst/>
        </p:spPr>
        <p:txBody>
          <a:bodyPr/>
          <a:lstStyle/>
          <a:p>
            <a:pPr>
              <a:defRPr/>
            </a:pPr>
            <a:r>
              <a:rPr lang="tr-TR" dirty="0" smtClean="0"/>
              <a:t>ÖĞRENME PSİKOLOJİSİ</a:t>
            </a:r>
            <a:endParaRPr lang="en-US" dirty="0"/>
          </a:p>
        </p:txBody>
      </p:sp>
      <p:sp>
        <p:nvSpPr>
          <p:cNvPr id="5123" name="2 Alt Başlık"/>
          <p:cNvSpPr>
            <a:spLocks noGrp="1"/>
          </p:cNvSpPr>
          <p:nvPr>
            <p:ph type="subTitle" idx="1"/>
          </p:nvPr>
        </p:nvSpPr>
        <p:spPr>
          <a:xfrm>
            <a:off x="2057400" y="3228975"/>
            <a:ext cx="7854950" cy="1752600"/>
          </a:xfrm>
        </p:spPr>
        <p:txBody>
          <a:bodyPr/>
          <a:lstStyle/>
          <a:p>
            <a:endParaRPr lang="en-US" altLang="tr-TR" dirty="0" smtClean="0"/>
          </a:p>
        </p:txBody>
      </p:sp>
    </p:spTree>
    <p:extLst>
      <p:ext uri="{BB962C8B-B14F-4D97-AF65-F5344CB8AC3E}">
        <p14:creationId xmlns:p14="http://schemas.microsoft.com/office/powerpoint/2010/main" val="19183279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3"/>
          <p:cNvSpPr>
            <a:spLocks noGrp="1" noChangeArrowheads="1"/>
          </p:cNvSpPr>
          <p:nvPr>
            <p:ph type="title"/>
          </p:nvPr>
        </p:nvSpPr>
        <p:spPr>
          <a:xfrm>
            <a:off x="1992313" y="476251"/>
            <a:ext cx="8229600" cy="866775"/>
          </a:xfrm>
        </p:spPr>
        <p:txBody>
          <a:bodyPr>
            <a:normAutofit fontScale="90000"/>
          </a:bodyPr>
          <a:lstStyle/>
          <a:p>
            <a:pPr eaLnBrk="1" hangingPunct="1"/>
            <a:r>
              <a:rPr lang="en-US" altLang="tr-TR" sz="3200">
                <a:latin typeface="Arial" panose="020B0604020202020204" pitchFamily="34" charset="0"/>
                <a:cs typeface="Arial" panose="020B0604020202020204" pitchFamily="34" charset="0"/>
                <a:sym typeface="Arial" panose="020B0604020202020204" pitchFamily="34" charset="0"/>
              </a:rPr>
              <a:t>Öğrenme Yöntemiyle (stratejisi) İlgili Faktörler</a:t>
            </a:r>
            <a:endParaRPr lang="en-US" altLang="tr-TR" sz="3200">
              <a:latin typeface="Arial" panose="020B0604020202020204" pitchFamily="34" charset="0"/>
              <a:ea typeface="ヒラギノ角ゴ ProN W3" charset="-128"/>
              <a:sym typeface="Arial" panose="020B0604020202020204" pitchFamily="34" charset="0"/>
            </a:endParaRPr>
          </a:p>
        </p:txBody>
      </p:sp>
      <p:sp>
        <p:nvSpPr>
          <p:cNvPr id="23555" name="Rectangle 1"/>
          <p:cNvSpPr>
            <a:spLocks noGrp="1" noChangeArrowheads="1"/>
          </p:cNvSpPr>
          <p:nvPr>
            <p:ph idx="1"/>
          </p:nvPr>
        </p:nvSpPr>
        <p:spPr>
          <a:xfrm>
            <a:off x="2362201" y="2362200"/>
            <a:ext cx="3775075" cy="4495800"/>
          </a:xfrm>
        </p:spPr>
        <p:txBody>
          <a:bodyPr/>
          <a:lstStyle/>
          <a:p>
            <a:pPr marL="382588" indent="-342900">
              <a:lnSpc>
                <a:spcPct val="80000"/>
              </a:lnSpc>
              <a:buClr>
                <a:srgbClr val="003366"/>
              </a:buClr>
              <a:buSzPct val="75000"/>
              <a:buFont typeface="Wingdings" panose="05000000000000000000" pitchFamily="2" charset="2"/>
              <a:buChar char="l"/>
            </a:pPr>
            <a:r>
              <a:rPr lang="en-US" altLang="tr-TR" sz="2000" u="sng"/>
              <a:t>D. </a:t>
            </a:r>
            <a:r>
              <a:rPr lang="en-US" altLang="tr-TR" sz="2000" u="sng">
                <a:latin typeface="Arial Bold" charset="0"/>
                <a:sym typeface="Arial Bold" charset="0"/>
              </a:rPr>
              <a:t>Geribildirim</a:t>
            </a:r>
            <a:r>
              <a:rPr lang="en-US" altLang="tr-TR" sz="2000"/>
              <a:t> </a:t>
            </a:r>
          </a:p>
          <a:p>
            <a:pPr marL="382588" indent="-342900">
              <a:lnSpc>
                <a:spcPct val="80000"/>
              </a:lnSpc>
              <a:buClr>
                <a:srgbClr val="003366"/>
              </a:buClr>
              <a:buSzPct val="75000"/>
              <a:buFont typeface="Wingdings" panose="05000000000000000000" pitchFamily="2" charset="2"/>
              <a:buChar char="l"/>
            </a:pPr>
            <a:endParaRPr lang="en-US" altLang="tr-TR" sz="2000"/>
          </a:p>
          <a:p>
            <a:pPr marL="382588" indent="-342900">
              <a:lnSpc>
                <a:spcPct val="80000"/>
              </a:lnSpc>
              <a:buNone/>
            </a:pPr>
            <a:r>
              <a:rPr lang="en-US" altLang="tr-TR" sz="2000"/>
              <a:t>	</a:t>
            </a:r>
            <a:r>
              <a:rPr lang="ja-JP" altLang="en-US" sz="2000">
                <a:latin typeface="Arial" panose="020B0604020202020204" pitchFamily="34" charset="0"/>
                <a:cs typeface="HGP明朝E"/>
              </a:rPr>
              <a:t>“</a:t>
            </a:r>
            <a:r>
              <a:rPr lang="en-US" altLang="ja-JP" sz="2000">
                <a:cs typeface="HGP明朝E"/>
              </a:rPr>
              <a:t>İyi bir öğrenmenin gerçekleşmesi için geribildirim olmalıdır. Yine, geribildirim zamanında yapılmalıdır. Örneğin, öğrenci bir konuda fikrini belirtmişse öğretmenin de buna karşılık o fikrin bir değerlendirmesini öğrenciyle o zaman zarfında paylaşmalıdır.</a:t>
            </a:r>
            <a:r>
              <a:rPr lang="ja-JP" altLang="en-US" sz="2000">
                <a:latin typeface="Arial" panose="020B0604020202020204" pitchFamily="34" charset="0"/>
                <a:cs typeface="HGP明朝E"/>
              </a:rPr>
              <a:t>”</a:t>
            </a:r>
            <a:r>
              <a:rPr lang="en-US" altLang="ja-JP" sz="2000">
                <a:cs typeface="HGP明朝E"/>
              </a:rPr>
              <a:t> </a:t>
            </a:r>
            <a:endParaRPr lang="en-US" altLang="tr-TR" sz="2000"/>
          </a:p>
        </p:txBody>
      </p:sp>
      <p:pic>
        <p:nvPicPr>
          <p:cNvPr id="23556" name="Picture 2"/>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48400" y="1600200"/>
            <a:ext cx="3886200" cy="449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45859854"/>
      </p:ext>
    </p:extLst>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3"/>
          <p:cNvSpPr>
            <a:spLocks noGrp="1" noChangeArrowheads="1"/>
          </p:cNvSpPr>
          <p:nvPr>
            <p:ph type="title"/>
          </p:nvPr>
        </p:nvSpPr>
        <p:spPr>
          <a:xfrm>
            <a:off x="1992313" y="476251"/>
            <a:ext cx="8229600" cy="938213"/>
          </a:xfrm>
        </p:spPr>
        <p:txBody>
          <a:bodyPr/>
          <a:lstStyle/>
          <a:p>
            <a:pPr eaLnBrk="1" hangingPunct="1"/>
            <a:r>
              <a:rPr lang="en-US" altLang="tr-TR" smtClean="0"/>
              <a:t>Öğrenen ile ilgili Faktörler</a:t>
            </a:r>
          </a:p>
        </p:txBody>
      </p:sp>
      <p:sp>
        <p:nvSpPr>
          <p:cNvPr id="24579" name="Rectangle 1"/>
          <p:cNvSpPr>
            <a:spLocks noGrp="1" noChangeArrowheads="1"/>
          </p:cNvSpPr>
          <p:nvPr>
            <p:ph idx="1"/>
          </p:nvPr>
        </p:nvSpPr>
        <p:spPr>
          <a:xfrm>
            <a:off x="2362201" y="2362200"/>
            <a:ext cx="3775075" cy="4495800"/>
          </a:xfrm>
        </p:spPr>
        <p:txBody>
          <a:bodyPr/>
          <a:lstStyle/>
          <a:p>
            <a:pPr marL="382588" indent="-342900">
              <a:buClr>
                <a:srgbClr val="003366"/>
              </a:buClr>
              <a:buSzPct val="75000"/>
              <a:buFont typeface="Wingdings" panose="05000000000000000000" pitchFamily="2" charset="2"/>
              <a:buChar char="l"/>
            </a:pPr>
            <a:r>
              <a:rPr lang="en-US" altLang="tr-TR" sz="1800" u="sng">
                <a:latin typeface="Arial Bold" charset="0"/>
                <a:sym typeface="Arial Bold" charset="0"/>
              </a:rPr>
              <a:t>C. Genel Uyarılmışlık Hali ve Kaygı</a:t>
            </a:r>
            <a:endParaRPr lang="en-US" altLang="tr-TR" sz="1800" u="sng">
              <a:latin typeface="Arial Bold" charset="0"/>
              <a:ea typeface="ヒラギノ角ゴ ProN W6" charset="-128"/>
              <a:sym typeface="Arial Bold" charset="0"/>
            </a:endParaRPr>
          </a:p>
          <a:p>
            <a:pPr marL="382588" indent="-342900">
              <a:buClr>
                <a:srgbClr val="003366"/>
              </a:buClr>
              <a:buSzPct val="75000"/>
              <a:buFont typeface="Wingdings" panose="05000000000000000000" pitchFamily="2" charset="2"/>
              <a:buChar char="l"/>
            </a:pPr>
            <a:endParaRPr lang="en-US" altLang="tr-TR" sz="1800" u="sng">
              <a:latin typeface="Arial Bold" charset="0"/>
              <a:ea typeface="ヒラギノ角ゴ ProN W6" charset="-128"/>
              <a:sym typeface="Arial Bold" charset="0"/>
            </a:endParaRPr>
          </a:p>
          <a:p>
            <a:pPr marL="382588" indent="-342900">
              <a:buNone/>
            </a:pPr>
            <a:r>
              <a:rPr lang="en-US" altLang="tr-TR" sz="1800">
                <a:latin typeface="Arial Bold" charset="0"/>
                <a:ea typeface="ヒラギノ角ゴ ProN W6" charset="-128"/>
                <a:sym typeface="Arial Bold" charset="0"/>
              </a:rPr>
              <a:t>	</a:t>
            </a:r>
            <a:r>
              <a:rPr lang="ja-JP" altLang="en-US" sz="1800">
                <a:latin typeface="Arial" panose="020B0604020202020204" pitchFamily="34" charset="0"/>
                <a:cs typeface="HGP明朝E"/>
                <a:sym typeface="Arial Bold" charset="0"/>
              </a:rPr>
              <a:t>“</a:t>
            </a:r>
            <a:r>
              <a:rPr lang="en-US" altLang="ja-JP" sz="1800">
                <a:latin typeface="Arial Bold" charset="0"/>
                <a:cs typeface="HGP明朝E"/>
                <a:sym typeface="Arial Bold" charset="0"/>
              </a:rPr>
              <a:t>Uyarılmışlık düzeyi, bireyin dışarıdan gelen uyarıcıları alma derecesi olarak anlaşılabilir. Uyarılmışlığın az ya da çok olması öğrenmeyi zorlaştırır. İyi bir öğrenmenin meydana gelesi için uyarılmışlık düzeyinin orta düzeyde olması gerekir</a:t>
            </a:r>
            <a:r>
              <a:rPr lang="ja-JP" altLang="en-US" sz="1800">
                <a:latin typeface="Arial" panose="020B0604020202020204" pitchFamily="34" charset="0"/>
                <a:cs typeface="HGP明朝E"/>
              </a:rPr>
              <a:t>”</a:t>
            </a:r>
            <a:r>
              <a:rPr lang="en-US" altLang="ja-JP" sz="1800">
                <a:cs typeface="HGP明朝E"/>
              </a:rPr>
              <a:t> </a:t>
            </a:r>
            <a:endParaRPr lang="en-US" altLang="tr-TR" sz="1800"/>
          </a:p>
        </p:txBody>
      </p:sp>
      <p:pic>
        <p:nvPicPr>
          <p:cNvPr id="24580" name="Picture 2"/>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77000" y="1600200"/>
            <a:ext cx="3962400" cy="441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54614260"/>
      </p:ext>
    </p:extLst>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3"/>
          <p:cNvSpPr>
            <a:spLocks noGrp="1" noChangeArrowheads="1"/>
          </p:cNvSpPr>
          <p:nvPr>
            <p:ph type="title"/>
          </p:nvPr>
        </p:nvSpPr>
        <p:spPr/>
        <p:txBody>
          <a:bodyPr/>
          <a:lstStyle/>
          <a:p>
            <a:pPr eaLnBrk="1" hangingPunct="1"/>
            <a:r>
              <a:rPr lang="en-US" altLang="tr-TR" sz="3200">
                <a:latin typeface="Arial" panose="020B0604020202020204" pitchFamily="34" charset="0"/>
                <a:cs typeface="Arial" panose="020B0604020202020204" pitchFamily="34" charset="0"/>
                <a:sym typeface="Arial" panose="020B0604020202020204" pitchFamily="34" charset="0"/>
              </a:rPr>
              <a:t>Öğrenme Malzemesiyle İlgili Faktörler</a:t>
            </a:r>
            <a:endParaRPr lang="en-US" altLang="tr-TR" sz="3200">
              <a:latin typeface="Arial" panose="020B0604020202020204" pitchFamily="34" charset="0"/>
              <a:ea typeface="ヒラギノ角ゴ ProN W3" charset="-128"/>
              <a:sym typeface="Arial" panose="020B0604020202020204" pitchFamily="34" charset="0"/>
            </a:endParaRPr>
          </a:p>
        </p:txBody>
      </p:sp>
      <p:sp>
        <p:nvSpPr>
          <p:cNvPr id="25603" name="Rectangle 1"/>
          <p:cNvSpPr>
            <a:spLocks noGrp="1" noChangeArrowheads="1"/>
          </p:cNvSpPr>
          <p:nvPr>
            <p:ph idx="1"/>
          </p:nvPr>
        </p:nvSpPr>
        <p:spPr/>
        <p:txBody>
          <a:bodyPr/>
          <a:lstStyle/>
          <a:p>
            <a:pPr marL="382588" indent="-342900">
              <a:buClr>
                <a:srgbClr val="003366"/>
              </a:buClr>
              <a:buSzPct val="75000"/>
              <a:buFont typeface="Wingdings" panose="05000000000000000000" pitchFamily="2" charset="2"/>
              <a:buChar char="l"/>
            </a:pPr>
            <a:r>
              <a:rPr lang="en-US" altLang="tr-TR" smtClean="0"/>
              <a:t>A. </a:t>
            </a:r>
            <a:r>
              <a:rPr lang="en-US" altLang="tr-TR" u="sng" smtClean="0">
                <a:latin typeface="Arial Bold" charset="0"/>
                <a:sym typeface="Arial Bold" charset="0"/>
              </a:rPr>
              <a:t>Telaffuz Edilebilirlik</a:t>
            </a:r>
            <a:r>
              <a:rPr lang="en-US" altLang="tr-TR" u="sng" smtClean="0"/>
              <a:t> </a:t>
            </a:r>
          </a:p>
          <a:p>
            <a:pPr marL="382588" indent="-342900">
              <a:buClr>
                <a:srgbClr val="003366"/>
              </a:buClr>
              <a:buSzPct val="75000"/>
              <a:buFont typeface="Wingdings" panose="05000000000000000000" pitchFamily="2" charset="2"/>
              <a:buChar char="l"/>
            </a:pPr>
            <a:endParaRPr lang="en-US" altLang="tr-TR" u="sng" smtClean="0"/>
          </a:p>
          <a:p>
            <a:pPr marL="382588" indent="-342900">
              <a:buNone/>
            </a:pPr>
            <a:r>
              <a:rPr lang="en-US" altLang="tr-TR" smtClean="0"/>
              <a:t>	</a:t>
            </a:r>
            <a:r>
              <a:rPr lang="ja-JP" altLang="en-US" smtClean="0">
                <a:latin typeface="Arial" panose="020B0604020202020204" pitchFamily="34" charset="0"/>
                <a:cs typeface="HGP明朝E"/>
              </a:rPr>
              <a:t>“</a:t>
            </a:r>
            <a:r>
              <a:rPr lang="en-US" altLang="ja-JP" smtClean="0">
                <a:cs typeface="HGP明朝E"/>
              </a:rPr>
              <a:t>Öğrenilecek bir kavramın kolayca söylenebilir olması ve kişilerin kelime dağarcıklarıyla örtüşmesi öğrenmeyi kolaylaştırır. Diğer taraftan söylenmesi zor bir kelimenin de öğrenilmesi zorlaşır</a:t>
            </a:r>
            <a:r>
              <a:rPr lang="ja-JP" altLang="en-US" smtClean="0">
                <a:latin typeface="Arial" panose="020B0604020202020204" pitchFamily="34" charset="0"/>
                <a:cs typeface="HGP明朝E"/>
              </a:rPr>
              <a:t>”</a:t>
            </a:r>
            <a:r>
              <a:rPr lang="en-US" altLang="ja-JP" smtClean="0">
                <a:cs typeface="HGP明朝E"/>
              </a:rPr>
              <a:t> </a:t>
            </a:r>
            <a:endParaRPr lang="en-US" altLang="tr-TR" smtClean="0"/>
          </a:p>
        </p:txBody>
      </p:sp>
      <p:sp>
        <p:nvSpPr>
          <p:cNvPr id="103426" name="Rectangle 2"/>
          <p:cNvSpPr>
            <a:spLocks/>
          </p:cNvSpPr>
          <p:nvPr/>
        </p:nvSpPr>
        <p:spPr bwMode="auto">
          <a:xfrm>
            <a:off x="6629400" y="1612900"/>
            <a:ext cx="4051300" cy="419100"/>
          </a:xfrm>
          <a:prstGeom prst="rect">
            <a:avLst/>
          </a:prstGeom>
          <a:noFill/>
          <a:ln>
            <a:noFill/>
          </a:ln>
          <a:extLst>
            <a:ext uri="{909E8E84-426E-40dd-AFC4-6F175D3DCCD1}"/>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Tree>
    <p:extLst>
      <p:ext uri="{BB962C8B-B14F-4D97-AF65-F5344CB8AC3E}">
        <p14:creationId xmlns:p14="http://schemas.microsoft.com/office/powerpoint/2010/main" val="812551905"/>
      </p:ext>
    </p:extLst>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30"/>
          <p:cNvSpPr>
            <a:spLocks noGrp="1" noChangeArrowheads="1"/>
          </p:cNvSpPr>
          <p:nvPr>
            <p:ph type="title"/>
          </p:nvPr>
        </p:nvSpPr>
        <p:spPr/>
        <p:txBody>
          <a:bodyPr/>
          <a:lstStyle/>
          <a:p>
            <a:pPr eaLnBrk="1" hangingPunct="1"/>
            <a:r>
              <a:rPr lang="en-US" altLang="tr-TR" sz="3200">
                <a:latin typeface="Arial" panose="020B0604020202020204" pitchFamily="34" charset="0"/>
                <a:cs typeface="Arial" panose="020B0604020202020204" pitchFamily="34" charset="0"/>
                <a:sym typeface="Arial" panose="020B0604020202020204" pitchFamily="34" charset="0"/>
              </a:rPr>
              <a:t>Öğrenme Malzemesiyle İlgili Faktörler</a:t>
            </a:r>
            <a:endParaRPr lang="en-US" altLang="tr-TR" sz="3200">
              <a:latin typeface="Arial" panose="020B0604020202020204" pitchFamily="34" charset="0"/>
              <a:ea typeface="ヒラギノ角ゴ ProN W3" charset="-128"/>
              <a:sym typeface="Arial" panose="020B0604020202020204" pitchFamily="34" charset="0"/>
            </a:endParaRPr>
          </a:p>
        </p:txBody>
      </p:sp>
      <p:sp>
        <p:nvSpPr>
          <p:cNvPr id="26627" name="Rectangle 1"/>
          <p:cNvSpPr>
            <a:spLocks noGrp="1" noChangeArrowheads="1"/>
          </p:cNvSpPr>
          <p:nvPr>
            <p:ph idx="1"/>
          </p:nvPr>
        </p:nvSpPr>
        <p:spPr>
          <a:xfrm>
            <a:off x="2362201" y="2362200"/>
            <a:ext cx="3775075" cy="4495800"/>
          </a:xfrm>
        </p:spPr>
        <p:txBody>
          <a:bodyPr/>
          <a:lstStyle/>
          <a:p>
            <a:pPr marL="382588" indent="-342900">
              <a:buClr>
                <a:srgbClr val="003366"/>
              </a:buClr>
              <a:buSzPct val="75000"/>
              <a:buFont typeface="Wingdings" panose="05000000000000000000" pitchFamily="2" charset="2"/>
              <a:buChar char="l"/>
            </a:pPr>
            <a:r>
              <a:rPr lang="en-US" altLang="tr-TR" sz="2000" u="sng">
                <a:latin typeface="Arial Bold" charset="0"/>
                <a:sym typeface="Arial Bold" charset="0"/>
              </a:rPr>
              <a:t>B. Anlamsal Çağrışım</a:t>
            </a:r>
            <a:r>
              <a:rPr lang="en-US" altLang="tr-TR" sz="2000"/>
              <a:t> </a:t>
            </a:r>
          </a:p>
          <a:p>
            <a:pPr marL="382588" indent="-342900">
              <a:buClr>
                <a:srgbClr val="003366"/>
              </a:buClr>
              <a:buSzPct val="75000"/>
              <a:buFont typeface="Wingdings" panose="05000000000000000000" pitchFamily="2" charset="2"/>
              <a:buChar char="l"/>
            </a:pPr>
            <a:endParaRPr lang="en-US" altLang="tr-TR" sz="2000"/>
          </a:p>
          <a:p>
            <a:pPr marL="382588" indent="-342900">
              <a:buNone/>
            </a:pPr>
            <a:r>
              <a:rPr lang="ja-JP" altLang="en-US" sz="2000">
                <a:latin typeface="Arial" panose="020B0604020202020204" pitchFamily="34" charset="0"/>
                <a:cs typeface="HGP明朝E"/>
              </a:rPr>
              <a:t>“</a:t>
            </a:r>
            <a:r>
              <a:rPr lang="en-US" altLang="ja-JP" sz="2000">
                <a:cs typeface="HGP明朝E"/>
              </a:rPr>
              <a:t>Öğretilmek istenen konu ve ilgili olduğu kavramlar bir arada gruplanarak sunulduğunda zihinde daha kolay kodlanmakta; dolayısıyla daha kolay hatırlanmaktadır</a:t>
            </a:r>
            <a:r>
              <a:rPr lang="ja-JP" altLang="en-US" sz="2000">
                <a:latin typeface="Arial" panose="020B0604020202020204" pitchFamily="34" charset="0"/>
                <a:cs typeface="HGP明朝E"/>
              </a:rPr>
              <a:t>”</a:t>
            </a:r>
            <a:r>
              <a:rPr lang="en-US" altLang="ja-JP" sz="2000">
                <a:cs typeface="HGP明朝E"/>
              </a:rPr>
              <a:t> </a:t>
            </a:r>
            <a:endParaRPr lang="en-US" altLang="tr-TR" sz="2000"/>
          </a:p>
        </p:txBody>
      </p:sp>
      <p:grpSp>
        <p:nvGrpSpPr>
          <p:cNvPr id="26628" name="Group 29"/>
          <p:cNvGrpSpPr>
            <a:grpSpLocks/>
          </p:cNvGrpSpPr>
          <p:nvPr/>
        </p:nvGrpSpPr>
        <p:grpSpPr bwMode="auto">
          <a:xfrm>
            <a:off x="6880226" y="2298701"/>
            <a:ext cx="2849563" cy="3248025"/>
            <a:chOff x="0" y="0"/>
            <a:chExt cx="1795" cy="2045"/>
          </a:xfrm>
        </p:grpSpPr>
        <p:sp>
          <p:nvSpPr>
            <p:cNvPr id="104450" name="Line 2"/>
            <p:cNvSpPr>
              <a:spLocks noChangeShapeType="1"/>
            </p:cNvSpPr>
            <p:nvPr/>
          </p:nvSpPr>
          <p:spPr bwMode="auto">
            <a:xfrm rot="10800000">
              <a:off x="465" y="767"/>
              <a:ext cx="216" cy="128"/>
            </a:xfrm>
            <a:prstGeom prst="line">
              <a:avLst/>
            </a:prstGeom>
            <a:noFill/>
            <a:ln w="28575" cap="flat">
              <a:solidFill>
                <a:srgbClr val="4B595B"/>
              </a:solidFill>
              <a:prstDash val="solid"/>
              <a:round/>
              <a:headEnd type="none" w="med" len="med"/>
              <a:tailEnd type="none" w="med" len="med"/>
            </a:ln>
            <a:extLst>
              <a:ext uri="{909E8E84-426E-40dd-AFC4-6F175D3DCCD1}"/>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grpSp>
          <p:nvGrpSpPr>
            <p:cNvPr id="26630" name="Group 5"/>
            <p:cNvGrpSpPr>
              <a:grpSpLocks/>
            </p:cNvGrpSpPr>
            <p:nvPr/>
          </p:nvGrpSpPr>
          <p:grpSpPr bwMode="auto">
            <a:xfrm>
              <a:off x="0" y="383"/>
              <a:ext cx="499" cy="512"/>
              <a:chOff x="0" y="0"/>
              <a:chExt cx="499" cy="511"/>
            </a:xfrm>
          </p:grpSpPr>
          <p:sp>
            <p:nvSpPr>
              <p:cNvPr id="104451" name="Oval 3"/>
              <p:cNvSpPr>
                <a:spLocks/>
              </p:cNvSpPr>
              <p:nvPr/>
            </p:nvSpPr>
            <p:spPr bwMode="auto">
              <a:xfrm>
                <a:off x="0" y="0"/>
                <a:ext cx="499" cy="511"/>
              </a:xfrm>
              <a:prstGeom prst="ellipse">
                <a:avLst/>
              </a:prstGeom>
              <a:solidFill>
                <a:srgbClr val="96B3B6"/>
              </a:solidFill>
              <a:ln w="9525">
                <a:solidFill>
                  <a:srgbClr val="4B595B"/>
                </a:solidFill>
                <a:round/>
                <a:headEnd/>
                <a:tailEnd/>
              </a:ln>
              <a:effectLst>
                <a:outerShdw dist="50800" dir="2700000" algn="ctr" rotWithShape="0">
                  <a:srgbClr val="808080">
                    <a:alpha val="50000"/>
                  </a:srgbClr>
                </a:outerShdw>
              </a:effec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04452" name="Rectangle 4"/>
              <p:cNvSpPr>
                <a:spLocks/>
              </p:cNvSpPr>
              <p:nvPr/>
            </p:nvSpPr>
            <p:spPr bwMode="auto">
              <a:xfrm>
                <a:off x="73" y="144"/>
                <a:ext cx="352" cy="208"/>
              </a:xfrm>
              <a:prstGeom prst="rect">
                <a:avLst/>
              </a:prstGeom>
              <a:noFill/>
              <a:ln>
                <a:noFill/>
              </a:ln>
              <a:extLst>
                <a:ext uri="{909E8E84-426E-40dd-AFC4-6F175D3DCCD1}"/>
                <a:ext uri="{91240B29-F687-4f45-9708-019B960494DF}"/>
              </a:extLst>
            </p:spPr>
            <p:txBody>
              <a:bodyPr lIns="0" tIns="0" rIns="0" bIns="0" anchor="ctr"/>
              <a:lstStyle/>
              <a:p>
                <a:pPr>
                  <a:defRPr/>
                </a:pPr>
                <a:r>
                  <a:rPr lang="en-US" sz="1100">
                    <a:effectLst>
                      <a:outerShdw blurRad="38100" dist="38100" dir="2700000" algn="tl">
                        <a:srgbClr val="000000"/>
                      </a:outerShdw>
                    </a:effectLst>
                    <a:ea typeface="MS PGothic" pitchFamily="34" charset="-128"/>
                  </a:rPr>
                  <a:t>Küresel Isınma</a:t>
                </a:r>
              </a:p>
            </p:txBody>
          </p:sp>
        </p:grpSp>
        <p:sp>
          <p:nvSpPr>
            <p:cNvPr id="104454" name="Line 6"/>
            <p:cNvSpPr>
              <a:spLocks noChangeShapeType="1"/>
            </p:cNvSpPr>
            <p:nvPr/>
          </p:nvSpPr>
          <p:spPr bwMode="auto">
            <a:xfrm flipH="1">
              <a:off x="465" y="1150"/>
              <a:ext cx="216" cy="128"/>
            </a:xfrm>
            <a:prstGeom prst="line">
              <a:avLst/>
            </a:prstGeom>
            <a:noFill/>
            <a:ln w="28575" cap="flat">
              <a:solidFill>
                <a:srgbClr val="4B595B"/>
              </a:solidFill>
              <a:prstDash val="solid"/>
              <a:round/>
              <a:headEnd type="none" w="med" len="med"/>
              <a:tailEnd type="none" w="med" len="med"/>
            </a:ln>
            <a:extLst>
              <a:ext uri="{909E8E84-426E-40dd-AFC4-6F175D3DCCD1}"/>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grpSp>
          <p:nvGrpSpPr>
            <p:cNvPr id="26632" name="Group 9"/>
            <p:cNvGrpSpPr>
              <a:grpSpLocks/>
            </p:cNvGrpSpPr>
            <p:nvPr/>
          </p:nvGrpSpPr>
          <p:grpSpPr bwMode="auto">
            <a:xfrm>
              <a:off x="0" y="1150"/>
              <a:ext cx="499" cy="512"/>
              <a:chOff x="0" y="0"/>
              <a:chExt cx="499" cy="511"/>
            </a:xfrm>
          </p:grpSpPr>
          <p:sp>
            <p:nvSpPr>
              <p:cNvPr id="104455" name="Oval 7"/>
              <p:cNvSpPr>
                <a:spLocks/>
              </p:cNvSpPr>
              <p:nvPr/>
            </p:nvSpPr>
            <p:spPr bwMode="auto">
              <a:xfrm>
                <a:off x="0" y="0"/>
                <a:ext cx="499" cy="511"/>
              </a:xfrm>
              <a:prstGeom prst="ellipse">
                <a:avLst/>
              </a:prstGeom>
              <a:solidFill>
                <a:srgbClr val="9FBFC1"/>
              </a:solidFill>
              <a:ln w="9525">
                <a:solidFill>
                  <a:srgbClr val="4B595B"/>
                </a:solidFill>
                <a:round/>
                <a:headEnd/>
                <a:tailEnd/>
              </a:ln>
              <a:effectLst>
                <a:outerShdw dist="50800" dir="2700000" algn="ctr" rotWithShape="0">
                  <a:srgbClr val="808080">
                    <a:alpha val="50000"/>
                  </a:srgbClr>
                </a:outerShdw>
              </a:effec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04456" name="Rectangle 8"/>
              <p:cNvSpPr>
                <a:spLocks/>
              </p:cNvSpPr>
              <p:nvPr/>
            </p:nvSpPr>
            <p:spPr bwMode="auto">
              <a:xfrm>
                <a:off x="73" y="159"/>
                <a:ext cx="352" cy="199"/>
              </a:xfrm>
              <a:prstGeom prst="rect">
                <a:avLst/>
              </a:prstGeom>
              <a:noFill/>
              <a:ln>
                <a:noFill/>
              </a:ln>
              <a:extLst>
                <a:ext uri="{909E8E84-426E-40dd-AFC4-6F175D3DCCD1}"/>
                <a:ext uri="{91240B29-F687-4f45-9708-019B960494DF}"/>
              </a:extLst>
            </p:spPr>
            <p:txBody>
              <a:bodyPr lIns="0" tIns="0" rIns="0" bIns="0" anchor="ctr"/>
              <a:lstStyle/>
              <a:p>
                <a:pPr>
                  <a:defRPr/>
                </a:pPr>
                <a:endParaRPr lang="en-US" sz="1100">
                  <a:effectLst>
                    <a:outerShdw blurRad="38100" dist="38100" dir="2700000" algn="tl">
                      <a:srgbClr val="000000"/>
                    </a:outerShdw>
                  </a:effectLst>
                  <a:ea typeface="MS PGothic" pitchFamily="34" charset="-128"/>
                </a:endParaRPr>
              </a:p>
              <a:p>
                <a:pPr>
                  <a:defRPr/>
                </a:pPr>
                <a:r>
                  <a:rPr lang="en-US" sz="900">
                    <a:effectLst>
                      <a:outerShdw blurRad="38100" dist="38100" dir="2700000" algn="tl">
                        <a:srgbClr val="000000"/>
                      </a:outerShdw>
                    </a:effectLst>
                    <a:ea typeface="MS PGothic" pitchFamily="34" charset="-128"/>
                  </a:rPr>
                  <a:t>Meteoroloji</a:t>
                </a:r>
              </a:p>
            </p:txBody>
          </p:sp>
        </p:grpSp>
        <p:sp>
          <p:nvSpPr>
            <p:cNvPr id="104458" name="Line 10"/>
            <p:cNvSpPr>
              <a:spLocks noChangeShapeType="1"/>
            </p:cNvSpPr>
            <p:nvPr/>
          </p:nvSpPr>
          <p:spPr bwMode="auto">
            <a:xfrm>
              <a:off x="897" y="1278"/>
              <a:ext cx="1" cy="256"/>
            </a:xfrm>
            <a:prstGeom prst="line">
              <a:avLst/>
            </a:prstGeom>
            <a:noFill/>
            <a:ln w="28575" cap="flat">
              <a:solidFill>
                <a:srgbClr val="4B595B"/>
              </a:solidFill>
              <a:prstDash val="solid"/>
              <a:round/>
              <a:headEnd type="none" w="med" len="med"/>
              <a:tailEnd type="none" w="med" len="med"/>
            </a:ln>
            <a:extLst>
              <a:ext uri="{909E8E84-426E-40dd-AFC4-6F175D3DCCD1}"/>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grpSp>
          <p:nvGrpSpPr>
            <p:cNvPr id="26634" name="Group 13"/>
            <p:cNvGrpSpPr>
              <a:grpSpLocks/>
            </p:cNvGrpSpPr>
            <p:nvPr/>
          </p:nvGrpSpPr>
          <p:grpSpPr bwMode="auto">
            <a:xfrm>
              <a:off x="648" y="1534"/>
              <a:ext cx="499" cy="511"/>
              <a:chOff x="0" y="0"/>
              <a:chExt cx="499" cy="511"/>
            </a:xfrm>
          </p:grpSpPr>
          <p:sp>
            <p:nvSpPr>
              <p:cNvPr id="104459" name="Oval 11"/>
              <p:cNvSpPr>
                <a:spLocks/>
              </p:cNvSpPr>
              <p:nvPr/>
            </p:nvSpPr>
            <p:spPr bwMode="auto">
              <a:xfrm>
                <a:off x="0" y="0"/>
                <a:ext cx="499" cy="511"/>
              </a:xfrm>
              <a:prstGeom prst="ellipse">
                <a:avLst/>
              </a:prstGeom>
              <a:solidFill>
                <a:srgbClr val="ADCFD2"/>
              </a:solidFill>
              <a:ln w="9525">
                <a:solidFill>
                  <a:srgbClr val="4B595B"/>
                </a:solidFill>
                <a:round/>
                <a:headEnd/>
                <a:tailEnd/>
              </a:ln>
              <a:effectLst>
                <a:outerShdw dist="50800" dir="2700000" algn="ctr" rotWithShape="0">
                  <a:srgbClr val="808080">
                    <a:alpha val="50000"/>
                  </a:srgbClr>
                </a:outerShdw>
              </a:effec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04460" name="Rectangle 12"/>
              <p:cNvSpPr>
                <a:spLocks/>
              </p:cNvSpPr>
              <p:nvPr/>
            </p:nvSpPr>
            <p:spPr bwMode="auto">
              <a:xfrm>
                <a:off x="73" y="203"/>
                <a:ext cx="352" cy="104"/>
              </a:xfrm>
              <a:prstGeom prst="rect">
                <a:avLst/>
              </a:prstGeom>
              <a:noFill/>
              <a:ln>
                <a:noFill/>
              </a:ln>
              <a:extLst>
                <a:ext uri="{909E8E84-426E-40dd-AFC4-6F175D3DCCD1}"/>
                <a:ext uri="{91240B29-F687-4f45-9708-019B960494DF}"/>
              </a:extLst>
            </p:spPr>
            <p:txBody>
              <a:bodyPr lIns="0" tIns="0" rIns="0" bIns="0" anchor="ctr"/>
              <a:lstStyle/>
              <a:p>
                <a:pPr>
                  <a:defRPr/>
                </a:pPr>
                <a:r>
                  <a:rPr lang="en-US" sz="1100">
                    <a:effectLst>
                      <a:outerShdw blurRad="38100" dist="38100" dir="2700000" algn="tl">
                        <a:srgbClr val="000000"/>
                      </a:outerShdw>
                    </a:effectLst>
                    <a:ea typeface="MS PGothic" pitchFamily="34" charset="-128"/>
                  </a:rPr>
                  <a:t>Yağış</a:t>
                </a:r>
              </a:p>
            </p:txBody>
          </p:sp>
        </p:grpSp>
        <p:sp>
          <p:nvSpPr>
            <p:cNvPr id="104462" name="Line 14"/>
            <p:cNvSpPr>
              <a:spLocks noChangeShapeType="1"/>
            </p:cNvSpPr>
            <p:nvPr/>
          </p:nvSpPr>
          <p:spPr bwMode="auto">
            <a:xfrm>
              <a:off x="1113" y="1150"/>
              <a:ext cx="216" cy="128"/>
            </a:xfrm>
            <a:prstGeom prst="line">
              <a:avLst/>
            </a:prstGeom>
            <a:noFill/>
            <a:ln w="28575" cap="flat">
              <a:solidFill>
                <a:srgbClr val="4B595B"/>
              </a:solidFill>
              <a:prstDash val="solid"/>
              <a:round/>
              <a:headEnd type="none" w="med" len="med"/>
              <a:tailEnd type="none" w="med" len="med"/>
            </a:ln>
            <a:extLst>
              <a:ext uri="{909E8E84-426E-40dd-AFC4-6F175D3DCCD1}"/>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grpSp>
          <p:nvGrpSpPr>
            <p:cNvPr id="26636" name="Group 17"/>
            <p:cNvGrpSpPr>
              <a:grpSpLocks/>
            </p:cNvGrpSpPr>
            <p:nvPr/>
          </p:nvGrpSpPr>
          <p:grpSpPr bwMode="auto">
            <a:xfrm>
              <a:off x="1296" y="1150"/>
              <a:ext cx="499" cy="512"/>
              <a:chOff x="0" y="0"/>
              <a:chExt cx="499" cy="511"/>
            </a:xfrm>
          </p:grpSpPr>
          <p:sp>
            <p:nvSpPr>
              <p:cNvPr id="104463" name="Oval 15"/>
              <p:cNvSpPr>
                <a:spLocks/>
              </p:cNvSpPr>
              <p:nvPr/>
            </p:nvSpPr>
            <p:spPr bwMode="auto">
              <a:xfrm>
                <a:off x="0" y="0"/>
                <a:ext cx="499" cy="511"/>
              </a:xfrm>
              <a:prstGeom prst="ellipse">
                <a:avLst/>
              </a:prstGeom>
              <a:solidFill>
                <a:srgbClr val="BBE0E3"/>
              </a:solidFill>
              <a:ln w="9525">
                <a:solidFill>
                  <a:srgbClr val="4B595B"/>
                </a:solidFill>
                <a:round/>
                <a:headEnd/>
                <a:tailEnd/>
              </a:ln>
              <a:effectLst>
                <a:outerShdw dist="50800" dir="2700000" algn="ctr" rotWithShape="0">
                  <a:srgbClr val="808080">
                    <a:alpha val="50000"/>
                  </a:srgbClr>
                </a:outerShdw>
              </a:effec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04464" name="Rectangle 16"/>
              <p:cNvSpPr>
                <a:spLocks/>
              </p:cNvSpPr>
              <p:nvPr/>
            </p:nvSpPr>
            <p:spPr bwMode="auto">
              <a:xfrm>
                <a:off x="73" y="151"/>
                <a:ext cx="352" cy="208"/>
              </a:xfrm>
              <a:prstGeom prst="rect">
                <a:avLst/>
              </a:prstGeom>
              <a:noFill/>
              <a:ln>
                <a:noFill/>
              </a:ln>
              <a:extLst>
                <a:ext uri="{909E8E84-426E-40dd-AFC4-6F175D3DCCD1}"/>
                <a:ext uri="{91240B29-F687-4f45-9708-019B960494DF}"/>
              </a:extLst>
            </p:spPr>
            <p:txBody>
              <a:bodyPr lIns="0" tIns="0" rIns="0" bIns="0" anchor="ctr"/>
              <a:lstStyle/>
              <a:p>
                <a:pPr>
                  <a:defRPr/>
                </a:pPr>
                <a:r>
                  <a:rPr lang="en-US" sz="1100">
                    <a:effectLst>
                      <a:outerShdw blurRad="38100" dist="38100" dir="2700000" algn="tl">
                        <a:srgbClr val="000000"/>
                      </a:outerShdw>
                    </a:effectLst>
                    <a:ea typeface="MS PGothic" pitchFamily="34" charset="-128"/>
                  </a:rPr>
                  <a:t>Hava Durumu</a:t>
                </a:r>
              </a:p>
            </p:txBody>
          </p:sp>
        </p:grpSp>
        <p:sp>
          <p:nvSpPr>
            <p:cNvPr id="104466" name="Line 18"/>
            <p:cNvSpPr>
              <a:spLocks noChangeShapeType="1"/>
            </p:cNvSpPr>
            <p:nvPr/>
          </p:nvSpPr>
          <p:spPr bwMode="auto">
            <a:xfrm rot="10800000" flipH="1">
              <a:off x="1113" y="767"/>
              <a:ext cx="216" cy="128"/>
            </a:xfrm>
            <a:prstGeom prst="line">
              <a:avLst/>
            </a:prstGeom>
            <a:noFill/>
            <a:ln w="28575" cap="flat">
              <a:solidFill>
                <a:srgbClr val="4B595B"/>
              </a:solidFill>
              <a:prstDash val="solid"/>
              <a:round/>
              <a:headEnd type="none" w="med" len="med"/>
              <a:tailEnd type="none" w="med" len="med"/>
            </a:ln>
            <a:extLst>
              <a:ext uri="{909E8E84-426E-40dd-AFC4-6F175D3DCCD1}"/>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grpSp>
          <p:nvGrpSpPr>
            <p:cNvPr id="26638" name="Group 21"/>
            <p:cNvGrpSpPr>
              <a:grpSpLocks/>
            </p:cNvGrpSpPr>
            <p:nvPr/>
          </p:nvGrpSpPr>
          <p:grpSpPr bwMode="auto">
            <a:xfrm>
              <a:off x="1296" y="383"/>
              <a:ext cx="499" cy="512"/>
              <a:chOff x="0" y="0"/>
              <a:chExt cx="499" cy="511"/>
            </a:xfrm>
          </p:grpSpPr>
          <p:sp>
            <p:nvSpPr>
              <p:cNvPr id="104467" name="Oval 19"/>
              <p:cNvSpPr>
                <a:spLocks/>
              </p:cNvSpPr>
              <p:nvPr/>
            </p:nvSpPr>
            <p:spPr bwMode="auto">
              <a:xfrm>
                <a:off x="0" y="0"/>
                <a:ext cx="499" cy="511"/>
              </a:xfrm>
              <a:prstGeom prst="ellipse">
                <a:avLst/>
              </a:prstGeom>
              <a:solidFill>
                <a:srgbClr val="D0EAEC"/>
              </a:solidFill>
              <a:ln w="9525">
                <a:solidFill>
                  <a:srgbClr val="4B595B"/>
                </a:solidFill>
                <a:round/>
                <a:headEnd/>
                <a:tailEnd/>
              </a:ln>
              <a:effectLst>
                <a:outerShdw dist="50800" dir="2700000" algn="ctr" rotWithShape="0">
                  <a:srgbClr val="808080">
                    <a:alpha val="50000"/>
                  </a:srgbClr>
                </a:outerShdw>
              </a:effec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04468" name="Rectangle 20"/>
              <p:cNvSpPr>
                <a:spLocks/>
              </p:cNvSpPr>
              <p:nvPr/>
            </p:nvSpPr>
            <p:spPr bwMode="auto">
              <a:xfrm>
                <a:off x="73" y="196"/>
                <a:ext cx="352" cy="111"/>
              </a:xfrm>
              <a:prstGeom prst="rect">
                <a:avLst/>
              </a:prstGeom>
              <a:noFill/>
              <a:ln>
                <a:noFill/>
              </a:ln>
              <a:extLst>
                <a:ext uri="{909E8E84-426E-40dd-AFC4-6F175D3DCCD1}"/>
                <a:ext uri="{91240B29-F687-4f45-9708-019B960494DF}"/>
              </a:extLst>
            </p:spPr>
            <p:txBody>
              <a:bodyPr lIns="0" tIns="0" rIns="0" bIns="0" anchor="ctr"/>
              <a:lstStyle/>
              <a:p>
                <a:pPr>
                  <a:defRPr/>
                </a:pPr>
                <a:r>
                  <a:rPr lang="en-US" sz="1100">
                    <a:effectLst>
                      <a:outerShdw blurRad="38100" dist="38100" dir="2700000" algn="tl">
                        <a:srgbClr val="000000"/>
                      </a:outerShdw>
                    </a:effectLst>
                    <a:ea typeface="MS PGothic" pitchFamily="34" charset="-128"/>
                  </a:rPr>
                  <a:t>Mevsim</a:t>
                </a:r>
              </a:p>
            </p:txBody>
          </p:sp>
        </p:grpSp>
        <p:sp>
          <p:nvSpPr>
            <p:cNvPr id="104470" name="Line 22"/>
            <p:cNvSpPr>
              <a:spLocks noChangeShapeType="1"/>
            </p:cNvSpPr>
            <p:nvPr/>
          </p:nvSpPr>
          <p:spPr bwMode="auto">
            <a:xfrm rot="10800000" flipH="1">
              <a:off x="897" y="511"/>
              <a:ext cx="1" cy="256"/>
            </a:xfrm>
            <a:prstGeom prst="line">
              <a:avLst/>
            </a:prstGeom>
            <a:noFill/>
            <a:ln w="28575" cap="flat">
              <a:solidFill>
                <a:srgbClr val="4B595B"/>
              </a:solidFill>
              <a:prstDash val="solid"/>
              <a:round/>
              <a:headEnd type="none" w="med" len="med"/>
              <a:tailEnd type="none" w="med" len="med"/>
            </a:ln>
            <a:extLst>
              <a:ext uri="{909E8E84-426E-40dd-AFC4-6F175D3DCCD1}"/>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grpSp>
          <p:nvGrpSpPr>
            <p:cNvPr id="26640" name="Group 25"/>
            <p:cNvGrpSpPr>
              <a:grpSpLocks/>
            </p:cNvGrpSpPr>
            <p:nvPr/>
          </p:nvGrpSpPr>
          <p:grpSpPr bwMode="auto">
            <a:xfrm>
              <a:off x="648" y="0"/>
              <a:ext cx="499" cy="511"/>
              <a:chOff x="0" y="0"/>
              <a:chExt cx="499" cy="511"/>
            </a:xfrm>
          </p:grpSpPr>
          <p:sp>
            <p:nvSpPr>
              <p:cNvPr id="104471" name="Oval 23"/>
              <p:cNvSpPr>
                <a:spLocks/>
              </p:cNvSpPr>
              <p:nvPr/>
            </p:nvSpPr>
            <p:spPr bwMode="auto">
              <a:xfrm>
                <a:off x="0" y="0"/>
                <a:ext cx="499" cy="511"/>
              </a:xfrm>
              <a:prstGeom prst="ellipse">
                <a:avLst/>
              </a:prstGeom>
              <a:solidFill>
                <a:srgbClr val="E4F3F4"/>
              </a:solidFill>
              <a:ln w="9525">
                <a:solidFill>
                  <a:srgbClr val="4B595B"/>
                </a:solidFill>
                <a:round/>
                <a:headEnd/>
                <a:tailEnd/>
              </a:ln>
              <a:effectLst>
                <a:outerShdw dist="50800" dir="2700000" algn="ctr" rotWithShape="0">
                  <a:srgbClr val="808080">
                    <a:alpha val="50000"/>
                  </a:srgbClr>
                </a:outerShdw>
              </a:effec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04472" name="Rectangle 24"/>
              <p:cNvSpPr>
                <a:spLocks/>
              </p:cNvSpPr>
              <p:nvPr/>
            </p:nvSpPr>
            <p:spPr bwMode="auto">
              <a:xfrm>
                <a:off x="73" y="203"/>
                <a:ext cx="352" cy="104"/>
              </a:xfrm>
              <a:prstGeom prst="rect">
                <a:avLst/>
              </a:prstGeom>
              <a:noFill/>
              <a:ln>
                <a:noFill/>
              </a:ln>
              <a:extLst>
                <a:ext uri="{909E8E84-426E-40dd-AFC4-6F175D3DCCD1}"/>
                <a:ext uri="{91240B29-F687-4f45-9708-019B960494DF}"/>
              </a:extLst>
            </p:spPr>
            <p:txBody>
              <a:bodyPr lIns="0" tIns="0" rIns="0" bIns="0" anchor="ctr"/>
              <a:lstStyle/>
              <a:p>
                <a:pPr>
                  <a:defRPr/>
                </a:pPr>
                <a:r>
                  <a:rPr lang="en-US" sz="1100">
                    <a:effectLst>
                      <a:outerShdw blurRad="38100" dist="38100" dir="2700000" algn="tl">
                        <a:srgbClr val="000000"/>
                      </a:outerShdw>
                    </a:effectLst>
                    <a:ea typeface="MS PGothic" pitchFamily="34" charset="-128"/>
                  </a:rPr>
                  <a:t>Rüzgâr</a:t>
                </a:r>
              </a:p>
            </p:txBody>
          </p:sp>
        </p:grpSp>
        <p:grpSp>
          <p:nvGrpSpPr>
            <p:cNvPr id="26641" name="Group 28"/>
            <p:cNvGrpSpPr>
              <a:grpSpLocks/>
            </p:cNvGrpSpPr>
            <p:nvPr/>
          </p:nvGrpSpPr>
          <p:grpSpPr bwMode="auto">
            <a:xfrm>
              <a:off x="648" y="767"/>
              <a:ext cx="499" cy="512"/>
              <a:chOff x="0" y="0"/>
              <a:chExt cx="499" cy="511"/>
            </a:xfrm>
          </p:grpSpPr>
          <p:sp>
            <p:nvSpPr>
              <p:cNvPr id="104474" name="Oval 26"/>
              <p:cNvSpPr>
                <a:spLocks/>
              </p:cNvSpPr>
              <p:nvPr/>
            </p:nvSpPr>
            <p:spPr bwMode="auto">
              <a:xfrm>
                <a:off x="0" y="0"/>
                <a:ext cx="499" cy="517"/>
              </a:xfrm>
              <a:prstGeom prst="ellipse">
                <a:avLst/>
              </a:prstGeom>
              <a:solidFill>
                <a:srgbClr val="BBE0E3"/>
              </a:solidFill>
              <a:ln w="9525">
                <a:solidFill>
                  <a:srgbClr val="4B595B"/>
                </a:solidFill>
                <a:round/>
                <a:headEnd/>
                <a:tailEnd/>
              </a:ln>
              <a:effectLst>
                <a:outerShdw dist="50800" dir="2700000" algn="ctr" rotWithShape="0">
                  <a:srgbClr val="808080">
                    <a:alpha val="50000"/>
                  </a:srgbClr>
                </a:outerShdw>
              </a:effec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04475" name="Rectangle 27"/>
              <p:cNvSpPr>
                <a:spLocks/>
              </p:cNvSpPr>
              <p:nvPr/>
            </p:nvSpPr>
            <p:spPr bwMode="auto">
              <a:xfrm>
                <a:off x="73" y="191"/>
                <a:ext cx="352" cy="128"/>
              </a:xfrm>
              <a:prstGeom prst="rect">
                <a:avLst/>
              </a:prstGeom>
              <a:noFill/>
              <a:ln>
                <a:noFill/>
              </a:ln>
              <a:extLst>
                <a:ext uri="{909E8E84-426E-40dd-AFC4-6F175D3DCCD1}"/>
                <a:ext uri="{91240B29-F687-4f45-9708-019B960494DF}"/>
              </a:extLst>
            </p:spPr>
            <p:txBody>
              <a:bodyPr lIns="0" tIns="0" rIns="0" bIns="0" anchor="ctr"/>
              <a:lstStyle/>
              <a:p>
                <a:pPr>
                  <a:defRPr/>
                </a:pPr>
                <a:r>
                  <a:rPr lang="en-US" sz="1300">
                    <a:effectLst>
                      <a:outerShdw blurRad="38100" dist="38100" dir="2700000" algn="tl">
                        <a:srgbClr val="000000"/>
                      </a:outerShdw>
                    </a:effectLst>
                    <a:ea typeface="MS PGothic" pitchFamily="34" charset="-128"/>
                  </a:rPr>
                  <a:t>İklim</a:t>
                </a:r>
              </a:p>
            </p:txBody>
          </p:sp>
        </p:grpSp>
      </p:grpSp>
    </p:spTree>
    <p:extLst>
      <p:ext uri="{BB962C8B-B14F-4D97-AF65-F5344CB8AC3E}">
        <p14:creationId xmlns:p14="http://schemas.microsoft.com/office/powerpoint/2010/main" val="2470564925"/>
      </p:ext>
    </p:extLst>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650" name="Group 108"/>
          <p:cNvGrpSpPr>
            <a:grpSpLocks/>
          </p:cNvGrpSpPr>
          <p:nvPr/>
        </p:nvGrpSpPr>
        <p:grpSpPr bwMode="auto">
          <a:xfrm>
            <a:off x="1524000" y="2057401"/>
            <a:ext cx="9144000" cy="4073525"/>
            <a:chOff x="0" y="0"/>
            <a:chExt cx="5760" cy="2566"/>
          </a:xfrm>
        </p:grpSpPr>
        <p:sp>
          <p:nvSpPr>
            <p:cNvPr id="105473" name="Freeform 1"/>
            <p:cNvSpPr>
              <a:spLocks/>
            </p:cNvSpPr>
            <p:nvPr/>
          </p:nvSpPr>
          <p:spPr bwMode="auto">
            <a:xfrm rot="5400000" flipH="1">
              <a:off x="703" y="1580"/>
              <a:ext cx="321" cy="367"/>
            </a:xfrm>
            <a:custGeom>
              <a:avLst/>
              <a:gdLst>
                <a:gd name="T0" fmla="*/ 0 w 21600"/>
                <a:gd name="T1" fmla="*/ 0 h 21600"/>
                <a:gd name="T2" fmla="*/ 7200 w 21600"/>
                <a:gd name="T3" fmla="*/ 0 h 21600"/>
                <a:gd name="T4" fmla="*/ 7200 w 21600"/>
                <a:gd name="T5" fmla="*/ 21600 h 21600"/>
                <a:gd name="T6" fmla="*/ 21600 w 21600"/>
                <a:gd name="T7" fmla="*/ 21600 h 21600"/>
              </a:gdLst>
              <a:ahLst/>
              <a:cxnLst>
                <a:cxn ang="0">
                  <a:pos x="T0" y="T1"/>
                </a:cxn>
                <a:cxn ang="0">
                  <a:pos x="T2" y="T3"/>
                </a:cxn>
                <a:cxn ang="0">
                  <a:pos x="T4" y="T5"/>
                </a:cxn>
                <a:cxn ang="0">
                  <a:pos x="T6" y="T7"/>
                </a:cxn>
              </a:cxnLst>
              <a:rect l="0" t="0" r="r" b="b"/>
              <a:pathLst>
                <a:path w="21600" h="21600">
                  <a:moveTo>
                    <a:pt x="0" y="0"/>
                  </a:moveTo>
                  <a:lnTo>
                    <a:pt x="7200" y="0"/>
                  </a:lnTo>
                  <a:lnTo>
                    <a:pt x="7200" y="21600"/>
                  </a:lnTo>
                  <a:lnTo>
                    <a:pt x="21600" y="21600"/>
                  </a:lnTo>
                </a:path>
              </a:pathLst>
            </a:custGeom>
            <a:noFill/>
            <a:ln w="9525" cap="flat">
              <a:solidFill>
                <a:srgbClr val="000000"/>
              </a:solidFill>
              <a:prstDash val="solid"/>
              <a:miter lim="800000"/>
              <a:headEnd type="none" w="med" len="med"/>
              <a:tailEnd type="none" w="med" len="med"/>
            </a:ln>
            <a:extLst>
              <a:ext uri="{909E8E84-426E-40dd-AFC4-6F175D3DCCD1}"/>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05474" name="Freeform 2"/>
            <p:cNvSpPr>
              <a:spLocks/>
            </p:cNvSpPr>
            <p:nvPr/>
          </p:nvSpPr>
          <p:spPr bwMode="auto">
            <a:xfrm rot="-5400000">
              <a:off x="337" y="1581"/>
              <a:ext cx="320" cy="366"/>
            </a:xfrm>
            <a:custGeom>
              <a:avLst/>
              <a:gdLst>
                <a:gd name="T0" fmla="*/ 0 w 21600"/>
                <a:gd name="T1" fmla="*/ 0 h 21600"/>
                <a:gd name="T2" fmla="*/ 7200 w 21600"/>
                <a:gd name="T3" fmla="*/ 0 h 21600"/>
                <a:gd name="T4" fmla="*/ 7200 w 21600"/>
                <a:gd name="T5" fmla="*/ 21600 h 21600"/>
                <a:gd name="T6" fmla="*/ 21600 w 21600"/>
                <a:gd name="T7" fmla="*/ 21600 h 21600"/>
              </a:gdLst>
              <a:ahLst/>
              <a:cxnLst>
                <a:cxn ang="0">
                  <a:pos x="T0" y="T1"/>
                </a:cxn>
                <a:cxn ang="0">
                  <a:pos x="T2" y="T3"/>
                </a:cxn>
                <a:cxn ang="0">
                  <a:pos x="T4" y="T5"/>
                </a:cxn>
                <a:cxn ang="0">
                  <a:pos x="T6" y="T7"/>
                </a:cxn>
              </a:cxnLst>
              <a:rect l="0" t="0" r="r" b="b"/>
              <a:pathLst>
                <a:path w="21600" h="21600">
                  <a:moveTo>
                    <a:pt x="0" y="0"/>
                  </a:moveTo>
                  <a:lnTo>
                    <a:pt x="7200" y="0"/>
                  </a:lnTo>
                  <a:lnTo>
                    <a:pt x="7200" y="21600"/>
                  </a:lnTo>
                  <a:lnTo>
                    <a:pt x="21600" y="21600"/>
                  </a:lnTo>
                </a:path>
              </a:pathLst>
            </a:custGeom>
            <a:noFill/>
            <a:ln w="9525" cap="flat">
              <a:solidFill>
                <a:srgbClr val="000000"/>
              </a:solidFill>
              <a:prstDash val="solid"/>
              <a:miter lim="800000"/>
              <a:headEnd type="none" w="med" len="med"/>
              <a:tailEnd type="none" w="med" len="med"/>
            </a:ln>
            <a:extLst>
              <a:ext uri="{909E8E84-426E-40dd-AFC4-6F175D3DCCD1}"/>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05475" name="Freeform 3"/>
            <p:cNvSpPr>
              <a:spLocks/>
            </p:cNvSpPr>
            <p:nvPr/>
          </p:nvSpPr>
          <p:spPr bwMode="auto">
            <a:xfrm rot="5400000" flipH="1">
              <a:off x="4735" y="1214"/>
              <a:ext cx="321" cy="1100"/>
            </a:xfrm>
            <a:custGeom>
              <a:avLst/>
              <a:gdLst>
                <a:gd name="T0" fmla="*/ 0 w 21600"/>
                <a:gd name="T1" fmla="*/ 0 h 21600"/>
                <a:gd name="T2" fmla="*/ 7200 w 21600"/>
                <a:gd name="T3" fmla="*/ 0 h 21600"/>
                <a:gd name="T4" fmla="*/ 7200 w 21600"/>
                <a:gd name="T5" fmla="*/ 21600 h 21600"/>
                <a:gd name="T6" fmla="*/ 21600 w 21600"/>
                <a:gd name="T7" fmla="*/ 21600 h 21600"/>
              </a:gdLst>
              <a:ahLst/>
              <a:cxnLst>
                <a:cxn ang="0">
                  <a:pos x="T0" y="T1"/>
                </a:cxn>
                <a:cxn ang="0">
                  <a:pos x="T2" y="T3"/>
                </a:cxn>
                <a:cxn ang="0">
                  <a:pos x="T4" y="T5"/>
                </a:cxn>
                <a:cxn ang="0">
                  <a:pos x="T6" y="T7"/>
                </a:cxn>
              </a:cxnLst>
              <a:rect l="0" t="0" r="r" b="b"/>
              <a:pathLst>
                <a:path w="21600" h="21600">
                  <a:moveTo>
                    <a:pt x="0" y="0"/>
                  </a:moveTo>
                  <a:lnTo>
                    <a:pt x="7200" y="0"/>
                  </a:lnTo>
                  <a:lnTo>
                    <a:pt x="7200" y="21600"/>
                  </a:lnTo>
                  <a:lnTo>
                    <a:pt x="21600" y="21600"/>
                  </a:lnTo>
                </a:path>
              </a:pathLst>
            </a:custGeom>
            <a:noFill/>
            <a:ln w="9525" cap="flat">
              <a:solidFill>
                <a:srgbClr val="000000"/>
              </a:solidFill>
              <a:prstDash val="solid"/>
              <a:miter lim="800000"/>
              <a:headEnd type="none" w="med" len="med"/>
              <a:tailEnd type="none" w="med" len="med"/>
            </a:ln>
            <a:extLst>
              <a:ext uri="{909E8E84-426E-40dd-AFC4-6F175D3DCCD1}"/>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05476" name="Freeform 4"/>
            <p:cNvSpPr>
              <a:spLocks/>
            </p:cNvSpPr>
            <p:nvPr/>
          </p:nvSpPr>
          <p:spPr bwMode="auto">
            <a:xfrm rot="5400000" flipH="1">
              <a:off x="4368" y="1580"/>
              <a:ext cx="321" cy="367"/>
            </a:xfrm>
            <a:custGeom>
              <a:avLst/>
              <a:gdLst>
                <a:gd name="T0" fmla="*/ 0 w 21600"/>
                <a:gd name="T1" fmla="*/ 0 h 21600"/>
                <a:gd name="T2" fmla="*/ 7200 w 21600"/>
                <a:gd name="T3" fmla="*/ 0 h 21600"/>
                <a:gd name="T4" fmla="*/ 7200 w 21600"/>
                <a:gd name="T5" fmla="*/ 21600 h 21600"/>
                <a:gd name="T6" fmla="*/ 21600 w 21600"/>
                <a:gd name="T7" fmla="*/ 21600 h 21600"/>
              </a:gdLst>
              <a:ahLst/>
              <a:cxnLst>
                <a:cxn ang="0">
                  <a:pos x="T0" y="T1"/>
                </a:cxn>
                <a:cxn ang="0">
                  <a:pos x="T2" y="T3"/>
                </a:cxn>
                <a:cxn ang="0">
                  <a:pos x="T4" y="T5"/>
                </a:cxn>
                <a:cxn ang="0">
                  <a:pos x="T6" y="T7"/>
                </a:cxn>
              </a:cxnLst>
              <a:rect l="0" t="0" r="r" b="b"/>
              <a:pathLst>
                <a:path w="21600" h="21600">
                  <a:moveTo>
                    <a:pt x="0" y="0"/>
                  </a:moveTo>
                  <a:lnTo>
                    <a:pt x="7200" y="0"/>
                  </a:lnTo>
                  <a:lnTo>
                    <a:pt x="7200" y="21600"/>
                  </a:lnTo>
                  <a:lnTo>
                    <a:pt x="21600" y="21600"/>
                  </a:lnTo>
                </a:path>
              </a:pathLst>
            </a:custGeom>
            <a:noFill/>
            <a:ln w="9525" cap="flat">
              <a:solidFill>
                <a:srgbClr val="000000"/>
              </a:solidFill>
              <a:prstDash val="solid"/>
              <a:miter lim="800000"/>
              <a:headEnd type="none" w="med" len="med"/>
              <a:tailEnd type="none" w="med" len="med"/>
            </a:ln>
            <a:extLst>
              <a:ext uri="{909E8E84-426E-40dd-AFC4-6F175D3DCCD1}"/>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05477" name="Freeform 5"/>
            <p:cNvSpPr>
              <a:spLocks/>
            </p:cNvSpPr>
            <p:nvPr/>
          </p:nvSpPr>
          <p:spPr bwMode="auto">
            <a:xfrm rot="-5400000">
              <a:off x="4008" y="1581"/>
              <a:ext cx="321" cy="366"/>
            </a:xfrm>
            <a:custGeom>
              <a:avLst/>
              <a:gdLst>
                <a:gd name="T0" fmla="*/ 0 w 21600"/>
                <a:gd name="T1" fmla="*/ 0 h 21600"/>
                <a:gd name="T2" fmla="*/ 7200 w 21600"/>
                <a:gd name="T3" fmla="*/ 0 h 21600"/>
                <a:gd name="T4" fmla="*/ 7200 w 21600"/>
                <a:gd name="T5" fmla="*/ 21600 h 21600"/>
                <a:gd name="T6" fmla="*/ 21600 w 21600"/>
                <a:gd name="T7" fmla="*/ 21600 h 21600"/>
              </a:gdLst>
              <a:ahLst/>
              <a:cxnLst>
                <a:cxn ang="0">
                  <a:pos x="T0" y="T1"/>
                </a:cxn>
                <a:cxn ang="0">
                  <a:pos x="T2" y="T3"/>
                </a:cxn>
                <a:cxn ang="0">
                  <a:pos x="T4" y="T5"/>
                </a:cxn>
                <a:cxn ang="0">
                  <a:pos x="T6" y="T7"/>
                </a:cxn>
              </a:cxnLst>
              <a:rect l="0" t="0" r="r" b="b"/>
              <a:pathLst>
                <a:path w="21600" h="21600">
                  <a:moveTo>
                    <a:pt x="0" y="0"/>
                  </a:moveTo>
                  <a:lnTo>
                    <a:pt x="7200" y="0"/>
                  </a:lnTo>
                  <a:lnTo>
                    <a:pt x="7200" y="21600"/>
                  </a:lnTo>
                  <a:lnTo>
                    <a:pt x="21600" y="21600"/>
                  </a:lnTo>
                </a:path>
              </a:pathLst>
            </a:custGeom>
            <a:noFill/>
            <a:ln w="9525" cap="flat">
              <a:solidFill>
                <a:srgbClr val="000000"/>
              </a:solidFill>
              <a:prstDash val="solid"/>
              <a:miter lim="800000"/>
              <a:headEnd type="none" w="med" len="med"/>
              <a:tailEnd type="none" w="med" len="med"/>
            </a:ln>
            <a:extLst>
              <a:ext uri="{909E8E84-426E-40dd-AFC4-6F175D3DCCD1}"/>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05478" name="Freeform 6"/>
            <p:cNvSpPr>
              <a:spLocks/>
            </p:cNvSpPr>
            <p:nvPr/>
          </p:nvSpPr>
          <p:spPr bwMode="auto">
            <a:xfrm rot="-5400000">
              <a:off x="3635" y="1214"/>
              <a:ext cx="321" cy="1099"/>
            </a:xfrm>
            <a:custGeom>
              <a:avLst/>
              <a:gdLst>
                <a:gd name="T0" fmla="*/ 0 w 21600"/>
                <a:gd name="T1" fmla="*/ 0 h 21600"/>
                <a:gd name="T2" fmla="*/ 7200 w 21600"/>
                <a:gd name="T3" fmla="*/ 0 h 21600"/>
                <a:gd name="T4" fmla="*/ 7200 w 21600"/>
                <a:gd name="T5" fmla="*/ 21600 h 21600"/>
                <a:gd name="T6" fmla="*/ 21600 w 21600"/>
                <a:gd name="T7" fmla="*/ 21600 h 21600"/>
              </a:gdLst>
              <a:ahLst/>
              <a:cxnLst>
                <a:cxn ang="0">
                  <a:pos x="T0" y="T1"/>
                </a:cxn>
                <a:cxn ang="0">
                  <a:pos x="T2" y="T3"/>
                </a:cxn>
                <a:cxn ang="0">
                  <a:pos x="T4" y="T5"/>
                </a:cxn>
                <a:cxn ang="0">
                  <a:pos x="T6" y="T7"/>
                </a:cxn>
              </a:cxnLst>
              <a:rect l="0" t="0" r="r" b="b"/>
              <a:pathLst>
                <a:path w="21600" h="21600">
                  <a:moveTo>
                    <a:pt x="0" y="0"/>
                  </a:moveTo>
                  <a:lnTo>
                    <a:pt x="7200" y="0"/>
                  </a:lnTo>
                  <a:lnTo>
                    <a:pt x="7200" y="21600"/>
                  </a:lnTo>
                  <a:lnTo>
                    <a:pt x="21600" y="21600"/>
                  </a:lnTo>
                </a:path>
              </a:pathLst>
            </a:custGeom>
            <a:noFill/>
            <a:ln w="9525" cap="flat">
              <a:solidFill>
                <a:srgbClr val="000000"/>
              </a:solidFill>
              <a:prstDash val="solid"/>
              <a:miter lim="800000"/>
              <a:headEnd type="none" w="med" len="med"/>
              <a:tailEnd type="none" w="med" len="med"/>
            </a:ln>
            <a:extLst>
              <a:ext uri="{909E8E84-426E-40dd-AFC4-6F175D3DCCD1}"/>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05479" name="Freeform 7"/>
            <p:cNvSpPr>
              <a:spLocks/>
            </p:cNvSpPr>
            <p:nvPr/>
          </p:nvSpPr>
          <p:spPr bwMode="auto">
            <a:xfrm rot="5400000" flipH="1">
              <a:off x="2175" y="1581"/>
              <a:ext cx="321" cy="366"/>
            </a:xfrm>
            <a:custGeom>
              <a:avLst/>
              <a:gdLst>
                <a:gd name="T0" fmla="*/ 0 w 21600"/>
                <a:gd name="T1" fmla="*/ 0 h 21600"/>
                <a:gd name="T2" fmla="*/ 7200 w 21600"/>
                <a:gd name="T3" fmla="*/ 0 h 21600"/>
                <a:gd name="T4" fmla="*/ 7200 w 21600"/>
                <a:gd name="T5" fmla="*/ 21600 h 21600"/>
                <a:gd name="T6" fmla="*/ 21600 w 21600"/>
                <a:gd name="T7" fmla="*/ 21600 h 21600"/>
              </a:gdLst>
              <a:ahLst/>
              <a:cxnLst>
                <a:cxn ang="0">
                  <a:pos x="T0" y="T1"/>
                </a:cxn>
                <a:cxn ang="0">
                  <a:pos x="T2" y="T3"/>
                </a:cxn>
                <a:cxn ang="0">
                  <a:pos x="T4" y="T5"/>
                </a:cxn>
                <a:cxn ang="0">
                  <a:pos x="T6" y="T7"/>
                </a:cxn>
              </a:cxnLst>
              <a:rect l="0" t="0" r="r" b="b"/>
              <a:pathLst>
                <a:path w="21600" h="21600">
                  <a:moveTo>
                    <a:pt x="0" y="0"/>
                  </a:moveTo>
                  <a:lnTo>
                    <a:pt x="7200" y="0"/>
                  </a:lnTo>
                  <a:lnTo>
                    <a:pt x="7200" y="21600"/>
                  </a:lnTo>
                  <a:lnTo>
                    <a:pt x="21600" y="21600"/>
                  </a:lnTo>
                </a:path>
              </a:pathLst>
            </a:custGeom>
            <a:noFill/>
            <a:ln w="9525" cap="flat">
              <a:solidFill>
                <a:srgbClr val="000000"/>
              </a:solidFill>
              <a:prstDash val="solid"/>
              <a:miter lim="800000"/>
              <a:headEnd type="none" w="med" len="med"/>
              <a:tailEnd type="none" w="med" len="med"/>
            </a:ln>
            <a:extLst>
              <a:ext uri="{909E8E84-426E-40dd-AFC4-6F175D3DCCD1}"/>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05480" name="Freeform 8"/>
            <p:cNvSpPr>
              <a:spLocks/>
            </p:cNvSpPr>
            <p:nvPr/>
          </p:nvSpPr>
          <p:spPr bwMode="auto">
            <a:xfrm rot="-5400000">
              <a:off x="1803" y="1580"/>
              <a:ext cx="321" cy="367"/>
            </a:xfrm>
            <a:custGeom>
              <a:avLst/>
              <a:gdLst>
                <a:gd name="T0" fmla="*/ 0 w 21600"/>
                <a:gd name="T1" fmla="*/ 0 h 21600"/>
                <a:gd name="T2" fmla="*/ 7200 w 21600"/>
                <a:gd name="T3" fmla="*/ 0 h 21600"/>
                <a:gd name="T4" fmla="*/ 7200 w 21600"/>
                <a:gd name="T5" fmla="*/ 21600 h 21600"/>
                <a:gd name="T6" fmla="*/ 21600 w 21600"/>
                <a:gd name="T7" fmla="*/ 21600 h 21600"/>
              </a:gdLst>
              <a:ahLst/>
              <a:cxnLst>
                <a:cxn ang="0">
                  <a:pos x="T0" y="T1"/>
                </a:cxn>
                <a:cxn ang="0">
                  <a:pos x="T2" y="T3"/>
                </a:cxn>
                <a:cxn ang="0">
                  <a:pos x="T4" y="T5"/>
                </a:cxn>
                <a:cxn ang="0">
                  <a:pos x="T6" y="T7"/>
                </a:cxn>
              </a:cxnLst>
              <a:rect l="0" t="0" r="r" b="b"/>
              <a:pathLst>
                <a:path w="21600" h="21600">
                  <a:moveTo>
                    <a:pt x="0" y="0"/>
                  </a:moveTo>
                  <a:lnTo>
                    <a:pt x="7200" y="0"/>
                  </a:lnTo>
                  <a:lnTo>
                    <a:pt x="7200" y="21600"/>
                  </a:lnTo>
                  <a:lnTo>
                    <a:pt x="21600" y="21600"/>
                  </a:lnTo>
                </a:path>
              </a:pathLst>
            </a:custGeom>
            <a:noFill/>
            <a:ln w="9525" cap="flat">
              <a:solidFill>
                <a:srgbClr val="000000"/>
              </a:solidFill>
              <a:prstDash val="solid"/>
              <a:miter lim="800000"/>
              <a:headEnd type="none" w="med" len="med"/>
              <a:tailEnd type="none" w="med" len="med"/>
            </a:ln>
            <a:extLst>
              <a:ext uri="{909E8E84-426E-40dd-AFC4-6F175D3DCCD1}"/>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05481" name="Freeform 9"/>
            <p:cNvSpPr>
              <a:spLocks/>
            </p:cNvSpPr>
            <p:nvPr/>
          </p:nvSpPr>
          <p:spPr bwMode="auto">
            <a:xfrm rot="5400000" flipH="1">
              <a:off x="3269" y="-114"/>
              <a:ext cx="321" cy="1832"/>
            </a:xfrm>
            <a:custGeom>
              <a:avLst/>
              <a:gdLst>
                <a:gd name="T0" fmla="*/ 0 w 21600"/>
                <a:gd name="T1" fmla="*/ 0 h 21600"/>
                <a:gd name="T2" fmla="*/ 7200 w 21600"/>
                <a:gd name="T3" fmla="*/ 0 h 21600"/>
                <a:gd name="T4" fmla="*/ 7200 w 21600"/>
                <a:gd name="T5" fmla="*/ 21600 h 21600"/>
                <a:gd name="T6" fmla="*/ 21600 w 21600"/>
                <a:gd name="T7" fmla="*/ 21600 h 21600"/>
              </a:gdLst>
              <a:ahLst/>
              <a:cxnLst>
                <a:cxn ang="0">
                  <a:pos x="T0" y="T1"/>
                </a:cxn>
                <a:cxn ang="0">
                  <a:pos x="T2" y="T3"/>
                </a:cxn>
                <a:cxn ang="0">
                  <a:pos x="T4" y="T5"/>
                </a:cxn>
                <a:cxn ang="0">
                  <a:pos x="T6" y="T7"/>
                </a:cxn>
              </a:cxnLst>
              <a:rect l="0" t="0" r="r" b="b"/>
              <a:pathLst>
                <a:path w="21600" h="21600">
                  <a:moveTo>
                    <a:pt x="0" y="0"/>
                  </a:moveTo>
                  <a:lnTo>
                    <a:pt x="7200" y="0"/>
                  </a:lnTo>
                  <a:lnTo>
                    <a:pt x="7200" y="21600"/>
                  </a:lnTo>
                  <a:lnTo>
                    <a:pt x="21600" y="21600"/>
                  </a:lnTo>
                </a:path>
              </a:pathLst>
            </a:custGeom>
            <a:noFill/>
            <a:ln w="9525" cap="flat">
              <a:solidFill>
                <a:srgbClr val="000000"/>
              </a:solidFill>
              <a:prstDash val="solid"/>
              <a:miter lim="800000"/>
              <a:headEnd type="none" w="med" len="med"/>
              <a:tailEnd type="none" w="med" len="med"/>
            </a:ln>
            <a:extLst>
              <a:ext uri="{909E8E84-426E-40dd-AFC4-6F175D3DCCD1}"/>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05482" name="Freeform 10"/>
            <p:cNvSpPr>
              <a:spLocks/>
            </p:cNvSpPr>
            <p:nvPr/>
          </p:nvSpPr>
          <p:spPr bwMode="auto">
            <a:xfrm rot="-5400000">
              <a:off x="2175" y="617"/>
              <a:ext cx="321" cy="366"/>
            </a:xfrm>
            <a:custGeom>
              <a:avLst/>
              <a:gdLst>
                <a:gd name="T0" fmla="*/ 0 w 21600"/>
                <a:gd name="T1" fmla="*/ 0 h 21600"/>
                <a:gd name="T2" fmla="*/ 7200 w 21600"/>
                <a:gd name="T3" fmla="*/ 0 h 21600"/>
                <a:gd name="T4" fmla="*/ 7200 w 21600"/>
                <a:gd name="T5" fmla="*/ 21600 h 21600"/>
                <a:gd name="T6" fmla="*/ 21600 w 21600"/>
                <a:gd name="T7" fmla="*/ 21600 h 21600"/>
              </a:gdLst>
              <a:ahLst/>
              <a:cxnLst>
                <a:cxn ang="0">
                  <a:pos x="T0" y="T1"/>
                </a:cxn>
                <a:cxn ang="0">
                  <a:pos x="T2" y="T3"/>
                </a:cxn>
                <a:cxn ang="0">
                  <a:pos x="T4" y="T5"/>
                </a:cxn>
                <a:cxn ang="0">
                  <a:pos x="T6" y="T7"/>
                </a:cxn>
              </a:cxnLst>
              <a:rect l="0" t="0" r="r" b="b"/>
              <a:pathLst>
                <a:path w="21600" h="21600">
                  <a:moveTo>
                    <a:pt x="0" y="0"/>
                  </a:moveTo>
                  <a:lnTo>
                    <a:pt x="7200" y="0"/>
                  </a:lnTo>
                  <a:lnTo>
                    <a:pt x="7200" y="21600"/>
                  </a:lnTo>
                  <a:lnTo>
                    <a:pt x="21600" y="21600"/>
                  </a:lnTo>
                </a:path>
              </a:pathLst>
            </a:custGeom>
            <a:noFill/>
            <a:ln w="9525" cap="flat">
              <a:solidFill>
                <a:srgbClr val="000000"/>
              </a:solidFill>
              <a:prstDash val="solid"/>
              <a:miter lim="800000"/>
              <a:headEnd type="none" w="med" len="med"/>
              <a:tailEnd type="none" w="med" len="med"/>
            </a:ln>
            <a:extLst>
              <a:ext uri="{909E8E84-426E-40dd-AFC4-6F175D3DCCD1}"/>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05483" name="Freeform 11"/>
            <p:cNvSpPr>
              <a:spLocks/>
            </p:cNvSpPr>
            <p:nvPr/>
          </p:nvSpPr>
          <p:spPr bwMode="auto">
            <a:xfrm rot="-5400000">
              <a:off x="1435" y="-114"/>
              <a:ext cx="321" cy="1832"/>
            </a:xfrm>
            <a:custGeom>
              <a:avLst/>
              <a:gdLst>
                <a:gd name="T0" fmla="*/ 0 w 21600"/>
                <a:gd name="T1" fmla="*/ 0 h 21600"/>
                <a:gd name="T2" fmla="*/ 7200 w 21600"/>
                <a:gd name="T3" fmla="*/ 0 h 21600"/>
                <a:gd name="T4" fmla="*/ 7200 w 21600"/>
                <a:gd name="T5" fmla="*/ 21600 h 21600"/>
                <a:gd name="T6" fmla="*/ 21600 w 21600"/>
                <a:gd name="T7" fmla="*/ 21600 h 21600"/>
              </a:gdLst>
              <a:ahLst/>
              <a:cxnLst>
                <a:cxn ang="0">
                  <a:pos x="T0" y="T1"/>
                </a:cxn>
                <a:cxn ang="0">
                  <a:pos x="T2" y="T3"/>
                </a:cxn>
                <a:cxn ang="0">
                  <a:pos x="T4" y="T5"/>
                </a:cxn>
                <a:cxn ang="0">
                  <a:pos x="T6" y="T7"/>
                </a:cxn>
              </a:cxnLst>
              <a:rect l="0" t="0" r="r" b="b"/>
              <a:pathLst>
                <a:path w="21600" h="21600">
                  <a:moveTo>
                    <a:pt x="0" y="0"/>
                  </a:moveTo>
                  <a:lnTo>
                    <a:pt x="7200" y="0"/>
                  </a:lnTo>
                  <a:lnTo>
                    <a:pt x="7200" y="21600"/>
                  </a:lnTo>
                  <a:lnTo>
                    <a:pt x="21600" y="21600"/>
                  </a:lnTo>
                </a:path>
              </a:pathLst>
            </a:custGeom>
            <a:noFill/>
            <a:ln w="9525" cap="flat">
              <a:solidFill>
                <a:srgbClr val="000000"/>
              </a:solidFill>
              <a:prstDash val="solid"/>
              <a:miter lim="800000"/>
              <a:headEnd type="none" w="med" len="med"/>
              <a:tailEnd type="none" w="med" len="med"/>
            </a:ln>
            <a:extLst>
              <a:ext uri="{909E8E84-426E-40dd-AFC4-6F175D3DCCD1}"/>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grpSp>
          <p:nvGrpSpPr>
            <p:cNvPr id="27663" name="Group 19"/>
            <p:cNvGrpSpPr>
              <a:grpSpLocks/>
            </p:cNvGrpSpPr>
            <p:nvPr/>
          </p:nvGrpSpPr>
          <p:grpSpPr bwMode="auto">
            <a:xfrm>
              <a:off x="2199" y="0"/>
              <a:ext cx="628" cy="641"/>
              <a:chOff x="0" y="0"/>
              <a:chExt cx="628" cy="641"/>
            </a:xfrm>
          </p:grpSpPr>
          <p:sp>
            <p:nvSpPr>
              <p:cNvPr id="105484" name="AutoShape 12"/>
              <p:cNvSpPr>
                <a:spLocks/>
              </p:cNvSpPr>
              <p:nvPr/>
            </p:nvSpPr>
            <p:spPr bwMode="auto">
              <a:xfrm>
                <a:off x="0" y="0"/>
                <a:ext cx="628" cy="641"/>
              </a:xfrm>
              <a:custGeom>
                <a:avLst/>
                <a:gdLst/>
                <a:ahLst/>
                <a:cxnLst/>
                <a:rect l="0" t="0" r="r" b="b"/>
                <a:pathLst>
                  <a:path w="21600" h="21600">
                    <a:moveTo>
                      <a:pt x="0" y="0"/>
                    </a:moveTo>
                    <a:lnTo>
                      <a:pt x="0" y="21600"/>
                    </a:lnTo>
                    <a:lnTo>
                      <a:pt x="21600" y="21600"/>
                    </a:lnTo>
                    <a:lnTo>
                      <a:pt x="21600" y="0"/>
                    </a:lnTo>
                    <a:close/>
                    <a:moveTo>
                      <a:pt x="0" y="0"/>
                    </a:moveTo>
                  </a:path>
                </a:pathLst>
              </a:custGeom>
              <a:gradFill rotWithShape="0">
                <a:gsLst>
                  <a:gs pos="0">
                    <a:srgbClr val="CCCC00"/>
                  </a:gs>
                  <a:gs pos="50000">
                    <a:srgbClr val="FFFFFF"/>
                  </a:gs>
                  <a:gs pos="100000">
                    <a:srgbClr val="CCCC00"/>
                  </a:gs>
                </a:gsLst>
                <a:lin ang="18900000" scaled="1"/>
              </a:gradFill>
              <a:ln w="3175" cap="flat">
                <a:solidFill>
                  <a:srgbClr val="CCCC00"/>
                </a:solidFill>
                <a:prstDash val="solid"/>
                <a:miter lim="800000"/>
                <a:headEnd type="none" w="med" len="med"/>
                <a:tailEnd type="none" w="med" len="med"/>
              </a:ln>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05485" name="AutoShape 13"/>
              <p:cNvSpPr>
                <a:spLocks/>
              </p:cNvSpPr>
              <p:nvPr/>
            </p:nvSpPr>
            <p:spPr bwMode="auto">
              <a:xfrm>
                <a:off x="0" y="0"/>
                <a:ext cx="628" cy="78"/>
              </a:xfrm>
              <a:custGeom>
                <a:avLst/>
                <a:gdLst/>
                <a:ahLst/>
                <a:cxnLst/>
                <a:rect l="0" t="0" r="r" b="b"/>
                <a:pathLst>
                  <a:path w="21600" h="21600">
                    <a:moveTo>
                      <a:pt x="0" y="0"/>
                    </a:moveTo>
                    <a:lnTo>
                      <a:pt x="2700" y="21600"/>
                    </a:lnTo>
                    <a:lnTo>
                      <a:pt x="18900" y="21600"/>
                    </a:lnTo>
                    <a:lnTo>
                      <a:pt x="21600" y="0"/>
                    </a:lnTo>
                    <a:close/>
                    <a:moveTo>
                      <a:pt x="0" y="0"/>
                    </a:moveTo>
                  </a:path>
                </a:pathLst>
              </a:custGeom>
              <a:solidFill>
                <a:srgbClr val="D6D633"/>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05486" name="AutoShape 14"/>
              <p:cNvSpPr>
                <a:spLocks/>
              </p:cNvSpPr>
              <p:nvPr/>
            </p:nvSpPr>
            <p:spPr bwMode="auto">
              <a:xfrm>
                <a:off x="0" y="0"/>
                <a:ext cx="78" cy="641"/>
              </a:xfrm>
              <a:custGeom>
                <a:avLst/>
                <a:gdLst/>
                <a:ahLst/>
                <a:cxnLst/>
                <a:rect l="0" t="0" r="r" b="b"/>
                <a:pathLst>
                  <a:path w="21600" h="21600">
                    <a:moveTo>
                      <a:pt x="0" y="0"/>
                    </a:moveTo>
                    <a:lnTo>
                      <a:pt x="21600" y="2645"/>
                    </a:lnTo>
                    <a:lnTo>
                      <a:pt x="21600" y="18955"/>
                    </a:lnTo>
                    <a:lnTo>
                      <a:pt x="0" y="21600"/>
                    </a:lnTo>
                    <a:close/>
                    <a:moveTo>
                      <a:pt x="0" y="0"/>
                    </a:moveTo>
                  </a:path>
                </a:pathLst>
              </a:custGeom>
              <a:solidFill>
                <a:srgbClr val="E0E066"/>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05487" name="AutoShape 15"/>
              <p:cNvSpPr>
                <a:spLocks/>
              </p:cNvSpPr>
              <p:nvPr/>
            </p:nvSpPr>
            <p:spPr bwMode="auto">
              <a:xfrm>
                <a:off x="549" y="0"/>
                <a:ext cx="79" cy="641"/>
              </a:xfrm>
              <a:custGeom>
                <a:avLst/>
                <a:gdLst/>
                <a:ahLst/>
                <a:cxnLst/>
                <a:rect l="0" t="0" r="r" b="b"/>
                <a:pathLst>
                  <a:path w="21600" h="21600">
                    <a:moveTo>
                      <a:pt x="21600" y="0"/>
                    </a:moveTo>
                    <a:lnTo>
                      <a:pt x="0" y="2645"/>
                    </a:lnTo>
                    <a:lnTo>
                      <a:pt x="0" y="18955"/>
                    </a:lnTo>
                    <a:lnTo>
                      <a:pt x="21600" y="21600"/>
                    </a:lnTo>
                    <a:close/>
                    <a:moveTo>
                      <a:pt x="21600" y="0"/>
                    </a:moveTo>
                  </a:path>
                </a:pathLst>
              </a:custGeom>
              <a:solidFill>
                <a:srgbClr val="7A7A00"/>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05488" name="AutoShape 16"/>
              <p:cNvSpPr>
                <a:spLocks/>
              </p:cNvSpPr>
              <p:nvPr/>
            </p:nvSpPr>
            <p:spPr bwMode="auto">
              <a:xfrm>
                <a:off x="0" y="562"/>
                <a:ext cx="628" cy="79"/>
              </a:xfrm>
              <a:custGeom>
                <a:avLst/>
                <a:gdLst/>
                <a:ahLst/>
                <a:cxnLst/>
                <a:rect l="0" t="0" r="r" b="b"/>
                <a:pathLst>
                  <a:path w="21600" h="21600">
                    <a:moveTo>
                      <a:pt x="21600" y="21600"/>
                    </a:moveTo>
                    <a:lnTo>
                      <a:pt x="18900" y="0"/>
                    </a:lnTo>
                    <a:lnTo>
                      <a:pt x="2700" y="0"/>
                    </a:lnTo>
                    <a:lnTo>
                      <a:pt x="0" y="21600"/>
                    </a:lnTo>
                    <a:close/>
                    <a:moveTo>
                      <a:pt x="21600" y="21600"/>
                    </a:moveTo>
                  </a:path>
                </a:pathLst>
              </a:custGeom>
              <a:solidFill>
                <a:srgbClr val="A3A300"/>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05489" name="AutoShape 17"/>
              <p:cNvSpPr>
                <a:spLocks/>
              </p:cNvSpPr>
              <p:nvPr/>
            </p:nvSpPr>
            <p:spPr bwMode="auto">
              <a:xfrm>
                <a:off x="0" y="0"/>
                <a:ext cx="628" cy="641"/>
              </a:xfrm>
              <a:custGeom>
                <a:avLst/>
                <a:gdLst/>
                <a:ahLst/>
                <a:cxnLst/>
                <a:rect l="0" t="0" r="r" b="b"/>
                <a:pathLst>
                  <a:path w="21600" h="21600">
                    <a:moveTo>
                      <a:pt x="2700" y="2645"/>
                    </a:moveTo>
                    <a:lnTo>
                      <a:pt x="2700" y="18955"/>
                    </a:lnTo>
                    <a:lnTo>
                      <a:pt x="18900" y="18955"/>
                    </a:lnTo>
                    <a:lnTo>
                      <a:pt x="18900" y="2645"/>
                    </a:lnTo>
                    <a:close/>
                    <a:moveTo>
                      <a:pt x="0" y="0"/>
                    </a:moveTo>
                    <a:lnTo>
                      <a:pt x="2700" y="2645"/>
                    </a:lnTo>
                    <a:moveTo>
                      <a:pt x="0" y="21600"/>
                    </a:moveTo>
                    <a:lnTo>
                      <a:pt x="2700" y="18955"/>
                    </a:lnTo>
                    <a:moveTo>
                      <a:pt x="21600" y="21600"/>
                    </a:moveTo>
                    <a:lnTo>
                      <a:pt x="18900" y="18955"/>
                    </a:lnTo>
                    <a:moveTo>
                      <a:pt x="21600" y="0"/>
                    </a:moveTo>
                    <a:lnTo>
                      <a:pt x="18900" y="2645"/>
                    </a:lnTo>
                  </a:path>
                </a:pathLst>
              </a:custGeom>
              <a:noFill/>
              <a:ln w="3175" cap="flat">
                <a:solidFill>
                  <a:srgbClr val="CCCC00"/>
                </a:solidFill>
                <a:prstDash val="solid"/>
                <a:miter lim="800000"/>
                <a:headEnd type="none" w="med" len="med"/>
                <a:tailEnd type="none" w="med" len="med"/>
              </a:ln>
              <a:extLst>
                <a:ext uri="{909E8E84-426E-40dd-AFC4-6F175D3DCCD1}"/>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05490" name="Rectangle 18"/>
              <p:cNvSpPr>
                <a:spLocks/>
              </p:cNvSpPr>
              <p:nvPr/>
            </p:nvSpPr>
            <p:spPr bwMode="auto">
              <a:xfrm>
                <a:off x="78" y="256"/>
                <a:ext cx="472" cy="128"/>
              </a:xfrm>
              <a:prstGeom prst="rect">
                <a:avLst/>
              </a:prstGeom>
              <a:noFill/>
              <a:ln>
                <a:noFill/>
              </a:ln>
              <a:extLst>
                <a:ext uri="{909E8E84-426E-40dd-AFC4-6F175D3DCCD1}"/>
                <a:ext uri="{91240B29-F687-4f45-9708-019B960494DF}"/>
              </a:extLst>
            </p:spPr>
            <p:txBody>
              <a:bodyPr lIns="0" tIns="0" rIns="0" bIns="0" anchor="ctr"/>
              <a:lstStyle/>
              <a:p>
                <a:pPr>
                  <a:defRPr/>
                </a:pPr>
                <a:r>
                  <a:rPr lang="en-US" sz="1300">
                    <a:effectLst>
                      <a:outerShdw blurRad="38100" dist="38100" dir="2700000" algn="tl">
                        <a:srgbClr val="000000"/>
                      </a:outerShdw>
                    </a:effectLst>
                    <a:ea typeface="MS PGothic" pitchFamily="34" charset="-128"/>
                  </a:rPr>
                  <a:t>Canlılar</a:t>
                </a:r>
              </a:p>
            </p:txBody>
          </p:sp>
        </p:grpSp>
        <p:grpSp>
          <p:nvGrpSpPr>
            <p:cNvPr id="27664" name="Group 27"/>
            <p:cNvGrpSpPr>
              <a:grpSpLocks/>
            </p:cNvGrpSpPr>
            <p:nvPr/>
          </p:nvGrpSpPr>
          <p:grpSpPr bwMode="auto">
            <a:xfrm>
              <a:off x="366" y="962"/>
              <a:ext cx="628" cy="641"/>
              <a:chOff x="0" y="0"/>
              <a:chExt cx="628" cy="641"/>
            </a:xfrm>
          </p:grpSpPr>
          <p:sp>
            <p:nvSpPr>
              <p:cNvPr id="105492" name="AutoShape 20"/>
              <p:cNvSpPr>
                <a:spLocks/>
              </p:cNvSpPr>
              <p:nvPr/>
            </p:nvSpPr>
            <p:spPr bwMode="auto">
              <a:xfrm>
                <a:off x="0" y="0"/>
                <a:ext cx="628" cy="641"/>
              </a:xfrm>
              <a:custGeom>
                <a:avLst/>
                <a:gdLst/>
                <a:ahLst/>
                <a:cxnLst/>
                <a:rect l="0" t="0" r="r" b="b"/>
                <a:pathLst>
                  <a:path w="21600" h="21600">
                    <a:moveTo>
                      <a:pt x="0" y="0"/>
                    </a:moveTo>
                    <a:lnTo>
                      <a:pt x="0" y="21600"/>
                    </a:lnTo>
                    <a:lnTo>
                      <a:pt x="21600" y="21600"/>
                    </a:lnTo>
                    <a:lnTo>
                      <a:pt x="21600" y="0"/>
                    </a:lnTo>
                    <a:close/>
                    <a:moveTo>
                      <a:pt x="0" y="0"/>
                    </a:moveTo>
                  </a:path>
                </a:pathLst>
              </a:custGeom>
              <a:gradFill rotWithShape="0">
                <a:gsLst>
                  <a:gs pos="0">
                    <a:srgbClr val="669999"/>
                  </a:gs>
                  <a:gs pos="50000">
                    <a:srgbClr val="FFFFFF"/>
                  </a:gs>
                  <a:gs pos="100000">
                    <a:srgbClr val="669999"/>
                  </a:gs>
                </a:gsLst>
                <a:lin ang="18900000" scaled="1"/>
              </a:gradFill>
              <a:ln w="3175" cap="flat">
                <a:solidFill>
                  <a:srgbClr val="669999"/>
                </a:solidFill>
                <a:prstDash val="solid"/>
                <a:miter lim="800000"/>
                <a:headEnd type="none" w="med" len="med"/>
                <a:tailEnd type="none" w="med" len="med"/>
              </a:ln>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05493" name="AutoShape 21"/>
              <p:cNvSpPr>
                <a:spLocks/>
              </p:cNvSpPr>
              <p:nvPr/>
            </p:nvSpPr>
            <p:spPr bwMode="auto">
              <a:xfrm>
                <a:off x="0" y="0"/>
                <a:ext cx="628" cy="78"/>
              </a:xfrm>
              <a:custGeom>
                <a:avLst/>
                <a:gdLst/>
                <a:ahLst/>
                <a:cxnLst/>
                <a:rect l="0" t="0" r="r" b="b"/>
                <a:pathLst>
                  <a:path w="21600" h="21600">
                    <a:moveTo>
                      <a:pt x="0" y="0"/>
                    </a:moveTo>
                    <a:lnTo>
                      <a:pt x="2700" y="21600"/>
                    </a:lnTo>
                    <a:lnTo>
                      <a:pt x="18900" y="21600"/>
                    </a:lnTo>
                    <a:lnTo>
                      <a:pt x="21600" y="0"/>
                    </a:lnTo>
                    <a:close/>
                    <a:moveTo>
                      <a:pt x="0" y="0"/>
                    </a:moveTo>
                  </a:path>
                </a:pathLst>
              </a:custGeom>
              <a:solidFill>
                <a:srgbClr val="84ADAD"/>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05494" name="AutoShape 22"/>
              <p:cNvSpPr>
                <a:spLocks/>
              </p:cNvSpPr>
              <p:nvPr/>
            </p:nvSpPr>
            <p:spPr bwMode="auto">
              <a:xfrm>
                <a:off x="0" y="0"/>
                <a:ext cx="78" cy="641"/>
              </a:xfrm>
              <a:custGeom>
                <a:avLst/>
                <a:gdLst/>
                <a:ahLst/>
                <a:cxnLst/>
                <a:rect l="0" t="0" r="r" b="b"/>
                <a:pathLst>
                  <a:path w="21600" h="21600">
                    <a:moveTo>
                      <a:pt x="0" y="0"/>
                    </a:moveTo>
                    <a:lnTo>
                      <a:pt x="21600" y="2645"/>
                    </a:lnTo>
                    <a:lnTo>
                      <a:pt x="21600" y="18955"/>
                    </a:lnTo>
                    <a:lnTo>
                      <a:pt x="0" y="21600"/>
                    </a:lnTo>
                    <a:close/>
                    <a:moveTo>
                      <a:pt x="0" y="0"/>
                    </a:moveTo>
                  </a:path>
                </a:pathLst>
              </a:custGeom>
              <a:solidFill>
                <a:srgbClr val="A3C1C1"/>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05495" name="AutoShape 23"/>
              <p:cNvSpPr>
                <a:spLocks/>
              </p:cNvSpPr>
              <p:nvPr/>
            </p:nvSpPr>
            <p:spPr bwMode="auto">
              <a:xfrm>
                <a:off x="549" y="0"/>
                <a:ext cx="79" cy="641"/>
              </a:xfrm>
              <a:custGeom>
                <a:avLst/>
                <a:gdLst/>
                <a:ahLst/>
                <a:cxnLst/>
                <a:rect l="0" t="0" r="r" b="b"/>
                <a:pathLst>
                  <a:path w="21600" h="21600">
                    <a:moveTo>
                      <a:pt x="21600" y="0"/>
                    </a:moveTo>
                    <a:lnTo>
                      <a:pt x="0" y="2645"/>
                    </a:lnTo>
                    <a:lnTo>
                      <a:pt x="0" y="18955"/>
                    </a:lnTo>
                    <a:lnTo>
                      <a:pt x="21600" y="21600"/>
                    </a:lnTo>
                    <a:close/>
                    <a:moveTo>
                      <a:pt x="21600" y="0"/>
                    </a:moveTo>
                  </a:path>
                </a:pathLst>
              </a:custGeom>
              <a:solidFill>
                <a:srgbClr val="3D5B5B"/>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05496" name="AutoShape 24"/>
              <p:cNvSpPr>
                <a:spLocks/>
              </p:cNvSpPr>
              <p:nvPr/>
            </p:nvSpPr>
            <p:spPr bwMode="auto">
              <a:xfrm>
                <a:off x="0" y="562"/>
                <a:ext cx="628" cy="79"/>
              </a:xfrm>
              <a:custGeom>
                <a:avLst/>
                <a:gdLst/>
                <a:ahLst/>
                <a:cxnLst/>
                <a:rect l="0" t="0" r="r" b="b"/>
                <a:pathLst>
                  <a:path w="21600" h="21600">
                    <a:moveTo>
                      <a:pt x="21600" y="21600"/>
                    </a:moveTo>
                    <a:lnTo>
                      <a:pt x="18900" y="0"/>
                    </a:lnTo>
                    <a:lnTo>
                      <a:pt x="2700" y="0"/>
                    </a:lnTo>
                    <a:lnTo>
                      <a:pt x="0" y="21600"/>
                    </a:lnTo>
                    <a:close/>
                    <a:moveTo>
                      <a:pt x="21600" y="21600"/>
                    </a:moveTo>
                  </a:path>
                </a:pathLst>
              </a:custGeom>
              <a:solidFill>
                <a:srgbClr val="517A7A"/>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05497" name="AutoShape 25"/>
              <p:cNvSpPr>
                <a:spLocks/>
              </p:cNvSpPr>
              <p:nvPr/>
            </p:nvSpPr>
            <p:spPr bwMode="auto">
              <a:xfrm>
                <a:off x="0" y="0"/>
                <a:ext cx="628" cy="641"/>
              </a:xfrm>
              <a:custGeom>
                <a:avLst/>
                <a:gdLst/>
                <a:ahLst/>
                <a:cxnLst/>
                <a:rect l="0" t="0" r="r" b="b"/>
                <a:pathLst>
                  <a:path w="21600" h="21600">
                    <a:moveTo>
                      <a:pt x="2700" y="2645"/>
                    </a:moveTo>
                    <a:lnTo>
                      <a:pt x="2700" y="18955"/>
                    </a:lnTo>
                    <a:lnTo>
                      <a:pt x="18900" y="18955"/>
                    </a:lnTo>
                    <a:lnTo>
                      <a:pt x="18900" y="2645"/>
                    </a:lnTo>
                    <a:close/>
                    <a:moveTo>
                      <a:pt x="0" y="0"/>
                    </a:moveTo>
                    <a:lnTo>
                      <a:pt x="2700" y="2645"/>
                    </a:lnTo>
                    <a:moveTo>
                      <a:pt x="0" y="21600"/>
                    </a:moveTo>
                    <a:lnTo>
                      <a:pt x="2700" y="18955"/>
                    </a:lnTo>
                    <a:moveTo>
                      <a:pt x="21600" y="21600"/>
                    </a:moveTo>
                    <a:lnTo>
                      <a:pt x="18900" y="18955"/>
                    </a:lnTo>
                    <a:moveTo>
                      <a:pt x="21600" y="0"/>
                    </a:moveTo>
                    <a:lnTo>
                      <a:pt x="18900" y="2645"/>
                    </a:lnTo>
                  </a:path>
                </a:pathLst>
              </a:custGeom>
              <a:noFill/>
              <a:ln w="3175" cap="flat">
                <a:solidFill>
                  <a:srgbClr val="669999"/>
                </a:solidFill>
                <a:prstDash val="solid"/>
                <a:miter lim="800000"/>
                <a:headEnd type="none" w="med" len="med"/>
                <a:tailEnd type="none" w="med" len="med"/>
              </a:ln>
              <a:extLst>
                <a:ext uri="{909E8E84-426E-40dd-AFC4-6F175D3DCCD1}"/>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05498" name="Rectangle 26"/>
              <p:cNvSpPr>
                <a:spLocks/>
              </p:cNvSpPr>
              <p:nvPr/>
            </p:nvSpPr>
            <p:spPr bwMode="auto">
              <a:xfrm>
                <a:off x="78" y="256"/>
                <a:ext cx="472" cy="128"/>
              </a:xfrm>
              <a:prstGeom prst="rect">
                <a:avLst/>
              </a:prstGeom>
              <a:noFill/>
              <a:ln>
                <a:noFill/>
              </a:ln>
              <a:extLst>
                <a:ext uri="{909E8E84-426E-40dd-AFC4-6F175D3DCCD1}"/>
                <a:ext uri="{91240B29-F687-4f45-9708-019B960494DF}"/>
              </a:extLst>
            </p:spPr>
            <p:txBody>
              <a:bodyPr lIns="0" tIns="0" rIns="0" bIns="0" anchor="ctr"/>
              <a:lstStyle/>
              <a:p>
                <a:pPr>
                  <a:defRPr/>
                </a:pPr>
                <a:r>
                  <a:rPr lang="en-US" sz="1300">
                    <a:effectLst>
                      <a:outerShdw blurRad="38100" dist="38100" dir="2700000" algn="tl">
                        <a:srgbClr val="000000"/>
                      </a:outerShdw>
                    </a:effectLst>
                    <a:ea typeface="MS PGothic" pitchFamily="34" charset="-128"/>
                  </a:rPr>
                  <a:t>Bitki</a:t>
                </a:r>
              </a:p>
            </p:txBody>
          </p:sp>
        </p:grpSp>
        <p:grpSp>
          <p:nvGrpSpPr>
            <p:cNvPr id="27665" name="Group 35"/>
            <p:cNvGrpSpPr>
              <a:grpSpLocks/>
            </p:cNvGrpSpPr>
            <p:nvPr/>
          </p:nvGrpSpPr>
          <p:grpSpPr bwMode="auto">
            <a:xfrm>
              <a:off x="1832" y="962"/>
              <a:ext cx="629" cy="641"/>
              <a:chOff x="0" y="0"/>
              <a:chExt cx="628" cy="641"/>
            </a:xfrm>
          </p:grpSpPr>
          <p:sp>
            <p:nvSpPr>
              <p:cNvPr id="105500" name="AutoShape 28"/>
              <p:cNvSpPr>
                <a:spLocks/>
              </p:cNvSpPr>
              <p:nvPr/>
            </p:nvSpPr>
            <p:spPr bwMode="auto">
              <a:xfrm>
                <a:off x="0" y="0"/>
                <a:ext cx="628" cy="641"/>
              </a:xfrm>
              <a:custGeom>
                <a:avLst/>
                <a:gdLst/>
                <a:ahLst/>
                <a:cxnLst/>
                <a:rect l="0" t="0" r="r" b="b"/>
                <a:pathLst>
                  <a:path w="21600" h="21600">
                    <a:moveTo>
                      <a:pt x="0" y="0"/>
                    </a:moveTo>
                    <a:lnTo>
                      <a:pt x="0" y="21600"/>
                    </a:lnTo>
                    <a:lnTo>
                      <a:pt x="21600" y="21600"/>
                    </a:lnTo>
                    <a:lnTo>
                      <a:pt x="21600" y="0"/>
                    </a:lnTo>
                    <a:close/>
                    <a:moveTo>
                      <a:pt x="0" y="0"/>
                    </a:moveTo>
                  </a:path>
                </a:pathLst>
              </a:custGeom>
              <a:gradFill rotWithShape="0">
                <a:gsLst>
                  <a:gs pos="0">
                    <a:srgbClr val="669999"/>
                  </a:gs>
                  <a:gs pos="50000">
                    <a:srgbClr val="FFFFFF"/>
                  </a:gs>
                  <a:gs pos="100000">
                    <a:srgbClr val="669999"/>
                  </a:gs>
                </a:gsLst>
                <a:lin ang="18900000" scaled="1"/>
              </a:gradFill>
              <a:ln w="3175" cap="flat">
                <a:solidFill>
                  <a:srgbClr val="669999"/>
                </a:solidFill>
                <a:prstDash val="solid"/>
                <a:miter lim="800000"/>
                <a:headEnd type="none" w="med" len="med"/>
                <a:tailEnd type="none" w="med" len="med"/>
              </a:ln>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05501" name="AutoShape 29"/>
              <p:cNvSpPr>
                <a:spLocks/>
              </p:cNvSpPr>
              <p:nvPr/>
            </p:nvSpPr>
            <p:spPr bwMode="auto">
              <a:xfrm>
                <a:off x="0" y="0"/>
                <a:ext cx="628" cy="78"/>
              </a:xfrm>
              <a:custGeom>
                <a:avLst/>
                <a:gdLst/>
                <a:ahLst/>
                <a:cxnLst/>
                <a:rect l="0" t="0" r="r" b="b"/>
                <a:pathLst>
                  <a:path w="21600" h="21600">
                    <a:moveTo>
                      <a:pt x="0" y="0"/>
                    </a:moveTo>
                    <a:lnTo>
                      <a:pt x="2700" y="21600"/>
                    </a:lnTo>
                    <a:lnTo>
                      <a:pt x="18900" y="21600"/>
                    </a:lnTo>
                    <a:lnTo>
                      <a:pt x="21600" y="0"/>
                    </a:lnTo>
                    <a:close/>
                    <a:moveTo>
                      <a:pt x="0" y="0"/>
                    </a:moveTo>
                  </a:path>
                </a:pathLst>
              </a:custGeom>
              <a:solidFill>
                <a:srgbClr val="84ADAD"/>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05502" name="AutoShape 30"/>
              <p:cNvSpPr>
                <a:spLocks/>
              </p:cNvSpPr>
              <p:nvPr/>
            </p:nvSpPr>
            <p:spPr bwMode="auto">
              <a:xfrm>
                <a:off x="0" y="0"/>
                <a:ext cx="78" cy="641"/>
              </a:xfrm>
              <a:custGeom>
                <a:avLst/>
                <a:gdLst/>
                <a:ahLst/>
                <a:cxnLst/>
                <a:rect l="0" t="0" r="r" b="b"/>
                <a:pathLst>
                  <a:path w="21600" h="21600">
                    <a:moveTo>
                      <a:pt x="0" y="0"/>
                    </a:moveTo>
                    <a:lnTo>
                      <a:pt x="21600" y="2645"/>
                    </a:lnTo>
                    <a:lnTo>
                      <a:pt x="21600" y="18955"/>
                    </a:lnTo>
                    <a:lnTo>
                      <a:pt x="0" y="21600"/>
                    </a:lnTo>
                    <a:close/>
                    <a:moveTo>
                      <a:pt x="0" y="0"/>
                    </a:moveTo>
                  </a:path>
                </a:pathLst>
              </a:custGeom>
              <a:solidFill>
                <a:srgbClr val="A3C1C1"/>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05503" name="AutoShape 31"/>
              <p:cNvSpPr>
                <a:spLocks/>
              </p:cNvSpPr>
              <p:nvPr/>
            </p:nvSpPr>
            <p:spPr bwMode="auto">
              <a:xfrm>
                <a:off x="549" y="0"/>
                <a:ext cx="79" cy="641"/>
              </a:xfrm>
              <a:custGeom>
                <a:avLst/>
                <a:gdLst/>
                <a:ahLst/>
                <a:cxnLst/>
                <a:rect l="0" t="0" r="r" b="b"/>
                <a:pathLst>
                  <a:path w="21600" h="21600">
                    <a:moveTo>
                      <a:pt x="21600" y="0"/>
                    </a:moveTo>
                    <a:lnTo>
                      <a:pt x="0" y="2645"/>
                    </a:lnTo>
                    <a:lnTo>
                      <a:pt x="0" y="18955"/>
                    </a:lnTo>
                    <a:lnTo>
                      <a:pt x="21600" y="21600"/>
                    </a:lnTo>
                    <a:close/>
                    <a:moveTo>
                      <a:pt x="21600" y="0"/>
                    </a:moveTo>
                  </a:path>
                </a:pathLst>
              </a:custGeom>
              <a:solidFill>
                <a:srgbClr val="3D5B5B"/>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05504" name="AutoShape 32"/>
              <p:cNvSpPr>
                <a:spLocks/>
              </p:cNvSpPr>
              <p:nvPr/>
            </p:nvSpPr>
            <p:spPr bwMode="auto">
              <a:xfrm>
                <a:off x="0" y="562"/>
                <a:ext cx="628" cy="79"/>
              </a:xfrm>
              <a:custGeom>
                <a:avLst/>
                <a:gdLst/>
                <a:ahLst/>
                <a:cxnLst/>
                <a:rect l="0" t="0" r="r" b="b"/>
                <a:pathLst>
                  <a:path w="21600" h="21600">
                    <a:moveTo>
                      <a:pt x="21600" y="21600"/>
                    </a:moveTo>
                    <a:lnTo>
                      <a:pt x="18900" y="0"/>
                    </a:lnTo>
                    <a:lnTo>
                      <a:pt x="2700" y="0"/>
                    </a:lnTo>
                    <a:lnTo>
                      <a:pt x="0" y="21600"/>
                    </a:lnTo>
                    <a:close/>
                    <a:moveTo>
                      <a:pt x="21600" y="21600"/>
                    </a:moveTo>
                  </a:path>
                </a:pathLst>
              </a:custGeom>
              <a:solidFill>
                <a:srgbClr val="517A7A"/>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05505" name="AutoShape 33"/>
              <p:cNvSpPr>
                <a:spLocks/>
              </p:cNvSpPr>
              <p:nvPr/>
            </p:nvSpPr>
            <p:spPr bwMode="auto">
              <a:xfrm>
                <a:off x="0" y="0"/>
                <a:ext cx="628" cy="641"/>
              </a:xfrm>
              <a:custGeom>
                <a:avLst/>
                <a:gdLst/>
                <a:ahLst/>
                <a:cxnLst/>
                <a:rect l="0" t="0" r="r" b="b"/>
                <a:pathLst>
                  <a:path w="21600" h="21600">
                    <a:moveTo>
                      <a:pt x="2700" y="2645"/>
                    </a:moveTo>
                    <a:lnTo>
                      <a:pt x="2700" y="18955"/>
                    </a:lnTo>
                    <a:lnTo>
                      <a:pt x="18900" y="18955"/>
                    </a:lnTo>
                    <a:lnTo>
                      <a:pt x="18900" y="2645"/>
                    </a:lnTo>
                    <a:close/>
                    <a:moveTo>
                      <a:pt x="0" y="0"/>
                    </a:moveTo>
                    <a:lnTo>
                      <a:pt x="2700" y="2645"/>
                    </a:lnTo>
                    <a:moveTo>
                      <a:pt x="0" y="21600"/>
                    </a:moveTo>
                    <a:lnTo>
                      <a:pt x="2700" y="18955"/>
                    </a:lnTo>
                    <a:moveTo>
                      <a:pt x="21600" y="21600"/>
                    </a:moveTo>
                    <a:lnTo>
                      <a:pt x="18900" y="18955"/>
                    </a:lnTo>
                    <a:moveTo>
                      <a:pt x="21600" y="0"/>
                    </a:moveTo>
                    <a:lnTo>
                      <a:pt x="18900" y="2645"/>
                    </a:lnTo>
                  </a:path>
                </a:pathLst>
              </a:custGeom>
              <a:noFill/>
              <a:ln w="3175" cap="flat">
                <a:solidFill>
                  <a:srgbClr val="669999"/>
                </a:solidFill>
                <a:prstDash val="solid"/>
                <a:miter lim="800000"/>
                <a:headEnd type="none" w="med" len="med"/>
                <a:tailEnd type="none" w="med" len="med"/>
              </a:ln>
              <a:extLst>
                <a:ext uri="{909E8E84-426E-40dd-AFC4-6F175D3DCCD1}"/>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05506" name="Rectangle 34"/>
              <p:cNvSpPr>
                <a:spLocks/>
              </p:cNvSpPr>
              <p:nvPr/>
            </p:nvSpPr>
            <p:spPr bwMode="auto">
              <a:xfrm>
                <a:off x="78" y="256"/>
                <a:ext cx="472" cy="128"/>
              </a:xfrm>
              <a:prstGeom prst="rect">
                <a:avLst/>
              </a:prstGeom>
              <a:noFill/>
              <a:ln>
                <a:noFill/>
              </a:ln>
              <a:extLst>
                <a:ext uri="{909E8E84-426E-40dd-AFC4-6F175D3DCCD1}"/>
                <a:ext uri="{91240B29-F687-4f45-9708-019B960494DF}"/>
              </a:extLst>
            </p:spPr>
            <p:txBody>
              <a:bodyPr lIns="0" tIns="0" rIns="0" bIns="0" anchor="ctr"/>
              <a:lstStyle/>
              <a:p>
                <a:pPr>
                  <a:defRPr/>
                </a:pPr>
                <a:r>
                  <a:rPr lang="en-US" sz="1300">
                    <a:effectLst>
                      <a:outerShdw blurRad="38100" dist="38100" dir="2700000" algn="tl">
                        <a:srgbClr val="000000"/>
                      </a:outerShdw>
                    </a:effectLst>
                    <a:ea typeface="MS PGothic" pitchFamily="34" charset="-128"/>
                  </a:rPr>
                  <a:t>Hayvan</a:t>
                </a:r>
              </a:p>
            </p:txBody>
          </p:sp>
        </p:grpSp>
        <p:grpSp>
          <p:nvGrpSpPr>
            <p:cNvPr id="27666" name="Group 43"/>
            <p:cNvGrpSpPr>
              <a:grpSpLocks/>
            </p:cNvGrpSpPr>
            <p:nvPr/>
          </p:nvGrpSpPr>
          <p:grpSpPr bwMode="auto">
            <a:xfrm>
              <a:off x="4031" y="962"/>
              <a:ext cx="629" cy="641"/>
              <a:chOff x="0" y="0"/>
              <a:chExt cx="628" cy="641"/>
            </a:xfrm>
          </p:grpSpPr>
          <p:sp>
            <p:nvSpPr>
              <p:cNvPr id="105508" name="AutoShape 36"/>
              <p:cNvSpPr>
                <a:spLocks/>
              </p:cNvSpPr>
              <p:nvPr/>
            </p:nvSpPr>
            <p:spPr bwMode="auto">
              <a:xfrm>
                <a:off x="0" y="0"/>
                <a:ext cx="628" cy="641"/>
              </a:xfrm>
              <a:custGeom>
                <a:avLst/>
                <a:gdLst/>
                <a:ahLst/>
                <a:cxnLst/>
                <a:rect l="0" t="0" r="r" b="b"/>
                <a:pathLst>
                  <a:path w="21600" h="21600">
                    <a:moveTo>
                      <a:pt x="0" y="0"/>
                    </a:moveTo>
                    <a:lnTo>
                      <a:pt x="0" y="21600"/>
                    </a:lnTo>
                    <a:lnTo>
                      <a:pt x="21600" y="21600"/>
                    </a:lnTo>
                    <a:lnTo>
                      <a:pt x="21600" y="0"/>
                    </a:lnTo>
                    <a:close/>
                    <a:moveTo>
                      <a:pt x="0" y="0"/>
                    </a:moveTo>
                  </a:path>
                </a:pathLst>
              </a:custGeom>
              <a:gradFill rotWithShape="0">
                <a:gsLst>
                  <a:gs pos="0">
                    <a:srgbClr val="669999"/>
                  </a:gs>
                  <a:gs pos="50000">
                    <a:srgbClr val="FFFFFF"/>
                  </a:gs>
                  <a:gs pos="100000">
                    <a:srgbClr val="669999"/>
                  </a:gs>
                </a:gsLst>
                <a:lin ang="18900000" scaled="1"/>
              </a:gradFill>
              <a:ln w="3175" cap="flat">
                <a:solidFill>
                  <a:srgbClr val="669999"/>
                </a:solidFill>
                <a:prstDash val="solid"/>
                <a:miter lim="800000"/>
                <a:headEnd type="none" w="med" len="med"/>
                <a:tailEnd type="none" w="med" len="med"/>
              </a:ln>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05509" name="AutoShape 37"/>
              <p:cNvSpPr>
                <a:spLocks/>
              </p:cNvSpPr>
              <p:nvPr/>
            </p:nvSpPr>
            <p:spPr bwMode="auto">
              <a:xfrm>
                <a:off x="0" y="0"/>
                <a:ext cx="628" cy="78"/>
              </a:xfrm>
              <a:custGeom>
                <a:avLst/>
                <a:gdLst/>
                <a:ahLst/>
                <a:cxnLst/>
                <a:rect l="0" t="0" r="r" b="b"/>
                <a:pathLst>
                  <a:path w="21600" h="21600">
                    <a:moveTo>
                      <a:pt x="0" y="0"/>
                    </a:moveTo>
                    <a:lnTo>
                      <a:pt x="2700" y="21600"/>
                    </a:lnTo>
                    <a:lnTo>
                      <a:pt x="18900" y="21600"/>
                    </a:lnTo>
                    <a:lnTo>
                      <a:pt x="21600" y="0"/>
                    </a:lnTo>
                    <a:close/>
                    <a:moveTo>
                      <a:pt x="0" y="0"/>
                    </a:moveTo>
                  </a:path>
                </a:pathLst>
              </a:custGeom>
              <a:solidFill>
                <a:srgbClr val="84ADAD"/>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05510" name="AutoShape 38"/>
              <p:cNvSpPr>
                <a:spLocks/>
              </p:cNvSpPr>
              <p:nvPr/>
            </p:nvSpPr>
            <p:spPr bwMode="auto">
              <a:xfrm>
                <a:off x="0" y="0"/>
                <a:ext cx="78" cy="641"/>
              </a:xfrm>
              <a:custGeom>
                <a:avLst/>
                <a:gdLst/>
                <a:ahLst/>
                <a:cxnLst/>
                <a:rect l="0" t="0" r="r" b="b"/>
                <a:pathLst>
                  <a:path w="21600" h="21600">
                    <a:moveTo>
                      <a:pt x="0" y="0"/>
                    </a:moveTo>
                    <a:lnTo>
                      <a:pt x="21600" y="2645"/>
                    </a:lnTo>
                    <a:lnTo>
                      <a:pt x="21600" y="18955"/>
                    </a:lnTo>
                    <a:lnTo>
                      <a:pt x="0" y="21600"/>
                    </a:lnTo>
                    <a:close/>
                    <a:moveTo>
                      <a:pt x="0" y="0"/>
                    </a:moveTo>
                  </a:path>
                </a:pathLst>
              </a:custGeom>
              <a:solidFill>
                <a:srgbClr val="A3C1C1"/>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05511" name="AutoShape 39"/>
              <p:cNvSpPr>
                <a:spLocks/>
              </p:cNvSpPr>
              <p:nvPr/>
            </p:nvSpPr>
            <p:spPr bwMode="auto">
              <a:xfrm>
                <a:off x="549" y="0"/>
                <a:ext cx="79" cy="641"/>
              </a:xfrm>
              <a:custGeom>
                <a:avLst/>
                <a:gdLst/>
                <a:ahLst/>
                <a:cxnLst/>
                <a:rect l="0" t="0" r="r" b="b"/>
                <a:pathLst>
                  <a:path w="21600" h="21600">
                    <a:moveTo>
                      <a:pt x="21600" y="0"/>
                    </a:moveTo>
                    <a:lnTo>
                      <a:pt x="0" y="2645"/>
                    </a:lnTo>
                    <a:lnTo>
                      <a:pt x="0" y="18955"/>
                    </a:lnTo>
                    <a:lnTo>
                      <a:pt x="21600" y="21600"/>
                    </a:lnTo>
                    <a:close/>
                    <a:moveTo>
                      <a:pt x="21600" y="0"/>
                    </a:moveTo>
                  </a:path>
                </a:pathLst>
              </a:custGeom>
              <a:solidFill>
                <a:srgbClr val="3D5B5B"/>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05512" name="AutoShape 40"/>
              <p:cNvSpPr>
                <a:spLocks/>
              </p:cNvSpPr>
              <p:nvPr/>
            </p:nvSpPr>
            <p:spPr bwMode="auto">
              <a:xfrm>
                <a:off x="0" y="562"/>
                <a:ext cx="628" cy="79"/>
              </a:xfrm>
              <a:custGeom>
                <a:avLst/>
                <a:gdLst/>
                <a:ahLst/>
                <a:cxnLst/>
                <a:rect l="0" t="0" r="r" b="b"/>
                <a:pathLst>
                  <a:path w="21600" h="21600">
                    <a:moveTo>
                      <a:pt x="21600" y="21600"/>
                    </a:moveTo>
                    <a:lnTo>
                      <a:pt x="18900" y="0"/>
                    </a:lnTo>
                    <a:lnTo>
                      <a:pt x="2700" y="0"/>
                    </a:lnTo>
                    <a:lnTo>
                      <a:pt x="0" y="21600"/>
                    </a:lnTo>
                    <a:close/>
                    <a:moveTo>
                      <a:pt x="21600" y="21600"/>
                    </a:moveTo>
                  </a:path>
                </a:pathLst>
              </a:custGeom>
              <a:solidFill>
                <a:srgbClr val="517A7A"/>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05513" name="AutoShape 41"/>
              <p:cNvSpPr>
                <a:spLocks/>
              </p:cNvSpPr>
              <p:nvPr/>
            </p:nvSpPr>
            <p:spPr bwMode="auto">
              <a:xfrm>
                <a:off x="0" y="0"/>
                <a:ext cx="628" cy="641"/>
              </a:xfrm>
              <a:custGeom>
                <a:avLst/>
                <a:gdLst/>
                <a:ahLst/>
                <a:cxnLst/>
                <a:rect l="0" t="0" r="r" b="b"/>
                <a:pathLst>
                  <a:path w="21600" h="21600">
                    <a:moveTo>
                      <a:pt x="2700" y="2645"/>
                    </a:moveTo>
                    <a:lnTo>
                      <a:pt x="2700" y="18955"/>
                    </a:lnTo>
                    <a:lnTo>
                      <a:pt x="18900" y="18955"/>
                    </a:lnTo>
                    <a:lnTo>
                      <a:pt x="18900" y="2645"/>
                    </a:lnTo>
                    <a:close/>
                    <a:moveTo>
                      <a:pt x="0" y="0"/>
                    </a:moveTo>
                    <a:lnTo>
                      <a:pt x="2700" y="2645"/>
                    </a:lnTo>
                    <a:moveTo>
                      <a:pt x="0" y="21600"/>
                    </a:moveTo>
                    <a:lnTo>
                      <a:pt x="2700" y="18955"/>
                    </a:lnTo>
                    <a:moveTo>
                      <a:pt x="21600" y="21600"/>
                    </a:moveTo>
                    <a:lnTo>
                      <a:pt x="18900" y="18955"/>
                    </a:lnTo>
                    <a:moveTo>
                      <a:pt x="21600" y="0"/>
                    </a:moveTo>
                    <a:lnTo>
                      <a:pt x="18900" y="2645"/>
                    </a:lnTo>
                  </a:path>
                </a:pathLst>
              </a:custGeom>
              <a:noFill/>
              <a:ln w="3175" cap="flat">
                <a:solidFill>
                  <a:srgbClr val="669999"/>
                </a:solidFill>
                <a:prstDash val="solid"/>
                <a:miter lim="800000"/>
                <a:headEnd type="none" w="med" len="med"/>
                <a:tailEnd type="none" w="med" len="med"/>
              </a:ln>
              <a:extLst>
                <a:ext uri="{909E8E84-426E-40dd-AFC4-6F175D3DCCD1}"/>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05514" name="Rectangle 42"/>
              <p:cNvSpPr>
                <a:spLocks/>
              </p:cNvSpPr>
              <p:nvPr/>
            </p:nvSpPr>
            <p:spPr bwMode="auto">
              <a:xfrm>
                <a:off x="78" y="256"/>
                <a:ext cx="472" cy="128"/>
              </a:xfrm>
              <a:prstGeom prst="rect">
                <a:avLst/>
              </a:prstGeom>
              <a:noFill/>
              <a:ln>
                <a:noFill/>
              </a:ln>
              <a:extLst>
                <a:ext uri="{909E8E84-426E-40dd-AFC4-6F175D3DCCD1}"/>
                <a:ext uri="{91240B29-F687-4f45-9708-019B960494DF}"/>
              </a:extLst>
            </p:spPr>
            <p:txBody>
              <a:bodyPr lIns="0" tIns="0" rIns="0" bIns="0" anchor="ctr"/>
              <a:lstStyle/>
              <a:p>
                <a:pPr>
                  <a:defRPr/>
                </a:pPr>
                <a:r>
                  <a:rPr lang="en-US" sz="1300">
                    <a:effectLst>
                      <a:outerShdw blurRad="38100" dist="38100" dir="2700000" algn="tl">
                        <a:srgbClr val="000000"/>
                      </a:outerShdw>
                    </a:effectLst>
                    <a:ea typeface="MS PGothic" pitchFamily="34" charset="-128"/>
                  </a:rPr>
                  <a:t>İnsan</a:t>
                </a:r>
              </a:p>
            </p:txBody>
          </p:sp>
        </p:grpSp>
        <p:grpSp>
          <p:nvGrpSpPr>
            <p:cNvPr id="27667" name="Group 51"/>
            <p:cNvGrpSpPr>
              <a:grpSpLocks/>
            </p:cNvGrpSpPr>
            <p:nvPr/>
          </p:nvGrpSpPr>
          <p:grpSpPr bwMode="auto">
            <a:xfrm>
              <a:off x="1466" y="1924"/>
              <a:ext cx="628" cy="642"/>
              <a:chOff x="0" y="0"/>
              <a:chExt cx="628" cy="641"/>
            </a:xfrm>
          </p:grpSpPr>
          <p:sp>
            <p:nvSpPr>
              <p:cNvPr id="105516" name="AutoShape 44"/>
              <p:cNvSpPr>
                <a:spLocks/>
              </p:cNvSpPr>
              <p:nvPr/>
            </p:nvSpPr>
            <p:spPr bwMode="auto">
              <a:xfrm>
                <a:off x="0" y="0"/>
                <a:ext cx="628" cy="641"/>
              </a:xfrm>
              <a:custGeom>
                <a:avLst/>
                <a:gdLst/>
                <a:ahLst/>
                <a:cxnLst/>
                <a:rect l="0" t="0" r="r" b="b"/>
                <a:pathLst>
                  <a:path w="21600" h="21600">
                    <a:moveTo>
                      <a:pt x="0" y="0"/>
                    </a:moveTo>
                    <a:lnTo>
                      <a:pt x="0" y="21600"/>
                    </a:lnTo>
                    <a:lnTo>
                      <a:pt x="21600" y="21600"/>
                    </a:lnTo>
                    <a:lnTo>
                      <a:pt x="21600" y="0"/>
                    </a:lnTo>
                    <a:close/>
                    <a:moveTo>
                      <a:pt x="0" y="0"/>
                    </a:moveTo>
                  </a:path>
                </a:pathLst>
              </a:custGeom>
              <a:gradFill rotWithShape="0">
                <a:gsLst>
                  <a:gs pos="0">
                    <a:srgbClr val="7E9CE8"/>
                  </a:gs>
                  <a:gs pos="50000">
                    <a:srgbClr val="FFFFFF"/>
                  </a:gs>
                  <a:gs pos="100000">
                    <a:srgbClr val="7E9CE8"/>
                  </a:gs>
                </a:gsLst>
                <a:lin ang="18900000" scaled="1"/>
              </a:gradFill>
              <a:ln w="3175" cap="flat">
                <a:solidFill>
                  <a:srgbClr val="7E9CE8"/>
                </a:solidFill>
                <a:prstDash val="solid"/>
                <a:miter lim="800000"/>
                <a:headEnd type="none" w="med" len="med"/>
                <a:tailEnd type="none" w="med" len="med"/>
              </a:ln>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05517" name="AutoShape 45"/>
              <p:cNvSpPr>
                <a:spLocks/>
              </p:cNvSpPr>
              <p:nvPr/>
            </p:nvSpPr>
            <p:spPr bwMode="auto">
              <a:xfrm>
                <a:off x="0" y="0"/>
                <a:ext cx="628" cy="78"/>
              </a:xfrm>
              <a:custGeom>
                <a:avLst/>
                <a:gdLst/>
                <a:ahLst/>
                <a:cxnLst/>
                <a:rect l="0" t="0" r="r" b="b"/>
                <a:pathLst>
                  <a:path w="21600" h="21600">
                    <a:moveTo>
                      <a:pt x="0" y="0"/>
                    </a:moveTo>
                    <a:lnTo>
                      <a:pt x="2700" y="21600"/>
                    </a:lnTo>
                    <a:lnTo>
                      <a:pt x="18900" y="21600"/>
                    </a:lnTo>
                    <a:lnTo>
                      <a:pt x="21600" y="0"/>
                    </a:lnTo>
                    <a:close/>
                    <a:moveTo>
                      <a:pt x="0" y="0"/>
                    </a:moveTo>
                  </a:path>
                </a:pathLst>
              </a:custGeom>
              <a:solidFill>
                <a:srgbClr val="97AFEC"/>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05518" name="AutoShape 46"/>
              <p:cNvSpPr>
                <a:spLocks/>
              </p:cNvSpPr>
              <p:nvPr/>
            </p:nvSpPr>
            <p:spPr bwMode="auto">
              <a:xfrm>
                <a:off x="0" y="0"/>
                <a:ext cx="78" cy="641"/>
              </a:xfrm>
              <a:custGeom>
                <a:avLst/>
                <a:gdLst/>
                <a:ahLst/>
                <a:cxnLst/>
                <a:rect l="0" t="0" r="r" b="b"/>
                <a:pathLst>
                  <a:path w="21600" h="21600">
                    <a:moveTo>
                      <a:pt x="0" y="0"/>
                    </a:moveTo>
                    <a:lnTo>
                      <a:pt x="21600" y="2644"/>
                    </a:lnTo>
                    <a:lnTo>
                      <a:pt x="21600" y="18956"/>
                    </a:lnTo>
                    <a:lnTo>
                      <a:pt x="0" y="21600"/>
                    </a:lnTo>
                    <a:close/>
                    <a:moveTo>
                      <a:pt x="0" y="0"/>
                    </a:moveTo>
                  </a:path>
                </a:pathLst>
              </a:custGeom>
              <a:solidFill>
                <a:srgbClr val="B1C3F1"/>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05519" name="AutoShape 47"/>
              <p:cNvSpPr>
                <a:spLocks/>
              </p:cNvSpPr>
              <p:nvPr/>
            </p:nvSpPr>
            <p:spPr bwMode="auto">
              <a:xfrm>
                <a:off x="549" y="0"/>
                <a:ext cx="79" cy="641"/>
              </a:xfrm>
              <a:custGeom>
                <a:avLst/>
                <a:gdLst/>
                <a:ahLst/>
                <a:cxnLst/>
                <a:rect l="0" t="0" r="r" b="b"/>
                <a:pathLst>
                  <a:path w="21600" h="21600">
                    <a:moveTo>
                      <a:pt x="21600" y="0"/>
                    </a:moveTo>
                    <a:lnTo>
                      <a:pt x="0" y="2644"/>
                    </a:lnTo>
                    <a:lnTo>
                      <a:pt x="0" y="18956"/>
                    </a:lnTo>
                    <a:lnTo>
                      <a:pt x="21600" y="21600"/>
                    </a:lnTo>
                    <a:close/>
                    <a:moveTo>
                      <a:pt x="21600" y="0"/>
                    </a:moveTo>
                  </a:path>
                </a:pathLst>
              </a:custGeom>
              <a:solidFill>
                <a:srgbClr val="4B5D8B"/>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05520" name="AutoShape 48"/>
              <p:cNvSpPr>
                <a:spLocks/>
              </p:cNvSpPr>
              <p:nvPr/>
            </p:nvSpPr>
            <p:spPr bwMode="auto">
              <a:xfrm>
                <a:off x="0" y="562"/>
                <a:ext cx="628" cy="79"/>
              </a:xfrm>
              <a:custGeom>
                <a:avLst/>
                <a:gdLst/>
                <a:ahLst/>
                <a:cxnLst/>
                <a:rect l="0" t="0" r="r" b="b"/>
                <a:pathLst>
                  <a:path w="21600" h="21600">
                    <a:moveTo>
                      <a:pt x="21600" y="21600"/>
                    </a:moveTo>
                    <a:lnTo>
                      <a:pt x="18900" y="0"/>
                    </a:lnTo>
                    <a:lnTo>
                      <a:pt x="2700" y="0"/>
                    </a:lnTo>
                    <a:lnTo>
                      <a:pt x="0" y="21600"/>
                    </a:lnTo>
                    <a:close/>
                    <a:moveTo>
                      <a:pt x="21600" y="21600"/>
                    </a:moveTo>
                  </a:path>
                </a:pathLst>
              </a:custGeom>
              <a:solidFill>
                <a:srgbClr val="647CB9"/>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05521" name="AutoShape 49"/>
              <p:cNvSpPr>
                <a:spLocks/>
              </p:cNvSpPr>
              <p:nvPr/>
            </p:nvSpPr>
            <p:spPr bwMode="auto">
              <a:xfrm>
                <a:off x="0" y="0"/>
                <a:ext cx="628" cy="641"/>
              </a:xfrm>
              <a:custGeom>
                <a:avLst/>
                <a:gdLst/>
                <a:ahLst/>
                <a:cxnLst/>
                <a:rect l="0" t="0" r="r" b="b"/>
                <a:pathLst>
                  <a:path w="21600" h="21600">
                    <a:moveTo>
                      <a:pt x="2700" y="2644"/>
                    </a:moveTo>
                    <a:lnTo>
                      <a:pt x="2700" y="18956"/>
                    </a:lnTo>
                    <a:lnTo>
                      <a:pt x="18900" y="18956"/>
                    </a:lnTo>
                    <a:lnTo>
                      <a:pt x="18900" y="2644"/>
                    </a:lnTo>
                    <a:close/>
                    <a:moveTo>
                      <a:pt x="0" y="0"/>
                    </a:moveTo>
                    <a:lnTo>
                      <a:pt x="2700" y="2644"/>
                    </a:lnTo>
                    <a:moveTo>
                      <a:pt x="0" y="21600"/>
                    </a:moveTo>
                    <a:lnTo>
                      <a:pt x="2700" y="18956"/>
                    </a:lnTo>
                    <a:moveTo>
                      <a:pt x="21600" y="21600"/>
                    </a:moveTo>
                    <a:lnTo>
                      <a:pt x="18900" y="18956"/>
                    </a:lnTo>
                    <a:moveTo>
                      <a:pt x="21600" y="0"/>
                    </a:moveTo>
                    <a:lnTo>
                      <a:pt x="18900" y="2644"/>
                    </a:lnTo>
                  </a:path>
                </a:pathLst>
              </a:custGeom>
              <a:noFill/>
              <a:ln w="3175" cap="flat">
                <a:solidFill>
                  <a:srgbClr val="7E9CE8"/>
                </a:solidFill>
                <a:prstDash val="solid"/>
                <a:miter lim="800000"/>
                <a:headEnd type="none" w="med" len="med"/>
                <a:tailEnd type="none" w="med" len="med"/>
              </a:ln>
              <a:extLst>
                <a:ext uri="{909E8E84-426E-40dd-AFC4-6F175D3DCCD1}"/>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05522" name="Rectangle 50"/>
              <p:cNvSpPr>
                <a:spLocks/>
              </p:cNvSpPr>
              <p:nvPr/>
            </p:nvSpPr>
            <p:spPr bwMode="auto">
              <a:xfrm>
                <a:off x="78" y="256"/>
                <a:ext cx="472" cy="135"/>
              </a:xfrm>
              <a:prstGeom prst="rect">
                <a:avLst/>
              </a:prstGeom>
              <a:noFill/>
              <a:ln>
                <a:noFill/>
              </a:ln>
              <a:extLst>
                <a:ext uri="{909E8E84-426E-40dd-AFC4-6F175D3DCCD1}"/>
                <a:ext uri="{91240B29-F687-4f45-9708-019B960494DF}"/>
              </a:extLst>
            </p:spPr>
            <p:txBody>
              <a:bodyPr lIns="0" tIns="0" rIns="0" bIns="0" anchor="ctr"/>
              <a:lstStyle/>
              <a:p>
                <a:pPr>
                  <a:defRPr/>
                </a:pPr>
                <a:r>
                  <a:rPr lang="en-US" sz="1300">
                    <a:effectLst>
                      <a:outerShdw blurRad="38100" dist="38100" dir="2700000" algn="tl">
                        <a:srgbClr val="000000"/>
                      </a:outerShdw>
                    </a:effectLst>
                    <a:ea typeface="MS PGothic" pitchFamily="34" charset="-128"/>
                  </a:rPr>
                  <a:t>Omurgalı</a:t>
                </a:r>
              </a:p>
            </p:txBody>
          </p:sp>
        </p:grpSp>
        <p:grpSp>
          <p:nvGrpSpPr>
            <p:cNvPr id="27668" name="Group 59"/>
            <p:cNvGrpSpPr>
              <a:grpSpLocks/>
            </p:cNvGrpSpPr>
            <p:nvPr/>
          </p:nvGrpSpPr>
          <p:grpSpPr bwMode="auto">
            <a:xfrm>
              <a:off x="2199" y="1924"/>
              <a:ext cx="628" cy="642"/>
              <a:chOff x="0" y="0"/>
              <a:chExt cx="628" cy="641"/>
            </a:xfrm>
          </p:grpSpPr>
          <p:sp>
            <p:nvSpPr>
              <p:cNvPr id="105524" name="AutoShape 52"/>
              <p:cNvSpPr>
                <a:spLocks/>
              </p:cNvSpPr>
              <p:nvPr/>
            </p:nvSpPr>
            <p:spPr bwMode="auto">
              <a:xfrm>
                <a:off x="0" y="0"/>
                <a:ext cx="628" cy="641"/>
              </a:xfrm>
              <a:custGeom>
                <a:avLst/>
                <a:gdLst/>
                <a:ahLst/>
                <a:cxnLst/>
                <a:rect l="0" t="0" r="r" b="b"/>
                <a:pathLst>
                  <a:path w="21600" h="21600">
                    <a:moveTo>
                      <a:pt x="0" y="0"/>
                    </a:moveTo>
                    <a:lnTo>
                      <a:pt x="0" y="21600"/>
                    </a:lnTo>
                    <a:lnTo>
                      <a:pt x="21600" y="21600"/>
                    </a:lnTo>
                    <a:lnTo>
                      <a:pt x="21600" y="0"/>
                    </a:lnTo>
                    <a:close/>
                    <a:moveTo>
                      <a:pt x="0" y="0"/>
                    </a:moveTo>
                  </a:path>
                </a:pathLst>
              </a:custGeom>
              <a:gradFill rotWithShape="0">
                <a:gsLst>
                  <a:gs pos="0">
                    <a:srgbClr val="7E9CE8"/>
                  </a:gs>
                  <a:gs pos="50000">
                    <a:srgbClr val="FFFFFF"/>
                  </a:gs>
                  <a:gs pos="100000">
                    <a:srgbClr val="7E9CE8"/>
                  </a:gs>
                </a:gsLst>
                <a:lin ang="18900000" scaled="1"/>
              </a:gradFill>
              <a:ln w="3175" cap="flat">
                <a:solidFill>
                  <a:srgbClr val="7E9CE8"/>
                </a:solidFill>
                <a:prstDash val="solid"/>
                <a:miter lim="800000"/>
                <a:headEnd type="none" w="med" len="med"/>
                <a:tailEnd type="none" w="med" len="med"/>
              </a:ln>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05525" name="AutoShape 53"/>
              <p:cNvSpPr>
                <a:spLocks/>
              </p:cNvSpPr>
              <p:nvPr/>
            </p:nvSpPr>
            <p:spPr bwMode="auto">
              <a:xfrm>
                <a:off x="0" y="0"/>
                <a:ext cx="628" cy="78"/>
              </a:xfrm>
              <a:custGeom>
                <a:avLst/>
                <a:gdLst/>
                <a:ahLst/>
                <a:cxnLst/>
                <a:rect l="0" t="0" r="r" b="b"/>
                <a:pathLst>
                  <a:path w="21600" h="21600">
                    <a:moveTo>
                      <a:pt x="0" y="0"/>
                    </a:moveTo>
                    <a:lnTo>
                      <a:pt x="2700" y="21600"/>
                    </a:lnTo>
                    <a:lnTo>
                      <a:pt x="18900" y="21600"/>
                    </a:lnTo>
                    <a:lnTo>
                      <a:pt x="21600" y="0"/>
                    </a:lnTo>
                    <a:close/>
                    <a:moveTo>
                      <a:pt x="0" y="0"/>
                    </a:moveTo>
                  </a:path>
                </a:pathLst>
              </a:custGeom>
              <a:solidFill>
                <a:srgbClr val="97AFEC"/>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05526" name="AutoShape 54"/>
              <p:cNvSpPr>
                <a:spLocks/>
              </p:cNvSpPr>
              <p:nvPr/>
            </p:nvSpPr>
            <p:spPr bwMode="auto">
              <a:xfrm>
                <a:off x="0" y="0"/>
                <a:ext cx="78" cy="641"/>
              </a:xfrm>
              <a:custGeom>
                <a:avLst/>
                <a:gdLst/>
                <a:ahLst/>
                <a:cxnLst/>
                <a:rect l="0" t="0" r="r" b="b"/>
                <a:pathLst>
                  <a:path w="21600" h="21600">
                    <a:moveTo>
                      <a:pt x="0" y="0"/>
                    </a:moveTo>
                    <a:lnTo>
                      <a:pt x="21600" y="2644"/>
                    </a:lnTo>
                    <a:lnTo>
                      <a:pt x="21600" y="18956"/>
                    </a:lnTo>
                    <a:lnTo>
                      <a:pt x="0" y="21600"/>
                    </a:lnTo>
                    <a:close/>
                    <a:moveTo>
                      <a:pt x="0" y="0"/>
                    </a:moveTo>
                  </a:path>
                </a:pathLst>
              </a:custGeom>
              <a:solidFill>
                <a:srgbClr val="B1C3F1"/>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05527" name="AutoShape 55"/>
              <p:cNvSpPr>
                <a:spLocks/>
              </p:cNvSpPr>
              <p:nvPr/>
            </p:nvSpPr>
            <p:spPr bwMode="auto">
              <a:xfrm>
                <a:off x="549" y="0"/>
                <a:ext cx="79" cy="641"/>
              </a:xfrm>
              <a:custGeom>
                <a:avLst/>
                <a:gdLst/>
                <a:ahLst/>
                <a:cxnLst/>
                <a:rect l="0" t="0" r="r" b="b"/>
                <a:pathLst>
                  <a:path w="21600" h="21600">
                    <a:moveTo>
                      <a:pt x="21600" y="0"/>
                    </a:moveTo>
                    <a:lnTo>
                      <a:pt x="0" y="2644"/>
                    </a:lnTo>
                    <a:lnTo>
                      <a:pt x="0" y="18956"/>
                    </a:lnTo>
                    <a:lnTo>
                      <a:pt x="21600" y="21600"/>
                    </a:lnTo>
                    <a:close/>
                    <a:moveTo>
                      <a:pt x="21600" y="0"/>
                    </a:moveTo>
                  </a:path>
                </a:pathLst>
              </a:custGeom>
              <a:solidFill>
                <a:srgbClr val="4B5D8B"/>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05528" name="AutoShape 56"/>
              <p:cNvSpPr>
                <a:spLocks/>
              </p:cNvSpPr>
              <p:nvPr/>
            </p:nvSpPr>
            <p:spPr bwMode="auto">
              <a:xfrm>
                <a:off x="0" y="562"/>
                <a:ext cx="628" cy="79"/>
              </a:xfrm>
              <a:custGeom>
                <a:avLst/>
                <a:gdLst/>
                <a:ahLst/>
                <a:cxnLst/>
                <a:rect l="0" t="0" r="r" b="b"/>
                <a:pathLst>
                  <a:path w="21600" h="21600">
                    <a:moveTo>
                      <a:pt x="21600" y="21600"/>
                    </a:moveTo>
                    <a:lnTo>
                      <a:pt x="18900" y="0"/>
                    </a:lnTo>
                    <a:lnTo>
                      <a:pt x="2700" y="0"/>
                    </a:lnTo>
                    <a:lnTo>
                      <a:pt x="0" y="21600"/>
                    </a:lnTo>
                    <a:close/>
                    <a:moveTo>
                      <a:pt x="21600" y="21600"/>
                    </a:moveTo>
                  </a:path>
                </a:pathLst>
              </a:custGeom>
              <a:solidFill>
                <a:srgbClr val="647CB9"/>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05529" name="AutoShape 57"/>
              <p:cNvSpPr>
                <a:spLocks/>
              </p:cNvSpPr>
              <p:nvPr/>
            </p:nvSpPr>
            <p:spPr bwMode="auto">
              <a:xfrm>
                <a:off x="0" y="0"/>
                <a:ext cx="628" cy="641"/>
              </a:xfrm>
              <a:custGeom>
                <a:avLst/>
                <a:gdLst/>
                <a:ahLst/>
                <a:cxnLst/>
                <a:rect l="0" t="0" r="r" b="b"/>
                <a:pathLst>
                  <a:path w="21600" h="21600">
                    <a:moveTo>
                      <a:pt x="2700" y="2644"/>
                    </a:moveTo>
                    <a:lnTo>
                      <a:pt x="2700" y="18956"/>
                    </a:lnTo>
                    <a:lnTo>
                      <a:pt x="18900" y="18956"/>
                    </a:lnTo>
                    <a:lnTo>
                      <a:pt x="18900" y="2644"/>
                    </a:lnTo>
                    <a:close/>
                    <a:moveTo>
                      <a:pt x="0" y="0"/>
                    </a:moveTo>
                    <a:lnTo>
                      <a:pt x="2700" y="2644"/>
                    </a:lnTo>
                    <a:moveTo>
                      <a:pt x="0" y="21600"/>
                    </a:moveTo>
                    <a:lnTo>
                      <a:pt x="2700" y="18956"/>
                    </a:lnTo>
                    <a:moveTo>
                      <a:pt x="21600" y="21600"/>
                    </a:moveTo>
                    <a:lnTo>
                      <a:pt x="18900" y="18956"/>
                    </a:lnTo>
                    <a:moveTo>
                      <a:pt x="21600" y="0"/>
                    </a:moveTo>
                    <a:lnTo>
                      <a:pt x="18900" y="2644"/>
                    </a:lnTo>
                  </a:path>
                </a:pathLst>
              </a:custGeom>
              <a:noFill/>
              <a:ln w="3175" cap="flat">
                <a:solidFill>
                  <a:srgbClr val="7E9CE8"/>
                </a:solidFill>
                <a:prstDash val="solid"/>
                <a:miter lim="800000"/>
                <a:headEnd type="none" w="med" len="med"/>
                <a:tailEnd type="none" w="med" len="med"/>
              </a:ln>
              <a:extLst>
                <a:ext uri="{909E8E84-426E-40dd-AFC4-6F175D3DCCD1}"/>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05530" name="Rectangle 58"/>
              <p:cNvSpPr>
                <a:spLocks/>
              </p:cNvSpPr>
              <p:nvPr/>
            </p:nvSpPr>
            <p:spPr bwMode="auto">
              <a:xfrm>
                <a:off x="78" y="256"/>
                <a:ext cx="472" cy="135"/>
              </a:xfrm>
              <a:prstGeom prst="rect">
                <a:avLst/>
              </a:prstGeom>
              <a:noFill/>
              <a:ln>
                <a:noFill/>
              </a:ln>
              <a:extLst>
                <a:ext uri="{909E8E84-426E-40dd-AFC4-6F175D3DCCD1}"/>
                <a:ext uri="{91240B29-F687-4f45-9708-019B960494DF}"/>
              </a:extLst>
            </p:spPr>
            <p:txBody>
              <a:bodyPr lIns="0" tIns="0" rIns="0" bIns="0" anchor="ctr"/>
              <a:lstStyle/>
              <a:p>
                <a:pPr>
                  <a:defRPr/>
                </a:pPr>
                <a:r>
                  <a:rPr lang="en-US" sz="1300">
                    <a:effectLst>
                      <a:outerShdw blurRad="38100" dist="38100" dir="2700000" algn="tl">
                        <a:srgbClr val="000000"/>
                      </a:outerShdw>
                    </a:effectLst>
                    <a:ea typeface="MS PGothic" pitchFamily="34" charset="-128"/>
                  </a:rPr>
                  <a:t>Omurgasız</a:t>
                </a:r>
              </a:p>
            </p:txBody>
          </p:sp>
        </p:grpSp>
        <p:grpSp>
          <p:nvGrpSpPr>
            <p:cNvPr id="27669" name="Group 67"/>
            <p:cNvGrpSpPr>
              <a:grpSpLocks/>
            </p:cNvGrpSpPr>
            <p:nvPr/>
          </p:nvGrpSpPr>
          <p:grpSpPr bwMode="auto">
            <a:xfrm>
              <a:off x="2932" y="1924"/>
              <a:ext cx="628" cy="642"/>
              <a:chOff x="0" y="0"/>
              <a:chExt cx="628" cy="641"/>
            </a:xfrm>
          </p:grpSpPr>
          <p:sp>
            <p:nvSpPr>
              <p:cNvPr id="105532" name="AutoShape 60"/>
              <p:cNvSpPr>
                <a:spLocks/>
              </p:cNvSpPr>
              <p:nvPr/>
            </p:nvSpPr>
            <p:spPr bwMode="auto">
              <a:xfrm>
                <a:off x="0" y="0"/>
                <a:ext cx="628" cy="641"/>
              </a:xfrm>
              <a:custGeom>
                <a:avLst/>
                <a:gdLst/>
                <a:ahLst/>
                <a:cxnLst/>
                <a:rect l="0" t="0" r="r" b="b"/>
                <a:pathLst>
                  <a:path w="21600" h="21600">
                    <a:moveTo>
                      <a:pt x="0" y="0"/>
                    </a:moveTo>
                    <a:lnTo>
                      <a:pt x="0" y="21600"/>
                    </a:lnTo>
                    <a:lnTo>
                      <a:pt x="21600" y="21600"/>
                    </a:lnTo>
                    <a:lnTo>
                      <a:pt x="21600" y="0"/>
                    </a:lnTo>
                    <a:close/>
                    <a:moveTo>
                      <a:pt x="0" y="0"/>
                    </a:moveTo>
                  </a:path>
                </a:pathLst>
              </a:custGeom>
              <a:gradFill rotWithShape="0">
                <a:gsLst>
                  <a:gs pos="0">
                    <a:srgbClr val="7E9CE8"/>
                  </a:gs>
                  <a:gs pos="50000">
                    <a:srgbClr val="FFFFFF"/>
                  </a:gs>
                  <a:gs pos="100000">
                    <a:srgbClr val="7E9CE8"/>
                  </a:gs>
                </a:gsLst>
                <a:lin ang="18900000" scaled="1"/>
              </a:gradFill>
              <a:ln w="3175" cap="flat">
                <a:solidFill>
                  <a:srgbClr val="7E9CE8"/>
                </a:solidFill>
                <a:prstDash val="solid"/>
                <a:miter lim="800000"/>
                <a:headEnd type="none" w="med" len="med"/>
                <a:tailEnd type="none" w="med" len="med"/>
              </a:ln>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05533" name="AutoShape 61"/>
              <p:cNvSpPr>
                <a:spLocks/>
              </p:cNvSpPr>
              <p:nvPr/>
            </p:nvSpPr>
            <p:spPr bwMode="auto">
              <a:xfrm>
                <a:off x="0" y="0"/>
                <a:ext cx="628" cy="78"/>
              </a:xfrm>
              <a:custGeom>
                <a:avLst/>
                <a:gdLst/>
                <a:ahLst/>
                <a:cxnLst/>
                <a:rect l="0" t="0" r="r" b="b"/>
                <a:pathLst>
                  <a:path w="21600" h="21600">
                    <a:moveTo>
                      <a:pt x="0" y="0"/>
                    </a:moveTo>
                    <a:lnTo>
                      <a:pt x="2700" y="21600"/>
                    </a:lnTo>
                    <a:lnTo>
                      <a:pt x="18900" y="21600"/>
                    </a:lnTo>
                    <a:lnTo>
                      <a:pt x="21600" y="0"/>
                    </a:lnTo>
                    <a:close/>
                    <a:moveTo>
                      <a:pt x="0" y="0"/>
                    </a:moveTo>
                  </a:path>
                </a:pathLst>
              </a:custGeom>
              <a:solidFill>
                <a:srgbClr val="97AFEC"/>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05534" name="AutoShape 62"/>
              <p:cNvSpPr>
                <a:spLocks/>
              </p:cNvSpPr>
              <p:nvPr/>
            </p:nvSpPr>
            <p:spPr bwMode="auto">
              <a:xfrm>
                <a:off x="0" y="0"/>
                <a:ext cx="78" cy="641"/>
              </a:xfrm>
              <a:custGeom>
                <a:avLst/>
                <a:gdLst/>
                <a:ahLst/>
                <a:cxnLst/>
                <a:rect l="0" t="0" r="r" b="b"/>
                <a:pathLst>
                  <a:path w="21600" h="21600">
                    <a:moveTo>
                      <a:pt x="0" y="0"/>
                    </a:moveTo>
                    <a:lnTo>
                      <a:pt x="21600" y="2644"/>
                    </a:lnTo>
                    <a:lnTo>
                      <a:pt x="21600" y="18956"/>
                    </a:lnTo>
                    <a:lnTo>
                      <a:pt x="0" y="21600"/>
                    </a:lnTo>
                    <a:close/>
                    <a:moveTo>
                      <a:pt x="0" y="0"/>
                    </a:moveTo>
                  </a:path>
                </a:pathLst>
              </a:custGeom>
              <a:solidFill>
                <a:srgbClr val="B1C3F1"/>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05535" name="AutoShape 63"/>
              <p:cNvSpPr>
                <a:spLocks/>
              </p:cNvSpPr>
              <p:nvPr/>
            </p:nvSpPr>
            <p:spPr bwMode="auto">
              <a:xfrm>
                <a:off x="549" y="0"/>
                <a:ext cx="79" cy="641"/>
              </a:xfrm>
              <a:custGeom>
                <a:avLst/>
                <a:gdLst/>
                <a:ahLst/>
                <a:cxnLst/>
                <a:rect l="0" t="0" r="r" b="b"/>
                <a:pathLst>
                  <a:path w="21600" h="21600">
                    <a:moveTo>
                      <a:pt x="21600" y="0"/>
                    </a:moveTo>
                    <a:lnTo>
                      <a:pt x="0" y="2644"/>
                    </a:lnTo>
                    <a:lnTo>
                      <a:pt x="0" y="18956"/>
                    </a:lnTo>
                    <a:lnTo>
                      <a:pt x="21600" y="21600"/>
                    </a:lnTo>
                    <a:close/>
                    <a:moveTo>
                      <a:pt x="21600" y="0"/>
                    </a:moveTo>
                  </a:path>
                </a:pathLst>
              </a:custGeom>
              <a:solidFill>
                <a:srgbClr val="4B5D8B"/>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05536" name="AutoShape 64"/>
              <p:cNvSpPr>
                <a:spLocks/>
              </p:cNvSpPr>
              <p:nvPr/>
            </p:nvSpPr>
            <p:spPr bwMode="auto">
              <a:xfrm>
                <a:off x="0" y="562"/>
                <a:ext cx="628" cy="79"/>
              </a:xfrm>
              <a:custGeom>
                <a:avLst/>
                <a:gdLst/>
                <a:ahLst/>
                <a:cxnLst/>
                <a:rect l="0" t="0" r="r" b="b"/>
                <a:pathLst>
                  <a:path w="21600" h="21600">
                    <a:moveTo>
                      <a:pt x="21600" y="21600"/>
                    </a:moveTo>
                    <a:lnTo>
                      <a:pt x="18900" y="0"/>
                    </a:lnTo>
                    <a:lnTo>
                      <a:pt x="2700" y="0"/>
                    </a:lnTo>
                    <a:lnTo>
                      <a:pt x="0" y="21600"/>
                    </a:lnTo>
                    <a:close/>
                    <a:moveTo>
                      <a:pt x="21600" y="21600"/>
                    </a:moveTo>
                  </a:path>
                </a:pathLst>
              </a:custGeom>
              <a:solidFill>
                <a:srgbClr val="647CB9"/>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05537" name="AutoShape 65"/>
              <p:cNvSpPr>
                <a:spLocks/>
              </p:cNvSpPr>
              <p:nvPr/>
            </p:nvSpPr>
            <p:spPr bwMode="auto">
              <a:xfrm>
                <a:off x="0" y="0"/>
                <a:ext cx="628" cy="641"/>
              </a:xfrm>
              <a:custGeom>
                <a:avLst/>
                <a:gdLst/>
                <a:ahLst/>
                <a:cxnLst/>
                <a:rect l="0" t="0" r="r" b="b"/>
                <a:pathLst>
                  <a:path w="21600" h="21600">
                    <a:moveTo>
                      <a:pt x="2700" y="2644"/>
                    </a:moveTo>
                    <a:lnTo>
                      <a:pt x="2700" y="18956"/>
                    </a:lnTo>
                    <a:lnTo>
                      <a:pt x="18900" y="18956"/>
                    </a:lnTo>
                    <a:lnTo>
                      <a:pt x="18900" y="2644"/>
                    </a:lnTo>
                    <a:close/>
                    <a:moveTo>
                      <a:pt x="0" y="0"/>
                    </a:moveTo>
                    <a:lnTo>
                      <a:pt x="2700" y="2644"/>
                    </a:lnTo>
                    <a:moveTo>
                      <a:pt x="0" y="21600"/>
                    </a:moveTo>
                    <a:lnTo>
                      <a:pt x="2700" y="18956"/>
                    </a:lnTo>
                    <a:moveTo>
                      <a:pt x="21600" y="21600"/>
                    </a:moveTo>
                    <a:lnTo>
                      <a:pt x="18900" y="18956"/>
                    </a:lnTo>
                    <a:moveTo>
                      <a:pt x="21600" y="0"/>
                    </a:moveTo>
                    <a:lnTo>
                      <a:pt x="18900" y="2644"/>
                    </a:lnTo>
                  </a:path>
                </a:pathLst>
              </a:custGeom>
              <a:noFill/>
              <a:ln w="3175" cap="flat">
                <a:solidFill>
                  <a:srgbClr val="7E9CE8"/>
                </a:solidFill>
                <a:prstDash val="solid"/>
                <a:miter lim="800000"/>
                <a:headEnd type="none" w="med" len="med"/>
                <a:tailEnd type="none" w="med" len="med"/>
              </a:ln>
              <a:extLst>
                <a:ext uri="{909E8E84-426E-40dd-AFC4-6F175D3DCCD1}"/>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05538" name="Rectangle 66"/>
              <p:cNvSpPr>
                <a:spLocks/>
              </p:cNvSpPr>
              <p:nvPr/>
            </p:nvSpPr>
            <p:spPr bwMode="auto">
              <a:xfrm>
                <a:off x="78" y="256"/>
                <a:ext cx="472" cy="135"/>
              </a:xfrm>
              <a:prstGeom prst="rect">
                <a:avLst/>
              </a:prstGeom>
              <a:noFill/>
              <a:ln>
                <a:noFill/>
              </a:ln>
              <a:extLst>
                <a:ext uri="{909E8E84-426E-40dd-AFC4-6F175D3DCCD1}"/>
                <a:ext uri="{91240B29-F687-4f45-9708-019B960494DF}"/>
              </a:extLst>
            </p:spPr>
            <p:txBody>
              <a:bodyPr lIns="0" tIns="0" rIns="0" bIns="0" anchor="ctr"/>
              <a:lstStyle/>
              <a:p>
                <a:pPr>
                  <a:defRPr/>
                </a:pPr>
                <a:r>
                  <a:rPr lang="en-US" sz="1300">
                    <a:effectLst>
                      <a:outerShdw blurRad="38100" dist="38100" dir="2700000" algn="tl">
                        <a:srgbClr val="000000"/>
                      </a:outerShdw>
                    </a:effectLst>
                    <a:ea typeface="MS PGothic" pitchFamily="34" charset="-128"/>
                  </a:rPr>
                  <a:t>Beyaz</a:t>
                </a:r>
              </a:p>
            </p:txBody>
          </p:sp>
        </p:grpSp>
        <p:grpSp>
          <p:nvGrpSpPr>
            <p:cNvPr id="27670" name="Group 75"/>
            <p:cNvGrpSpPr>
              <a:grpSpLocks/>
            </p:cNvGrpSpPr>
            <p:nvPr/>
          </p:nvGrpSpPr>
          <p:grpSpPr bwMode="auto">
            <a:xfrm>
              <a:off x="3665" y="1924"/>
              <a:ext cx="628" cy="642"/>
              <a:chOff x="0" y="0"/>
              <a:chExt cx="628" cy="641"/>
            </a:xfrm>
          </p:grpSpPr>
          <p:sp>
            <p:nvSpPr>
              <p:cNvPr id="105540" name="AutoShape 68"/>
              <p:cNvSpPr>
                <a:spLocks/>
              </p:cNvSpPr>
              <p:nvPr/>
            </p:nvSpPr>
            <p:spPr bwMode="auto">
              <a:xfrm>
                <a:off x="0" y="0"/>
                <a:ext cx="628" cy="641"/>
              </a:xfrm>
              <a:custGeom>
                <a:avLst/>
                <a:gdLst/>
                <a:ahLst/>
                <a:cxnLst/>
                <a:rect l="0" t="0" r="r" b="b"/>
                <a:pathLst>
                  <a:path w="21600" h="21600">
                    <a:moveTo>
                      <a:pt x="0" y="0"/>
                    </a:moveTo>
                    <a:lnTo>
                      <a:pt x="0" y="21600"/>
                    </a:lnTo>
                    <a:lnTo>
                      <a:pt x="21600" y="21600"/>
                    </a:lnTo>
                    <a:lnTo>
                      <a:pt x="21600" y="0"/>
                    </a:lnTo>
                    <a:close/>
                    <a:moveTo>
                      <a:pt x="0" y="0"/>
                    </a:moveTo>
                  </a:path>
                </a:pathLst>
              </a:custGeom>
              <a:gradFill rotWithShape="0">
                <a:gsLst>
                  <a:gs pos="0">
                    <a:srgbClr val="7E9CE8"/>
                  </a:gs>
                  <a:gs pos="50000">
                    <a:srgbClr val="FFFFFF"/>
                  </a:gs>
                  <a:gs pos="100000">
                    <a:srgbClr val="7E9CE8"/>
                  </a:gs>
                </a:gsLst>
                <a:lin ang="18900000" scaled="1"/>
              </a:gradFill>
              <a:ln w="3175" cap="flat">
                <a:solidFill>
                  <a:srgbClr val="7E9CE8"/>
                </a:solidFill>
                <a:prstDash val="solid"/>
                <a:miter lim="800000"/>
                <a:headEnd type="none" w="med" len="med"/>
                <a:tailEnd type="none" w="med" len="med"/>
              </a:ln>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05541" name="AutoShape 69"/>
              <p:cNvSpPr>
                <a:spLocks/>
              </p:cNvSpPr>
              <p:nvPr/>
            </p:nvSpPr>
            <p:spPr bwMode="auto">
              <a:xfrm>
                <a:off x="0" y="0"/>
                <a:ext cx="628" cy="78"/>
              </a:xfrm>
              <a:custGeom>
                <a:avLst/>
                <a:gdLst/>
                <a:ahLst/>
                <a:cxnLst/>
                <a:rect l="0" t="0" r="r" b="b"/>
                <a:pathLst>
                  <a:path w="21600" h="21600">
                    <a:moveTo>
                      <a:pt x="0" y="0"/>
                    </a:moveTo>
                    <a:lnTo>
                      <a:pt x="2700" y="21600"/>
                    </a:lnTo>
                    <a:lnTo>
                      <a:pt x="18900" y="21600"/>
                    </a:lnTo>
                    <a:lnTo>
                      <a:pt x="21600" y="0"/>
                    </a:lnTo>
                    <a:close/>
                    <a:moveTo>
                      <a:pt x="0" y="0"/>
                    </a:moveTo>
                  </a:path>
                </a:pathLst>
              </a:custGeom>
              <a:solidFill>
                <a:srgbClr val="97AFEC"/>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05542" name="AutoShape 70"/>
              <p:cNvSpPr>
                <a:spLocks/>
              </p:cNvSpPr>
              <p:nvPr/>
            </p:nvSpPr>
            <p:spPr bwMode="auto">
              <a:xfrm>
                <a:off x="0" y="0"/>
                <a:ext cx="78" cy="641"/>
              </a:xfrm>
              <a:custGeom>
                <a:avLst/>
                <a:gdLst/>
                <a:ahLst/>
                <a:cxnLst/>
                <a:rect l="0" t="0" r="r" b="b"/>
                <a:pathLst>
                  <a:path w="21600" h="21600">
                    <a:moveTo>
                      <a:pt x="0" y="0"/>
                    </a:moveTo>
                    <a:lnTo>
                      <a:pt x="21600" y="2645"/>
                    </a:lnTo>
                    <a:lnTo>
                      <a:pt x="21600" y="18955"/>
                    </a:lnTo>
                    <a:lnTo>
                      <a:pt x="0" y="21600"/>
                    </a:lnTo>
                    <a:close/>
                    <a:moveTo>
                      <a:pt x="0" y="0"/>
                    </a:moveTo>
                  </a:path>
                </a:pathLst>
              </a:custGeom>
              <a:solidFill>
                <a:srgbClr val="B1C3F1"/>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05543" name="AutoShape 71"/>
              <p:cNvSpPr>
                <a:spLocks/>
              </p:cNvSpPr>
              <p:nvPr/>
            </p:nvSpPr>
            <p:spPr bwMode="auto">
              <a:xfrm>
                <a:off x="549" y="0"/>
                <a:ext cx="79" cy="641"/>
              </a:xfrm>
              <a:custGeom>
                <a:avLst/>
                <a:gdLst/>
                <a:ahLst/>
                <a:cxnLst/>
                <a:rect l="0" t="0" r="r" b="b"/>
                <a:pathLst>
                  <a:path w="21600" h="21600">
                    <a:moveTo>
                      <a:pt x="21600" y="0"/>
                    </a:moveTo>
                    <a:lnTo>
                      <a:pt x="0" y="2645"/>
                    </a:lnTo>
                    <a:lnTo>
                      <a:pt x="0" y="18955"/>
                    </a:lnTo>
                    <a:lnTo>
                      <a:pt x="21600" y="21600"/>
                    </a:lnTo>
                    <a:close/>
                    <a:moveTo>
                      <a:pt x="21600" y="0"/>
                    </a:moveTo>
                  </a:path>
                </a:pathLst>
              </a:custGeom>
              <a:solidFill>
                <a:srgbClr val="4B5D8B"/>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05544" name="AutoShape 72"/>
              <p:cNvSpPr>
                <a:spLocks/>
              </p:cNvSpPr>
              <p:nvPr/>
            </p:nvSpPr>
            <p:spPr bwMode="auto">
              <a:xfrm>
                <a:off x="0" y="562"/>
                <a:ext cx="628" cy="79"/>
              </a:xfrm>
              <a:custGeom>
                <a:avLst/>
                <a:gdLst/>
                <a:ahLst/>
                <a:cxnLst/>
                <a:rect l="0" t="0" r="r" b="b"/>
                <a:pathLst>
                  <a:path w="21600" h="21600">
                    <a:moveTo>
                      <a:pt x="21600" y="21600"/>
                    </a:moveTo>
                    <a:lnTo>
                      <a:pt x="18900" y="0"/>
                    </a:lnTo>
                    <a:lnTo>
                      <a:pt x="2700" y="0"/>
                    </a:lnTo>
                    <a:lnTo>
                      <a:pt x="0" y="21600"/>
                    </a:lnTo>
                    <a:close/>
                    <a:moveTo>
                      <a:pt x="21600" y="21600"/>
                    </a:moveTo>
                  </a:path>
                </a:pathLst>
              </a:custGeom>
              <a:solidFill>
                <a:srgbClr val="647CB9"/>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05545" name="AutoShape 73"/>
              <p:cNvSpPr>
                <a:spLocks/>
              </p:cNvSpPr>
              <p:nvPr/>
            </p:nvSpPr>
            <p:spPr bwMode="auto">
              <a:xfrm>
                <a:off x="0" y="0"/>
                <a:ext cx="628" cy="641"/>
              </a:xfrm>
              <a:custGeom>
                <a:avLst/>
                <a:gdLst/>
                <a:ahLst/>
                <a:cxnLst/>
                <a:rect l="0" t="0" r="r" b="b"/>
                <a:pathLst>
                  <a:path w="21600" h="21600">
                    <a:moveTo>
                      <a:pt x="2700" y="2645"/>
                    </a:moveTo>
                    <a:lnTo>
                      <a:pt x="2700" y="18955"/>
                    </a:lnTo>
                    <a:lnTo>
                      <a:pt x="18900" y="18955"/>
                    </a:lnTo>
                    <a:lnTo>
                      <a:pt x="18900" y="2645"/>
                    </a:lnTo>
                    <a:close/>
                    <a:moveTo>
                      <a:pt x="0" y="0"/>
                    </a:moveTo>
                    <a:lnTo>
                      <a:pt x="2700" y="2645"/>
                    </a:lnTo>
                    <a:moveTo>
                      <a:pt x="0" y="21600"/>
                    </a:moveTo>
                    <a:lnTo>
                      <a:pt x="2700" y="18955"/>
                    </a:lnTo>
                    <a:moveTo>
                      <a:pt x="21600" y="21600"/>
                    </a:moveTo>
                    <a:lnTo>
                      <a:pt x="18900" y="18955"/>
                    </a:lnTo>
                    <a:moveTo>
                      <a:pt x="21600" y="0"/>
                    </a:moveTo>
                    <a:lnTo>
                      <a:pt x="18900" y="2645"/>
                    </a:lnTo>
                  </a:path>
                </a:pathLst>
              </a:custGeom>
              <a:noFill/>
              <a:ln w="3175" cap="flat">
                <a:solidFill>
                  <a:srgbClr val="7E9CE8"/>
                </a:solidFill>
                <a:prstDash val="solid"/>
                <a:miter lim="800000"/>
                <a:headEnd type="none" w="med" len="med"/>
                <a:tailEnd type="none" w="med" len="med"/>
              </a:ln>
              <a:extLst>
                <a:ext uri="{909E8E84-426E-40dd-AFC4-6F175D3DCCD1}"/>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05546" name="Rectangle 74"/>
              <p:cNvSpPr>
                <a:spLocks/>
              </p:cNvSpPr>
              <p:nvPr/>
            </p:nvSpPr>
            <p:spPr bwMode="auto">
              <a:xfrm>
                <a:off x="78" y="256"/>
                <a:ext cx="472" cy="135"/>
              </a:xfrm>
              <a:prstGeom prst="rect">
                <a:avLst/>
              </a:prstGeom>
              <a:noFill/>
              <a:ln>
                <a:noFill/>
              </a:ln>
              <a:extLst>
                <a:ext uri="{909E8E84-426E-40dd-AFC4-6F175D3DCCD1}"/>
                <a:ext uri="{91240B29-F687-4f45-9708-019B960494DF}"/>
              </a:extLst>
            </p:spPr>
            <p:txBody>
              <a:bodyPr lIns="0" tIns="0" rIns="0" bIns="0" anchor="ctr"/>
              <a:lstStyle/>
              <a:p>
                <a:pPr>
                  <a:defRPr/>
                </a:pPr>
                <a:r>
                  <a:rPr lang="en-US" sz="1300">
                    <a:effectLst>
                      <a:outerShdw blurRad="38100" dist="38100" dir="2700000" algn="tl">
                        <a:srgbClr val="000000"/>
                      </a:outerShdw>
                    </a:effectLst>
                    <a:ea typeface="MS PGothic" pitchFamily="34" charset="-128"/>
                  </a:rPr>
                  <a:t>Kızıl</a:t>
                </a:r>
              </a:p>
            </p:txBody>
          </p:sp>
        </p:grpSp>
        <p:grpSp>
          <p:nvGrpSpPr>
            <p:cNvPr id="27671" name="Group 83"/>
            <p:cNvGrpSpPr>
              <a:grpSpLocks/>
            </p:cNvGrpSpPr>
            <p:nvPr/>
          </p:nvGrpSpPr>
          <p:grpSpPr bwMode="auto">
            <a:xfrm>
              <a:off x="4398" y="1924"/>
              <a:ext cx="628" cy="642"/>
              <a:chOff x="0" y="0"/>
              <a:chExt cx="628" cy="641"/>
            </a:xfrm>
          </p:grpSpPr>
          <p:sp>
            <p:nvSpPr>
              <p:cNvPr id="105548" name="AutoShape 76"/>
              <p:cNvSpPr>
                <a:spLocks/>
              </p:cNvSpPr>
              <p:nvPr/>
            </p:nvSpPr>
            <p:spPr bwMode="auto">
              <a:xfrm>
                <a:off x="0" y="0"/>
                <a:ext cx="628" cy="641"/>
              </a:xfrm>
              <a:custGeom>
                <a:avLst/>
                <a:gdLst/>
                <a:ahLst/>
                <a:cxnLst/>
                <a:rect l="0" t="0" r="r" b="b"/>
                <a:pathLst>
                  <a:path w="21600" h="21600">
                    <a:moveTo>
                      <a:pt x="0" y="0"/>
                    </a:moveTo>
                    <a:lnTo>
                      <a:pt x="0" y="21600"/>
                    </a:lnTo>
                    <a:lnTo>
                      <a:pt x="21600" y="21600"/>
                    </a:lnTo>
                    <a:lnTo>
                      <a:pt x="21600" y="0"/>
                    </a:lnTo>
                    <a:close/>
                    <a:moveTo>
                      <a:pt x="0" y="0"/>
                    </a:moveTo>
                  </a:path>
                </a:pathLst>
              </a:custGeom>
              <a:gradFill rotWithShape="0">
                <a:gsLst>
                  <a:gs pos="0">
                    <a:srgbClr val="7E9CE8"/>
                  </a:gs>
                  <a:gs pos="50000">
                    <a:srgbClr val="FFFFFF"/>
                  </a:gs>
                  <a:gs pos="100000">
                    <a:srgbClr val="7E9CE8"/>
                  </a:gs>
                </a:gsLst>
                <a:lin ang="18900000" scaled="1"/>
              </a:gradFill>
              <a:ln w="3175" cap="flat">
                <a:solidFill>
                  <a:srgbClr val="7E9CE8"/>
                </a:solidFill>
                <a:prstDash val="solid"/>
                <a:miter lim="800000"/>
                <a:headEnd type="none" w="med" len="med"/>
                <a:tailEnd type="none" w="med" len="med"/>
              </a:ln>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05549" name="AutoShape 77"/>
              <p:cNvSpPr>
                <a:spLocks/>
              </p:cNvSpPr>
              <p:nvPr/>
            </p:nvSpPr>
            <p:spPr bwMode="auto">
              <a:xfrm>
                <a:off x="0" y="0"/>
                <a:ext cx="628" cy="78"/>
              </a:xfrm>
              <a:custGeom>
                <a:avLst/>
                <a:gdLst/>
                <a:ahLst/>
                <a:cxnLst/>
                <a:rect l="0" t="0" r="r" b="b"/>
                <a:pathLst>
                  <a:path w="21600" h="21600">
                    <a:moveTo>
                      <a:pt x="0" y="0"/>
                    </a:moveTo>
                    <a:lnTo>
                      <a:pt x="2700" y="21600"/>
                    </a:lnTo>
                    <a:lnTo>
                      <a:pt x="18900" y="21600"/>
                    </a:lnTo>
                    <a:lnTo>
                      <a:pt x="21600" y="0"/>
                    </a:lnTo>
                    <a:close/>
                    <a:moveTo>
                      <a:pt x="0" y="0"/>
                    </a:moveTo>
                  </a:path>
                </a:pathLst>
              </a:custGeom>
              <a:solidFill>
                <a:srgbClr val="97AFEC"/>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05550" name="AutoShape 78"/>
              <p:cNvSpPr>
                <a:spLocks/>
              </p:cNvSpPr>
              <p:nvPr/>
            </p:nvSpPr>
            <p:spPr bwMode="auto">
              <a:xfrm>
                <a:off x="0" y="0"/>
                <a:ext cx="78" cy="641"/>
              </a:xfrm>
              <a:custGeom>
                <a:avLst/>
                <a:gdLst/>
                <a:ahLst/>
                <a:cxnLst/>
                <a:rect l="0" t="0" r="r" b="b"/>
                <a:pathLst>
                  <a:path w="21600" h="21600">
                    <a:moveTo>
                      <a:pt x="0" y="0"/>
                    </a:moveTo>
                    <a:lnTo>
                      <a:pt x="21600" y="2644"/>
                    </a:lnTo>
                    <a:lnTo>
                      <a:pt x="21600" y="18956"/>
                    </a:lnTo>
                    <a:lnTo>
                      <a:pt x="0" y="21600"/>
                    </a:lnTo>
                    <a:close/>
                    <a:moveTo>
                      <a:pt x="0" y="0"/>
                    </a:moveTo>
                  </a:path>
                </a:pathLst>
              </a:custGeom>
              <a:solidFill>
                <a:srgbClr val="B1C3F1"/>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05551" name="AutoShape 79"/>
              <p:cNvSpPr>
                <a:spLocks/>
              </p:cNvSpPr>
              <p:nvPr/>
            </p:nvSpPr>
            <p:spPr bwMode="auto">
              <a:xfrm>
                <a:off x="549" y="0"/>
                <a:ext cx="79" cy="641"/>
              </a:xfrm>
              <a:custGeom>
                <a:avLst/>
                <a:gdLst/>
                <a:ahLst/>
                <a:cxnLst/>
                <a:rect l="0" t="0" r="r" b="b"/>
                <a:pathLst>
                  <a:path w="21600" h="21600">
                    <a:moveTo>
                      <a:pt x="21600" y="0"/>
                    </a:moveTo>
                    <a:lnTo>
                      <a:pt x="0" y="2644"/>
                    </a:lnTo>
                    <a:lnTo>
                      <a:pt x="0" y="18956"/>
                    </a:lnTo>
                    <a:lnTo>
                      <a:pt x="21600" y="21600"/>
                    </a:lnTo>
                    <a:close/>
                    <a:moveTo>
                      <a:pt x="21600" y="0"/>
                    </a:moveTo>
                  </a:path>
                </a:pathLst>
              </a:custGeom>
              <a:solidFill>
                <a:srgbClr val="4B5D8B"/>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05552" name="AutoShape 80"/>
              <p:cNvSpPr>
                <a:spLocks/>
              </p:cNvSpPr>
              <p:nvPr/>
            </p:nvSpPr>
            <p:spPr bwMode="auto">
              <a:xfrm>
                <a:off x="0" y="562"/>
                <a:ext cx="628" cy="79"/>
              </a:xfrm>
              <a:custGeom>
                <a:avLst/>
                <a:gdLst/>
                <a:ahLst/>
                <a:cxnLst/>
                <a:rect l="0" t="0" r="r" b="b"/>
                <a:pathLst>
                  <a:path w="21600" h="21600">
                    <a:moveTo>
                      <a:pt x="21600" y="21600"/>
                    </a:moveTo>
                    <a:lnTo>
                      <a:pt x="18900" y="0"/>
                    </a:lnTo>
                    <a:lnTo>
                      <a:pt x="2700" y="0"/>
                    </a:lnTo>
                    <a:lnTo>
                      <a:pt x="0" y="21600"/>
                    </a:lnTo>
                    <a:close/>
                    <a:moveTo>
                      <a:pt x="21600" y="21600"/>
                    </a:moveTo>
                  </a:path>
                </a:pathLst>
              </a:custGeom>
              <a:solidFill>
                <a:srgbClr val="647CB9"/>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05553" name="AutoShape 81"/>
              <p:cNvSpPr>
                <a:spLocks/>
              </p:cNvSpPr>
              <p:nvPr/>
            </p:nvSpPr>
            <p:spPr bwMode="auto">
              <a:xfrm>
                <a:off x="0" y="0"/>
                <a:ext cx="628" cy="641"/>
              </a:xfrm>
              <a:custGeom>
                <a:avLst/>
                <a:gdLst/>
                <a:ahLst/>
                <a:cxnLst/>
                <a:rect l="0" t="0" r="r" b="b"/>
                <a:pathLst>
                  <a:path w="21600" h="21600">
                    <a:moveTo>
                      <a:pt x="2700" y="2644"/>
                    </a:moveTo>
                    <a:lnTo>
                      <a:pt x="2700" y="18956"/>
                    </a:lnTo>
                    <a:lnTo>
                      <a:pt x="18900" y="18956"/>
                    </a:lnTo>
                    <a:lnTo>
                      <a:pt x="18900" y="2644"/>
                    </a:lnTo>
                    <a:close/>
                    <a:moveTo>
                      <a:pt x="0" y="0"/>
                    </a:moveTo>
                    <a:lnTo>
                      <a:pt x="2700" y="2644"/>
                    </a:lnTo>
                    <a:moveTo>
                      <a:pt x="0" y="21600"/>
                    </a:moveTo>
                    <a:lnTo>
                      <a:pt x="2700" y="18956"/>
                    </a:lnTo>
                    <a:moveTo>
                      <a:pt x="21600" y="21600"/>
                    </a:moveTo>
                    <a:lnTo>
                      <a:pt x="18900" y="18956"/>
                    </a:lnTo>
                    <a:moveTo>
                      <a:pt x="21600" y="0"/>
                    </a:moveTo>
                    <a:lnTo>
                      <a:pt x="18900" y="2644"/>
                    </a:lnTo>
                  </a:path>
                </a:pathLst>
              </a:custGeom>
              <a:noFill/>
              <a:ln w="3175" cap="flat">
                <a:solidFill>
                  <a:srgbClr val="7E9CE8"/>
                </a:solidFill>
                <a:prstDash val="solid"/>
                <a:miter lim="800000"/>
                <a:headEnd type="none" w="med" len="med"/>
                <a:tailEnd type="none" w="med" len="med"/>
              </a:ln>
              <a:extLst>
                <a:ext uri="{909E8E84-426E-40dd-AFC4-6F175D3DCCD1}"/>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05554" name="Rectangle 82"/>
              <p:cNvSpPr>
                <a:spLocks/>
              </p:cNvSpPr>
              <p:nvPr/>
            </p:nvSpPr>
            <p:spPr bwMode="auto">
              <a:xfrm>
                <a:off x="78" y="256"/>
                <a:ext cx="472" cy="135"/>
              </a:xfrm>
              <a:prstGeom prst="rect">
                <a:avLst/>
              </a:prstGeom>
              <a:noFill/>
              <a:ln>
                <a:noFill/>
              </a:ln>
              <a:extLst>
                <a:ext uri="{909E8E84-426E-40dd-AFC4-6F175D3DCCD1}"/>
                <a:ext uri="{91240B29-F687-4f45-9708-019B960494DF}"/>
              </a:extLst>
            </p:spPr>
            <p:txBody>
              <a:bodyPr lIns="0" tIns="0" rIns="0" bIns="0" anchor="ctr"/>
              <a:lstStyle/>
              <a:p>
                <a:pPr>
                  <a:defRPr/>
                </a:pPr>
                <a:r>
                  <a:rPr lang="en-US" sz="1300">
                    <a:effectLst>
                      <a:outerShdw blurRad="38100" dist="38100" dir="2700000" algn="tl">
                        <a:srgbClr val="000000"/>
                      </a:outerShdw>
                    </a:effectLst>
                    <a:ea typeface="MS PGothic" pitchFamily="34" charset="-128"/>
                  </a:rPr>
                  <a:t>Siyah</a:t>
                </a:r>
              </a:p>
            </p:txBody>
          </p:sp>
        </p:grpSp>
        <p:grpSp>
          <p:nvGrpSpPr>
            <p:cNvPr id="27672" name="Group 91"/>
            <p:cNvGrpSpPr>
              <a:grpSpLocks/>
            </p:cNvGrpSpPr>
            <p:nvPr/>
          </p:nvGrpSpPr>
          <p:grpSpPr bwMode="auto">
            <a:xfrm>
              <a:off x="5131" y="1924"/>
              <a:ext cx="629" cy="642"/>
              <a:chOff x="0" y="0"/>
              <a:chExt cx="628" cy="641"/>
            </a:xfrm>
          </p:grpSpPr>
          <p:sp>
            <p:nvSpPr>
              <p:cNvPr id="105556" name="AutoShape 84"/>
              <p:cNvSpPr>
                <a:spLocks/>
              </p:cNvSpPr>
              <p:nvPr/>
            </p:nvSpPr>
            <p:spPr bwMode="auto">
              <a:xfrm>
                <a:off x="0" y="0"/>
                <a:ext cx="628" cy="641"/>
              </a:xfrm>
              <a:custGeom>
                <a:avLst/>
                <a:gdLst/>
                <a:ahLst/>
                <a:cxnLst/>
                <a:rect l="0" t="0" r="r" b="b"/>
                <a:pathLst>
                  <a:path w="21600" h="21600">
                    <a:moveTo>
                      <a:pt x="0" y="0"/>
                    </a:moveTo>
                    <a:lnTo>
                      <a:pt x="0" y="21600"/>
                    </a:lnTo>
                    <a:lnTo>
                      <a:pt x="21600" y="21600"/>
                    </a:lnTo>
                    <a:lnTo>
                      <a:pt x="21600" y="0"/>
                    </a:lnTo>
                    <a:close/>
                    <a:moveTo>
                      <a:pt x="0" y="0"/>
                    </a:moveTo>
                  </a:path>
                </a:pathLst>
              </a:custGeom>
              <a:gradFill rotWithShape="0">
                <a:gsLst>
                  <a:gs pos="0">
                    <a:srgbClr val="7E9CE8"/>
                  </a:gs>
                  <a:gs pos="50000">
                    <a:srgbClr val="FFFFFF"/>
                  </a:gs>
                  <a:gs pos="100000">
                    <a:srgbClr val="7E9CE8"/>
                  </a:gs>
                </a:gsLst>
                <a:lin ang="18900000" scaled="1"/>
              </a:gradFill>
              <a:ln w="3175" cap="flat">
                <a:solidFill>
                  <a:srgbClr val="7E9CE8"/>
                </a:solidFill>
                <a:prstDash val="solid"/>
                <a:miter lim="800000"/>
                <a:headEnd type="none" w="med" len="med"/>
                <a:tailEnd type="none" w="med" len="med"/>
              </a:ln>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05557" name="AutoShape 85"/>
              <p:cNvSpPr>
                <a:spLocks/>
              </p:cNvSpPr>
              <p:nvPr/>
            </p:nvSpPr>
            <p:spPr bwMode="auto">
              <a:xfrm>
                <a:off x="0" y="0"/>
                <a:ext cx="628" cy="78"/>
              </a:xfrm>
              <a:custGeom>
                <a:avLst/>
                <a:gdLst/>
                <a:ahLst/>
                <a:cxnLst/>
                <a:rect l="0" t="0" r="r" b="b"/>
                <a:pathLst>
                  <a:path w="21600" h="21600">
                    <a:moveTo>
                      <a:pt x="0" y="0"/>
                    </a:moveTo>
                    <a:lnTo>
                      <a:pt x="2700" y="21600"/>
                    </a:lnTo>
                    <a:lnTo>
                      <a:pt x="18900" y="21600"/>
                    </a:lnTo>
                    <a:lnTo>
                      <a:pt x="21600" y="0"/>
                    </a:lnTo>
                    <a:close/>
                    <a:moveTo>
                      <a:pt x="0" y="0"/>
                    </a:moveTo>
                  </a:path>
                </a:pathLst>
              </a:custGeom>
              <a:solidFill>
                <a:srgbClr val="97AFEC"/>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05558" name="AutoShape 86"/>
              <p:cNvSpPr>
                <a:spLocks/>
              </p:cNvSpPr>
              <p:nvPr/>
            </p:nvSpPr>
            <p:spPr bwMode="auto">
              <a:xfrm>
                <a:off x="0" y="0"/>
                <a:ext cx="78" cy="641"/>
              </a:xfrm>
              <a:custGeom>
                <a:avLst/>
                <a:gdLst/>
                <a:ahLst/>
                <a:cxnLst/>
                <a:rect l="0" t="0" r="r" b="b"/>
                <a:pathLst>
                  <a:path w="21600" h="21600">
                    <a:moveTo>
                      <a:pt x="0" y="0"/>
                    </a:moveTo>
                    <a:lnTo>
                      <a:pt x="21600" y="2644"/>
                    </a:lnTo>
                    <a:lnTo>
                      <a:pt x="21600" y="18956"/>
                    </a:lnTo>
                    <a:lnTo>
                      <a:pt x="0" y="21600"/>
                    </a:lnTo>
                    <a:close/>
                    <a:moveTo>
                      <a:pt x="0" y="0"/>
                    </a:moveTo>
                  </a:path>
                </a:pathLst>
              </a:custGeom>
              <a:solidFill>
                <a:srgbClr val="B1C3F1"/>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05559" name="AutoShape 87"/>
              <p:cNvSpPr>
                <a:spLocks/>
              </p:cNvSpPr>
              <p:nvPr/>
            </p:nvSpPr>
            <p:spPr bwMode="auto">
              <a:xfrm>
                <a:off x="549" y="0"/>
                <a:ext cx="79" cy="641"/>
              </a:xfrm>
              <a:custGeom>
                <a:avLst/>
                <a:gdLst/>
                <a:ahLst/>
                <a:cxnLst/>
                <a:rect l="0" t="0" r="r" b="b"/>
                <a:pathLst>
                  <a:path w="21600" h="21600">
                    <a:moveTo>
                      <a:pt x="21600" y="0"/>
                    </a:moveTo>
                    <a:lnTo>
                      <a:pt x="0" y="2644"/>
                    </a:lnTo>
                    <a:lnTo>
                      <a:pt x="0" y="18956"/>
                    </a:lnTo>
                    <a:lnTo>
                      <a:pt x="21600" y="21600"/>
                    </a:lnTo>
                    <a:close/>
                    <a:moveTo>
                      <a:pt x="21600" y="0"/>
                    </a:moveTo>
                  </a:path>
                </a:pathLst>
              </a:custGeom>
              <a:solidFill>
                <a:srgbClr val="4B5D8B"/>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05560" name="AutoShape 88"/>
              <p:cNvSpPr>
                <a:spLocks/>
              </p:cNvSpPr>
              <p:nvPr/>
            </p:nvSpPr>
            <p:spPr bwMode="auto">
              <a:xfrm>
                <a:off x="0" y="562"/>
                <a:ext cx="628" cy="79"/>
              </a:xfrm>
              <a:custGeom>
                <a:avLst/>
                <a:gdLst/>
                <a:ahLst/>
                <a:cxnLst/>
                <a:rect l="0" t="0" r="r" b="b"/>
                <a:pathLst>
                  <a:path w="21600" h="21600">
                    <a:moveTo>
                      <a:pt x="21600" y="21600"/>
                    </a:moveTo>
                    <a:lnTo>
                      <a:pt x="18900" y="0"/>
                    </a:lnTo>
                    <a:lnTo>
                      <a:pt x="2700" y="0"/>
                    </a:lnTo>
                    <a:lnTo>
                      <a:pt x="0" y="21600"/>
                    </a:lnTo>
                    <a:close/>
                    <a:moveTo>
                      <a:pt x="21600" y="21600"/>
                    </a:moveTo>
                  </a:path>
                </a:pathLst>
              </a:custGeom>
              <a:solidFill>
                <a:srgbClr val="647CB9"/>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05561" name="AutoShape 89"/>
              <p:cNvSpPr>
                <a:spLocks/>
              </p:cNvSpPr>
              <p:nvPr/>
            </p:nvSpPr>
            <p:spPr bwMode="auto">
              <a:xfrm>
                <a:off x="0" y="0"/>
                <a:ext cx="628" cy="641"/>
              </a:xfrm>
              <a:custGeom>
                <a:avLst/>
                <a:gdLst/>
                <a:ahLst/>
                <a:cxnLst/>
                <a:rect l="0" t="0" r="r" b="b"/>
                <a:pathLst>
                  <a:path w="21600" h="21600">
                    <a:moveTo>
                      <a:pt x="2700" y="2644"/>
                    </a:moveTo>
                    <a:lnTo>
                      <a:pt x="2700" y="18956"/>
                    </a:lnTo>
                    <a:lnTo>
                      <a:pt x="18900" y="18956"/>
                    </a:lnTo>
                    <a:lnTo>
                      <a:pt x="18900" y="2644"/>
                    </a:lnTo>
                    <a:close/>
                    <a:moveTo>
                      <a:pt x="0" y="0"/>
                    </a:moveTo>
                    <a:lnTo>
                      <a:pt x="2700" y="2644"/>
                    </a:lnTo>
                    <a:moveTo>
                      <a:pt x="0" y="21600"/>
                    </a:moveTo>
                    <a:lnTo>
                      <a:pt x="2700" y="18956"/>
                    </a:lnTo>
                    <a:moveTo>
                      <a:pt x="21600" y="21600"/>
                    </a:moveTo>
                    <a:lnTo>
                      <a:pt x="18900" y="18956"/>
                    </a:lnTo>
                    <a:moveTo>
                      <a:pt x="21600" y="0"/>
                    </a:moveTo>
                    <a:lnTo>
                      <a:pt x="18900" y="2644"/>
                    </a:lnTo>
                  </a:path>
                </a:pathLst>
              </a:custGeom>
              <a:noFill/>
              <a:ln w="3175" cap="flat">
                <a:solidFill>
                  <a:srgbClr val="7E9CE8"/>
                </a:solidFill>
                <a:prstDash val="solid"/>
                <a:miter lim="800000"/>
                <a:headEnd type="none" w="med" len="med"/>
                <a:tailEnd type="none" w="med" len="med"/>
              </a:ln>
              <a:extLst>
                <a:ext uri="{909E8E84-426E-40dd-AFC4-6F175D3DCCD1}"/>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05562" name="Rectangle 90"/>
              <p:cNvSpPr>
                <a:spLocks/>
              </p:cNvSpPr>
              <p:nvPr/>
            </p:nvSpPr>
            <p:spPr bwMode="auto">
              <a:xfrm>
                <a:off x="78" y="256"/>
                <a:ext cx="472" cy="135"/>
              </a:xfrm>
              <a:prstGeom prst="rect">
                <a:avLst/>
              </a:prstGeom>
              <a:noFill/>
              <a:ln>
                <a:noFill/>
              </a:ln>
              <a:extLst>
                <a:ext uri="{909E8E84-426E-40dd-AFC4-6F175D3DCCD1}"/>
                <a:ext uri="{91240B29-F687-4f45-9708-019B960494DF}"/>
              </a:extLst>
            </p:spPr>
            <p:txBody>
              <a:bodyPr lIns="0" tIns="0" rIns="0" bIns="0" anchor="ctr"/>
              <a:lstStyle/>
              <a:p>
                <a:pPr>
                  <a:defRPr/>
                </a:pPr>
                <a:r>
                  <a:rPr lang="en-US" sz="1300">
                    <a:effectLst>
                      <a:outerShdw blurRad="38100" dist="38100" dir="2700000" algn="tl">
                        <a:srgbClr val="000000"/>
                      </a:outerShdw>
                    </a:effectLst>
                    <a:ea typeface="MS PGothic" pitchFamily="34" charset="-128"/>
                  </a:rPr>
                  <a:t>Sarı</a:t>
                </a:r>
              </a:p>
            </p:txBody>
          </p:sp>
        </p:grpSp>
        <p:grpSp>
          <p:nvGrpSpPr>
            <p:cNvPr id="27673" name="Group 99"/>
            <p:cNvGrpSpPr>
              <a:grpSpLocks/>
            </p:cNvGrpSpPr>
            <p:nvPr/>
          </p:nvGrpSpPr>
          <p:grpSpPr bwMode="auto">
            <a:xfrm>
              <a:off x="0" y="1924"/>
              <a:ext cx="628" cy="642"/>
              <a:chOff x="0" y="0"/>
              <a:chExt cx="628" cy="641"/>
            </a:xfrm>
          </p:grpSpPr>
          <p:sp>
            <p:nvSpPr>
              <p:cNvPr id="105564" name="AutoShape 92"/>
              <p:cNvSpPr>
                <a:spLocks/>
              </p:cNvSpPr>
              <p:nvPr/>
            </p:nvSpPr>
            <p:spPr bwMode="auto">
              <a:xfrm>
                <a:off x="0" y="0"/>
                <a:ext cx="628" cy="641"/>
              </a:xfrm>
              <a:custGeom>
                <a:avLst/>
                <a:gdLst/>
                <a:ahLst/>
                <a:cxnLst/>
                <a:rect l="0" t="0" r="r" b="b"/>
                <a:pathLst>
                  <a:path w="21600" h="21600">
                    <a:moveTo>
                      <a:pt x="0" y="0"/>
                    </a:moveTo>
                    <a:lnTo>
                      <a:pt x="0" y="21600"/>
                    </a:lnTo>
                    <a:lnTo>
                      <a:pt x="21600" y="21600"/>
                    </a:lnTo>
                    <a:lnTo>
                      <a:pt x="21600" y="0"/>
                    </a:lnTo>
                    <a:close/>
                    <a:moveTo>
                      <a:pt x="0" y="0"/>
                    </a:moveTo>
                  </a:path>
                </a:pathLst>
              </a:custGeom>
              <a:gradFill rotWithShape="0">
                <a:gsLst>
                  <a:gs pos="0">
                    <a:srgbClr val="7E9CE8"/>
                  </a:gs>
                  <a:gs pos="50000">
                    <a:srgbClr val="FFFFFF"/>
                  </a:gs>
                  <a:gs pos="100000">
                    <a:srgbClr val="7E9CE8"/>
                  </a:gs>
                </a:gsLst>
                <a:lin ang="18900000" scaled="1"/>
              </a:gradFill>
              <a:ln w="3175" cap="flat">
                <a:solidFill>
                  <a:srgbClr val="7E9CE8"/>
                </a:solidFill>
                <a:prstDash val="solid"/>
                <a:miter lim="800000"/>
                <a:headEnd type="none" w="med" len="med"/>
                <a:tailEnd type="none" w="med" len="med"/>
              </a:ln>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05565" name="AutoShape 93"/>
              <p:cNvSpPr>
                <a:spLocks/>
              </p:cNvSpPr>
              <p:nvPr/>
            </p:nvSpPr>
            <p:spPr bwMode="auto">
              <a:xfrm>
                <a:off x="0" y="0"/>
                <a:ext cx="628" cy="78"/>
              </a:xfrm>
              <a:custGeom>
                <a:avLst/>
                <a:gdLst/>
                <a:ahLst/>
                <a:cxnLst/>
                <a:rect l="0" t="0" r="r" b="b"/>
                <a:pathLst>
                  <a:path w="21600" h="21600">
                    <a:moveTo>
                      <a:pt x="0" y="0"/>
                    </a:moveTo>
                    <a:lnTo>
                      <a:pt x="2700" y="21600"/>
                    </a:lnTo>
                    <a:lnTo>
                      <a:pt x="18900" y="21600"/>
                    </a:lnTo>
                    <a:lnTo>
                      <a:pt x="21600" y="0"/>
                    </a:lnTo>
                    <a:close/>
                    <a:moveTo>
                      <a:pt x="0" y="0"/>
                    </a:moveTo>
                  </a:path>
                </a:pathLst>
              </a:custGeom>
              <a:solidFill>
                <a:srgbClr val="97AFEC"/>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05566" name="AutoShape 94"/>
              <p:cNvSpPr>
                <a:spLocks/>
              </p:cNvSpPr>
              <p:nvPr/>
            </p:nvSpPr>
            <p:spPr bwMode="auto">
              <a:xfrm>
                <a:off x="0" y="0"/>
                <a:ext cx="78" cy="641"/>
              </a:xfrm>
              <a:custGeom>
                <a:avLst/>
                <a:gdLst/>
                <a:ahLst/>
                <a:cxnLst/>
                <a:rect l="0" t="0" r="r" b="b"/>
                <a:pathLst>
                  <a:path w="21600" h="21600">
                    <a:moveTo>
                      <a:pt x="0" y="0"/>
                    </a:moveTo>
                    <a:lnTo>
                      <a:pt x="21600" y="2645"/>
                    </a:lnTo>
                    <a:lnTo>
                      <a:pt x="21600" y="18955"/>
                    </a:lnTo>
                    <a:lnTo>
                      <a:pt x="0" y="21600"/>
                    </a:lnTo>
                    <a:close/>
                    <a:moveTo>
                      <a:pt x="0" y="0"/>
                    </a:moveTo>
                  </a:path>
                </a:pathLst>
              </a:custGeom>
              <a:solidFill>
                <a:srgbClr val="B1C3F1"/>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05567" name="AutoShape 95"/>
              <p:cNvSpPr>
                <a:spLocks/>
              </p:cNvSpPr>
              <p:nvPr/>
            </p:nvSpPr>
            <p:spPr bwMode="auto">
              <a:xfrm>
                <a:off x="549" y="0"/>
                <a:ext cx="79" cy="641"/>
              </a:xfrm>
              <a:custGeom>
                <a:avLst/>
                <a:gdLst/>
                <a:ahLst/>
                <a:cxnLst/>
                <a:rect l="0" t="0" r="r" b="b"/>
                <a:pathLst>
                  <a:path w="21600" h="21600">
                    <a:moveTo>
                      <a:pt x="21600" y="0"/>
                    </a:moveTo>
                    <a:lnTo>
                      <a:pt x="0" y="2645"/>
                    </a:lnTo>
                    <a:lnTo>
                      <a:pt x="0" y="18955"/>
                    </a:lnTo>
                    <a:lnTo>
                      <a:pt x="21600" y="21600"/>
                    </a:lnTo>
                    <a:close/>
                    <a:moveTo>
                      <a:pt x="21600" y="0"/>
                    </a:moveTo>
                  </a:path>
                </a:pathLst>
              </a:custGeom>
              <a:solidFill>
                <a:srgbClr val="4B5D8B"/>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05568" name="AutoShape 96"/>
              <p:cNvSpPr>
                <a:spLocks/>
              </p:cNvSpPr>
              <p:nvPr/>
            </p:nvSpPr>
            <p:spPr bwMode="auto">
              <a:xfrm>
                <a:off x="0" y="562"/>
                <a:ext cx="628" cy="79"/>
              </a:xfrm>
              <a:custGeom>
                <a:avLst/>
                <a:gdLst/>
                <a:ahLst/>
                <a:cxnLst/>
                <a:rect l="0" t="0" r="r" b="b"/>
                <a:pathLst>
                  <a:path w="21600" h="21600">
                    <a:moveTo>
                      <a:pt x="21600" y="21600"/>
                    </a:moveTo>
                    <a:lnTo>
                      <a:pt x="18900" y="0"/>
                    </a:lnTo>
                    <a:lnTo>
                      <a:pt x="2700" y="0"/>
                    </a:lnTo>
                    <a:lnTo>
                      <a:pt x="0" y="21600"/>
                    </a:lnTo>
                    <a:close/>
                    <a:moveTo>
                      <a:pt x="21600" y="21600"/>
                    </a:moveTo>
                  </a:path>
                </a:pathLst>
              </a:custGeom>
              <a:solidFill>
                <a:srgbClr val="647CB9"/>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05569" name="AutoShape 97"/>
              <p:cNvSpPr>
                <a:spLocks/>
              </p:cNvSpPr>
              <p:nvPr/>
            </p:nvSpPr>
            <p:spPr bwMode="auto">
              <a:xfrm>
                <a:off x="0" y="0"/>
                <a:ext cx="628" cy="641"/>
              </a:xfrm>
              <a:custGeom>
                <a:avLst/>
                <a:gdLst/>
                <a:ahLst/>
                <a:cxnLst/>
                <a:rect l="0" t="0" r="r" b="b"/>
                <a:pathLst>
                  <a:path w="21600" h="21600">
                    <a:moveTo>
                      <a:pt x="2700" y="2645"/>
                    </a:moveTo>
                    <a:lnTo>
                      <a:pt x="2700" y="18955"/>
                    </a:lnTo>
                    <a:lnTo>
                      <a:pt x="18900" y="18955"/>
                    </a:lnTo>
                    <a:lnTo>
                      <a:pt x="18900" y="2645"/>
                    </a:lnTo>
                    <a:close/>
                    <a:moveTo>
                      <a:pt x="0" y="0"/>
                    </a:moveTo>
                    <a:lnTo>
                      <a:pt x="2700" y="2645"/>
                    </a:lnTo>
                    <a:moveTo>
                      <a:pt x="0" y="21600"/>
                    </a:moveTo>
                    <a:lnTo>
                      <a:pt x="2700" y="18955"/>
                    </a:lnTo>
                    <a:moveTo>
                      <a:pt x="21600" y="21600"/>
                    </a:moveTo>
                    <a:lnTo>
                      <a:pt x="18900" y="18955"/>
                    </a:lnTo>
                    <a:moveTo>
                      <a:pt x="21600" y="0"/>
                    </a:moveTo>
                    <a:lnTo>
                      <a:pt x="18900" y="2645"/>
                    </a:lnTo>
                  </a:path>
                </a:pathLst>
              </a:custGeom>
              <a:noFill/>
              <a:ln w="3175" cap="flat">
                <a:solidFill>
                  <a:srgbClr val="7E9CE8"/>
                </a:solidFill>
                <a:prstDash val="solid"/>
                <a:miter lim="800000"/>
                <a:headEnd type="none" w="med" len="med"/>
                <a:tailEnd type="none" w="med" len="med"/>
              </a:ln>
              <a:extLst>
                <a:ext uri="{909E8E84-426E-40dd-AFC4-6F175D3DCCD1}"/>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05570" name="Rectangle 98"/>
              <p:cNvSpPr>
                <a:spLocks/>
              </p:cNvSpPr>
              <p:nvPr/>
            </p:nvSpPr>
            <p:spPr bwMode="auto">
              <a:xfrm>
                <a:off x="78" y="192"/>
                <a:ext cx="472" cy="263"/>
              </a:xfrm>
              <a:prstGeom prst="rect">
                <a:avLst/>
              </a:prstGeom>
              <a:noFill/>
              <a:ln>
                <a:noFill/>
              </a:ln>
              <a:extLst>
                <a:ext uri="{909E8E84-426E-40dd-AFC4-6F175D3DCCD1}"/>
                <a:ext uri="{91240B29-F687-4f45-9708-019B960494DF}"/>
              </a:extLst>
            </p:spPr>
            <p:txBody>
              <a:bodyPr lIns="0" tIns="0" rIns="0" bIns="0" anchor="ctr"/>
              <a:lstStyle/>
              <a:p>
                <a:pPr>
                  <a:defRPr/>
                </a:pPr>
                <a:r>
                  <a:rPr lang="en-US" sz="1300">
                    <a:effectLst>
                      <a:outerShdw blurRad="38100" dist="38100" dir="2700000" algn="tl">
                        <a:srgbClr val="000000"/>
                      </a:outerShdw>
                    </a:effectLst>
                    <a:ea typeface="MS PGothic" pitchFamily="34" charset="-128"/>
                  </a:rPr>
                  <a:t>Otsu bitkiler</a:t>
                </a:r>
              </a:p>
            </p:txBody>
          </p:sp>
        </p:grpSp>
        <p:grpSp>
          <p:nvGrpSpPr>
            <p:cNvPr id="27674" name="Group 107"/>
            <p:cNvGrpSpPr>
              <a:grpSpLocks/>
            </p:cNvGrpSpPr>
            <p:nvPr/>
          </p:nvGrpSpPr>
          <p:grpSpPr bwMode="auto">
            <a:xfrm>
              <a:off x="733" y="1924"/>
              <a:ext cx="628" cy="642"/>
              <a:chOff x="0" y="0"/>
              <a:chExt cx="628" cy="641"/>
            </a:xfrm>
          </p:grpSpPr>
          <p:sp>
            <p:nvSpPr>
              <p:cNvPr id="105572" name="AutoShape 100"/>
              <p:cNvSpPr>
                <a:spLocks/>
              </p:cNvSpPr>
              <p:nvPr/>
            </p:nvSpPr>
            <p:spPr bwMode="auto">
              <a:xfrm>
                <a:off x="0" y="0"/>
                <a:ext cx="628" cy="641"/>
              </a:xfrm>
              <a:custGeom>
                <a:avLst/>
                <a:gdLst/>
                <a:ahLst/>
                <a:cxnLst/>
                <a:rect l="0" t="0" r="r" b="b"/>
                <a:pathLst>
                  <a:path w="21600" h="21600">
                    <a:moveTo>
                      <a:pt x="0" y="0"/>
                    </a:moveTo>
                    <a:lnTo>
                      <a:pt x="0" y="21600"/>
                    </a:lnTo>
                    <a:lnTo>
                      <a:pt x="21600" y="21600"/>
                    </a:lnTo>
                    <a:lnTo>
                      <a:pt x="21600" y="0"/>
                    </a:lnTo>
                    <a:close/>
                    <a:moveTo>
                      <a:pt x="0" y="0"/>
                    </a:moveTo>
                  </a:path>
                </a:pathLst>
              </a:custGeom>
              <a:gradFill rotWithShape="0">
                <a:gsLst>
                  <a:gs pos="0">
                    <a:srgbClr val="7E9CE8"/>
                  </a:gs>
                  <a:gs pos="50000">
                    <a:srgbClr val="FFFFFF"/>
                  </a:gs>
                  <a:gs pos="100000">
                    <a:srgbClr val="7E9CE8"/>
                  </a:gs>
                </a:gsLst>
                <a:lin ang="18900000" scaled="1"/>
              </a:gradFill>
              <a:ln w="3175" cap="flat">
                <a:solidFill>
                  <a:srgbClr val="7E9CE8"/>
                </a:solidFill>
                <a:prstDash val="solid"/>
                <a:miter lim="800000"/>
                <a:headEnd type="none" w="med" len="med"/>
                <a:tailEnd type="none" w="med" len="med"/>
              </a:ln>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05573" name="AutoShape 101"/>
              <p:cNvSpPr>
                <a:spLocks/>
              </p:cNvSpPr>
              <p:nvPr/>
            </p:nvSpPr>
            <p:spPr bwMode="auto">
              <a:xfrm>
                <a:off x="0" y="0"/>
                <a:ext cx="628" cy="78"/>
              </a:xfrm>
              <a:custGeom>
                <a:avLst/>
                <a:gdLst/>
                <a:ahLst/>
                <a:cxnLst/>
                <a:rect l="0" t="0" r="r" b="b"/>
                <a:pathLst>
                  <a:path w="21600" h="21600">
                    <a:moveTo>
                      <a:pt x="0" y="0"/>
                    </a:moveTo>
                    <a:lnTo>
                      <a:pt x="2700" y="21600"/>
                    </a:lnTo>
                    <a:lnTo>
                      <a:pt x="18900" y="21600"/>
                    </a:lnTo>
                    <a:lnTo>
                      <a:pt x="21600" y="0"/>
                    </a:lnTo>
                    <a:close/>
                    <a:moveTo>
                      <a:pt x="0" y="0"/>
                    </a:moveTo>
                  </a:path>
                </a:pathLst>
              </a:custGeom>
              <a:solidFill>
                <a:srgbClr val="97AFEC"/>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05574" name="AutoShape 102"/>
              <p:cNvSpPr>
                <a:spLocks/>
              </p:cNvSpPr>
              <p:nvPr/>
            </p:nvSpPr>
            <p:spPr bwMode="auto">
              <a:xfrm>
                <a:off x="0" y="0"/>
                <a:ext cx="78" cy="641"/>
              </a:xfrm>
              <a:custGeom>
                <a:avLst/>
                <a:gdLst/>
                <a:ahLst/>
                <a:cxnLst/>
                <a:rect l="0" t="0" r="r" b="b"/>
                <a:pathLst>
                  <a:path w="21600" h="21600">
                    <a:moveTo>
                      <a:pt x="0" y="0"/>
                    </a:moveTo>
                    <a:lnTo>
                      <a:pt x="21600" y="2644"/>
                    </a:lnTo>
                    <a:lnTo>
                      <a:pt x="21600" y="18956"/>
                    </a:lnTo>
                    <a:lnTo>
                      <a:pt x="0" y="21600"/>
                    </a:lnTo>
                    <a:close/>
                    <a:moveTo>
                      <a:pt x="0" y="0"/>
                    </a:moveTo>
                  </a:path>
                </a:pathLst>
              </a:custGeom>
              <a:solidFill>
                <a:srgbClr val="B1C3F1"/>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05575" name="AutoShape 103"/>
              <p:cNvSpPr>
                <a:spLocks/>
              </p:cNvSpPr>
              <p:nvPr/>
            </p:nvSpPr>
            <p:spPr bwMode="auto">
              <a:xfrm>
                <a:off x="549" y="0"/>
                <a:ext cx="79" cy="641"/>
              </a:xfrm>
              <a:custGeom>
                <a:avLst/>
                <a:gdLst/>
                <a:ahLst/>
                <a:cxnLst/>
                <a:rect l="0" t="0" r="r" b="b"/>
                <a:pathLst>
                  <a:path w="21600" h="21600">
                    <a:moveTo>
                      <a:pt x="21600" y="0"/>
                    </a:moveTo>
                    <a:lnTo>
                      <a:pt x="0" y="2644"/>
                    </a:lnTo>
                    <a:lnTo>
                      <a:pt x="0" y="18956"/>
                    </a:lnTo>
                    <a:lnTo>
                      <a:pt x="21600" y="21600"/>
                    </a:lnTo>
                    <a:close/>
                    <a:moveTo>
                      <a:pt x="21600" y="0"/>
                    </a:moveTo>
                  </a:path>
                </a:pathLst>
              </a:custGeom>
              <a:solidFill>
                <a:srgbClr val="4B5D8B"/>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05576" name="AutoShape 104"/>
              <p:cNvSpPr>
                <a:spLocks/>
              </p:cNvSpPr>
              <p:nvPr/>
            </p:nvSpPr>
            <p:spPr bwMode="auto">
              <a:xfrm>
                <a:off x="0" y="562"/>
                <a:ext cx="628" cy="79"/>
              </a:xfrm>
              <a:custGeom>
                <a:avLst/>
                <a:gdLst/>
                <a:ahLst/>
                <a:cxnLst/>
                <a:rect l="0" t="0" r="r" b="b"/>
                <a:pathLst>
                  <a:path w="21600" h="21600">
                    <a:moveTo>
                      <a:pt x="21600" y="21600"/>
                    </a:moveTo>
                    <a:lnTo>
                      <a:pt x="18900" y="0"/>
                    </a:lnTo>
                    <a:lnTo>
                      <a:pt x="2700" y="0"/>
                    </a:lnTo>
                    <a:lnTo>
                      <a:pt x="0" y="21600"/>
                    </a:lnTo>
                    <a:close/>
                    <a:moveTo>
                      <a:pt x="21600" y="21600"/>
                    </a:moveTo>
                  </a:path>
                </a:pathLst>
              </a:custGeom>
              <a:solidFill>
                <a:srgbClr val="647CB9"/>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05577" name="AutoShape 105"/>
              <p:cNvSpPr>
                <a:spLocks/>
              </p:cNvSpPr>
              <p:nvPr/>
            </p:nvSpPr>
            <p:spPr bwMode="auto">
              <a:xfrm>
                <a:off x="0" y="0"/>
                <a:ext cx="628" cy="641"/>
              </a:xfrm>
              <a:custGeom>
                <a:avLst/>
                <a:gdLst/>
                <a:ahLst/>
                <a:cxnLst/>
                <a:rect l="0" t="0" r="r" b="b"/>
                <a:pathLst>
                  <a:path w="21600" h="21600">
                    <a:moveTo>
                      <a:pt x="2700" y="2644"/>
                    </a:moveTo>
                    <a:lnTo>
                      <a:pt x="2700" y="18956"/>
                    </a:lnTo>
                    <a:lnTo>
                      <a:pt x="18900" y="18956"/>
                    </a:lnTo>
                    <a:lnTo>
                      <a:pt x="18900" y="2644"/>
                    </a:lnTo>
                    <a:close/>
                    <a:moveTo>
                      <a:pt x="0" y="0"/>
                    </a:moveTo>
                    <a:lnTo>
                      <a:pt x="2700" y="2644"/>
                    </a:lnTo>
                    <a:moveTo>
                      <a:pt x="0" y="21600"/>
                    </a:moveTo>
                    <a:lnTo>
                      <a:pt x="2700" y="18956"/>
                    </a:lnTo>
                    <a:moveTo>
                      <a:pt x="21600" y="21600"/>
                    </a:moveTo>
                    <a:lnTo>
                      <a:pt x="18900" y="18956"/>
                    </a:lnTo>
                    <a:moveTo>
                      <a:pt x="21600" y="0"/>
                    </a:moveTo>
                    <a:lnTo>
                      <a:pt x="18900" y="2644"/>
                    </a:lnTo>
                  </a:path>
                </a:pathLst>
              </a:custGeom>
              <a:noFill/>
              <a:ln w="3175" cap="flat">
                <a:solidFill>
                  <a:srgbClr val="7E9CE8"/>
                </a:solidFill>
                <a:prstDash val="solid"/>
                <a:miter lim="800000"/>
                <a:headEnd type="none" w="med" len="med"/>
                <a:tailEnd type="none" w="med" len="med"/>
              </a:ln>
              <a:extLst>
                <a:ext uri="{909E8E84-426E-40dd-AFC4-6F175D3DCCD1}"/>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05578" name="Rectangle 106"/>
              <p:cNvSpPr>
                <a:spLocks/>
              </p:cNvSpPr>
              <p:nvPr/>
            </p:nvSpPr>
            <p:spPr bwMode="auto">
              <a:xfrm>
                <a:off x="78" y="192"/>
                <a:ext cx="472" cy="263"/>
              </a:xfrm>
              <a:prstGeom prst="rect">
                <a:avLst/>
              </a:prstGeom>
              <a:noFill/>
              <a:ln>
                <a:noFill/>
              </a:ln>
              <a:extLst>
                <a:ext uri="{909E8E84-426E-40dd-AFC4-6F175D3DCCD1}"/>
                <a:ext uri="{91240B29-F687-4f45-9708-019B960494DF}"/>
              </a:extLst>
            </p:spPr>
            <p:txBody>
              <a:bodyPr lIns="0" tIns="0" rIns="0" bIns="0" anchor="ctr"/>
              <a:lstStyle/>
              <a:p>
                <a:pPr>
                  <a:defRPr/>
                </a:pPr>
                <a:r>
                  <a:rPr lang="en-US" sz="1300">
                    <a:effectLst>
                      <a:outerShdw blurRad="38100" dist="38100" dir="2700000" algn="tl">
                        <a:srgbClr val="000000"/>
                      </a:outerShdw>
                    </a:effectLst>
                    <a:ea typeface="MS PGothic" pitchFamily="34" charset="-128"/>
                  </a:rPr>
                  <a:t>Odunsu bitkiler</a:t>
                </a:r>
              </a:p>
            </p:txBody>
          </p:sp>
        </p:grpSp>
      </p:grpSp>
      <p:sp>
        <p:nvSpPr>
          <p:cNvPr id="27651" name="Rectangle 109"/>
          <p:cNvSpPr>
            <a:spLocks noGrp="1" noChangeArrowheads="1"/>
          </p:cNvSpPr>
          <p:nvPr>
            <p:ph type="title"/>
          </p:nvPr>
        </p:nvSpPr>
        <p:spPr/>
        <p:txBody>
          <a:bodyPr/>
          <a:lstStyle/>
          <a:p>
            <a:pPr eaLnBrk="1" hangingPunct="1"/>
            <a:r>
              <a:rPr lang="en-US" altLang="tr-TR" sz="3200">
                <a:latin typeface="Arial" panose="020B0604020202020204" pitchFamily="34" charset="0"/>
                <a:cs typeface="Arial" panose="020B0604020202020204" pitchFamily="34" charset="0"/>
                <a:sym typeface="Arial" panose="020B0604020202020204" pitchFamily="34" charset="0"/>
              </a:rPr>
              <a:t>Öğrenme Malzemesiyle İlgili Faktörler</a:t>
            </a:r>
            <a:r>
              <a:rPr lang="en-US" altLang="tr-TR" sz="3200">
                <a:latin typeface="Arial" panose="020B0604020202020204" pitchFamily="34" charset="0"/>
                <a:ea typeface="ヒラギノ角ゴ ProN W3" charset="-128"/>
                <a:sym typeface="Arial" panose="020B0604020202020204" pitchFamily="34" charset="0"/>
              </a:rPr>
              <a:t/>
            </a:r>
            <a:br>
              <a:rPr lang="en-US" altLang="tr-TR" sz="3200">
                <a:latin typeface="Arial" panose="020B0604020202020204" pitchFamily="34" charset="0"/>
                <a:ea typeface="ヒラギノ角ゴ ProN W3" charset="-128"/>
                <a:sym typeface="Arial" panose="020B0604020202020204" pitchFamily="34" charset="0"/>
              </a:rPr>
            </a:br>
            <a:r>
              <a:rPr lang="en-US" altLang="tr-TR" sz="3200">
                <a:latin typeface="Arial" panose="020B0604020202020204" pitchFamily="34" charset="0"/>
                <a:cs typeface="Arial" panose="020B0604020202020204" pitchFamily="34" charset="0"/>
                <a:sym typeface="Arial" panose="020B0604020202020204" pitchFamily="34" charset="0"/>
              </a:rPr>
              <a:t>(Kavramsal gruplama)</a:t>
            </a:r>
            <a:endParaRPr lang="en-US" altLang="tr-TR" sz="3200">
              <a:latin typeface="Arial" panose="020B0604020202020204" pitchFamily="34" charset="0"/>
              <a:ea typeface="ヒラギノ角ゴ ProN W3" charset="-128"/>
              <a:sym typeface="Arial" panose="020B0604020202020204" pitchFamily="34" charset="0"/>
            </a:endParaRPr>
          </a:p>
        </p:txBody>
      </p:sp>
    </p:spTree>
    <p:extLst>
      <p:ext uri="{BB962C8B-B14F-4D97-AF65-F5344CB8AC3E}">
        <p14:creationId xmlns:p14="http://schemas.microsoft.com/office/powerpoint/2010/main" val="2907417441"/>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p:cNvSpPr>
            <a:spLocks noGrp="1" noChangeArrowheads="1"/>
          </p:cNvSpPr>
          <p:nvPr>
            <p:ph type="title"/>
          </p:nvPr>
        </p:nvSpPr>
        <p:spPr/>
        <p:txBody>
          <a:bodyPr/>
          <a:lstStyle/>
          <a:p>
            <a:pPr eaLnBrk="1" hangingPunct="1"/>
            <a:r>
              <a:rPr lang="en-US" altLang="tr-TR" smtClean="0">
                <a:latin typeface="Arial" panose="020B0604020202020204" pitchFamily="34" charset="0"/>
                <a:cs typeface="Arial" panose="020B0604020202020204" pitchFamily="34" charset="0"/>
                <a:sym typeface="Arial" panose="020B0604020202020204" pitchFamily="34" charset="0"/>
              </a:rPr>
              <a:t>ÖĞRENME NEDİR?</a:t>
            </a:r>
            <a:endParaRPr lang="en-US" altLang="tr-TR" smtClean="0">
              <a:latin typeface="Arial" panose="020B0604020202020204" pitchFamily="34" charset="0"/>
              <a:ea typeface="ヒラギノ角ゴ ProN W3" charset="-128"/>
              <a:sym typeface="Arial" panose="020B0604020202020204" pitchFamily="34" charset="0"/>
            </a:endParaRPr>
          </a:p>
        </p:txBody>
      </p:sp>
      <p:sp>
        <p:nvSpPr>
          <p:cNvPr id="6147" name="Rectangle 1"/>
          <p:cNvSpPr>
            <a:spLocks noGrp="1" noChangeArrowheads="1"/>
          </p:cNvSpPr>
          <p:nvPr>
            <p:ph idx="1"/>
          </p:nvPr>
        </p:nvSpPr>
        <p:spPr>
          <a:xfrm>
            <a:off x="2362201" y="2362200"/>
            <a:ext cx="3775075" cy="4495800"/>
          </a:xfrm>
        </p:spPr>
        <p:txBody>
          <a:bodyPr/>
          <a:lstStyle/>
          <a:p>
            <a:pPr marL="382588" indent="-342900">
              <a:buClr>
                <a:srgbClr val="003366"/>
              </a:buClr>
              <a:buSzPct val="75000"/>
              <a:buFont typeface="Wingdings" panose="05000000000000000000" pitchFamily="2" charset="2"/>
              <a:buChar char="l"/>
            </a:pPr>
            <a:r>
              <a:rPr lang="en-US" altLang="tr-TR" smtClean="0"/>
              <a:t>Günümüzde psikolog ve eğitimcilere göre öğrenme; </a:t>
            </a:r>
            <a:r>
              <a:rPr lang="en-US" altLang="tr-TR" smtClean="0">
                <a:latin typeface="Arial Bold Italic" charset="0"/>
                <a:sym typeface="Arial Bold Italic" charset="0"/>
              </a:rPr>
              <a:t>tekrar ve yaşantı yoluyla organizmanın davranışlarında meydana gelen kalıcı değişikliklerdir</a:t>
            </a:r>
            <a:r>
              <a:rPr lang="en-US" altLang="tr-TR" smtClean="0"/>
              <a:t> </a:t>
            </a:r>
          </a:p>
        </p:txBody>
      </p:sp>
      <p:pic>
        <p:nvPicPr>
          <p:cNvPr id="6148" name="Picture 2"/>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86500" y="1828800"/>
            <a:ext cx="4076700"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49016142"/>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5" name="Rectangle 3"/>
          <p:cNvSpPr>
            <a:spLocks noGrp="1" noChangeArrowheads="1"/>
          </p:cNvSpPr>
          <p:nvPr>
            <p:ph type="title"/>
          </p:nvPr>
        </p:nvSpPr>
        <p:spPr>
          <a:xfrm>
            <a:off x="2286000" y="762000"/>
            <a:ext cx="7924800" cy="1143000"/>
          </a:xfrm>
        </p:spPr>
        <p:txBody>
          <a:bodyPr>
            <a:normAutofit fontScale="90000"/>
          </a:bodyPr>
          <a:lstStyle/>
          <a:p>
            <a:pPr>
              <a:defRPr/>
            </a:pPr>
            <a:r>
              <a:rPr lang="en-US" sz="2700"/>
              <a:t/>
            </a:r>
            <a:br>
              <a:rPr lang="en-US" sz="2700"/>
            </a:br>
            <a:r>
              <a:rPr lang="en-US" sz="2700"/>
              <a:t/>
            </a:r>
            <a:br>
              <a:rPr lang="en-US" sz="2700"/>
            </a:br>
            <a:r>
              <a:rPr lang="en-US" sz="2700"/>
              <a:t/>
            </a:r>
            <a:br>
              <a:rPr lang="en-US" sz="2700"/>
            </a:br>
            <a:r>
              <a:rPr lang="en-US" sz="2700"/>
              <a:t/>
            </a:r>
            <a:br>
              <a:rPr lang="en-US" sz="2700"/>
            </a:br>
            <a:r>
              <a:rPr lang="en-US" sz="2700"/>
              <a:t/>
            </a:r>
            <a:br>
              <a:rPr lang="en-US" sz="2700"/>
            </a:br>
            <a:r>
              <a:rPr lang="en-US" sz="2700"/>
              <a:t/>
            </a:r>
            <a:br>
              <a:rPr lang="en-US" sz="2700"/>
            </a:br>
            <a:r>
              <a:rPr lang="en-US" sz="2700"/>
              <a:t>	</a:t>
            </a:r>
            <a:br>
              <a:rPr lang="en-US" sz="2700"/>
            </a:br>
            <a:r>
              <a:rPr lang="en-US" sz="2700"/>
              <a:t/>
            </a:r>
            <a:br>
              <a:rPr lang="en-US" sz="2700"/>
            </a:br>
            <a:r>
              <a:rPr lang="en-US" sz="2700"/>
              <a:t/>
            </a:r>
            <a:br>
              <a:rPr lang="en-US" sz="2700"/>
            </a:br>
            <a:r>
              <a:rPr lang="en-US" sz="2700"/>
              <a:t/>
            </a:r>
            <a:br>
              <a:rPr lang="en-US" sz="2700"/>
            </a:br>
            <a:r>
              <a:rPr lang="en-US" sz="2700"/>
              <a:t/>
            </a:r>
            <a:br>
              <a:rPr lang="en-US" sz="2700"/>
            </a:br>
            <a:r>
              <a:rPr lang="en-US" sz="2700"/>
              <a:t/>
            </a:r>
            <a:br>
              <a:rPr lang="en-US" sz="2700"/>
            </a:br>
            <a:r>
              <a:rPr lang="en-US" sz="2700"/>
              <a:t/>
            </a:r>
            <a:br>
              <a:rPr lang="en-US" sz="2700"/>
            </a:br>
            <a:endParaRPr lang="en-US" sz="2700"/>
          </a:p>
        </p:txBody>
      </p:sp>
      <p:sp>
        <p:nvSpPr>
          <p:cNvPr id="7171" name="Rectangle 1"/>
          <p:cNvSpPr>
            <a:spLocks noGrp="1" noChangeArrowheads="1"/>
          </p:cNvSpPr>
          <p:nvPr>
            <p:ph idx="1"/>
          </p:nvPr>
        </p:nvSpPr>
        <p:spPr>
          <a:xfrm>
            <a:off x="1752600" y="609600"/>
            <a:ext cx="4038600" cy="5410200"/>
          </a:xfrm>
        </p:spPr>
        <p:txBody>
          <a:bodyPr/>
          <a:lstStyle/>
          <a:p>
            <a:pPr marL="382588" indent="-342900">
              <a:lnSpc>
                <a:spcPct val="80000"/>
              </a:lnSpc>
              <a:buNone/>
            </a:pPr>
            <a:endParaRPr lang="en-US" altLang="tr-TR" sz="1000"/>
          </a:p>
          <a:p>
            <a:pPr marL="382588" indent="-342900">
              <a:lnSpc>
                <a:spcPct val="80000"/>
              </a:lnSpc>
              <a:buNone/>
            </a:pPr>
            <a:r>
              <a:rPr lang="en-US" altLang="tr-TR" sz="1200">
                <a:latin typeface="Arial Italic" charset="0"/>
                <a:ea typeface="ヒラギノ角ゴ ProN W3" charset="-128"/>
                <a:sym typeface="Arial Italic" charset="0"/>
              </a:rPr>
              <a:t>	</a:t>
            </a:r>
          </a:p>
          <a:p>
            <a:pPr marL="382588" indent="-342900">
              <a:lnSpc>
                <a:spcPct val="80000"/>
              </a:lnSpc>
              <a:buNone/>
            </a:pPr>
            <a:endParaRPr lang="en-US" altLang="tr-TR" sz="1200">
              <a:latin typeface="Arial Italic" charset="0"/>
              <a:ea typeface="ヒラギノ角ゴ ProN W3" charset="-128"/>
              <a:sym typeface="Arial Italic" charset="0"/>
            </a:endParaRPr>
          </a:p>
          <a:p>
            <a:pPr marL="382588" indent="-342900">
              <a:lnSpc>
                <a:spcPct val="80000"/>
              </a:lnSpc>
              <a:buNone/>
            </a:pPr>
            <a:r>
              <a:rPr lang="en-US" altLang="tr-TR" sz="1800">
                <a:latin typeface="Arial Bold Italic" charset="0"/>
                <a:ea typeface="ヒラギノ角ゴ ProN W6" charset="-128"/>
                <a:sym typeface="Arial Bold Italic" charset="0"/>
              </a:rPr>
              <a:t>	</a:t>
            </a:r>
            <a:r>
              <a:rPr lang="en-US" altLang="tr-TR" sz="1800">
                <a:latin typeface="Arial Bold Italic" charset="0"/>
                <a:sym typeface="Arial Bold Italic" charset="0"/>
              </a:rPr>
              <a:t>Bir davranışın öğrenme sonucu gerçekleşip gerçekleşmediğini anlamak için şu şartları taşıyor olması gerekir:</a:t>
            </a:r>
            <a:r>
              <a:rPr lang="en-US" altLang="tr-TR" sz="1800">
                <a:latin typeface="Arial Bold Italic" charset="0"/>
                <a:ea typeface="ヒラギノ角ゴ ProN W6" charset="-128"/>
                <a:sym typeface="Arial Bold Italic" charset="0"/>
              </a:rPr>
              <a:t/>
            </a:r>
            <a:br>
              <a:rPr lang="en-US" altLang="tr-TR" sz="1800">
                <a:latin typeface="Arial Bold Italic" charset="0"/>
                <a:ea typeface="ヒラギノ角ゴ ProN W6" charset="-128"/>
                <a:sym typeface="Arial Bold Italic" charset="0"/>
              </a:rPr>
            </a:br>
            <a:endParaRPr lang="en-US" altLang="tr-TR" sz="1800">
              <a:latin typeface="Arial Bold Italic" charset="0"/>
              <a:ea typeface="ヒラギノ角ゴ ProN W6" charset="-128"/>
              <a:sym typeface="Arial Bold Italic" charset="0"/>
            </a:endParaRPr>
          </a:p>
          <a:p>
            <a:pPr marL="382588" indent="-342900">
              <a:lnSpc>
                <a:spcPct val="80000"/>
              </a:lnSpc>
              <a:buClr>
                <a:srgbClr val="003366"/>
              </a:buClr>
              <a:buSzPct val="75000"/>
              <a:buFont typeface="Wingdings" panose="05000000000000000000" pitchFamily="2" charset="2"/>
              <a:buChar char="l"/>
            </a:pPr>
            <a:r>
              <a:rPr lang="en-US" altLang="tr-TR" sz="1800">
                <a:latin typeface="Arial Bold" charset="0"/>
                <a:sym typeface="Arial Bold" charset="0"/>
              </a:rPr>
              <a:t>Davranıştaki değişmenin kalıcı olması,</a:t>
            </a:r>
            <a:endParaRPr lang="en-US" altLang="tr-TR" sz="1800">
              <a:latin typeface="Arial Bold" charset="0"/>
              <a:ea typeface="ヒラギノ角ゴ ProN W6" charset="-128"/>
              <a:sym typeface="Arial Bold" charset="0"/>
            </a:endParaRPr>
          </a:p>
          <a:p>
            <a:pPr marL="382588" indent="-342900">
              <a:lnSpc>
                <a:spcPct val="80000"/>
              </a:lnSpc>
              <a:buClr>
                <a:srgbClr val="003366"/>
              </a:buClr>
              <a:buSzPct val="75000"/>
              <a:buFont typeface="Wingdings" panose="05000000000000000000" pitchFamily="2" charset="2"/>
              <a:buChar char="l"/>
            </a:pPr>
            <a:r>
              <a:rPr lang="en-US" altLang="tr-TR" sz="1800">
                <a:latin typeface="Arial Bold" charset="0"/>
                <a:sym typeface="Arial Bold" charset="0"/>
              </a:rPr>
              <a:t>Bu değişmenin gözlenebilir olması,</a:t>
            </a:r>
            <a:endParaRPr lang="en-US" altLang="tr-TR" sz="1800">
              <a:latin typeface="Arial Bold" charset="0"/>
              <a:ea typeface="ヒラギノ角ゴ ProN W6" charset="-128"/>
              <a:sym typeface="Arial Bold" charset="0"/>
            </a:endParaRPr>
          </a:p>
          <a:p>
            <a:pPr marL="382588" indent="-342900">
              <a:lnSpc>
                <a:spcPct val="80000"/>
              </a:lnSpc>
              <a:buClr>
                <a:srgbClr val="003366"/>
              </a:buClr>
              <a:buSzPct val="75000"/>
              <a:buFont typeface="Wingdings" panose="05000000000000000000" pitchFamily="2" charset="2"/>
              <a:buChar char="l"/>
            </a:pPr>
            <a:r>
              <a:rPr lang="en-US" altLang="tr-TR" sz="1800">
                <a:latin typeface="Arial Bold" charset="0"/>
                <a:sym typeface="Arial Bold" charset="0"/>
              </a:rPr>
              <a:t>Davranışın yaşantı sonucu gerçekleşmesi,</a:t>
            </a:r>
            <a:endParaRPr lang="en-US" altLang="tr-TR" sz="1800">
              <a:latin typeface="Arial Bold" charset="0"/>
              <a:ea typeface="ヒラギノ角ゴ ProN W6" charset="-128"/>
              <a:sym typeface="Arial Bold" charset="0"/>
            </a:endParaRPr>
          </a:p>
          <a:p>
            <a:pPr marL="382588" indent="-342900">
              <a:lnSpc>
                <a:spcPct val="80000"/>
              </a:lnSpc>
              <a:buClr>
                <a:srgbClr val="003366"/>
              </a:buClr>
              <a:buSzPct val="75000"/>
              <a:buFont typeface="Wingdings" panose="05000000000000000000" pitchFamily="2" charset="2"/>
              <a:buChar char="l"/>
            </a:pPr>
            <a:r>
              <a:rPr lang="en-US" altLang="tr-TR" sz="1800">
                <a:latin typeface="Arial Bold" charset="0"/>
                <a:sym typeface="Arial Bold" charset="0"/>
              </a:rPr>
              <a:t>Davranıştaki değişmenin sadece büyüme ve olgunlaşma ile olmaması </a:t>
            </a:r>
            <a:endParaRPr lang="en-US" altLang="tr-TR" sz="1800">
              <a:latin typeface="Arial Bold" charset="0"/>
              <a:ea typeface="ヒラギノ角ゴ ProN W6" charset="-128"/>
              <a:sym typeface="Arial Bold" charset="0"/>
            </a:endParaRPr>
          </a:p>
        </p:txBody>
      </p:sp>
      <p:pic>
        <p:nvPicPr>
          <p:cNvPr id="7172" name="Picture 2"/>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43600" y="1141414"/>
            <a:ext cx="4724400" cy="5106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33226821"/>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US" altLang="tr-TR" sz="2700">
                <a:latin typeface="Arial" panose="020B0604020202020204" pitchFamily="34" charset="0"/>
                <a:cs typeface="Arial" panose="020B0604020202020204" pitchFamily="34" charset="0"/>
                <a:sym typeface="Arial" panose="020B0604020202020204" pitchFamily="34" charset="0"/>
              </a:rPr>
              <a:t>ÖĞRENME İLE İLGİLİ TEMEL KAVRAMLAR</a:t>
            </a:r>
            <a:r>
              <a:rPr lang="en-US" altLang="tr-TR" sz="3200"/>
              <a:t> </a:t>
            </a:r>
          </a:p>
        </p:txBody>
      </p:sp>
      <p:sp>
        <p:nvSpPr>
          <p:cNvPr id="8195" name="Rectangle 1"/>
          <p:cNvSpPr>
            <a:spLocks noGrp="1" noChangeArrowheads="1"/>
          </p:cNvSpPr>
          <p:nvPr>
            <p:ph idx="1"/>
          </p:nvPr>
        </p:nvSpPr>
        <p:spPr/>
        <p:txBody>
          <a:bodyPr/>
          <a:lstStyle/>
          <a:p>
            <a:pPr marL="382588" indent="-342900">
              <a:buClr>
                <a:srgbClr val="003366"/>
              </a:buClr>
              <a:buSzPct val="75000"/>
              <a:buFont typeface="Wingdings" panose="05000000000000000000" pitchFamily="2" charset="2"/>
              <a:buChar char="l"/>
            </a:pPr>
            <a:r>
              <a:rPr lang="en-US" altLang="tr-TR" smtClean="0">
                <a:latin typeface="Arial Bold" charset="0"/>
                <a:sym typeface="Arial Bold" charset="0"/>
              </a:rPr>
              <a:t>Performans</a:t>
            </a:r>
            <a:endParaRPr lang="en-US" altLang="tr-TR" smtClean="0">
              <a:latin typeface="Arial Bold" charset="0"/>
              <a:ea typeface="ヒラギノ角ゴ ProN W6" charset="-128"/>
              <a:sym typeface="Arial Bold" charset="0"/>
            </a:endParaRPr>
          </a:p>
          <a:p>
            <a:pPr marL="382588" indent="-342900">
              <a:buClr>
                <a:srgbClr val="003366"/>
              </a:buClr>
              <a:buSzPct val="75000"/>
              <a:buFont typeface="Wingdings" panose="05000000000000000000" pitchFamily="2" charset="2"/>
              <a:buChar char="l"/>
            </a:pPr>
            <a:r>
              <a:rPr lang="en-US" altLang="tr-TR" smtClean="0">
                <a:latin typeface="Arial Bold" charset="0"/>
                <a:sym typeface="Arial Bold" charset="0"/>
              </a:rPr>
              <a:t>Davranış</a:t>
            </a:r>
            <a:endParaRPr lang="en-US" altLang="tr-TR" smtClean="0">
              <a:latin typeface="Arial Bold" charset="0"/>
              <a:ea typeface="ヒラギノ角ゴ ProN W6" charset="-128"/>
              <a:sym typeface="Arial Bold" charset="0"/>
            </a:endParaRPr>
          </a:p>
          <a:p>
            <a:pPr marL="382588" indent="-342900">
              <a:buClr>
                <a:srgbClr val="003366"/>
              </a:buClr>
              <a:buSzPct val="75000"/>
              <a:buFont typeface="Wingdings" panose="05000000000000000000" pitchFamily="2" charset="2"/>
              <a:buChar char="l"/>
            </a:pPr>
            <a:r>
              <a:rPr lang="en-US" altLang="tr-TR" smtClean="0">
                <a:latin typeface="Arial Bold" charset="0"/>
                <a:sym typeface="Arial Bold" charset="0"/>
              </a:rPr>
              <a:t>Uyarıcı</a:t>
            </a:r>
            <a:r>
              <a:rPr lang="en-US" altLang="tr-TR" smtClean="0"/>
              <a:t> </a:t>
            </a:r>
          </a:p>
          <a:p>
            <a:pPr marL="382588" indent="-342900">
              <a:buClr>
                <a:srgbClr val="003366"/>
              </a:buClr>
              <a:buSzPct val="75000"/>
              <a:buFont typeface="Wingdings" panose="05000000000000000000" pitchFamily="2" charset="2"/>
              <a:buChar char="l"/>
            </a:pPr>
            <a:r>
              <a:rPr lang="en-US" altLang="tr-TR" smtClean="0">
                <a:latin typeface="Arial Bold" charset="0"/>
                <a:sym typeface="Arial Bold" charset="0"/>
              </a:rPr>
              <a:t>Karşılık</a:t>
            </a:r>
            <a:r>
              <a:rPr lang="en-US" altLang="tr-TR" smtClean="0"/>
              <a:t> </a:t>
            </a:r>
          </a:p>
        </p:txBody>
      </p:sp>
    </p:spTree>
    <p:extLst>
      <p:ext uri="{BB962C8B-B14F-4D97-AF65-F5344CB8AC3E}">
        <p14:creationId xmlns:p14="http://schemas.microsoft.com/office/powerpoint/2010/main" val="1684013469"/>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218" name="Group 36"/>
          <p:cNvGrpSpPr>
            <a:grpSpLocks/>
          </p:cNvGrpSpPr>
          <p:nvPr/>
        </p:nvGrpSpPr>
        <p:grpSpPr bwMode="auto">
          <a:xfrm>
            <a:off x="1979613" y="1219200"/>
            <a:ext cx="8229600" cy="4921250"/>
            <a:chOff x="0" y="0"/>
            <a:chExt cx="5184" cy="3100"/>
          </a:xfrm>
        </p:grpSpPr>
        <p:sp>
          <p:nvSpPr>
            <p:cNvPr id="87041" name="Freeform 1"/>
            <p:cNvSpPr>
              <a:spLocks/>
            </p:cNvSpPr>
            <p:nvPr/>
          </p:nvSpPr>
          <p:spPr bwMode="auto">
            <a:xfrm rot="10800000">
              <a:off x="1555" y="562"/>
              <a:ext cx="518" cy="2251"/>
            </a:xfrm>
            <a:custGeom>
              <a:avLst/>
              <a:gdLst>
                <a:gd name="T0" fmla="*/ 0 w 21600"/>
                <a:gd name="T1" fmla="*/ 0 h 21600"/>
                <a:gd name="T2" fmla="*/ 21600 w 21600"/>
                <a:gd name="T3" fmla="*/ 0 h 21600"/>
                <a:gd name="T4" fmla="*/ 21600 w 21600"/>
                <a:gd name="T5" fmla="*/ 21600 h 21600"/>
              </a:gdLst>
              <a:ahLst/>
              <a:cxnLst>
                <a:cxn ang="0">
                  <a:pos x="T0" y="T1"/>
                </a:cxn>
                <a:cxn ang="0">
                  <a:pos x="T2" y="T3"/>
                </a:cxn>
                <a:cxn ang="0">
                  <a:pos x="T4" y="T5"/>
                </a:cxn>
              </a:cxnLst>
              <a:rect l="0" t="0" r="r" b="b"/>
              <a:pathLst>
                <a:path w="21600" h="21600">
                  <a:moveTo>
                    <a:pt x="0" y="0"/>
                  </a:moveTo>
                  <a:lnTo>
                    <a:pt x="21600" y="0"/>
                  </a:lnTo>
                  <a:lnTo>
                    <a:pt x="21600" y="21600"/>
                  </a:lnTo>
                </a:path>
              </a:pathLst>
            </a:custGeom>
            <a:noFill/>
            <a:ln w="9525" cap="flat">
              <a:solidFill>
                <a:srgbClr val="000000"/>
              </a:solidFill>
              <a:prstDash val="solid"/>
              <a:miter lim="800000"/>
              <a:headEnd type="none" w="med" len="med"/>
              <a:tailEnd type="none" w="med" len="med"/>
            </a:ln>
            <a:extLst>
              <a:ext uri="{909E8E84-426E-40dd-AFC4-6F175D3DCCD1}"/>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87042" name="Freeform 2"/>
            <p:cNvSpPr>
              <a:spLocks/>
            </p:cNvSpPr>
            <p:nvPr/>
          </p:nvSpPr>
          <p:spPr bwMode="auto">
            <a:xfrm rot="10800000">
              <a:off x="1555" y="562"/>
              <a:ext cx="518" cy="1406"/>
            </a:xfrm>
            <a:custGeom>
              <a:avLst/>
              <a:gdLst>
                <a:gd name="T0" fmla="*/ 0 w 21600"/>
                <a:gd name="T1" fmla="*/ 0 h 21600"/>
                <a:gd name="T2" fmla="*/ 21600 w 21600"/>
                <a:gd name="T3" fmla="*/ 0 h 21600"/>
                <a:gd name="T4" fmla="*/ 21600 w 21600"/>
                <a:gd name="T5" fmla="*/ 21600 h 21600"/>
              </a:gdLst>
              <a:ahLst/>
              <a:cxnLst>
                <a:cxn ang="0">
                  <a:pos x="T0" y="T1"/>
                </a:cxn>
                <a:cxn ang="0">
                  <a:pos x="T2" y="T3"/>
                </a:cxn>
                <a:cxn ang="0">
                  <a:pos x="T4" y="T5"/>
                </a:cxn>
              </a:cxnLst>
              <a:rect l="0" t="0" r="r" b="b"/>
              <a:pathLst>
                <a:path w="21600" h="21600">
                  <a:moveTo>
                    <a:pt x="0" y="0"/>
                  </a:moveTo>
                  <a:lnTo>
                    <a:pt x="21600" y="0"/>
                  </a:lnTo>
                  <a:lnTo>
                    <a:pt x="21600" y="21600"/>
                  </a:lnTo>
                </a:path>
              </a:pathLst>
            </a:custGeom>
            <a:noFill/>
            <a:ln w="9525" cap="flat">
              <a:solidFill>
                <a:srgbClr val="000000"/>
              </a:solidFill>
              <a:prstDash val="solid"/>
              <a:miter lim="800000"/>
              <a:headEnd type="none" w="med" len="med"/>
              <a:tailEnd type="none" w="med" len="med"/>
            </a:ln>
            <a:extLst>
              <a:ext uri="{909E8E84-426E-40dd-AFC4-6F175D3DCCD1}"/>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87043" name="Freeform 3"/>
            <p:cNvSpPr>
              <a:spLocks/>
            </p:cNvSpPr>
            <p:nvPr/>
          </p:nvSpPr>
          <p:spPr bwMode="auto">
            <a:xfrm rot="10800000">
              <a:off x="1555" y="562"/>
              <a:ext cx="518" cy="563"/>
            </a:xfrm>
            <a:custGeom>
              <a:avLst/>
              <a:gdLst>
                <a:gd name="T0" fmla="*/ 0 w 21600"/>
                <a:gd name="T1" fmla="*/ 0 h 21600"/>
                <a:gd name="T2" fmla="*/ 21600 w 21600"/>
                <a:gd name="T3" fmla="*/ 0 h 21600"/>
                <a:gd name="T4" fmla="*/ 21600 w 21600"/>
                <a:gd name="T5" fmla="*/ 21600 h 21600"/>
              </a:gdLst>
              <a:ahLst/>
              <a:cxnLst>
                <a:cxn ang="0">
                  <a:pos x="T0" y="T1"/>
                </a:cxn>
                <a:cxn ang="0">
                  <a:pos x="T2" y="T3"/>
                </a:cxn>
                <a:cxn ang="0">
                  <a:pos x="T4" y="T5"/>
                </a:cxn>
              </a:cxnLst>
              <a:rect l="0" t="0" r="r" b="b"/>
              <a:pathLst>
                <a:path w="21600" h="21600">
                  <a:moveTo>
                    <a:pt x="0" y="0"/>
                  </a:moveTo>
                  <a:lnTo>
                    <a:pt x="21600" y="0"/>
                  </a:lnTo>
                  <a:lnTo>
                    <a:pt x="21600" y="21600"/>
                  </a:lnTo>
                </a:path>
              </a:pathLst>
            </a:custGeom>
            <a:noFill/>
            <a:ln w="9525" cap="flat">
              <a:solidFill>
                <a:srgbClr val="000000"/>
              </a:solidFill>
              <a:prstDash val="solid"/>
              <a:miter lim="800000"/>
              <a:headEnd type="none" w="med" len="med"/>
              <a:tailEnd type="none" w="med" len="med"/>
            </a:ln>
            <a:extLst>
              <a:ext uri="{909E8E84-426E-40dd-AFC4-6F175D3DCCD1}"/>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grpSp>
          <p:nvGrpSpPr>
            <p:cNvPr id="9222" name="Group 11"/>
            <p:cNvGrpSpPr>
              <a:grpSpLocks/>
            </p:cNvGrpSpPr>
            <p:nvPr/>
          </p:nvGrpSpPr>
          <p:grpSpPr bwMode="auto">
            <a:xfrm>
              <a:off x="0" y="0"/>
              <a:ext cx="3110" cy="562"/>
              <a:chOff x="0" y="0"/>
              <a:chExt cx="3110" cy="562"/>
            </a:xfrm>
          </p:grpSpPr>
          <p:sp>
            <p:nvSpPr>
              <p:cNvPr id="87044" name="AutoShape 4"/>
              <p:cNvSpPr>
                <a:spLocks/>
              </p:cNvSpPr>
              <p:nvPr/>
            </p:nvSpPr>
            <p:spPr bwMode="auto">
              <a:xfrm>
                <a:off x="0" y="0"/>
                <a:ext cx="3110" cy="562"/>
              </a:xfrm>
              <a:custGeom>
                <a:avLst/>
                <a:gdLst/>
                <a:ahLst/>
                <a:cxnLst/>
                <a:rect l="0" t="0" r="r" b="b"/>
                <a:pathLst>
                  <a:path w="21600" h="21600">
                    <a:moveTo>
                      <a:pt x="0" y="0"/>
                    </a:moveTo>
                    <a:lnTo>
                      <a:pt x="0" y="21600"/>
                    </a:lnTo>
                    <a:lnTo>
                      <a:pt x="21600" y="21600"/>
                    </a:lnTo>
                    <a:lnTo>
                      <a:pt x="21600" y="0"/>
                    </a:lnTo>
                    <a:close/>
                    <a:moveTo>
                      <a:pt x="0" y="0"/>
                    </a:moveTo>
                  </a:path>
                </a:pathLst>
              </a:custGeom>
              <a:gradFill rotWithShape="0">
                <a:gsLst>
                  <a:gs pos="0">
                    <a:srgbClr val="CCCC00"/>
                  </a:gs>
                  <a:gs pos="50000">
                    <a:srgbClr val="FFFFFF"/>
                  </a:gs>
                  <a:gs pos="100000">
                    <a:srgbClr val="CCCC00"/>
                  </a:gs>
                </a:gsLst>
                <a:lin ang="18900000" scaled="1"/>
              </a:gradFill>
              <a:ln w="3175" cap="flat">
                <a:solidFill>
                  <a:srgbClr val="CCCC00"/>
                </a:solidFill>
                <a:prstDash val="solid"/>
                <a:miter lim="800000"/>
                <a:headEnd type="none" w="med" len="med"/>
                <a:tailEnd type="none" w="med" len="med"/>
              </a:ln>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87045" name="AutoShape 5"/>
              <p:cNvSpPr>
                <a:spLocks/>
              </p:cNvSpPr>
              <p:nvPr/>
            </p:nvSpPr>
            <p:spPr bwMode="auto">
              <a:xfrm>
                <a:off x="0" y="0"/>
                <a:ext cx="3110" cy="70"/>
              </a:xfrm>
              <a:custGeom>
                <a:avLst/>
                <a:gdLst/>
                <a:ahLst/>
                <a:cxnLst/>
                <a:rect l="0" t="0" r="r" b="b"/>
                <a:pathLst>
                  <a:path w="21600" h="21600">
                    <a:moveTo>
                      <a:pt x="0" y="0"/>
                    </a:moveTo>
                    <a:lnTo>
                      <a:pt x="488" y="21600"/>
                    </a:lnTo>
                    <a:lnTo>
                      <a:pt x="21112" y="21600"/>
                    </a:lnTo>
                    <a:lnTo>
                      <a:pt x="21600" y="0"/>
                    </a:lnTo>
                    <a:close/>
                    <a:moveTo>
                      <a:pt x="0" y="0"/>
                    </a:moveTo>
                  </a:path>
                </a:pathLst>
              </a:custGeom>
              <a:solidFill>
                <a:srgbClr val="D6D633"/>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87046" name="AutoShape 6"/>
              <p:cNvSpPr>
                <a:spLocks/>
              </p:cNvSpPr>
              <p:nvPr/>
            </p:nvSpPr>
            <p:spPr bwMode="auto">
              <a:xfrm>
                <a:off x="0" y="0"/>
                <a:ext cx="70" cy="562"/>
              </a:xfrm>
              <a:custGeom>
                <a:avLst/>
                <a:gdLst/>
                <a:ahLst/>
                <a:cxnLst/>
                <a:rect l="0" t="0" r="r" b="b"/>
                <a:pathLst>
                  <a:path w="21600" h="21600">
                    <a:moveTo>
                      <a:pt x="0" y="0"/>
                    </a:moveTo>
                    <a:lnTo>
                      <a:pt x="21600" y="2700"/>
                    </a:lnTo>
                    <a:lnTo>
                      <a:pt x="21600" y="18900"/>
                    </a:lnTo>
                    <a:lnTo>
                      <a:pt x="0" y="21600"/>
                    </a:lnTo>
                    <a:close/>
                    <a:moveTo>
                      <a:pt x="0" y="0"/>
                    </a:moveTo>
                  </a:path>
                </a:pathLst>
              </a:custGeom>
              <a:solidFill>
                <a:srgbClr val="E0E066"/>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87047" name="AutoShape 7"/>
              <p:cNvSpPr>
                <a:spLocks/>
              </p:cNvSpPr>
              <p:nvPr/>
            </p:nvSpPr>
            <p:spPr bwMode="auto">
              <a:xfrm>
                <a:off x="3040" y="0"/>
                <a:ext cx="70" cy="562"/>
              </a:xfrm>
              <a:custGeom>
                <a:avLst/>
                <a:gdLst/>
                <a:ahLst/>
                <a:cxnLst/>
                <a:rect l="0" t="0" r="r" b="b"/>
                <a:pathLst>
                  <a:path w="21600" h="21600">
                    <a:moveTo>
                      <a:pt x="21600" y="0"/>
                    </a:moveTo>
                    <a:lnTo>
                      <a:pt x="0" y="2700"/>
                    </a:lnTo>
                    <a:lnTo>
                      <a:pt x="0" y="18900"/>
                    </a:lnTo>
                    <a:lnTo>
                      <a:pt x="21600" y="21600"/>
                    </a:lnTo>
                    <a:close/>
                    <a:moveTo>
                      <a:pt x="21600" y="0"/>
                    </a:moveTo>
                  </a:path>
                </a:pathLst>
              </a:custGeom>
              <a:solidFill>
                <a:srgbClr val="7A7A00"/>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87048" name="AutoShape 8"/>
              <p:cNvSpPr>
                <a:spLocks/>
              </p:cNvSpPr>
              <p:nvPr/>
            </p:nvSpPr>
            <p:spPr bwMode="auto">
              <a:xfrm>
                <a:off x="0" y="492"/>
                <a:ext cx="3110" cy="70"/>
              </a:xfrm>
              <a:custGeom>
                <a:avLst/>
                <a:gdLst/>
                <a:ahLst/>
                <a:cxnLst/>
                <a:rect l="0" t="0" r="r" b="b"/>
                <a:pathLst>
                  <a:path w="21600" h="21600">
                    <a:moveTo>
                      <a:pt x="21600" y="21600"/>
                    </a:moveTo>
                    <a:lnTo>
                      <a:pt x="21112" y="0"/>
                    </a:lnTo>
                    <a:lnTo>
                      <a:pt x="488" y="0"/>
                    </a:lnTo>
                    <a:lnTo>
                      <a:pt x="0" y="21600"/>
                    </a:lnTo>
                    <a:close/>
                    <a:moveTo>
                      <a:pt x="21600" y="21600"/>
                    </a:moveTo>
                  </a:path>
                </a:pathLst>
              </a:custGeom>
              <a:solidFill>
                <a:srgbClr val="A3A300"/>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87049" name="AutoShape 9"/>
              <p:cNvSpPr>
                <a:spLocks/>
              </p:cNvSpPr>
              <p:nvPr/>
            </p:nvSpPr>
            <p:spPr bwMode="auto">
              <a:xfrm>
                <a:off x="0" y="0"/>
                <a:ext cx="3110" cy="562"/>
              </a:xfrm>
              <a:custGeom>
                <a:avLst/>
                <a:gdLst/>
                <a:ahLst/>
                <a:cxnLst/>
                <a:rect l="0" t="0" r="r" b="b"/>
                <a:pathLst>
                  <a:path w="21600" h="21600">
                    <a:moveTo>
                      <a:pt x="488" y="2700"/>
                    </a:moveTo>
                    <a:lnTo>
                      <a:pt x="488" y="18900"/>
                    </a:lnTo>
                    <a:lnTo>
                      <a:pt x="21112" y="18900"/>
                    </a:lnTo>
                    <a:lnTo>
                      <a:pt x="21112" y="2700"/>
                    </a:lnTo>
                    <a:close/>
                    <a:moveTo>
                      <a:pt x="0" y="0"/>
                    </a:moveTo>
                    <a:lnTo>
                      <a:pt x="488" y="2700"/>
                    </a:lnTo>
                    <a:moveTo>
                      <a:pt x="0" y="21600"/>
                    </a:moveTo>
                    <a:lnTo>
                      <a:pt x="488" y="18900"/>
                    </a:lnTo>
                    <a:moveTo>
                      <a:pt x="21600" y="21600"/>
                    </a:moveTo>
                    <a:lnTo>
                      <a:pt x="21112" y="18900"/>
                    </a:lnTo>
                    <a:moveTo>
                      <a:pt x="21600" y="0"/>
                    </a:moveTo>
                    <a:lnTo>
                      <a:pt x="21112" y="2700"/>
                    </a:lnTo>
                  </a:path>
                </a:pathLst>
              </a:custGeom>
              <a:noFill/>
              <a:ln w="3175" cap="flat">
                <a:solidFill>
                  <a:srgbClr val="CCCC00"/>
                </a:solidFill>
                <a:prstDash val="solid"/>
                <a:miter lim="800000"/>
                <a:headEnd type="none" w="med" len="med"/>
                <a:tailEnd type="none" w="med" len="med"/>
              </a:ln>
              <a:extLst>
                <a:ext uri="{909E8E84-426E-40dd-AFC4-6F175D3DCCD1}"/>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87050" name="Rectangle 10"/>
              <p:cNvSpPr>
                <a:spLocks/>
              </p:cNvSpPr>
              <p:nvPr/>
            </p:nvSpPr>
            <p:spPr bwMode="auto">
              <a:xfrm>
                <a:off x="70" y="81"/>
                <a:ext cx="2968" cy="400"/>
              </a:xfrm>
              <a:prstGeom prst="rect">
                <a:avLst/>
              </a:prstGeom>
              <a:noFill/>
              <a:ln>
                <a:noFill/>
              </a:ln>
              <a:extLst>
                <a:ext uri="{909E8E84-426E-40dd-AFC4-6F175D3DCCD1}"/>
                <a:ext uri="{91240B29-F687-4f45-9708-019B960494DF}"/>
              </a:extLst>
            </p:spPr>
            <p:txBody>
              <a:bodyPr lIns="0" tIns="0" rIns="0" bIns="0" anchor="ctr"/>
              <a:lstStyle/>
              <a:p>
                <a:pPr marL="457200" algn="just">
                  <a:defRPr/>
                </a:pPr>
                <a:endParaRPr lang="en-US" sz="2100">
                  <a:effectLst>
                    <a:outerShdw blurRad="38100" dist="38100" dir="2700000" algn="tl">
                      <a:srgbClr val="000000"/>
                    </a:outerShdw>
                  </a:effectLst>
                  <a:latin typeface="Verdana Bold" charset="0"/>
                  <a:ea typeface="MS PGothic" pitchFamily="34" charset="-128"/>
                  <a:sym typeface="Verdana Bold" charset="0"/>
                </a:endParaRPr>
              </a:p>
              <a:p>
                <a:pPr marL="457200" algn="just">
                  <a:defRPr/>
                </a:pPr>
                <a:r>
                  <a:rPr lang="en-US" sz="2100">
                    <a:effectLst>
                      <a:outerShdw blurRad="38100" dist="38100" dir="2700000" algn="tl">
                        <a:srgbClr val="000000"/>
                      </a:outerShdw>
                    </a:effectLst>
                    <a:latin typeface="Verdana Bold" charset="0"/>
                    <a:ea typeface="MS PGothic" pitchFamily="34" charset="-128"/>
                    <a:sym typeface="Verdana Bold" charset="0"/>
                  </a:rPr>
                  <a:t>Davranış Türleri</a:t>
                </a:r>
              </a:p>
            </p:txBody>
          </p:sp>
        </p:grpSp>
        <p:grpSp>
          <p:nvGrpSpPr>
            <p:cNvPr id="9223" name="Group 19"/>
            <p:cNvGrpSpPr>
              <a:grpSpLocks/>
            </p:cNvGrpSpPr>
            <p:nvPr/>
          </p:nvGrpSpPr>
          <p:grpSpPr bwMode="auto">
            <a:xfrm>
              <a:off x="2073" y="837"/>
              <a:ext cx="3111" cy="576"/>
              <a:chOff x="0" y="0"/>
              <a:chExt cx="3110" cy="576"/>
            </a:xfrm>
          </p:grpSpPr>
          <p:sp>
            <p:nvSpPr>
              <p:cNvPr id="87052" name="AutoShape 12"/>
              <p:cNvSpPr>
                <a:spLocks/>
              </p:cNvSpPr>
              <p:nvPr/>
            </p:nvSpPr>
            <p:spPr bwMode="auto">
              <a:xfrm>
                <a:off x="0" y="6"/>
                <a:ext cx="3110" cy="563"/>
              </a:xfrm>
              <a:custGeom>
                <a:avLst/>
                <a:gdLst/>
                <a:ahLst/>
                <a:cxnLst/>
                <a:rect l="0" t="0" r="r" b="b"/>
                <a:pathLst>
                  <a:path w="21600" h="21600">
                    <a:moveTo>
                      <a:pt x="0" y="0"/>
                    </a:moveTo>
                    <a:lnTo>
                      <a:pt x="0" y="21600"/>
                    </a:lnTo>
                    <a:lnTo>
                      <a:pt x="21600" y="21600"/>
                    </a:lnTo>
                    <a:lnTo>
                      <a:pt x="21600" y="0"/>
                    </a:lnTo>
                    <a:close/>
                    <a:moveTo>
                      <a:pt x="0" y="0"/>
                    </a:moveTo>
                  </a:path>
                </a:pathLst>
              </a:custGeom>
              <a:gradFill rotWithShape="0">
                <a:gsLst>
                  <a:gs pos="0">
                    <a:srgbClr val="669999"/>
                  </a:gs>
                  <a:gs pos="50000">
                    <a:srgbClr val="FFFFFF"/>
                  </a:gs>
                  <a:gs pos="100000">
                    <a:srgbClr val="669999"/>
                  </a:gs>
                </a:gsLst>
                <a:lin ang="18900000" scaled="1"/>
              </a:gradFill>
              <a:ln w="3175" cap="flat">
                <a:solidFill>
                  <a:srgbClr val="669999"/>
                </a:solidFill>
                <a:prstDash val="solid"/>
                <a:miter lim="800000"/>
                <a:headEnd type="none" w="med" len="med"/>
                <a:tailEnd type="none" w="med" len="med"/>
              </a:ln>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87053" name="AutoShape 13"/>
              <p:cNvSpPr>
                <a:spLocks/>
              </p:cNvSpPr>
              <p:nvPr/>
            </p:nvSpPr>
            <p:spPr bwMode="auto">
              <a:xfrm>
                <a:off x="0" y="6"/>
                <a:ext cx="3110" cy="71"/>
              </a:xfrm>
              <a:custGeom>
                <a:avLst/>
                <a:gdLst/>
                <a:ahLst/>
                <a:cxnLst/>
                <a:rect l="0" t="0" r="r" b="b"/>
                <a:pathLst>
                  <a:path w="21600" h="21600">
                    <a:moveTo>
                      <a:pt x="0" y="0"/>
                    </a:moveTo>
                    <a:lnTo>
                      <a:pt x="488" y="21600"/>
                    </a:lnTo>
                    <a:lnTo>
                      <a:pt x="21112" y="21600"/>
                    </a:lnTo>
                    <a:lnTo>
                      <a:pt x="21600" y="0"/>
                    </a:lnTo>
                    <a:close/>
                    <a:moveTo>
                      <a:pt x="0" y="0"/>
                    </a:moveTo>
                  </a:path>
                </a:pathLst>
              </a:custGeom>
              <a:solidFill>
                <a:srgbClr val="84ADAD"/>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87054" name="AutoShape 14"/>
              <p:cNvSpPr>
                <a:spLocks/>
              </p:cNvSpPr>
              <p:nvPr/>
            </p:nvSpPr>
            <p:spPr bwMode="auto">
              <a:xfrm>
                <a:off x="0" y="6"/>
                <a:ext cx="70" cy="563"/>
              </a:xfrm>
              <a:custGeom>
                <a:avLst/>
                <a:gdLst/>
                <a:ahLst/>
                <a:cxnLst/>
                <a:rect l="0" t="0" r="r" b="b"/>
                <a:pathLst>
                  <a:path w="21600" h="21600">
                    <a:moveTo>
                      <a:pt x="0" y="0"/>
                    </a:moveTo>
                    <a:lnTo>
                      <a:pt x="21600" y="2700"/>
                    </a:lnTo>
                    <a:lnTo>
                      <a:pt x="21600" y="18900"/>
                    </a:lnTo>
                    <a:lnTo>
                      <a:pt x="0" y="21600"/>
                    </a:lnTo>
                    <a:close/>
                    <a:moveTo>
                      <a:pt x="0" y="0"/>
                    </a:moveTo>
                  </a:path>
                </a:pathLst>
              </a:custGeom>
              <a:solidFill>
                <a:srgbClr val="A3C1C1"/>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87055" name="AutoShape 15"/>
              <p:cNvSpPr>
                <a:spLocks/>
              </p:cNvSpPr>
              <p:nvPr/>
            </p:nvSpPr>
            <p:spPr bwMode="auto">
              <a:xfrm>
                <a:off x="3040" y="6"/>
                <a:ext cx="70" cy="563"/>
              </a:xfrm>
              <a:custGeom>
                <a:avLst/>
                <a:gdLst/>
                <a:ahLst/>
                <a:cxnLst/>
                <a:rect l="0" t="0" r="r" b="b"/>
                <a:pathLst>
                  <a:path w="21600" h="21600">
                    <a:moveTo>
                      <a:pt x="21600" y="0"/>
                    </a:moveTo>
                    <a:lnTo>
                      <a:pt x="0" y="2700"/>
                    </a:lnTo>
                    <a:lnTo>
                      <a:pt x="0" y="18900"/>
                    </a:lnTo>
                    <a:lnTo>
                      <a:pt x="21600" y="21600"/>
                    </a:lnTo>
                    <a:close/>
                    <a:moveTo>
                      <a:pt x="21600" y="0"/>
                    </a:moveTo>
                  </a:path>
                </a:pathLst>
              </a:custGeom>
              <a:solidFill>
                <a:srgbClr val="3D5B5B"/>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87056" name="AutoShape 16"/>
              <p:cNvSpPr>
                <a:spLocks/>
              </p:cNvSpPr>
              <p:nvPr/>
            </p:nvSpPr>
            <p:spPr bwMode="auto">
              <a:xfrm>
                <a:off x="0" y="498"/>
                <a:ext cx="3110" cy="71"/>
              </a:xfrm>
              <a:custGeom>
                <a:avLst/>
                <a:gdLst/>
                <a:ahLst/>
                <a:cxnLst/>
                <a:rect l="0" t="0" r="r" b="b"/>
                <a:pathLst>
                  <a:path w="21600" h="21600">
                    <a:moveTo>
                      <a:pt x="21600" y="21600"/>
                    </a:moveTo>
                    <a:lnTo>
                      <a:pt x="21112" y="0"/>
                    </a:lnTo>
                    <a:lnTo>
                      <a:pt x="488" y="0"/>
                    </a:lnTo>
                    <a:lnTo>
                      <a:pt x="0" y="21600"/>
                    </a:lnTo>
                    <a:close/>
                    <a:moveTo>
                      <a:pt x="21600" y="21600"/>
                    </a:moveTo>
                  </a:path>
                </a:pathLst>
              </a:custGeom>
              <a:solidFill>
                <a:srgbClr val="517A7A"/>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87057" name="AutoShape 17"/>
              <p:cNvSpPr>
                <a:spLocks/>
              </p:cNvSpPr>
              <p:nvPr/>
            </p:nvSpPr>
            <p:spPr bwMode="auto">
              <a:xfrm>
                <a:off x="0" y="6"/>
                <a:ext cx="3110" cy="563"/>
              </a:xfrm>
              <a:custGeom>
                <a:avLst/>
                <a:gdLst/>
                <a:ahLst/>
                <a:cxnLst/>
                <a:rect l="0" t="0" r="r" b="b"/>
                <a:pathLst>
                  <a:path w="21600" h="21600">
                    <a:moveTo>
                      <a:pt x="488" y="2700"/>
                    </a:moveTo>
                    <a:lnTo>
                      <a:pt x="488" y="18900"/>
                    </a:lnTo>
                    <a:lnTo>
                      <a:pt x="21112" y="18900"/>
                    </a:lnTo>
                    <a:lnTo>
                      <a:pt x="21112" y="2700"/>
                    </a:lnTo>
                    <a:close/>
                    <a:moveTo>
                      <a:pt x="0" y="0"/>
                    </a:moveTo>
                    <a:lnTo>
                      <a:pt x="488" y="2700"/>
                    </a:lnTo>
                    <a:moveTo>
                      <a:pt x="0" y="21600"/>
                    </a:moveTo>
                    <a:lnTo>
                      <a:pt x="488" y="18900"/>
                    </a:lnTo>
                    <a:moveTo>
                      <a:pt x="21600" y="21600"/>
                    </a:moveTo>
                    <a:lnTo>
                      <a:pt x="21112" y="18900"/>
                    </a:lnTo>
                    <a:moveTo>
                      <a:pt x="21600" y="0"/>
                    </a:moveTo>
                    <a:lnTo>
                      <a:pt x="21112" y="2700"/>
                    </a:lnTo>
                  </a:path>
                </a:pathLst>
              </a:custGeom>
              <a:noFill/>
              <a:ln w="3175" cap="flat">
                <a:solidFill>
                  <a:srgbClr val="669999"/>
                </a:solidFill>
                <a:prstDash val="solid"/>
                <a:miter lim="800000"/>
                <a:headEnd type="none" w="med" len="med"/>
                <a:tailEnd type="none" w="med" len="med"/>
              </a:ln>
              <a:extLst>
                <a:ext uri="{909E8E84-426E-40dd-AFC4-6F175D3DCCD1}"/>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87058" name="Rectangle 18"/>
              <p:cNvSpPr>
                <a:spLocks/>
              </p:cNvSpPr>
              <p:nvPr/>
            </p:nvSpPr>
            <p:spPr bwMode="auto">
              <a:xfrm>
                <a:off x="70" y="0"/>
                <a:ext cx="2968" cy="576"/>
              </a:xfrm>
              <a:prstGeom prst="rect">
                <a:avLst/>
              </a:prstGeom>
              <a:noFill/>
              <a:ln>
                <a:noFill/>
              </a:ln>
              <a:extLst>
                <a:ext uri="{909E8E84-426E-40dd-AFC4-6F175D3DCCD1}"/>
                <a:ext uri="{91240B29-F687-4f45-9708-019B960494DF}"/>
              </a:extLst>
            </p:spPr>
            <p:txBody>
              <a:bodyPr lIns="0" tIns="0" rIns="0" bIns="0" anchor="ctr"/>
              <a:lstStyle/>
              <a:p>
                <a:pPr algn="just">
                  <a:defRPr/>
                </a:pPr>
                <a:endParaRPr lang="en-US" sz="2000">
                  <a:effectLst>
                    <a:outerShdw blurRad="38100" dist="38100" dir="2700000" algn="tl">
                      <a:srgbClr val="000000"/>
                    </a:outerShdw>
                  </a:effectLst>
                  <a:latin typeface="Verdana Bold" charset="0"/>
                  <a:ea typeface="MS PGothic" pitchFamily="34" charset="-128"/>
                  <a:sym typeface="Verdana Bold" charset="0"/>
                </a:endParaRPr>
              </a:p>
              <a:p>
                <a:pPr algn="just">
                  <a:defRPr/>
                </a:pPr>
                <a:endParaRPr lang="en-US" sz="2000">
                  <a:effectLst>
                    <a:outerShdw blurRad="38100" dist="38100" dir="2700000" algn="tl">
                      <a:srgbClr val="000000"/>
                    </a:outerShdw>
                  </a:effectLst>
                  <a:latin typeface="Verdana Bold" charset="0"/>
                  <a:ea typeface="MS PGothic" pitchFamily="34" charset="-128"/>
                  <a:sym typeface="Verdana Bold" charset="0"/>
                </a:endParaRPr>
              </a:p>
              <a:p>
                <a:pPr algn="just">
                  <a:defRPr/>
                </a:pPr>
                <a:r>
                  <a:rPr lang="en-US" sz="2000">
                    <a:effectLst>
                      <a:outerShdw blurRad="38100" dist="38100" dir="2700000" algn="tl">
                        <a:srgbClr val="000000"/>
                      </a:outerShdw>
                    </a:effectLst>
                    <a:latin typeface="Verdana Bold" charset="0"/>
                    <a:ea typeface="MS PGothic" pitchFamily="34" charset="-128"/>
                    <a:sym typeface="Verdana Bold" charset="0"/>
                  </a:rPr>
                  <a:t>Duyuşsal Davranış				</a:t>
                </a:r>
              </a:p>
            </p:txBody>
          </p:sp>
        </p:grpSp>
        <p:grpSp>
          <p:nvGrpSpPr>
            <p:cNvPr id="9224" name="Group 27"/>
            <p:cNvGrpSpPr>
              <a:grpSpLocks/>
            </p:cNvGrpSpPr>
            <p:nvPr/>
          </p:nvGrpSpPr>
          <p:grpSpPr bwMode="auto">
            <a:xfrm>
              <a:off x="2073" y="1687"/>
              <a:ext cx="3111" cy="563"/>
              <a:chOff x="0" y="0"/>
              <a:chExt cx="3110" cy="562"/>
            </a:xfrm>
          </p:grpSpPr>
          <p:sp>
            <p:nvSpPr>
              <p:cNvPr id="87060" name="AutoShape 20"/>
              <p:cNvSpPr>
                <a:spLocks/>
              </p:cNvSpPr>
              <p:nvPr/>
            </p:nvSpPr>
            <p:spPr bwMode="auto">
              <a:xfrm>
                <a:off x="0" y="0"/>
                <a:ext cx="3110" cy="562"/>
              </a:xfrm>
              <a:custGeom>
                <a:avLst/>
                <a:gdLst/>
                <a:ahLst/>
                <a:cxnLst/>
                <a:rect l="0" t="0" r="r" b="b"/>
                <a:pathLst>
                  <a:path w="21600" h="21600">
                    <a:moveTo>
                      <a:pt x="0" y="0"/>
                    </a:moveTo>
                    <a:lnTo>
                      <a:pt x="0" y="21600"/>
                    </a:lnTo>
                    <a:lnTo>
                      <a:pt x="21600" y="21600"/>
                    </a:lnTo>
                    <a:lnTo>
                      <a:pt x="21600" y="0"/>
                    </a:lnTo>
                    <a:close/>
                    <a:moveTo>
                      <a:pt x="0" y="0"/>
                    </a:moveTo>
                  </a:path>
                </a:pathLst>
              </a:custGeom>
              <a:gradFill rotWithShape="0">
                <a:gsLst>
                  <a:gs pos="0">
                    <a:srgbClr val="669999"/>
                  </a:gs>
                  <a:gs pos="50000">
                    <a:srgbClr val="FFFFFF"/>
                  </a:gs>
                  <a:gs pos="100000">
                    <a:srgbClr val="669999"/>
                  </a:gs>
                </a:gsLst>
                <a:lin ang="18900000" scaled="1"/>
              </a:gradFill>
              <a:ln w="3175" cap="flat">
                <a:solidFill>
                  <a:srgbClr val="669999"/>
                </a:solidFill>
                <a:prstDash val="solid"/>
                <a:miter lim="800000"/>
                <a:headEnd type="none" w="med" len="med"/>
                <a:tailEnd type="none" w="med" len="med"/>
              </a:ln>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87061" name="AutoShape 21"/>
              <p:cNvSpPr>
                <a:spLocks/>
              </p:cNvSpPr>
              <p:nvPr/>
            </p:nvSpPr>
            <p:spPr bwMode="auto">
              <a:xfrm>
                <a:off x="0" y="0"/>
                <a:ext cx="3110" cy="70"/>
              </a:xfrm>
              <a:custGeom>
                <a:avLst/>
                <a:gdLst/>
                <a:ahLst/>
                <a:cxnLst/>
                <a:rect l="0" t="0" r="r" b="b"/>
                <a:pathLst>
                  <a:path w="21600" h="21600">
                    <a:moveTo>
                      <a:pt x="0" y="0"/>
                    </a:moveTo>
                    <a:lnTo>
                      <a:pt x="488" y="21600"/>
                    </a:lnTo>
                    <a:lnTo>
                      <a:pt x="21112" y="21600"/>
                    </a:lnTo>
                    <a:lnTo>
                      <a:pt x="21600" y="0"/>
                    </a:lnTo>
                    <a:close/>
                    <a:moveTo>
                      <a:pt x="0" y="0"/>
                    </a:moveTo>
                  </a:path>
                </a:pathLst>
              </a:custGeom>
              <a:solidFill>
                <a:srgbClr val="84ADAD"/>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87062" name="AutoShape 22"/>
              <p:cNvSpPr>
                <a:spLocks/>
              </p:cNvSpPr>
              <p:nvPr/>
            </p:nvSpPr>
            <p:spPr bwMode="auto">
              <a:xfrm>
                <a:off x="0" y="0"/>
                <a:ext cx="70" cy="562"/>
              </a:xfrm>
              <a:custGeom>
                <a:avLst/>
                <a:gdLst/>
                <a:ahLst/>
                <a:cxnLst/>
                <a:rect l="0" t="0" r="r" b="b"/>
                <a:pathLst>
                  <a:path w="21600" h="21600">
                    <a:moveTo>
                      <a:pt x="0" y="0"/>
                    </a:moveTo>
                    <a:lnTo>
                      <a:pt x="21600" y="2700"/>
                    </a:lnTo>
                    <a:lnTo>
                      <a:pt x="21600" y="18900"/>
                    </a:lnTo>
                    <a:lnTo>
                      <a:pt x="0" y="21600"/>
                    </a:lnTo>
                    <a:close/>
                    <a:moveTo>
                      <a:pt x="0" y="0"/>
                    </a:moveTo>
                  </a:path>
                </a:pathLst>
              </a:custGeom>
              <a:solidFill>
                <a:srgbClr val="A3C1C1"/>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87063" name="AutoShape 23"/>
              <p:cNvSpPr>
                <a:spLocks/>
              </p:cNvSpPr>
              <p:nvPr/>
            </p:nvSpPr>
            <p:spPr bwMode="auto">
              <a:xfrm>
                <a:off x="3040" y="0"/>
                <a:ext cx="70" cy="562"/>
              </a:xfrm>
              <a:custGeom>
                <a:avLst/>
                <a:gdLst/>
                <a:ahLst/>
                <a:cxnLst/>
                <a:rect l="0" t="0" r="r" b="b"/>
                <a:pathLst>
                  <a:path w="21600" h="21600">
                    <a:moveTo>
                      <a:pt x="21600" y="0"/>
                    </a:moveTo>
                    <a:lnTo>
                      <a:pt x="0" y="2700"/>
                    </a:lnTo>
                    <a:lnTo>
                      <a:pt x="0" y="18900"/>
                    </a:lnTo>
                    <a:lnTo>
                      <a:pt x="21600" y="21600"/>
                    </a:lnTo>
                    <a:close/>
                    <a:moveTo>
                      <a:pt x="21600" y="0"/>
                    </a:moveTo>
                  </a:path>
                </a:pathLst>
              </a:custGeom>
              <a:solidFill>
                <a:srgbClr val="3D5B5B"/>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87064" name="AutoShape 24"/>
              <p:cNvSpPr>
                <a:spLocks/>
              </p:cNvSpPr>
              <p:nvPr/>
            </p:nvSpPr>
            <p:spPr bwMode="auto">
              <a:xfrm>
                <a:off x="0" y="492"/>
                <a:ext cx="3110" cy="70"/>
              </a:xfrm>
              <a:custGeom>
                <a:avLst/>
                <a:gdLst/>
                <a:ahLst/>
                <a:cxnLst/>
                <a:rect l="0" t="0" r="r" b="b"/>
                <a:pathLst>
                  <a:path w="21600" h="21600">
                    <a:moveTo>
                      <a:pt x="21600" y="21600"/>
                    </a:moveTo>
                    <a:lnTo>
                      <a:pt x="21112" y="0"/>
                    </a:lnTo>
                    <a:lnTo>
                      <a:pt x="488" y="0"/>
                    </a:lnTo>
                    <a:lnTo>
                      <a:pt x="0" y="21600"/>
                    </a:lnTo>
                    <a:close/>
                    <a:moveTo>
                      <a:pt x="21600" y="21600"/>
                    </a:moveTo>
                  </a:path>
                </a:pathLst>
              </a:custGeom>
              <a:solidFill>
                <a:srgbClr val="517A7A"/>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87065" name="AutoShape 25"/>
              <p:cNvSpPr>
                <a:spLocks/>
              </p:cNvSpPr>
              <p:nvPr/>
            </p:nvSpPr>
            <p:spPr bwMode="auto">
              <a:xfrm>
                <a:off x="0" y="0"/>
                <a:ext cx="3110" cy="562"/>
              </a:xfrm>
              <a:custGeom>
                <a:avLst/>
                <a:gdLst/>
                <a:ahLst/>
                <a:cxnLst/>
                <a:rect l="0" t="0" r="r" b="b"/>
                <a:pathLst>
                  <a:path w="21600" h="21600">
                    <a:moveTo>
                      <a:pt x="488" y="2700"/>
                    </a:moveTo>
                    <a:lnTo>
                      <a:pt x="488" y="18900"/>
                    </a:lnTo>
                    <a:lnTo>
                      <a:pt x="21112" y="18900"/>
                    </a:lnTo>
                    <a:lnTo>
                      <a:pt x="21112" y="2700"/>
                    </a:lnTo>
                    <a:close/>
                    <a:moveTo>
                      <a:pt x="0" y="0"/>
                    </a:moveTo>
                    <a:lnTo>
                      <a:pt x="488" y="2700"/>
                    </a:lnTo>
                    <a:moveTo>
                      <a:pt x="0" y="21600"/>
                    </a:moveTo>
                    <a:lnTo>
                      <a:pt x="488" y="18900"/>
                    </a:lnTo>
                    <a:moveTo>
                      <a:pt x="21600" y="21600"/>
                    </a:moveTo>
                    <a:lnTo>
                      <a:pt x="21112" y="18900"/>
                    </a:lnTo>
                    <a:moveTo>
                      <a:pt x="21600" y="0"/>
                    </a:moveTo>
                    <a:lnTo>
                      <a:pt x="21112" y="2700"/>
                    </a:lnTo>
                  </a:path>
                </a:pathLst>
              </a:custGeom>
              <a:noFill/>
              <a:ln w="3175" cap="flat">
                <a:solidFill>
                  <a:srgbClr val="669999"/>
                </a:solidFill>
                <a:prstDash val="solid"/>
                <a:miter lim="800000"/>
                <a:headEnd type="none" w="med" len="med"/>
                <a:tailEnd type="none" w="med" len="med"/>
              </a:ln>
              <a:extLst>
                <a:ext uri="{909E8E84-426E-40dd-AFC4-6F175D3DCCD1}"/>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87066" name="Rectangle 26"/>
              <p:cNvSpPr>
                <a:spLocks/>
              </p:cNvSpPr>
              <p:nvPr/>
            </p:nvSpPr>
            <p:spPr bwMode="auto">
              <a:xfrm>
                <a:off x="70" y="185"/>
                <a:ext cx="2968" cy="199"/>
              </a:xfrm>
              <a:prstGeom prst="rect">
                <a:avLst/>
              </a:prstGeom>
              <a:noFill/>
              <a:ln>
                <a:noFill/>
              </a:ln>
              <a:extLst>
                <a:ext uri="{909E8E84-426E-40dd-AFC4-6F175D3DCCD1}"/>
                <a:ext uri="{91240B29-F687-4f45-9708-019B960494DF}"/>
              </a:extLst>
            </p:spPr>
            <p:txBody>
              <a:bodyPr lIns="0" tIns="0" rIns="0" bIns="0" anchor="ctr"/>
              <a:lstStyle/>
              <a:p>
                <a:pPr>
                  <a:defRPr/>
                </a:pPr>
                <a:r>
                  <a:rPr lang="en-US" sz="2000">
                    <a:effectLst>
                      <a:outerShdw blurRad="38100" dist="38100" dir="2700000" algn="tl">
                        <a:srgbClr val="000000"/>
                      </a:outerShdw>
                    </a:effectLst>
                    <a:latin typeface="Verdana Bold" charset="0"/>
                    <a:ea typeface="MS PGothic" pitchFamily="34" charset="-128"/>
                    <a:sym typeface="Verdana Bold" charset="0"/>
                  </a:rPr>
                  <a:t>Psiko-motor davranış</a:t>
                </a:r>
              </a:p>
            </p:txBody>
          </p:sp>
        </p:grpSp>
        <p:grpSp>
          <p:nvGrpSpPr>
            <p:cNvPr id="9225" name="Group 35"/>
            <p:cNvGrpSpPr>
              <a:grpSpLocks/>
            </p:cNvGrpSpPr>
            <p:nvPr/>
          </p:nvGrpSpPr>
          <p:grpSpPr bwMode="auto">
            <a:xfrm>
              <a:off x="2073" y="2524"/>
              <a:ext cx="3111" cy="576"/>
              <a:chOff x="0" y="0"/>
              <a:chExt cx="3110" cy="576"/>
            </a:xfrm>
          </p:grpSpPr>
          <p:sp>
            <p:nvSpPr>
              <p:cNvPr id="87069" name="AutoShape 29"/>
              <p:cNvSpPr>
                <a:spLocks/>
              </p:cNvSpPr>
              <p:nvPr/>
            </p:nvSpPr>
            <p:spPr bwMode="auto">
              <a:xfrm>
                <a:off x="0" y="6"/>
                <a:ext cx="3110" cy="71"/>
              </a:xfrm>
              <a:custGeom>
                <a:avLst/>
                <a:gdLst/>
                <a:ahLst/>
                <a:cxnLst/>
                <a:rect l="0" t="0" r="r" b="b"/>
                <a:pathLst>
                  <a:path w="21600" h="21600">
                    <a:moveTo>
                      <a:pt x="0" y="0"/>
                    </a:moveTo>
                    <a:lnTo>
                      <a:pt x="488" y="21600"/>
                    </a:lnTo>
                    <a:lnTo>
                      <a:pt x="21112" y="21600"/>
                    </a:lnTo>
                    <a:lnTo>
                      <a:pt x="21600" y="0"/>
                    </a:lnTo>
                    <a:close/>
                    <a:moveTo>
                      <a:pt x="0" y="0"/>
                    </a:moveTo>
                  </a:path>
                </a:pathLst>
              </a:custGeom>
              <a:solidFill>
                <a:srgbClr val="84ADAD"/>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87070" name="AutoShape 30"/>
              <p:cNvSpPr>
                <a:spLocks/>
              </p:cNvSpPr>
              <p:nvPr/>
            </p:nvSpPr>
            <p:spPr bwMode="auto">
              <a:xfrm>
                <a:off x="0" y="6"/>
                <a:ext cx="70" cy="563"/>
              </a:xfrm>
              <a:custGeom>
                <a:avLst/>
                <a:gdLst/>
                <a:ahLst/>
                <a:cxnLst/>
                <a:rect l="0" t="0" r="r" b="b"/>
                <a:pathLst>
                  <a:path w="21600" h="21600">
                    <a:moveTo>
                      <a:pt x="0" y="0"/>
                    </a:moveTo>
                    <a:lnTo>
                      <a:pt x="21600" y="2700"/>
                    </a:lnTo>
                    <a:lnTo>
                      <a:pt x="21600" y="18900"/>
                    </a:lnTo>
                    <a:lnTo>
                      <a:pt x="0" y="21600"/>
                    </a:lnTo>
                    <a:close/>
                    <a:moveTo>
                      <a:pt x="0" y="0"/>
                    </a:moveTo>
                  </a:path>
                </a:pathLst>
              </a:custGeom>
              <a:solidFill>
                <a:srgbClr val="A3C1C1"/>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87071" name="AutoShape 31"/>
              <p:cNvSpPr>
                <a:spLocks/>
              </p:cNvSpPr>
              <p:nvPr/>
            </p:nvSpPr>
            <p:spPr bwMode="auto">
              <a:xfrm>
                <a:off x="3040" y="6"/>
                <a:ext cx="70" cy="563"/>
              </a:xfrm>
              <a:custGeom>
                <a:avLst/>
                <a:gdLst/>
                <a:ahLst/>
                <a:cxnLst/>
                <a:rect l="0" t="0" r="r" b="b"/>
                <a:pathLst>
                  <a:path w="21600" h="21600">
                    <a:moveTo>
                      <a:pt x="21600" y="0"/>
                    </a:moveTo>
                    <a:lnTo>
                      <a:pt x="0" y="2700"/>
                    </a:lnTo>
                    <a:lnTo>
                      <a:pt x="0" y="18900"/>
                    </a:lnTo>
                    <a:lnTo>
                      <a:pt x="21600" y="21600"/>
                    </a:lnTo>
                    <a:close/>
                    <a:moveTo>
                      <a:pt x="21600" y="0"/>
                    </a:moveTo>
                  </a:path>
                </a:pathLst>
              </a:custGeom>
              <a:solidFill>
                <a:srgbClr val="3D5B5B"/>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87072" name="AutoShape 32"/>
              <p:cNvSpPr>
                <a:spLocks/>
              </p:cNvSpPr>
              <p:nvPr/>
            </p:nvSpPr>
            <p:spPr bwMode="auto">
              <a:xfrm>
                <a:off x="0" y="498"/>
                <a:ext cx="3110" cy="71"/>
              </a:xfrm>
              <a:custGeom>
                <a:avLst/>
                <a:gdLst/>
                <a:ahLst/>
                <a:cxnLst/>
                <a:rect l="0" t="0" r="r" b="b"/>
                <a:pathLst>
                  <a:path w="21600" h="21600">
                    <a:moveTo>
                      <a:pt x="21600" y="21600"/>
                    </a:moveTo>
                    <a:lnTo>
                      <a:pt x="21112" y="0"/>
                    </a:lnTo>
                    <a:lnTo>
                      <a:pt x="488" y="0"/>
                    </a:lnTo>
                    <a:lnTo>
                      <a:pt x="0" y="21600"/>
                    </a:lnTo>
                    <a:close/>
                    <a:moveTo>
                      <a:pt x="21600" y="21600"/>
                    </a:moveTo>
                  </a:path>
                </a:pathLst>
              </a:custGeom>
              <a:solidFill>
                <a:srgbClr val="517A7A"/>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87073" name="AutoShape 33"/>
              <p:cNvSpPr>
                <a:spLocks/>
              </p:cNvSpPr>
              <p:nvPr/>
            </p:nvSpPr>
            <p:spPr bwMode="auto">
              <a:xfrm>
                <a:off x="0" y="6"/>
                <a:ext cx="3110" cy="563"/>
              </a:xfrm>
              <a:custGeom>
                <a:avLst/>
                <a:gdLst/>
                <a:ahLst/>
                <a:cxnLst/>
                <a:rect l="0" t="0" r="r" b="b"/>
                <a:pathLst>
                  <a:path w="21600" h="21600">
                    <a:moveTo>
                      <a:pt x="488" y="2700"/>
                    </a:moveTo>
                    <a:lnTo>
                      <a:pt x="488" y="18900"/>
                    </a:lnTo>
                    <a:lnTo>
                      <a:pt x="21112" y="18900"/>
                    </a:lnTo>
                    <a:lnTo>
                      <a:pt x="21112" y="2700"/>
                    </a:lnTo>
                    <a:close/>
                    <a:moveTo>
                      <a:pt x="0" y="0"/>
                    </a:moveTo>
                    <a:lnTo>
                      <a:pt x="488" y="2700"/>
                    </a:lnTo>
                    <a:moveTo>
                      <a:pt x="0" y="21600"/>
                    </a:moveTo>
                    <a:lnTo>
                      <a:pt x="488" y="18900"/>
                    </a:lnTo>
                    <a:moveTo>
                      <a:pt x="21600" y="21600"/>
                    </a:moveTo>
                    <a:lnTo>
                      <a:pt x="21112" y="18900"/>
                    </a:lnTo>
                    <a:moveTo>
                      <a:pt x="21600" y="0"/>
                    </a:moveTo>
                    <a:lnTo>
                      <a:pt x="21112" y="2700"/>
                    </a:lnTo>
                  </a:path>
                </a:pathLst>
              </a:custGeom>
              <a:noFill/>
              <a:ln w="3175" cap="flat">
                <a:solidFill>
                  <a:srgbClr val="669999"/>
                </a:solidFill>
                <a:prstDash val="solid"/>
                <a:miter lim="800000"/>
                <a:headEnd type="none" w="med" len="med"/>
                <a:tailEnd type="none" w="med" len="med"/>
              </a:ln>
              <a:extLst>
                <a:ext uri="{909E8E84-426E-40dd-AFC4-6F175D3DCCD1}"/>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87074" name="Rectangle 34"/>
              <p:cNvSpPr>
                <a:spLocks/>
              </p:cNvSpPr>
              <p:nvPr/>
            </p:nvSpPr>
            <p:spPr bwMode="auto">
              <a:xfrm>
                <a:off x="70" y="0"/>
                <a:ext cx="2968" cy="576"/>
              </a:xfrm>
              <a:prstGeom prst="rect">
                <a:avLst/>
              </a:prstGeom>
              <a:noFill/>
              <a:ln>
                <a:noFill/>
              </a:ln>
              <a:extLst>
                <a:ext uri="{909E8E84-426E-40dd-AFC4-6F175D3DCCD1}"/>
                <a:ext uri="{91240B29-F687-4f45-9708-019B960494DF}"/>
              </a:extLst>
            </p:spPr>
            <p:txBody>
              <a:bodyPr lIns="0" tIns="0" rIns="0" bIns="0" anchor="ctr"/>
              <a:lstStyle/>
              <a:p>
                <a:pPr algn="just">
                  <a:defRPr/>
                </a:pPr>
                <a:r>
                  <a:rPr lang="en-US" sz="2000" dirty="0" err="1">
                    <a:effectLst>
                      <a:outerShdw blurRad="38100" dist="38100" dir="2700000" algn="tl">
                        <a:srgbClr val="000000"/>
                      </a:outerShdw>
                    </a:effectLst>
                    <a:latin typeface="Verdana Bold" charset="0"/>
                    <a:ea typeface="MS PGothic" pitchFamily="34" charset="-128"/>
                    <a:sym typeface="Verdana Bold" charset="0"/>
                  </a:rPr>
                  <a:t>Bilişsel</a:t>
                </a:r>
                <a:r>
                  <a:rPr lang="en-US" sz="2000" dirty="0">
                    <a:effectLst>
                      <a:outerShdw blurRad="38100" dist="38100" dir="2700000" algn="tl">
                        <a:srgbClr val="000000"/>
                      </a:outerShdw>
                    </a:effectLst>
                    <a:latin typeface="Verdana Bold" charset="0"/>
                    <a:ea typeface="MS PGothic" pitchFamily="34" charset="-128"/>
                    <a:sym typeface="Verdana Bold" charset="0"/>
                  </a:rPr>
                  <a:t> </a:t>
                </a:r>
                <a:r>
                  <a:rPr lang="en-US" sz="2000" dirty="0" err="1">
                    <a:effectLst>
                      <a:outerShdw blurRad="38100" dist="38100" dir="2700000" algn="tl">
                        <a:srgbClr val="000000"/>
                      </a:outerShdw>
                    </a:effectLst>
                    <a:latin typeface="Verdana Bold" charset="0"/>
                    <a:ea typeface="MS PGothic" pitchFamily="34" charset="-128"/>
                    <a:sym typeface="Verdana Bold" charset="0"/>
                  </a:rPr>
                  <a:t>Davranış</a:t>
                </a:r>
                <a:endParaRPr lang="en-US" sz="2000" dirty="0">
                  <a:effectLst>
                    <a:outerShdw blurRad="38100" dist="38100" dir="2700000" algn="tl">
                      <a:srgbClr val="000000"/>
                    </a:outerShdw>
                  </a:effectLst>
                  <a:latin typeface="Verdana Bold" charset="0"/>
                  <a:ea typeface="MS PGothic" pitchFamily="34" charset="-128"/>
                  <a:sym typeface="Verdana Bold" charset="0"/>
                </a:endParaRPr>
              </a:p>
            </p:txBody>
          </p:sp>
        </p:grpSp>
      </p:grpSp>
    </p:spTree>
    <p:extLst>
      <p:ext uri="{BB962C8B-B14F-4D97-AF65-F5344CB8AC3E}">
        <p14:creationId xmlns:p14="http://schemas.microsoft.com/office/powerpoint/2010/main" val="2184755101"/>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242" name="Group 99"/>
          <p:cNvGrpSpPr>
            <a:grpSpLocks/>
          </p:cNvGrpSpPr>
          <p:nvPr/>
        </p:nvGrpSpPr>
        <p:grpSpPr bwMode="auto">
          <a:xfrm>
            <a:off x="1905000" y="990601"/>
            <a:ext cx="8763000" cy="5521325"/>
            <a:chOff x="0" y="0"/>
            <a:chExt cx="5520" cy="3478"/>
          </a:xfrm>
        </p:grpSpPr>
        <p:sp>
          <p:nvSpPr>
            <p:cNvPr id="88065" name="Freeform 1"/>
            <p:cNvSpPr>
              <a:spLocks/>
            </p:cNvSpPr>
            <p:nvPr/>
          </p:nvSpPr>
          <p:spPr bwMode="auto">
            <a:xfrm rot="10800000">
              <a:off x="4503" y="1988"/>
              <a:ext cx="145" cy="1242"/>
            </a:xfrm>
            <a:custGeom>
              <a:avLst/>
              <a:gdLst>
                <a:gd name="T0" fmla="*/ 0 w 21600"/>
                <a:gd name="T1" fmla="*/ 0 h 21600"/>
                <a:gd name="T2" fmla="*/ 21600 w 21600"/>
                <a:gd name="T3" fmla="*/ 0 h 21600"/>
                <a:gd name="T4" fmla="*/ 21600 w 21600"/>
                <a:gd name="T5" fmla="*/ 21600 h 21600"/>
              </a:gdLst>
              <a:ahLst/>
              <a:cxnLst>
                <a:cxn ang="0">
                  <a:pos x="T0" y="T1"/>
                </a:cxn>
                <a:cxn ang="0">
                  <a:pos x="T2" y="T3"/>
                </a:cxn>
                <a:cxn ang="0">
                  <a:pos x="T4" y="T5"/>
                </a:cxn>
              </a:cxnLst>
              <a:rect l="0" t="0" r="r" b="b"/>
              <a:pathLst>
                <a:path w="21600" h="21600">
                  <a:moveTo>
                    <a:pt x="0" y="0"/>
                  </a:moveTo>
                  <a:lnTo>
                    <a:pt x="21600" y="0"/>
                  </a:lnTo>
                  <a:lnTo>
                    <a:pt x="21600" y="21600"/>
                  </a:lnTo>
                </a:path>
              </a:pathLst>
            </a:custGeom>
            <a:noFill/>
            <a:ln w="9525" cap="flat">
              <a:solidFill>
                <a:srgbClr val="000000"/>
              </a:solidFill>
              <a:prstDash val="solid"/>
              <a:miter lim="800000"/>
              <a:headEnd type="none" w="med" len="med"/>
              <a:tailEnd type="none" w="med" len="med"/>
            </a:ln>
            <a:extLst>
              <a:ext uri="{909E8E84-426E-40dd-AFC4-6F175D3DCCD1}"/>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88066" name="Freeform 2"/>
            <p:cNvSpPr>
              <a:spLocks/>
            </p:cNvSpPr>
            <p:nvPr/>
          </p:nvSpPr>
          <p:spPr bwMode="auto">
            <a:xfrm rot="10800000">
              <a:off x="4503" y="1988"/>
              <a:ext cx="145" cy="496"/>
            </a:xfrm>
            <a:custGeom>
              <a:avLst/>
              <a:gdLst>
                <a:gd name="T0" fmla="*/ 0 w 21600"/>
                <a:gd name="T1" fmla="*/ 0 h 21600"/>
                <a:gd name="T2" fmla="*/ 21600 w 21600"/>
                <a:gd name="T3" fmla="*/ 0 h 21600"/>
                <a:gd name="T4" fmla="*/ 21600 w 21600"/>
                <a:gd name="T5" fmla="*/ 21600 h 21600"/>
              </a:gdLst>
              <a:ahLst/>
              <a:cxnLst>
                <a:cxn ang="0">
                  <a:pos x="T0" y="T1"/>
                </a:cxn>
                <a:cxn ang="0">
                  <a:pos x="T2" y="T3"/>
                </a:cxn>
                <a:cxn ang="0">
                  <a:pos x="T4" y="T5"/>
                </a:cxn>
              </a:cxnLst>
              <a:rect l="0" t="0" r="r" b="b"/>
              <a:pathLst>
                <a:path w="21600" h="21600">
                  <a:moveTo>
                    <a:pt x="0" y="0"/>
                  </a:moveTo>
                  <a:lnTo>
                    <a:pt x="21600" y="0"/>
                  </a:lnTo>
                  <a:lnTo>
                    <a:pt x="21600" y="21600"/>
                  </a:lnTo>
                </a:path>
              </a:pathLst>
            </a:custGeom>
            <a:noFill/>
            <a:ln w="9525" cap="flat">
              <a:solidFill>
                <a:srgbClr val="000000"/>
              </a:solidFill>
              <a:prstDash val="solid"/>
              <a:miter lim="800000"/>
              <a:headEnd type="none" w="med" len="med"/>
              <a:tailEnd type="none" w="med" len="med"/>
            </a:ln>
            <a:extLst>
              <a:ext uri="{909E8E84-426E-40dd-AFC4-6F175D3DCCD1}"/>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88067" name="Freeform 3"/>
            <p:cNvSpPr>
              <a:spLocks/>
            </p:cNvSpPr>
            <p:nvPr/>
          </p:nvSpPr>
          <p:spPr bwMode="auto">
            <a:xfrm rot="5400000" flipH="1">
              <a:off x="3876" y="857"/>
              <a:ext cx="249" cy="1018"/>
            </a:xfrm>
            <a:custGeom>
              <a:avLst/>
              <a:gdLst>
                <a:gd name="T0" fmla="*/ 0 w 21600"/>
                <a:gd name="T1" fmla="*/ 0 h 21600"/>
                <a:gd name="T2" fmla="*/ 10800 w 21600"/>
                <a:gd name="T3" fmla="*/ 0 h 21600"/>
                <a:gd name="T4" fmla="*/ 10800 w 21600"/>
                <a:gd name="T5" fmla="*/ 21600 h 21600"/>
                <a:gd name="T6" fmla="*/ 21600 w 21600"/>
                <a:gd name="T7" fmla="*/ 21600 h 21600"/>
              </a:gdLst>
              <a:ahLst/>
              <a:cxnLst>
                <a:cxn ang="0">
                  <a:pos x="T0" y="T1"/>
                </a:cxn>
                <a:cxn ang="0">
                  <a:pos x="T2" y="T3"/>
                </a:cxn>
                <a:cxn ang="0">
                  <a:pos x="T4" y="T5"/>
                </a:cxn>
                <a:cxn ang="0">
                  <a:pos x="T6" y="T7"/>
                </a:cxn>
              </a:cxnLst>
              <a:rect l="0" t="0" r="r" b="b"/>
              <a:pathLst>
                <a:path w="21600" h="21600">
                  <a:moveTo>
                    <a:pt x="0" y="0"/>
                  </a:moveTo>
                  <a:lnTo>
                    <a:pt x="10800" y="0"/>
                  </a:lnTo>
                  <a:lnTo>
                    <a:pt x="10800" y="21600"/>
                  </a:lnTo>
                  <a:lnTo>
                    <a:pt x="21600" y="21600"/>
                  </a:lnTo>
                </a:path>
              </a:pathLst>
            </a:custGeom>
            <a:noFill/>
            <a:ln w="9525" cap="flat">
              <a:solidFill>
                <a:srgbClr val="000000"/>
              </a:solidFill>
              <a:prstDash val="solid"/>
              <a:miter lim="800000"/>
              <a:headEnd type="none" w="med" len="med"/>
              <a:tailEnd type="none" w="med" len="med"/>
            </a:ln>
            <a:extLst>
              <a:ext uri="{909E8E84-426E-40dd-AFC4-6F175D3DCCD1}"/>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88068" name="Line 4"/>
            <p:cNvSpPr>
              <a:spLocks noChangeShapeType="1"/>
            </p:cNvSpPr>
            <p:nvPr/>
          </p:nvSpPr>
          <p:spPr bwMode="auto">
            <a:xfrm rot="10800000" flipH="1">
              <a:off x="3486" y="1242"/>
              <a:ext cx="0" cy="248"/>
            </a:xfrm>
            <a:prstGeom prst="line">
              <a:avLst/>
            </a:prstGeom>
            <a:noFill/>
            <a:ln w="9525" cap="flat">
              <a:solidFill>
                <a:srgbClr val="000000"/>
              </a:solidFill>
              <a:prstDash val="solid"/>
              <a:round/>
              <a:headEnd type="none" w="med" len="med"/>
              <a:tailEnd type="none" w="med" len="med"/>
            </a:ln>
            <a:extLst>
              <a:ext uri="{909E8E84-426E-40dd-AFC4-6F175D3DCCD1}"/>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88069" name="Freeform 5"/>
            <p:cNvSpPr>
              <a:spLocks/>
            </p:cNvSpPr>
            <p:nvPr/>
          </p:nvSpPr>
          <p:spPr bwMode="auto">
            <a:xfrm rot="-5400000">
              <a:off x="2853" y="857"/>
              <a:ext cx="248" cy="1017"/>
            </a:xfrm>
            <a:custGeom>
              <a:avLst/>
              <a:gdLst>
                <a:gd name="T0" fmla="*/ 0 w 21600"/>
                <a:gd name="T1" fmla="*/ 0 h 21600"/>
                <a:gd name="T2" fmla="*/ 10800 w 21600"/>
                <a:gd name="T3" fmla="*/ 0 h 21600"/>
                <a:gd name="T4" fmla="*/ 10800 w 21600"/>
                <a:gd name="T5" fmla="*/ 21600 h 21600"/>
                <a:gd name="T6" fmla="*/ 21600 w 21600"/>
                <a:gd name="T7" fmla="*/ 21600 h 21600"/>
              </a:gdLst>
              <a:ahLst/>
              <a:cxnLst>
                <a:cxn ang="0">
                  <a:pos x="T0" y="T1"/>
                </a:cxn>
                <a:cxn ang="0">
                  <a:pos x="T2" y="T3"/>
                </a:cxn>
                <a:cxn ang="0">
                  <a:pos x="T4" y="T5"/>
                </a:cxn>
                <a:cxn ang="0">
                  <a:pos x="T6" y="T7"/>
                </a:cxn>
              </a:cxnLst>
              <a:rect l="0" t="0" r="r" b="b"/>
              <a:pathLst>
                <a:path w="21600" h="21600">
                  <a:moveTo>
                    <a:pt x="0" y="0"/>
                  </a:moveTo>
                  <a:lnTo>
                    <a:pt x="10800" y="0"/>
                  </a:lnTo>
                  <a:lnTo>
                    <a:pt x="10800" y="21600"/>
                  </a:lnTo>
                  <a:lnTo>
                    <a:pt x="21600" y="21600"/>
                  </a:lnTo>
                </a:path>
              </a:pathLst>
            </a:custGeom>
            <a:noFill/>
            <a:ln w="9525" cap="flat">
              <a:solidFill>
                <a:srgbClr val="000000"/>
              </a:solidFill>
              <a:prstDash val="solid"/>
              <a:miter lim="800000"/>
              <a:headEnd type="none" w="med" len="med"/>
              <a:tailEnd type="none" w="med" len="med"/>
            </a:ln>
            <a:extLst>
              <a:ext uri="{909E8E84-426E-40dd-AFC4-6F175D3DCCD1}"/>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88070" name="Freeform 6"/>
            <p:cNvSpPr>
              <a:spLocks/>
            </p:cNvSpPr>
            <p:nvPr/>
          </p:nvSpPr>
          <p:spPr bwMode="auto">
            <a:xfrm rot="5400000" flipH="1">
              <a:off x="1074" y="1112"/>
              <a:ext cx="248" cy="508"/>
            </a:xfrm>
            <a:custGeom>
              <a:avLst/>
              <a:gdLst>
                <a:gd name="T0" fmla="*/ 0 w 21600"/>
                <a:gd name="T1" fmla="*/ 0 h 21600"/>
                <a:gd name="T2" fmla="*/ 10800 w 21600"/>
                <a:gd name="T3" fmla="*/ 0 h 21600"/>
                <a:gd name="T4" fmla="*/ 10800 w 21600"/>
                <a:gd name="T5" fmla="*/ 21600 h 21600"/>
                <a:gd name="T6" fmla="*/ 21600 w 21600"/>
                <a:gd name="T7" fmla="*/ 21600 h 21600"/>
              </a:gdLst>
              <a:ahLst/>
              <a:cxnLst>
                <a:cxn ang="0">
                  <a:pos x="T0" y="T1"/>
                </a:cxn>
                <a:cxn ang="0">
                  <a:pos x="T2" y="T3"/>
                </a:cxn>
                <a:cxn ang="0">
                  <a:pos x="T4" y="T5"/>
                </a:cxn>
                <a:cxn ang="0">
                  <a:pos x="T6" y="T7"/>
                </a:cxn>
              </a:cxnLst>
              <a:rect l="0" t="0" r="r" b="b"/>
              <a:pathLst>
                <a:path w="21600" h="21600">
                  <a:moveTo>
                    <a:pt x="0" y="0"/>
                  </a:moveTo>
                  <a:lnTo>
                    <a:pt x="10800" y="0"/>
                  </a:lnTo>
                  <a:lnTo>
                    <a:pt x="10800" y="21600"/>
                  </a:lnTo>
                  <a:lnTo>
                    <a:pt x="21600" y="21600"/>
                  </a:lnTo>
                </a:path>
              </a:pathLst>
            </a:custGeom>
            <a:noFill/>
            <a:ln w="9525" cap="flat">
              <a:solidFill>
                <a:srgbClr val="000000"/>
              </a:solidFill>
              <a:prstDash val="solid"/>
              <a:miter lim="800000"/>
              <a:headEnd type="none" w="med" len="med"/>
              <a:tailEnd type="none" w="med" len="med"/>
            </a:ln>
            <a:extLst>
              <a:ext uri="{909E8E84-426E-40dd-AFC4-6F175D3DCCD1}"/>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88071" name="Freeform 7"/>
            <p:cNvSpPr>
              <a:spLocks/>
            </p:cNvSpPr>
            <p:nvPr/>
          </p:nvSpPr>
          <p:spPr bwMode="auto">
            <a:xfrm rot="-5400000">
              <a:off x="565" y="1112"/>
              <a:ext cx="249" cy="508"/>
            </a:xfrm>
            <a:custGeom>
              <a:avLst/>
              <a:gdLst>
                <a:gd name="T0" fmla="*/ 0 w 21600"/>
                <a:gd name="T1" fmla="*/ 0 h 21600"/>
                <a:gd name="T2" fmla="*/ 10800 w 21600"/>
                <a:gd name="T3" fmla="*/ 0 h 21600"/>
                <a:gd name="T4" fmla="*/ 10800 w 21600"/>
                <a:gd name="T5" fmla="*/ 21600 h 21600"/>
                <a:gd name="T6" fmla="*/ 21600 w 21600"/>
                <a:gd name="T7" fmla="*/ 21600 h 21600"/>
              </a:gdLst>
              <a:ahLst/>
              <a:cxnLst>
                <a:cxn ang="0">
                  <a:pos x="T0" y="T1"/>
                </a:cxn>
                <a:cxn ang="0">
                  <a:pos x="T2" y="T3"/>
                </a:cxn>
                <a:cxn ang="0">
                  <a:pos x="T4" y="T5"/>
                </a:cxn>
                <a:cxn ang="0">
                  <a:pos x="T6" y="T7"/>
                </a:cxn>
              </a:cxnLst>
              <a:rect l="0" t="0" r="r" b="b"/>
              <a:pathLst>
                <a:path w="21600" h="21600">
                  <a:moveTo>
                    <a:pt x="0" y="0"/>
                  </a:moveTo>
                  <a:lnTo>
                    <a:pt x="10800" y="0"/>
                  </a:lnTo>
                  <a:lnTo>
                    <a:pt x="10800" y="21600"/>
                  </a:lnTo>
                  <a:lnTo>
                    <a:pt x="21600" y="21600"/>
                  </a:lnTo>
                </a:path>
              </a:pathLst>
            </a:custGeom>
            <a:noFill/>
            <a:ln w="9525" cap="flat">
              <a:solidFill>
                <a:srgbClr val="000000"/>
              </a:solidFill>
              <a:prstDash val="solid"/>
              <a:miter lim="800000"/>
              <a:headEnd type="none" w="med" len="med"/>
              <a:tailEnd type="none" w="med" len="med"/>
            </a:ln>
            <a:extLst>
              <a:ext uri="{909E8E84-426E-40dd-AFC4-6F175D3DCCD1}"/>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88072" name="Freeform 8"/>
            <p:cNvSpPr>
              <a:spLocks/>
            </p:cNvSpPr>
            <p:nvPr/>
          </p:nvSpPr>
          <p:spPr bwMode="auto">
            <a:xfrm rot="5400000" flipH="1">
              <a:off x="2726" y="-14"/>
              <a:ext cx="248" cy="1270"/>
            </a:xfrm>
            <a:custGeom>
              <a:avLst/>
              <a:gdLst>
                <a:gd name="T0" fmla="*/ 0 w 21600"/>
                <a:gd name="T1" fmla="*/ 0 h 21600"/>
                <a:gd name="T2" fmla="*/ 10835 w 21600"/>
                <a:gd name="T3" fmla="*/ 0 h 21600"/>
                <a:gd name="T4" fmla="*/ 10835 w 21600"/>
                <a:gd name="T5" fmla="*/ 21600 h 21600"/>
                <a:gd name="T6" fmla="*/ 21600 w 21600"/>
                <a:gd name="T7" fmla="*/ 21600 h 21600"/>
              </a:gdLst>
              <a:ahLst/>
              <a:cxnLst>
                <a:cxn ang="0">
                  <a:pos x="T0" y="T1"/>
                </a:cxn>
                <a:cxn ang="0">
                  <a:pos x="T2" y="T3"/>
                </a:cxn>
                <a:cxn ang="0">
                  <a:pos x="T4" y="T5"/>
                </a:cxn>
                <a:cxn ang="0">
                  <a:pos x="T6" y="T7"/>
                </a:cxn>
              </a:cxnLst>
              <a:rect l="0" t="0" r="r" b="b"/>
              <a:pathLst>
                <a:path w="21600" h="21600">
                  <a:moveTo>
                    <a:pt x="0" y="0"/>
                  </a:moveTo>
                  <a:lnTo>
                    <a:pt x="10835" y="0"/>
                  </a:lnTo>
                  <a:lnTo>
                    <a:pt x="10835" y="21600"/>
                  </a:lnTo>
                  <a:lnTo>
                    <a:pt x="21600" y="21600"/>
                  </a:lnTo>
                </a:path>
              </a:pathLst>
            </a:custGeom>
            <a:noFill/>
            <a:ln w="9525" cap="flat">
              <a:solidFill>
                <a:srgbClr val="000000"/>
              </a:solidFill>
              <a:prstDash val="solid"/>
              <a:miter lim="800000"/>
              <a:headEnd type="none" w="med" len="med"/>
              <a:tailEnd type="none" w="med" len="med"/>
            </a:ln>
            <a:extLst>
              <a:ext uri="{909E8E84-426E-40dd-AFC4-6F175D3DCCD1}"/>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88073" name="Freeform 9"/>
            <p:cNvSpPr>
              <a:spLocks/>
            </p:cNvSpPr>
            <p:nvPr/>
          </p:nvSpPr>
          <p:spPr bwMode="auto">
            <a:xfrm rot="-5400000">
              <a:off x="1969" y="493"/>
              <a:ext cx="249" cy="254"/>
            </a:xfrm>
            <a:custGeom>
              <a:avLst/>
              <a:gdLst>
                <a:gd name="T0" fmla="*/ 0 w 21600"/>
                <a:gd name="T1" fmla="*/ 0 h 21600"/>
                <a:gd name="T2" fmla="*/ 10835 w 21600"/>
                <a:gd name="T3" fmla="*/ 0 h 21600"/>
                <a:gd name="T4" fmla="*/ 10835 w 21600"/>
                <a:gd name="T5" fmla="*/ 21600 h 21600"/>
                <a:gd name="T6" fmla="*/ 21600 w 21600"/>
                <a:gd name="T7" fmla="*/ 21600 h 21600"/>
              </a:gdLst>
              <a:ahLst/>
              <a:cxnLst>
                <a:cxn ang="0">
                  <a:pos x="T0" y="T1"/>
                </a:cxn>
                <a:cxn ang="0">
                  <a:pos x="T2" y="T3"/>
                </a:cxn>
                <a:cxn ang="0">
                  <a:pos x="T4" y="T5"/>
                </a:cxn>
                <a:cxn ang="0">
                  <a:pos x="T6" y="T7"/>
                </a:cxn>
              </a:cxnLst>
              <a:rect l="0" t="0" r="r" b="b"/>
              <a:pathLst>
                <a:path w="21600" h="21600">
                  <a:moveTo>
                    <a:pt x="0" y="0"/>
                  </a:moveTo>
                  <a:lnTo>
                    <a:pt x="10835" y="0"/>
                  </a:lnTo>
                  <a:lnTo>
                    <a:pt x="10835" y="21600"/>
                  </a:lnTo>
                  <a:lnTo>
                    <a:pt x="21600" y="21600"/>
                  </a:lnTo>
                </a:path>
              </a:pathLst>
            </a:custGeom>
            <a:noFill/>
            <a:ln w="9525" cap="flat">
              <a:solidFill>
                <a:srgbClr val="000000"/>
              </a:solidFill>
              <a:prstDash val="solid"/>
              <a:miter lim="800000"/>
              <a:headEnd type="none" w="med" len="med"/>
              <a:tailEnd type="none" w="med" len="med"/>
            </a:ln>
            <a:extLst>
              <a:ext uri="{909E8E84-426E-40dd-AFC4-6F175D3DCCD1}"/>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88074" name="Freeform 10"/>
            <p:cNvSpPr>
              <a:spLocks/>
            </p:cNvSpPr>
            <p:nvPr/>
          </p:nvSpPr>
          <p:spPr bwMode="auto">
            <a:xfrm rot="-5400000">
              <a:off x="1455" y="-14"/>
              <a:ext cx="248" cy="1270"/>
            </a:xfrm>
            <a:custGeom>
              <a:avLst/>
              <a:gdLst>
                <a:gd name="T0" fmla="*/ 0 w 21600"/>
                <a:gd name="T1" fmla="*/ 0 h 21600"/>
                <a:gd name="T2" fmla="*/ 10835 w 21600"/>
                <a:gd name="T3" fmla="*/ 0 h 21600"/>
                <a:gd name="T4" fmla="*/ 10835 w 21600"/>
                <a:gd name="T5" fmla="*/ 21600 h 21600"/>
                <a:gd name="T6" fmla="*/ 21600 w 21600"/>
                <a:gd name="T7" fmla="*/ 21600 h 21600"/>
              </a:gdLst>
              <a:ahLst/>
              <a:cxnLst>
                <a:cxn ang="0">
                  <a:pos x="T0" y="T1"/>
                </a:cxn>
                <a:cxn ang="0">
                  <a:pos x="T2" y="T3"/>
                </a:cxn>
                <a:cxn ang="0">
                  <a:pos x="T4" y="T5"/>
                </a:cxn>
                <a:cxn ang="0">
                  <a:pos x="T6" y="T7"/>
                </a:cxn>
              </a:cxnLst>
              <a:rect l="0" t="0" r="r" b="b"/>
              <a:pathLst>
                <a:path w="21600" h="21600">
                  <a:moveTo>
                    <a:pt x="0" y="0"/>
                  </a:moveTo>
                  <a:lnTo>
                    <a:pt x="10835" y="0"/>
                  </a:lnTo>
                  <a:lnTo>
                    <a:pt x="10835" y="21600"/>
                  </a:lnTo>
                  <a:lnTo>
                    <a:pt x="21600" y="21600"/>
                  </a:lnTo>
                </a:path>
              </a:pathLst>
            </a:custGeom>
            <a:noFill/>
            <a:ln w="9525" cap="flat">
              <a:solidFill>
                <a:srgbClr val="000000"/>
              </a:solidFill>
              <a:prstDash val="solid"/>
              <a:miter lim="800000"/>
              <a:headEnd type="none" w="med" len="med"/>
              <a:tailEnd type="none" w="med" len="med"/>
            </a:ln>
            <a:extLst>
              <a:ext uri="{909E8E84-426E-40dd-AFC4-6F175D3DCCD1}"/>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grpSp>
          <p:nvGrpSpPr>
            <p:cNvPr id="10253" name="Group 18"/>
            <p:cNvGrpSpPr>
              <a:grpSpLocks/>
            </p:cNvGrpSpPr>
            <p:nvPr/>
          </p:nvGrpSpPr>
          <p:grpSpPr bwMode="auto">
            <a:xfrm>
              <a:off x="1779" y="0"/>
              <a:ext cx="871" cy="496"/>
              <a:chOff x="0" y="0"/>
              <a:chExt cx="871" cy="496"/>
            </a:xfrm>
          </p:grpSpPr>
          <p:sp>
            <p:nvSpPr>
              <p:cNvPr id="88075" name="AutoShape 11"/>
              <p:cNvSpPr>
                <a:spLocks/>
              </p:cNvSpPr>
              <p:nvPr/>
            </p:nvSpPr>
            <p:spPr bwMode="auto">
              <a:xfrm>
                <a:off x="0" y="0"/>
                <a:ext cx="871" cy="496"/>
              </a:xfrm>
              <a:custGeom>
                <a:avLst/>
                <a:gdLst/>
                <a:ahLst/>
                <a:cxnLst/>
                <a:rect l="0" t="0" r="r" b="b"/>
                <a:pathLst>
                  <a:path w="21600" h="21600">
                    <a:moveTo>
                      <a:pt x="0" y="0"/>
                    </a:moveTo>
                    <a:lnTo>
                      <a:pt x="0" y="21600"/>
                    </a:lnTo>
                    <a:lnTo>
                      <a:pt x="21600" y="21600"/>
                    </a:lnTo>
                    <a:lnTo>
                      <a:pt x="21600" y="0"/>
                    </a:lnTo>
                    <a:close/>
                    <a:moveTo>
                      <a:pt x="0" y="0"/>
                    </a:moveTo>
                  </a:path>
                </a:pathLst>
              </a:custGeom>
              <a:gradFill rotWithShape="0">
                <a:gsLst>
                  <a:gs pos="0">
                    <a:srgbClr val="CCCC00"/>
                  </a:gs>
                  <a:gs pos="50000">
                    <a:srgbClr val="FFFFFF"/>
                  </a:gs>
                  <a:gs pos="100000">
                    <a:srgbClr val="CCCC00"/>
                  </a:gs>
                </a:gsLst>
                <a:lin ang="18900000" scaled="1"/>
              </a:gradFill>
              <a:ln w="3175" cap="flat">
                <a:solidFill>
                  <a:srgbClr val="CCCC00"/>
                </a:solidFill>
                <a:prstDash val="solid"/>
                <a:miter lim="800000"/>
                <a:headEnd type="none" w="med" len="med"/>
                <a:tailEnd type="none" w="med" len="med"/>
              </a:ln>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88076" name="AutoShape 12"/>
              <p:cNvSpPr>
                <a:spLocks/>
              </p:cNvSpPr>
              <p:nvPr/>
            </p:nvSpPr>
            <p:spPr bwMode="auto">
              <a:xfrm>
                <a:off x="0" y="0"/>
                <a:ext cx="871" cy="62"/>
              </a:xfrm>
              <a:custGeom>
                <a:avLst/>
                <a:gdLst/>
                <a:ahLst/>
                <a:cxnLst/>
                <a:rect l="0" t="0" r="r" b="b"/>
                <a:pathLst>
                  <a:path w="21600" h="21600">
                    <a:moveTo>
                      <a:pt x="0" y="0"/>
                    </a:moveTo>
                    <a:lnTo>
                      <a:pt x="1539" y="21600"/>
                    </a:lnTo>
                    <a:lnTo>
                      <a:pt x="20061" y="21600"/>
                    </a:lnTo>
                    <a:lnTo>
                      <a:pt x="21600" y="0"/>
                    </a:lnTo>
                    <a:close/>
                    <a:moveTo>
                      <a:pt x="0" y="0"/>
                    </a:moveTo>
                  </a:path>
                </a:pathLst>
              </a:custGeom>
              <a:solidFill>
                <a:srgbClr val="D6D633"/>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88077" name="AutoShape 13"/>
              <p:cNvSpPr>
                <a:spLocks/>
              </p:cNvSpPr>
              <p:nvPr/>
            </p:nvSpPr>
            <p:spPr bwMode="auto">
              <a:xfrm>
                <a:off x="0" y="0"/>
                <a:ext cx="62" cy="496"/>
              </a:xfrm>
              <a:custGeom>
                <a:avLst/>
                <a:gdLst/>
                <a:ahLst/>
                <a:cxnLst/>
                <a:rect l="0" t="0" r="r" b="b"/>
                <a:pathLst>
                  <a:path w="21600" h="21600">
                    <a:moveTo>
                      <a:pt x="0" y="0"/>
                    </a:moveTo>
                    <a:lnTo>
                      <a:pt x="21600" y="2700"/>
                    </a:lnTo>
                    <a:lnTo>
                      <a:pt x="21600" y="18900"/>
                    </a:lnTo>
                    <a:lnTo>
                      <a:pt x="0" y="21600"/>
                    </a:lnTo>
                    <a:close/>
                    <a:moveTo>
                      <a:pt x="0" y="0"/>
                    </a:moveTo>
                  </a:path>
                </a:pathLst>
              </a:custGeom>
              <a:solidFill>
                <a:srgbClr val="E0E066"/>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88078" name="AutoShape 14"/>
              <p:cNvSpPr>
                <a:spLocks/>
              </p:cNvSpPr>
              <p:nvPr/>
            </p:nvSpPr>
            <p:spPr bwMode="auto">
              <a:xfrm>
                <a:off x="809" y="0"/>
                <a:ext cx="62" cy="496"/>
              </a:xfrm>
              <a:custGeom>
                <a:avLst/>
                <a:gdLst/>
                <a:ahLst/>
                <a:cxnLst/>
                <a:rect l="0" t="0" r="r" b="b"/>
                <a:pathLst>
                  <a:path w="21600" h="21600">
                    <a:moveTo>
                      <a:pt x="21600" y="0"/>
                    </a:moveTo>
                    <a:lnTo>
                      <a:pt x="0" y="2700"/>
                    </a:lnTo>
                    <a:lnTo>
                      <a:pt x="0" y="18900"/>
                    </a:lnTo>
                    <a:lnTo>
                      <a:pt x="21600" y="21600"/>
                    </a:lnTo>
                    <a:close/>
                    <a:moveTo>
                      <a:pt x="21600" y="0"/>
                    </a:moveTo>
                  </a:path>
                </a:pathLst>
              </a:custGeom>
              <a:solidFill>
                <a:srgbClr val="7A7A00"/>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88079" name="AutoShape 15"/>
              <p:cNvSpPr>
                <a:spLocks/>
              </p:cNvSpPr>
              <p:nvPr/>
            </p:nvSpPr>
            <p:spPr bwMode="auto">
              <a:xfrm>
                <a:off x="0" y="434"/>
                <a:ext cx="871" cy="62"/>
              </a:xfrm>
              <a:custGeom>
                <a:avLst/>
                <a:gdLst/>
                <a:ahLst/>
                <a:cxnLst/>
                <a:rect l="0" t="0" r="r" b="b"/>
                <a:pathLst>
                  <a:path w="21600" h="21600">
                    <a:moveTo>
                      <a:pt x="21600" y="21600"/>
                    </a:moveTo>
                    <a:lnTo>
                      <a:pt x="20061" y="0"/>
                    </a:lnTo>
                    <a:lnTo>
                      <a:pt x="1539" y="0"/>
                    </a:lnTo>
                    <a:lnTo>
                      <a:pt x="0" y="21600"/>
                    </a:lnTo>
                    <a:close/>
                    <a:moveTo>
                      <a:pt x="21600" y="21600"/>
                    </a:moveTo>
                  </a:path>
                </a:pathLst>
              </a:custGeom>
              <a:solidFill>
                <a:srgbClr val="A3A300"/>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88080" name="AutoShape 16"/>
              <p:cNvSpPr>
                <a:spLocks/>
              </p:cNvSpPr>
              <p:nvPr/>
            </p:nvSpPr>
            <p:spPr bwMode="auto">
              <a:xfrm>
                <a:off x="0" y="0"/>
                <a:ext cx="871" cy="496"/>
              </a:xfrm>
              <a:custGeom>
                <a:avLst/>
                <a:gdLst/>
                <a:ahLst/>
                <a:cxnLst/>
                <a:rect l="0" t="0" r="r" b="b"/>
                <a:pathLst>
                  <a:path w="21600" h="21600">
                    <a:moveTo>
                      <a:pt x="1539" y="2700"/>
                    </a:moveTo>
                    <a:lnTo>
                      <a:pt x="1539" y="18900"/>
                    </a:lnTo>
                    <a:lnTo>
                      <a:pt x="20061" y="18900"/>
                    </a:lnTo>
                    <a:lnTo>
                      <a:pt x="20061" y="2700"/>
                    </a:lnTo>
                    <a:close/>
                    <a:moveTo>
                      <a:pt x="0" y="0"/>
                    </a:moveTo>
                    <a:lnTo>
                      <a:pt x="1539" y="2700"/>
                    </a:lnTo>
                    <a:moveTo>
                      <a:pt x="0" y="21600"/>
                    </a:moveTo>
                    <a:lnTo>
                      <a:pt x="1539" y="18900"/>
                    </a:lnTo>
                    <a:moveTo>
                      <a:pt x="21600" y="21600"/>
                    </a:moveTo>
                    <a:lnTo>
                      <a:pt x="20061" y="18900"/>
                    </a:lnTo>
                    <a:moveTo>
                      <a:pt x="21600" y="0"/>
                    </a:moveTo>
                    <a:lnTo>
                      <a:pt x="20061" y="2700"/>
                    </a:lnTo>
                  </a:path>
                </a:pathLst>
              </a:custGeom>
              <a:noFill/>
              <a:ln w="3175" cap="flat">
                <a:solidFill>
                  <a:srgbClr val="CCCC00"/>
                </a:solidFill>
                <a:prstDash val="solid"/>
                <a:miter lim="800000"/>
                <a:headEnd type="none" w="med" len="med"/>
                <a:tailEnd type="none" w="med" len="med"/>
              </a:ln>
              <a:extLst>
                <a:ext uri="{909E8E84-426E-40dd-AFC4-6F175D3DCCD1}"/>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88081" name="Rectangle 17"/>
              <p:cNvSpPr>
                <a:spLocks/>
              </p:cNvSpPr>
              <p:nvPr/>
            </p:nvSpPr>
            <p:spPr bwMode="auto">
              <a:xfrm>
                <a:off x="63" y="128"/>
                <a:ext cx="744" cy="240"/>
              </a:xfrm>
              <a:prstGeom prst="rect">
                <a:avLst/>
              </a:prstGeom>
              <a:noFill/>
              <a:ln>
                <a:noFill/>
              </a:ln>
              <a:extLst>
                <a:ext uri="{909E8E84-426E-40dd-AFC4-6F175D3DCCD1}"/>
                <a:ext uri="{91240B29-F687-4f45-9708-019B960494DF}"/>
              </a:extLst>
            </p:spPr>
            <p:txBody>
              <a:bodyPr lIns="0" tIns="0" rIns="0" bIns="0" anchor="ctr"/>
              <a:lstStyle/>
              <a:p>
                <a:pPr>
                  <a:defRPr/>
                </a:pPr>
                <a:r>
                  <a:rPr lang="en-US" sz="1200">
                    <a:effectLst>
                      <a:outerShdw blurRad="38100" dist="38100" dir="2700000" algn="tl">
                        <a:srgbClr val="000000"/>
                      </a:outerShdw>
                    </a:effectLst>
                    <a:latin typeface="Verdana Bold" charset="0"/>
                    <a:ea typeface="MS PGothic" pitchFamily="34" charset="-128"/>
                    <a:sym typeface="Verdana Bold" charset="0"/>
                  </a:rPr>
                  <a:t>Davranışların Kökeni</a:t>
                </a:r>
              </a:p>
            </p:txBody>
          </p:sp>
        </p:grpSp>
        <p:grpSp>
          <p:nvGrpSpPr>
            <p:cNvPr id="10254" name="Group 26"/>
            <p:cNvGrpSpPr>
              <a:grpSpLocks/>
            </p:cNvGrpSpPr>
            <p:nvPr/>
          </p:nvGrpSpPr>
          <p:grpSpPr bwMode="auto">
            <a:xfrm>
              <a:off x="508" y="745"/>
              <a:ext cx="871" cy="497"/>
              <a:chOff x="0" y="0"/>
              <a:chExt cx="871" cy="496"/>
            </a:xfrm>
          </p:grpSpPr>
          <p:sp>
            <p:nvSpPr>
              <p:cNvPr id="88083" name="AutoShape 19"/>
              <p:cNvSpPr>
                <a:spLocks/>
              </p:cNvSpPr>
              <p:nvPr/>
            </p:nvSpPr>
            <p:spPr bwMode="auto">
              <a:xfrm>
                <a:off x="0" y="0"/>
                <a:ext cx="871" cy="496"/>
              </a:xfrm>
              <a:custGeom>
                <a:avLst/>
                <a:gdLst/>
                <a:ahLst/>
                <a:cxnLst/>
                <a:rect l="0" t="0" r="r" b="b"/>
                <a:pathLst>
                  <a:path w="21600" h="21600">
                    <a:moveTo>
                      <a:pt x="0" y="0"/>
                    </a:moveTo>
                    <a:lnTo>
                      <a:pt x="0" y="21600"/>
                    </a:lnTo>
                    <a:lnTo>
                      <a:pt x="21600" y="21600"/>
                    </a:lnTo>
                    <a:lnTo>
                      <a:pt x="21600" y="0"/>
                    </a:lnTo>
                    <a:close/>
                    <a:moveTo>
                      <a:pt x="0" y="0"/>
                    </a:moveTo>
                  </a:path>
                </a:pathLst>
              </a:custGeom>
              <a:gradFill rotWithShape="0">
                <a:gsLst>
                  <a:gs pos="0">
                    <a:srgbClr val="669999"/>
                  </a:gs>
                  <a:gs pos="50000">
                    <a:srgbClr val="FFFFFF"/>
                  </a:gs>
                  <a:gs pos="100000">
                    <a:srgbClr val="669999"/>
                  </a:gs>
                </a:gsLst>
                <a:lin ang="18900000" scaled="1"/>
              </a:gradFill>
              <a:ln w="3175" cap="flat">
                <a:solidFill>
                  <a:srgbClr val="669999"/>
                </a:solidFill>
                <a:prstDash val="solid"/>
                <a:miter lim="800000"/>
                <a:headEnd type="none" w="med" len="med"/>
                <a:tailEnd type="none" w="med" len="med"/>
              </a:ln>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88084" name="AutoShape 20"/>
              <p:cNvSpPr>
                <a:spLocks/>
              </p:cNvSpPr>
              <p:nvPr/>
            </p:nvSpPr>
            <p:spPr bwMode="auto">
              <a:xfrm>
                <a:off x="0" y="0"/>
                <a:ext cx="871" cy="62"/>
              </a:xfrm>
              <a:custGeom>
                <a:avLst/>
                <a:gdLst/>
                <a:ahLst/>
                <a:cxnLst/>
                <a:rect l="0" t="0" r="r" b="b"/>
                <a:pathLst>
                  <a:path w="21600" h="21600">
                    <a:moveTo>
                      <a:pt x="0" y="0"/>
                    </a:moveTo>
                    <a:lnTo>
                      <a:pt x="1539" y="21600"/>
                    </a:lnTo>
                    <a:lnTo>
                      <a:pt x="20061" y="21600"/>
                    </a:lnTo>
                    <a:lnTo>
                      <a:pt x="21600" y="0"/>
                    </a:lnTo>
                    <a:close/>
                    <a:moveTo>
                      <a:pt x="0" y="0"/>
                    </a:moveTo>
                  </a:path>
                </a:pathLst>
              </a:custGeom>
              <a:solidFill>
                <a:srgbClr val="84ADAD"/>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88085" name="AutoShape 21"/>
              <p:cNvSpPr>
                <a:spLocks/>
              </p:cNvSpPr>
              <p:nvPr/>
            </p:nvSpPr>
            <p:spPr bwMode="auto">
              <a:xfrm>
                <a:off x="0" y="0"/>
                <a:ext cx="62" cy="496"/>
              </a:xfrm>
              <a:custGeom>
                <a:avLst/>
                <a:gdLst/>
                <a:ahLst/>
                <a:cxnLst/>
                <a:rect l="0" t="0" r="r" b="b"/>
                <a:pathLst>
                  <a:path w="21600" h="21600">
                    <a:moveTo>
                      <a:pt x="0" y="0"/>
                    </a:moveTo>
                    <a:lnTo>
                      <a:pt x="21600" y="2700"/>
                    </a:lnTo>
                    <a:lnTo>
                      <a:pt x="21600" y="18900"/>
                    </a:lnTo>
                    <a:lnTo>
                      <a:pt x="0" y="21600"/>
                    </a:lnTo>
                    <a:close/>
                    <a:moveTo>
                      <a:pt x="0" y="0"/>
                    </a:moveTo>
                  </a:path>
                </a:pathLst>
              </a:custGeom>
              <a:solidFill>
                <a:srgbClr val="A3C1C1"/>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88086" name="AutoShape 22"/>
              <p:cNvSpPr>
                <a:spLocks/>
              </p:cNvSpPr>
              <p:nvPr/>
            </p:nvSpPr>
            <p:spPr bwMode="auto">
              <a:xfrm>
                <a:off x="809" y="0"/>
                <a:ext cx="62" cy="496"/>
              </a:xfrm>
              <a:custGeom>
                <a:avLst/>
                <a:gdLst/>
                <a:ahLst/>
                <a:cxnLst/>
                <a:rect l="0" t="0" r="r" b="b"/>
                <a:pathLst>
                  <a:path w="21600" h="21600">
                    <a:moveTo>
                      <a:pt x="21600" y="0"/>
                    </a:moveTo>
                    <a:lnTo>
                      <a:pt x="0" y="2700"/>
                    </a:lnTo>
                    <a:lnTo>
                      <a:pt x="0" y="18900"/>
                    </a:lnTo>
                    <a:lnTo>
                      <a:pt x="21600" y="21600"/>
                    </a:lnTo>
                    <a:close/>
                    <a:moveTo>
                      <a:pt x="21600" y="0"/>
                    </a:moveTo>
                  </a:path>
                </a:pathLst>
              </a:custGeom>
              <a:solidFill>
                <a:srgbClr val="3D5B5B"/>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88087" name="AutoShape 23"/>
              <p:cNvSpPr>
                <a:spLocks/>
              </p:cNvSpPr>
              <p:nvPr/>
            </p:nvSpPr>
            <p:spPr bwMode="auto">
              <a:xfrm>
                <a:off x="0" y="434"/>
                <a:ext cx="871" cy="62"/>
              </a:xfrm>
              <a:custGeom>
                <a:avLst/>
                <a:gdLst/>
                <a:ahLst/>
                <a:cxnLst/>
                <a:rect l="0" t="0" r="r" b="b"/>
                <a:pathLst>
                  <a:path w="21600" h="21600">
                    <a:moveTo>
                      <a:pt x="21600" y="21600"/>
                    </a:moveTo>
                    <a:lnTo>
                      <a:pt x="20061" y="0"/>
                    </a:lnTo>
                    <a:lnTo>
                      <a:pt x="1539" y="0"/>
                    </a:lnTo>
                    <a:lnTo>
                      <a:pt x="0" y="21600"/>
                    </a:lnTo>
                    <a:close/>
                    <a:moveTo>
                      <a:pt x="21600" y="21600"/>
                    </a:moveTo>
                  </a:path>
                </a:pathLst>
              </a:custGeom>
              <a:solidFill>
                <a:srgbClr val="517A7A"/>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88088" name="AutoShape 24"/>
              <p:cNvSpPr>
                <a:spLocks/>
              </p:cNvSpPr>
              <p:nvPr/>
            </p:nvSpPr>
            <p:spPr bwMode="auto">
              <a:xfrm>
                <a:off x="0" y="0"/>
                <a:ext cx="871" cy="496"/>
              </a:xfrm>
              <a:custGeom>
                <a:avLst/>
                <a:gdLst/>
                <a:ahLst/>
                <a:cxnLst/>
                <a:rect l="0" t="0" r="r" b="b"/>
                <a:pathLst>
                  <a:path w="21600" h="21600">
                    <a:moveTo>
                      <a:pt x="1539" y="2700"/>
                    </a:moveTo>
                    <a:lnTo>
                      <a:pt x="1539" y="18900"/>
                    </a:lnTo>
                    <a:lnTo>
                      <a:pt x="20061" y="18900"/>
                    </a:lnTo>
                    <a:lnTo>
                      <a:pt x="20061" y="2700"/>
                    </a:lnTo>
                    <a:close/>
                    <a:moveTo>
                      <a:pt x="0" y="0"/>
                    </a:moveTo>
                    <a:lnTo>
                      <a:pt x="1539" y="2700"/>
                    </a:lnTo>
                    <a:moveTo>
                      <a:pt x="0" y="21600"/>
                    </a:moveTo>
                    <a:lnTo>
                      <a:pt x="1539" y="18900"/>
                    </a:lnTo>
                    <a:moveTo>
                      <a:pt x="21600" y="21600"/>
                    </a:moveTo>
                    <a:lnTo>
                      <a:pt x="20061" y="18900"/>
                    </a:lnTo>
                    <a:moveTo>
                      <a:pt x="21600" y="0"/>
                    </a:moveTo>
                    <a:lnTo>
                      <a:pt x="20061" y="2700"/>
                    </a:lnTo>
                  </a:path>
                </a:pathLst>
              </a:custGeom>
              <a:noFill/>
              <a:ln w="3175" cap="flat">
                <a:solidFill>
                  <a:srgbClr val="669999"/>
                </a:solidFill>
                <a:prstDash val="solid"/>
                <a:miter lim="800000"/>
                <a:headEnd type="none" w="med" len="med"/>
                <a:tailEnd type="none" w="med" len="med"/>
              </a:ln>
              <a:extLst>
                <a:ext uri="{909E8E84-426E-40dd-AFC4-6F175D3DCCD1}"/>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88089" name="Rectangle 25"/>
              <p:cNvSpPr>
                <a:spLocks/>
              </p:cNvSpPr>
              <p:nvPr/>
            </p:nvSpPr>
            <p:spPr bwMode="auto">
              <a:xfrm>
                <a:off x="63" y="104"/>
                <a:ext cx="744" cy="288"/>
              </a:xfrm>
              <a:prstGeom prst="rect">
                <a:avLst/>
              </a:prstGeom>
              <a:noFill/>
              <a:ln>
                <a:noFill/>
              </a:ln>
              <a:extLst>
                <a:ext uri="{909E8E84-426E-40dd-AFC4-6F175D3DCCD1}"/>
                <a:ext uri="{91240B29-F687-4f45-9708-019B960494DF}"/>
              </a:extLst>
            </p:spPr>
            <p:txBody>
              <a:bodyPr lIns="0" tIns="0" rIns="0" bIns="0" anchor="ctr"/>
              <a:lstStyle/>
              <a:p>
                <a:pPr>
                  <a:defRPr/>
                </a:pPr>
                <a:r>
                  <a:rPr lang="en-US" sz="1000">
                    <a:effectLst>
                      <a:outerShdw blurRad="38100" dist="38100" dir="2700000" algn="tl">
                        <a:srgbClr val="000000"/>
                      </a:outerShdw>
                    </a:effectLst>
                    <a:ea typeface="MS PGothic" pitchFamily="34" charset="-128"/>
                  </a:rPr>
                  <a:t>Kalıtım</a:t>
                </a:r>
              </a:p>
              <a:p>
                <a:pPr>
                  <a:defRPr/>
                </a:pPr>
                <a:r>
                  <a:rPr lang="en-US" sz="1000">
                    <a:effectLst>
                      <a:outerShdw blurRad="38100" dist="38100" dir="2700000" algn="tl">
                        <a:srgbClr val="000000"/>
                      </a:outerShdw>
                    </a:effectLst>
                    <a:ea typeface="MS PGothic" pitchFamily="34" charset="-128"/>
                  </a:rPr>
                  <a:t>(Doğuştan Gelen Davranışlar)</a:t>
                </a:r>
              </a:p>
            </p:txBody>
          </p:sp>
        </p:grpSp>
        <p:grpSp>
          <p:nvGrpSpPr>
            <p:cNvPr id="10255" name="Group 34"/>
            <p:cNvGrpSpPr>
              <a:grpSpLocks/>
            </p:cNvGrpSpPr>
            <p:nvPr/>
          </p:nvGrpSpPr>
          <p:grpSpPr bwMode="auto">
            <a:xfrm>
              <a:off x="1525" y="745"/>
              <a:ext cx="871" cy="497"/>
              <a:chOff x="0" y="0"/>
              <a:chExt cx="871" cy="496"/>
            </a:xfrm>
          </p:grpSpPr>
          <p:sp>
            <p:nvSpPr>
              <p:cNvPr id="88091" name="AutoShape 27"/>
              <p:cNvSpPr>
                <a:spLocks/>
              </p:cNvSpPr>
              <p:nvPr/>
            </p:nvSpPr>
            <p:spPr bwMode="auto">
              <a:xfrm>
                <a:off x="0" y="0"/>
                <a:ext cx="871" cy="496"/>
              </a:xfrm>
              <a:custGeom>
                <a:avLst/>
                <a:gdLst/>
                <a:ahLst/>
                <a:cxnLst/>
                <a:rect l="0" t="0" r="r" b="b"/>
                <a:pathLst>
                  <a:path w="21600" h="21600">
                    <a:moveTo>
                      <a:pt x="0" y="0"/>
                    </a:moveTo>
                    <a:lnTo>
                      <a:pt x="0" y="21600"/>
                    </a:lnTo>
                    <a:lnTo>
                      <a:pt x="21600" y="21600"/>
                    </a:lnTo>
                    <a:lnTo>
                      <a:pt x="21600" y="0"/>
                    </a:lnTo>
                    <a:close/>
                    <a:moveTo>
                      <a:pt x="0" y="0"/>
                    </a:moveTo>
                  </a:path>
                </a:pathLst>
              </a:custGeom>
              <a:gradFill rotWithShape="0">
                <a:gsLst>
                  <a:gs pos="0">
                    <a:srgbClr val="669999"/>
                  </a:gs>
                  <a:gs pos="50000">
                    <a:srgbClr val="FFFFFF"/>
                  </a:gs>
                  <a:gs pos="100000">
                    <a:srgbClr val="669999"/>
                  </a:gs>
                </a:gsLst>
                <a:lin ang="18900000" scaled="1"/>
              </a:gradFill>
              <a:ln w="3175" cap="flat">
                <a:solidFill>
                  <a:srgbClr val="669999"/>
                </a:solidFill>
                <a:prstDash val="solid"/>
                <a:miter lim="800000"/>
                <a:headEnd type="none" w="med" len="med"/>
                <a:tailEnd type="none" w="med" len="med"/>
              </a:ln>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88092" name="AutoShape 28"/>
              <p:cNvSpPr>
                <a:spLocks/>
              </p:cNvSpPr>
              <p:nvPr/>
            </p:nvSpPr>
            <p:spPr bwMode="auto">
              <a:xfrm>
                <a:off x="0" y="0"/>
                <a:ext cx="871" cy="62"/>
              </a:xfrm>
              <a:custGeom>
                <a:avLst/>
                <a:gdLst/>
                <a:ahLst/>
                <a:cxnLst/>
                <a:rect l="0" t="0" r="r" b="b"/>
                <a:pathLst>
                  <a:path w="21600" h="21600">
                    <a:moveTo>
                      <a:pt x="0" y="0"/>
                    </a:moveTo>
                    <a:lnTo>
                      <a:pt x="1539" y="21600"/>
                    </a:lnTo>
                    <a:lnTo>
                      <a:pt x="20061" y="21600"/>
                    </a:lnTo>
                    <a:lnTo>
                      <a:pt x="21600" y="0"/>
                    </a:lnTo>
                    <a:close/>
                    <a:moveTo>
                      <a:pt x="0" y="0"/>
                    </a:moveTo>
                  </a:path>
                </a:pathLst>
              </a:custGeom>
              <a:solidFill>
                <a:srgbClr val="84ADAD"/>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88093" name="AutoShape 29"/>
              <p:cNvSpPr>
                <a:spLocks/>
              </p:cNvSpPr>
              <p:nvPr/>
            </p:nvSpPr>
            <p:spPr bwMode="auto">
              <a:xfrm>
                <a:off x="0" y="0"/>
                <a:ext cx="62" cy="496"/>
              </a:xfrm>
              <a:custGeom>
                <a:avLst/>
                <a:gdLst/>
                <a:ahLst/>
                <a:cxnLst/>
                <a:rect l="0" t="0" r="r" b="b"/>
                <a:pathLst>
                  <a:path w="21600" h="21600">
                    <a:moveTo>
                      <a:pt x="0" y="0"/>
                    </a:moveTo>
                    <a:lnTo>
                      <a:pt x="21600" y="2700"/>
                    </a:lnTo>
                    <a:lnTo>
                      <a:pt x="21600" y="18900"/>
                    </a:lnTo>
                    <a:lnTo>
                      <a:pt x="0" y="21600"/>
                    </a:lnTo>
                    <a:close/>
                    <a:moveTo>
                      <a:pt x="0" y="0"/>
                    </a:moveTo>
                  </a:path>
                </a:pathLst>
              </a:custGeom>
              <a:solidFill>
                <a:srgbClr val="A3C1C1"/>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88094" name="AutoShape 30"/>
              <p:cNvSpPr>
                <a:spLocks/>
              </p:cNvSpPr>
              <p:nvPr/>
            </p:nvSpPr>
            <p:spPr bwMode="auto">
              <a:xfrm>
                <a:off x="809" y="0"/>
                <a:ext cx="62" cy="496"/>
              </a:xfrm>
              <a:custGeom>
                <a:avLst/>
                <a:gdLst/>
                <a:ahLst/>
                <a:cxnLst/>
                <a:rect l="0" t="0" r="r" b="b"/>
                <a:pathLst>
                  <a:path w="21600" h="21600">
                    <a:moveTo>
                      <a:pt x="21600" y="0"/>
                    </a:moveTo>
                    <a:lnTo>
                      <a:pt x="0" y="2700"/>
                    </a:lnTo>
                    <a:lnTo>
                      <a:pt x="0" y="18900"/>
                    </a:lnTo>
                    <a:lnTo>
                      <a:pt x="21600" y="21600"/>
                    </a:lnTo>
                    <a:close/>
                    <a:moveTo>
                      <a:pt x="21600" y="0"/>
                    </a:moveTo>
                  </a:path>
                </a:pathLst>
              </a:custGeom>
              <a:solidFill>
                <a:srgbClr val="3D5B5B"/>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88095" name="AutoShape 31"/>
              <p:cNvSpPr>
                <a:spLocks/>
              </p:cNvSpPr>
              <p:nvPr/>
            </p:nvSpPr>
            <p:spPr bwMode="auto">
              <a:xfrm>
                <a:off x="0" y="434"/>
                <a:ext cx="871" cy="62"/>
              </a:xfrm>
              <a:custGeom>
                <a:avLst/>
                <a:gdLst/>
                <a:ahLst/>
                <a:cxnLst/>
                <a:rect l="0" t="0" r="r" b="b"/>
                <a:pathLst>
                  <a:path w="21600" h="21600">
                    <a:moveTo>
                      <a:pt x="21600" y="21600"/>
                    </a:moveTo>
                    <a:lnTo>
                      <a:pt x="20061" y="0"/>
                    </a:lnTo>
                    <a:lnTo>
                      <a:pt x="1539" y="0"/>
                    </a:lnTo>
                    <a:lnTo>
                      <a:pt x="0" y="21600"/>
                    </a:lnTo>
                    <a:close/>
                    <a:moveTo>
                      <a:pt x="21600" y="21600"/>
                    </a:moveTo>
                  </a:path>
                </a:pathLst>
              </a:custGeom>
              <a:solidFill>
                <a:srgbClr val="517A7A"/>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88096" name="AutoShape 32"/>
              <p:cNvSpPr>
                <a:spLocks/>
              </p:cNvSpPr>
              <p:nvPr/>
            </p:nvSpPr>
            <p:spPr bwMode="auto">
              <a:xfrm>
                <a:off x="0" y="0"/>
                <a:ext cx="871" cy="496"/>
              </a:xfrm>
              <a:custGeom>
                <a:avLst/>
                <a:gdLst/>
                <a:ahLst/>
                <a:cxnLst/>
                <a:rect l="0" t="0" r="r" b="b"/>
                <a:pathLst>
                  <a:path w="21600" h="21600">
                    <a:moveTo>
                      <a:pt x="1539" y="2700"/>
                    </a:moveTo>
                    <a:lnTo>
                      <a:pt x="1539" y="18900"/>
                    </a:lnTo>
                    <a:lnTo>
                      <a:pt x="20061" y="18900"/>
                    </a:lnTo>
                    <a:lnTo>
                      <a:pt x="20061" y="2700"/>
                    </a:lnTo>
                    <a:close/>
                    <a:moveTo>
                      <a:pt x="0" y="0"/>
                    </a:moveTo>
                    <a:lnTo>
                      <a:pt x="1539" y="2700"/>
                    </a:lnTo>
                    <a:moveTo>
                      <a:pt x="0" y="21600"/>
                    </a:moveTo>
                    <a:lnTo>
                      <a:pt x="1539" y="18900"/>
                    </a:lnTo>
                    <a:moveTo>
                      <a:pt x="21600" y="21600"/>
                    </a:moveTo>
                    <a:lnTo>
                      <a:pt x="20061" y="18900"/>
                    </a:lnTo>
                    <a:moveTo>
                      <a:pt x="21600" y="0"/>
                    </a:moveTo>
                    <a:lnTo>
                      <a:pt x="20061" y="2700"/>
                    </a:lnTo>
                  </a:path>
                </a:pathLst>
              </a:custGeom>
              <a:noFill/>
              <a:ln w="3175" cap="flat">
                <a:solidFill>
                  <a:srgbClr val="669999"/>
                </a:solidFill>
                <a:prstDash val="solid"/>
                <a:miter lim="800000"/>
                <a:headEnd type="none" w="med" len="med"/>
                <a:tailEnd type="none" w="med" len="med"/>
              </a:ln>
              <a:extLst>
                <a:ext uri="{909E8E84-426E-40dd-AFC4-6F175D3DCCD1}"/>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88097" name="Rectangle 33"/>
              <p:cNvSpPr>
                <a:spLocks/>
              </p:cNvSpPr>
              <p:nvPr/>
            </p:nvSpPr>
            <p:spPr bwMode="auto">
              <a:xfrm>
                <a:off x="63" y="192"/>
                <a:ext cx="744" cy="119"/>
              </a:xfrm>
              <a:prstGeom prst="rect">
                <a:avLst/>
              </a:prstGeom>
              <a:noFill/>
              <a:ln>
                <a:noFill/>
              </a:ln>
              <a:extLst>
                <a:ext uri="{909E8E84-426E-40dd-AFC4-6F175D3DCCD1}"/>
                <a:ext uri="{91240B29-F687-4f45-9708-019B960494DF}"/>
              </a:extLst>
            </p:spPr>
            <p:txBody>
              <a:bodyPr lIns="0" tIns="0" rIns="0" bIns="0" anchor="ctr"/>
              <a:lstStyle/>
              <a:p>
                <a:pPr>
                  <a:defRPr/>
                </a:pPr>
                <a:r>
                  <a:rPr lang="en-US" sz="1200">
                    <a:effectLst>
                      <a:outerShdw blurRad="38100" dist="38100" dir="2700000" algn="tl">
                        <a:srgbClr val="000000"/>
                      </a:outerShdw>
                    </a:effectLst>
                    <a:ea typeface="MS PGothic" pitchFamily="34" charset="-128"/>
                  </a:rPr>
                  <a:t>Geçici Davranışlar</a:t>
                </a:r>
              </a:p>
            </p:txBody>
          </p:sp>
        </p:grpSp>
        <p:grpSp>
          <p:nvGrpSpPr>
            <p:cNvPr id="10256" name="Group 42"/>
            <p:cNvGrpSpPr>
              <a:grpSpLocks/>
            </p:cNvGrpSpPr>
            <p:nvPr/>
          </p:nvGrpSpPr>
          <p:grpSpPr bwMode="auto">
            <a:xfrm>
              <a:off x="3050" y="681"/>
              <a:ext cx="872" cy="624"/>
              <a:chOff x="0" y="0"/>
              <a:chExt cx="871" cy="624"/>
            </a:xfrm>
          </p:grpSpPr>
          <p:sp>
            <p:nvSpPr>
              <p:cNvPr id="88099" name="AutoShape 35"/>
              <p:cNvSpPr>
                <a:spLocks/>
              </p:cNvSpPr>
              <p:nvPr/>
            </p:nvSpPr>
            <p:spPr bwMode="auto">
              <a:xfrm>
                <a:off x="0" y="63"/>
                <a:ext cx="871" cy="497"/>
              </a:xfrm>
              <a:custGeom>
                <a:avLst/>
                <a:gdLst/>
                <a:ahLst/>
                <a:cxnLst/>
                <a:rect l="0" t="0" r="r" b="b"/>
                <a:pathLst>
                  <a:path w="21600" h="21600">
                    <a:moveTo>
                      <a:pt x="0" y="0"/>
                    </a:moveTo>
                    <a:lnTo>
                      <a:pt x="0" y="21600"/>
                    </a:lnTo>
                    <a:lnTo>
                      <a:pt x="21600" y="21600"/>
                    </a:lnTo>
                    <a:lnTo>
                      <a:pt x="21600" y="0"/>
                    </a:lnTo>
                    <a:close/>
                    <a:moveTo>
                      <a:pt x="0" y="0"/>
                    </a:moveTo>
                  </a:path>
                </a:pathLst>
              </a:custGeom>
              <a:gradFill rotWithShape="0">
                <a:gsLst>
                  <a:gs pos="0">
                    <a:srgbClr val="669999"/>
                  </a:gs>
                  <a:gs pos="50000">
                    <a:srgbClr val="FFFFFF"/>
                  </a:gs>
                  <a:gs pos="100000">
                    <a:srgbClr val="669999"/>
                  </a:gs>
                </a:gsLst>
                <a:lin ang="18900000" scaled="1"/>
              </a:gradFill>
              <a:ln w="3175" cap="flat">
                <a:solidFill>
                  <a:srgbClr val="669999"/>
                </a:solidFill>
                <a:prstDash val="solid"/>
                <a:miter lim="800000"/>
                <a:headEnd type="none" w="med" len="med"/>
                <a:tailEnd type="none" w="med" len="med"/>
              </a:ln>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88100" name="AutoShape 36"/>
              <p:cNvSpPr>
                <a:spLocks/>
              </p:cNvSpPr>
              <p:nvPr/>
            </p:nvSpPr>
            <p:spPr bwMode="auto">
              <a:xfrm>
                <a:off x="0" y="63"/>
                <a:ext cx="871" cy="62"/>
              </a:xfrm>
              <a:custGeom>
                <a:avLst/>
                <a:gdLst/>
                <a:ahLst/>
                <a:cxnLst/>
                <a:rect l="0" t="0" r="r" b="b"/>
                <a:pathLst>
                  <a:path w="21600" h="21600">
                    <a:moveTo>
                      <a:pt x="0" y="0"/>
                    </a:moveTo>
                    <a:lnTo>
                      <a:pt x="1539" y="21600"/>
                    </a:lnTo>
                    <a:lnTo>
                      <a:pt x="20061" y="21600"/>
                    </a:lnTo>
                    <a:lnTo>
                      <a:pt x="21600" y="0"/>
                    </a:lnTo>
                    <a:close/>
                    <a:moveTo>
                      <a:pt x="0" y="0"/>
                    </a:moveTo>
                  </a:path>
                </a:pathLst>
              </a:custGeom>
              <a:solidFill>
                <a:srgbClr val="84ADAD"/>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88101" name="AutoShape 37"/>
              <p:cNvSpPr>
                <a:spLocks/>
              </p:cNvSpPr>
              <p:nvPr/>
            </p:nvSpPr>
            <p:spPr bwMode="auto">
              <a:xfrm>
                <a:off x="0" y="63"/>
                <a:ext cx="62" cy="497"/>
              </a:xfrm>
              <a:custGeom>
                <a:avLst/>
                <a:gdLst/>
                <a:ahLst/>
                <a:cxnLst/>
                <a:rect l="0" t="0" r="r" b="b"/>
                <a:pathLst>
                  <a:path w="21600" h="21600">
                    <a:moveTo>
                      <a:pt x="0" y="0"/>
                    </a:moveTo>
                    <a:lnTo>
                      <a:pt x="21600" y="2700"/>
                    </a:lnTo>
                    <a:lnTo>
                      <a:pt x="21600" y="18900"/>
                    </a:lnTo>
                    <a:lnTo>
                      <a:pt x="0" y="21600"/>
                    </a:lnTo>
                    <a:close/>
                    <a:moveTo>
                      <a:pt x="0" y="0"/>
                    </a:moveTo>
                  </a:path>
                </a:pathLst>
              </a:custGeom>
              <a:solidFill>
                <a:srgbClr val="A3C1C1"/>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88102" name="AutoShape 38"/>
              <p:cNvSpPr>
                <a:spLocks/>
              </p:cNvSpPr>
              <p:nvPr/>
            </p:nvSpPr>
            <p:spPr bwMode="auto">
              <a:xfrm>
                <a:off x="809" y="63"/>
                <a:ext cx="62" cy="497"/>
              </a:xfrm>
              <a:custGeom>
                <a:avLst/>
                <a:gdLst/>
                <a:ahLst/>
                <a:cxnLst/>
                <a:rect l="0" t="0" r="r" b="b"/>
                <a:pathLst>
                  <a:path w="21600" h="21600">
                    <a:moveTo>
                      <a:pt x="21600" y="0"/>
                    </a:moveTo>
                    <a:lnTo>
                      <a:pt x="0" y="2700"/>
                    </a:lnTo>
                    <a:lnTo>
                      <a:pt x="0" y="18900"/>
                    </a:lnTo>
                    <a:lnTo>
                      <a:pt x="21600" y="21600"/>
                    </a:lnTo>
                    <a:close/>
                    <a:moveTo>
                      <a:pt x="21600" y="0"/>
                    </a:moveTo>
                  </a:path>
                </a:pathLst>
              </a:custGeom>
              <a:solidFill>
                <a:srgbClr val="3D5B5B"/>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88103" name="AutoShape 39"/>
              <p:cNvSpPr>
                <a:spLocks/>
              </p:cNvSpPr>
              <p:nvPr/>
            </p:nvSpPr>
            <p:spPr bwMode="auto">
              <a:xfrm>
                <a:off x="0" y="498"/>
                <a:ext cx="871" cy="62"/>
              </a:xfrm>
              <a:custGeom>
                <a:avLst/>
                <a:gdLst/>
                <a:ahLst/>
                <a:cxnLst/>
                <a:rect l="0" t="0" r="r" b="b"/>
                <a:pathLst>
                  <a:path w="21600" h="21600">
                    <a:moveTo>
                      <a:pt x="21600" y="21600"/>
                    </a:moveTo>
                    <a:lnTo>
                      <a:pt x="20061" y="0"/>
                    </a:lnTo>
                    <a:lnTo>
                      <a:pt x="1539" y="0"/>
                    </a:lnTo>
                    <a:lnTo>
                      <a:pt x="0" y="21600"/>
                    </a:lnTo>
                    <a:close/>
                    <a:moveTo>
                      <a:pt x="21600" y="21600"/>
                    </a:moveTo>
                  </a:path>
                </a:pathLst>
              </a:custGeom>
              <a:solidFill>
                <a:srgbClr val="517A7A"/>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88104" name="AutoShape 40"/>
              <p:cNvSpPr>
                <a:spLocks/>
              </p:cNvSpPr>
              <p:nvPr/>
            </p:nvSpPr>
            <p:spPr bwMode="auto">
              <a:xfrm>
                <a:off x="0" y="63"/>
                <a:ext cx="871" cy="497"/>
              </a:xfrm>
              <a:custGeom>
                <a:avLst/>
                <a:gdLst/>
                <a:ahLst/>
                <a:cxnLst/>
                <a:rect l="0" t="0" r="r" b="b"/>
                <a:pathLst>
                  <a:path w="21600" h="21600">
                    <a:moveTo>
                      <a:pt x="1539" y="2700"/>
                    </a:moveTo>
                    <a:lnTo>
                      <a:pt x="1539" y="18900"/>
                    </a:lnTo>
                    <a:lnTo>
                      <a:pt x="20061" y="18900"/>
                    </a:lnTo>
                    <a:lnTo>
                      <a:pt x="20061" y="2700"/>
                    </a:lnTo>
                    <a:close/>
                    <a:moveTo>
                      <a:pt x="0" y="0"/>
                    </a:moveTo>
                    <a:lnTo>
                      <a:pt x="1539" y="2700"/>
                    </a:lnTo>
                    <a:moveTo>
                      <a:pt x="0" y="21600"/>
                    </a:moveTo>
                    <a:lnTo>
                      <a:pt x="1539" y="18900"/>
                    </a:lnTo>
                    <a:moveTo>
                      <a:pt x="21600" y="21600"/>
                    </a:moveTo>
                    <a:lnTo>
                      <a:pt x="20061" y="18900"/>
                    </a:lnTo>
                    <a:moveTo>
                      <a:pt x="21600" y="0"/>
                    </a:moveTo>
                    <a:lnTo>
                      <a:pt x="20061" y="2700"/>
                    </a:lnTo>
                  </a:path>
                </a:pathLst>
              </a:custGeom>
              <a:noFill/>
              <a:ln w="3175" cap="flat">
                <a:solidFill>
                  <a:srgbClr val="669999"/>
                </a:solidFill>
                <a:prstDash val="solid"/>
                <a:miter lim="800000"/>
                <a:headEnd type="none" w="med" len="med"/>
                <a:tailEnd type="none" w="med" len="med"/>
              </a:ln>
              <a:extLst>
                <a:ext uri="{909E8E84-426E-40dd-AFC4-6F175D3DCCD1}"/>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88105" name="Rectangle 41"/>
              <p:cNvSpPr>
                <a:spLocks/>
              </p:cNvSpPr>
              <p:nvPr/>
            </p:nvSpPr>
            <p:spPr bwMode="auto">
              <a:xfrm>
                <a:off x="63" y="0"/>
                <a:ext cx="744" cy="624"/>
              </a:xfrm>
              <a:prstGeom prst="rect">
                <a:avLst/>
              </a:prstGeom>
              <a:noFill/>
              <a:ln>
                <a:noFill/>
              </a:ln>
              <a:extLst>
                <a:ext uri="{909E8E84-426E-40dd-AFC4-6F175D3DCCD1}"/>
                <a:ext uri="{91240B29-F687-4f45-9708-019B960494DF}"/>
              </a:extLst>
            </p:spPr>
            <p:txBody>
              <a:bodyPr lIns="0" tIns="0" rIns="0" bIns="0" anchor="ctr"/>
              <a:lstStyle/>
              <a:p>
                <a:pPr>
                  <a:defRPr/>
                </a:pPr>
                <a:endParaRPr lang="en-US" sz="1100">
                  <a:effectLst>
                    <a:outerShdw blurRad="38100" dist="38100" dir="2700000" algn="tl">
                      <a:srgbClr val="000000"/>
                    </a:outerShdw>
                  </a:effectLst>
                  <a:ea typeface="MS PGothic" pitchFamily="34" charset="-128"/>
                </a:endParaRPr>
              </a:p>
              <a:p>
                <a:pPr>
                  <a:defRPr/>
                </a:pPr>
                <a:endParaRPr lang="en-US" sz="1100">
                  <a:effectLst>
                    <a:outerShdw blurRad="38100" dist="38100" dir="2700000" algn="tl">
                      <a:srgbClr val="000000"/>
                    </a:outerShdw>
                  </a:effectLst>
                  <a:ea typeface="MS PGothic" pitchFamily="34" charset="-128"/>
                </a:endParaRPr>
              </a:p>
              <a:p>
                <a:pPr>
                  <a:defRPr/>
                </a:pPr>
                <a:endParaRPr lang="en-US" sz="1100">
                  <a:effectLst>
                    <a:outerShdw blurRad="38100" dist="38100" dir="2700000" algn="tl">
                      <a:srgbClr val="000000"/>
                    </a:outerShdw>
                  </a:effectLst>
                  <a:ea typeface="MS PGothic" pitchFamily="34" charset="-128"/>
                </a:endParaRPr>
              </a:p>
              <a:p>
                <a:pPr>
                  <a:defRPr/>
                </a:pPr>
                <a:r>
                  <a:rPr lang="en-US" sz="1100">
                    <a:effectLst>
                      <a:outerShdw blurRad="38100" dist="38100" dir="2700000" algn="tl">
                        <a:srgbClr val="000000"/>
                      </a:outerShdw>
                    </a:effectLst>
                    <a:ea typeface="MS PGothic" pitchFamily="34" charset="-128"/>
                  </a:rPr>
                  <a:t>Çevre</a:t>
                </a:r>
              </a:p>
              <a:p>
                <a:pPr>
                  <a:defRPr/>
                </a:pPr>
                <a:r>
                  <a:rPr lang="en-US" sz="1100">
                    <a:effectLst>
                      <a:outerShdw blurRad="38100" dist="38100" dir="2700000" algn="tl">
                        <a:srgbClr val="000000"/>
                      </a:outerShdw>
                    </a:effectLst>
                    <a:ea typeface="MS PGothic" pitchFamily="34" charset="-128"/>
                  </a:rPr>
                  <a:t> (Öğrenilmiş Davranışlar)</a:t>
                </a:r>
              </a:p>
            </p:txBody>
          </p:sp>
        </p:grpSp>
        <p:grpSp>
          <p:nvGrpSpPr>
            <p:cNvPr id="10257" name="Group 50"/>
            <p:cNvGrpSpPr>
              <a:grpSpLocks/>
            </p:cNvGrpSpPr>
            <p:nvPr/>
          </p:nvGrpSpPr>
          <p:grpSpPr bwMode="auto">
            <a:xfrm>
              <a:off x="0" y="1490"/>
              <a:ext cx="871" cy="497"/>
              <a:chOff x="0" y="0"/>
              <a:chExt cx="871" cy="496"/>
            </a:xfrm>
          </p:grpSpPr>
          <p:sp>
            <p:nvSpPr>
              <p:cNvPr id="88107" name="AutoShape 43"/>
              <p:cNvSpPr>
                <a:spLocks/>
              </p:cNvSpPr>
              <p:nvPr/>
            </p:nvSpPr>
            <p:spPr bwMode="auto">
              <a:xfrm>
                <a:off x="0" y="0"/>
                <a:ext cx="871" cy="496"/>
              </a:xfrm>
              <a:custGeom>
                <a:avLst/>
                <a:gdLst/>
                <a:ahLst/>
                <a:cxnLst/>
                <a:rect l="0" t="0" r="r" b="b"/>
                <a:pathLst>
                  <a:path w="21600" h="21600">
                    <a:moveTo>
                      <a:pt x="0" y="0"/>
                    </a:moveTo>
                    <a:lnTo>
                      <a:pt x="0" y="21600"/>
                    </a:lnTo>
                    <a:lnTo>
                      <a:pt x="21600" y="21600"/>
                    </a:lnTo>
                    <a:lnTo>
                      <a:pt x="21600" y="0"/>
                    </a:lnTo>
                    <a:close/>
                    <a:moveTo>
                      <a:pt x="0" y="0"/>
                    </a:moveTo>
                  </a:path>
                </a:pathLst>
              </a:custGeom>
              <a:gradFill rotWithShape="0">
                <a:gsLst>
                  <a:gs pos="0">
                    <a:srgbClr val="7E9CE8"/>
                  </a:gs>
                  <a:gs pos="50000">
                    <a:srgbClr val="FFFFFF"/>
                  </a:gs>
                  <a:gs pos="100000">
                    <a:srgbClr val="7E9CE8"/>
                  </a:gs>
                </a:gsLst>
                <a:lin ang="18900000" scaled="1"/>
              </a:gradFill>
              <a:ln w="3175" cap="flat">
                <a:solidFill>
                  <a:srgbClr val="7E9CE8"/>
                </a:solidFill>
                <a:prstDash val="solid"/>
                <a:miter lim="800000"/>
                <a:headEnd type="none" w="med" len="med"/>
                <a:tailEnd type="none" w="med" len="med"/>
              </a:ln>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88108" name="AutoShape 44"/>
              <p:cNvSpPr>
                <a:spLocks/>
              </p:cNvSpPr>
              <p:nvPr/>
            </p:nvSpPr>
            <p:spPr bwMode="auto">
              <a:xfrm>
                <a:off x="0" y="0"/>
                <a:ext cx="871" cy="62"/>
              </a:xfrm>
              <a:custGeom>
                <a:avLst/>
                <a:gdLst/>
                <a:ahLst/>
                <a:cxnLst/>
                <a:rect l="0" t="0" r="r" b="b"/>
                <a:pathLst>
                  <a:path w="21600" h="21600">
                    <a:moveTo>
                      <a:pt x="0" y="0"/>
                    </a:moveTo>
                    <a:lnTo>
                      <a:pt x="1540" y="21600"/>
                    </a:lnTo>
                    <a:lnTo>
                      <a:pt x="20060" y="21600"/>
                    </a:lnTo>
                    <a:lnTo>
                      <a:pt x="21600" y="0"/>
                    </a:lnTo>
                    <a:close/>
                    <a:moveTo>
                      <a:pt x="0" y="0"/>
                    </a:moveTo>
                  </a:path>
                </a:pathLst>
              </a:custGeom>
              <a:solidFill>
                <a:srgbClr val="97AFEC"/>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88109" name="AutoShape 45"/>
              <p:cNvSpPr>
                <a:spLocks/>
              </p:cNvSpPr>
              <p:nvPr/>
            </p:nvSpPr>
            <p:spPr bwMode="auto">
              <a:xfrm>
                <a:off x="0" y="0"/>
                <a:ext cx="62" cy="496"/>
              </a:xfrm>
              <a:custGeom>
                <a:avLst/>
                <a:gdLst/>
                <a:ahLst/>
                <a:cxnLst/>
                <a:rect l="0" t="0" r="r" b="b"/>
                <a:pathLst>
                  <a:path w="21600" h="21600">
                    <a:moveTo>
                      <a:pt x="0" y="0"/>
                    </a:moveTo>
                    <a:lnTo>
                      <a:pt x="21600" y="2700"/>
                    </a:lnTo>
                    <a:lnTo>
                      <a:pt x="21600" y="18900"/>
                    </a:lnTo>
                    <a:lnTo>
                      <a:pt x="0" y="21600"/>
                    </a:lnTo>
                    <a:close/>
                    <a:moveTo>
                      <a:pt x="0" y="0"/>
                    </a:moveTo>
                  </a:path>
                </a:pathLst>
              </a:custGeom>
              <a:solidFill>
                <a:srgbClr val="B1C3F1"/>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88110" name="AutoShape 46"/>
              <p:cNvSpPr>
                <a:spLocks/>
              </p:cNvSpPr>
              <p:nvPr/>
            </p:nvSpPr>
            <p:spPr bwMode="auto">
              <a:xfrm>
                <a:off x="809" y="0"/>
                <a:ext cx="62" cy="496"/>
              </a:xfrm>
              <a:custGeom>
                <a:avLst/>
                <a:gdLst/>
                <a:ahLst/>
                <a:cxnLst/>
                <a:rect l="0" t="0" r="r" b="b"/>
                <a:pathLst>
                  <a:path w="21600" h="21600">
                    <a:moveTo>
                      <a:pt x="21600" y="0"/>
                    </a:moveTo>
                    <a:lnTo>
                      <a:pt x="0" y="2700"/>
                    </a:lnTo>
                    <a:lnTo>
                      <a:pt x="0" y="18900"/>
                    </a:lnTo>
                    <a:lnTo>
                      <a:pt x="21600" y="21600"/>
                    </a:lnTo>
                    <a:close/>
                    <a:moveTo>
                      <a:pt x="21600" y="0"/>
                    </a:moveTo>
                  </a:path>
                </a:pathLst>
              </a:custGeom>
              <a:solidFill>
                <a:srgbClr val="4B5D8B"/>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88111" name="AutoShape 47"/>
              <p:cNvSpPr>
                <a:spLocks/>
              </p:cNvSpPr>
              <p:nvPr/>
            </p:nvSpPr>
            <p:spPr bwMode="auto">
              <a:xfrm>
                <a:off x="0" y="434"/>
                <a:ext cx="871" cy="62"/>
              </a:xfrm>
              <a:custGeom>
                <a:avLst/>
                <a:gdLst/>
                <a:ahLst/>
                <a:cxnLst/>
                <a:rect l="0" t="0" r="r" b="b"/>
                <a:pathLst>
                  <a:path w="21600" h="21600">
                    <a:moveTo>
                      <a:pt x="21600" y="21600"/>
                    </a:moveTo>
                    <a:lnTo>
                      <a:pt x="20060" y="0"/>
                    </a:lnTo>
                    <a:lnTo>
                      <a:pt x="1540" y="0"/>
                    </a:lnTo>
                    <a:lnTo>
                      <a:pt x="0" y="21600"/>
                    </a:lnTo>
                    <a:close/>
                    <a:moveTo>
                      <a:pt x="21600" y="21600"/>
                    </a:moveTo>
                  </a:path>
                </a:pathLst>
              </a:custGeom>
              <a:solidFill>
                <a:srgbClr val="647CB9"/>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88112" name="AutoShape 48"/>
              <p:cNvSpPr>
                <a:spLocks/>
              </p:cNvSpPr>
              <p:nvPr/>
            </p:nvSpPr>
            <p:spPr bwMode="auto">
              <a:xfrm>
                <a:off x="0" y="0"/>
                <a:ext cx="871" cy="496"/>
              </a:xfrm>
              <a:custGeom>
                <a:avLst/>
                <a:gdLst/>
                <a:ahLst/>
                <a:cxnLst/>
                <a:rect l="0" t="0" r="r" b="b"/>
                <a:pathLst>
                  <a:path w="21600" h="21600">
                    <a:moveTo>
                      <a:pt x="1540" y="2700"/>
                    </a:moveTo>
                    <a:lnTo>
                      <a:pt x="1540" y="18900"/>
                    </a:lnTo>
                    <a:lnTo>
                      <a:pt x="20060" y="18900"/>
                    </a:lnTo>
                    <a:lnTo>
                      <a:pt x="20060" y="2700"/>
                    </a:lnTo>
                    <a:close/>
                    <a:moveTo>
                      <a:pt x="0" y="0"/>
                    </a:moveTo>
                    <a:lnTo>
                      <a:pt x="1540" y="2700"/>
                    </a:lnTo>
                    <a:moveTo>
                      <a:pt x="0" y="21600"/>
                    </a:moveTo>
                    <a:lnTo>
                      <a:pt x="1540" y="18900"/>
                    </a:lnTo>
                    <a:moveTo>
                      <a:pt x="21600" y="21600"/>
                    </a:moveTo>
                    <a:lnTo>
                      <a:pt x="20060" y="18900"/>
                    </a:lnTo>
                    <a:moveTo>
                      <a:pt x="21600" y="0"/>
                    </a:moveTo>
                    <a:lnTo>
                      <a:pt x="20060" y="2700"/>
                    </a:lnTo>
                  </a:path>
                </a:pathLst>
              </a:custGeom>
              <a:noFill/>
              <a:ln w="3175" cap="flat">
                <a:solidFill>
                  <a:srgbClr val="7E9CE8"/>
                </a:solidFill>
                <a:prstDash val="solid"/>
                <a:miter lim="800000"/>
                <a:headEnd type="none" w="med" len="med"/>
                <a:tailEnd type="none" w="med" len="med"/>
              </a:ln>
              <a:extLst>
                <a:ext uri="{909E8E84-426E-40dd-AFC4-6F175D3DCCD1}"/>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88113" name="Rectangle 49"/>
              <p:cNvSpPr>
                <a:spLocks/>
              </p:cNvSpPr>
              <p:nvPr/>
            </p:nvSpPr>
            <p:spPr bwMode="auto">
              <a:xfrm>
                <a:off x="63" y="192"/>
                <a:ext cx="744" cy="119"/>
              </a:xfrm>
              <a:prstGeom prst="rect">
                <a:avLst/>
              </a:prstGeom>
              <a:noFill/>
              <a:ln>
                <a:noFill/>
              </a:ln>
              <a:extLst>
                <a:ext uri="{909E8E84-426E-40dd-AFC4-6F175D3DCCD1}"/>
                <a:ext uri="{91240B29-F687-4f45-9708-019B960494DF}"/>
              </a:extLst>
            </p:spPr>
            <p:txBody>
              <a:bodyPr lIns="0" tIns="0" rIns="0" bIns="0" anchor="ctr"/>
              <a:lstStyle/>
              <a:p>
                <a:pPr>
                  <a:defRPr/>
                </a:pPr>
                <a:r>
                  <a:rPr lang="en-US" sz="1200">
                    <a:effectLst>
                      <a:outerShdw blurRad="38100" dist="38100" dir="2700000" algn="tl">
                        <a:srgbClr val="000000"/>
                      </a:outerShdw>
                    </a:effectLst>
                    <a:ea typeface="MS PGothic" pitchFamily="34" charset="-128"/>
                  </a:rPr>
                  <a:t>Refleks</a:t>
                </a:r>
              </a:p>
            </p:txBody>
          </p:sp>
        </p:grpSp>
        <p:grpSp>
          <p:nvGrpSpPr>
            <p:cNvPr id="10258" name="Group 58"/>
            <p:cNvGrpSpPr>
              <a:grpSpLocks/>
            </p:cNvGrpSpPr>
            <p:nvPr/>
          </p:nvGrpSpPr>
          <p:grpSpPr bwMode="auto">
            <a:xfrm>
              <a:off x="1016" y="1490"/>
              <a:ext cx="872" cy="497"/>
              <a:chOff x="0" y="0"/>
              <a:chExt cx="871" cy="496"/>
            </a:xfrm>
          </p:grpSpPr>
          <p:sp>
            <p:nvSpPr>
              <p:cNvPr id="88115" name="AutoShape 51"/>
              <p:cNvSpPr>
                <a:spLocks/>
              </p:cNvSpPr>
              <p:nvPr/>
            </p:nvSpPr>
            <p:spPr bwMode="auto">
              <a:xfrm>
                <a:off x="0" y="0"/>
                <a:ext cx="871" cy="496"/>
              </a:xfrm>
              <a:custGeom>
                <a:avLst/>
                <a:gdLst/>
                <a:ahLst/>
                <a:cxnLst/>
                <a:rect l="0" t="0" r="r" b="b"/>
                <a:pathLst>
                  <a:path w="21600" h="21600">
                    <a:moveTo>
                      <a:pt x="0" y="0"/>
                    </a:moveTo>
                    <a:lnTo>
                      <a:pt x="0" y="21600"/>
                    </a:lnTo>
                    <a:lnTo>
                      <a:pt x="21600" y="21600"/>
                    </a:lnTo>
                    <a:lnTo>
                      <a:pt x="21600" y="0"/>
                    </a:lnTo>
                    <a:close/>
                    <a:moveTo>
                      <a:pt x="0" y="0"/>
                    </a:moveTo>
                  </a:path>
                </a:pathLst>
              </a:custGeom>
              <a:gradFill rotWithShape="0">
                <a:gsLst>
                  <a:gs pos="0">
                    <a:srgbClr val="7E9CE8"/>
                  </a:gs>
                  <a:gs pos="50000">
                    <a:srgbClr val="FFFFFF"/>
                  </a:gs>
                  <a:gs pos="100000">
                    <a:srgbClr val="7E9CE8"/>
                  </a:gs>
                </a:gsLst>
                <a:lin ang="18900000" scaled="1"/>
              </a:gradFill>
              <a:ln w="3175" cap="flat">
                <a:solidFill>
                  <a:srgbClr val="7E9CE8"/>
                </a:solidFill>
                <a:prstDash val="solid"/>
                <a:miter lim="800000"/>
                <a:headEnd type="none" w="med" len="med"/>
                <a:tailEnd type="none" w="med" len="med"/>
              </a:ln>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88116" name="AutoShape 52"/>
              <p:cNvSpPr>
                <a:spLocks/>
              </p:cNvSpPr>
              <p:nvPr/>
            </p:nvSpPr>
            <p:spPr bwMode="auto">
              <a:xfrm>
                <a:off x="0" y="0"/>
                <a:ext cx="871" cy="62"/>
              </a:xfrm>
              <a:custGeom>
                <a:avLst/>
                <a:gdLst/>
                <a:ahLst/>
                <a:cxnLst/>
                <a:rect l="0" t="0" r="r" b="b"/>
                <a:pathLst>
                  <a:path w="21600" h="21600">
                    <a:moveTo>
                      <a:pt x="0" y="0"/>
                    </a:moveTo>
                    <a:lnTo>
                      <a:pt x="1540" y="21600"/>
                    </a:lnTo>
                    <a:lnTo>
                      <a:pt x="20060" y="21600"/>
                    </a:lnTo>
                    <a:lnTo>
                      <a:pt x="21600" y="0"/>
                    </a:lnTo>
                    <a:close/>
                    <a:moveTo>
                      <a:pt x="0" y="0"/>
                    </a:moveTo>
                  </a:path>
                </a:pathLst>
              </a:custGeom>
              <a:solidFill>
                <a:srgbClr val="97AFEC"/>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88117" name="AutoShape 53"/>
              <p:cNvSpPr>
                <a:spLocks/>
              </p:cNvSpPr>
              <p:nvPr/>
            </p:nvSpPr>
            <p:spPr bwMode="auto">
              <a:xfrm>
                <a:off x="0" y="0"/>
                <a:ext cx="62" cy="496"/>
              </a:xfrm>
              <a:custGeom>
                <a:avLst/>
                <a:gdLst/>
                <a:ahLst/>
                <a:cxnLst/>
                <a:rect l="0" t="0" r="r" b="b"/>
                <a:pathLst>
                  <a:path w="21600" h="21600">
                    <a:moveTo>
                      <a:pt x="0" y="0"/>
                    </a:moveTo>
                    <a:lnTo>
                      <a:pt x="21600" y="2700"/>
                    </a:lnTo>
                    <a:lnTo>
                      <a:pt x="21600" y="18900"/>
                    </a:lnTo>
                    <a:lnTo>
                      <a:pt x="0" y="21600"/>
                    </a:lnTo>
                    <a:close/>
                    <a:moveTo>
                      <a:pt x="0" y="0"/>
                    </a:moveTo>
                  </a:path>
                </a:pathLst>
              </a:custGeom>
              <a:solidFill>
                <a:srgbClr val="B1C3F1"/>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88118" name="AutoShape 54"/>
              <p:cNvSpPr>
                <a:spLocks/>
              </p:cNvSpPr>
              <p:nvPr/>
            </p:nvSpPr>
            <p:spPr bwMode="auto">
              <a:xfrm>
                <a:off x="809" y="0"/>
                <a:ext cx="62" cy="496"/>
              </a:xfrm>
              <a:custGeom>
                <a:avLst/>
                <a:gdLst/>
                <a:ahLst/>
                <a:cxnLst/>
                <a:rect l="0" t="0" r="r" b="b"/>
                <a:pathLst>
                  <a:path w="21600" h="21600">
                    <a:moveTo>
                      <a:pt x="21600" y="0"/>
                    </a:moveTo>
                    <a:lnTo>
                      <a:pt x="0" y="2700"/>
                    </a:lnTo>
                    <a:lnTo>
                      <a:pt x="0" y="18900"/>
                    </a:lnTo>
                    <a:lnTo>
                      <a:pt x="21600" y="21600"/>
                    </a:lnTo>
                    <a:close/>
                    <a:moveTo>
                      <a:pt x="21600" y="0"/>
                    </a:moveTo>
                  </a:path>
                </a:pathLst>
              </a:custGeom>
              <a:solidFill>
                <a:srgbClr val="4B5D8B"/>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88119" name="AutoShape 55"/>
              <p:cNvSpPr>
                <a:spLocks/>
              </p:cNvSpPr>
              <p:nvPr/>
            </p:nvSpPr>
            <p:spPr bwMode="auto">
              <a:xfrm>
                <a:off x="0" y="434"/>
                <a:ext cx="871" cy="62"/>
              </a:xfrm>
              <a:custGeom>
                <a:avLst/>
                <a:gdLst/>
                <a:ahLst/>
                <a:cxnLst/>
                <a:rect l="0" t="0" r="r" b="b"/>
                <a:pathLst>
                  <a:path w="21600" h="21600">
                    <a:moveTo>
                      <a:pt x="21600" y="21600"/>
                    </a:moveTo>
                    <a:lnTo>
                      <a:pt x="20060" y="0"/>
                    </a:lnTo>
                    <a:lnTo>
                      <a:pt x="1540" y="0"/>
                    </a:lnTo>
                    <a:lnTo>
                      <a:pt x="0" y="21600"/>
                    </a:lnTo>
                    <a:close/>
                    <a:moveTo>
                      <a:pt x="21600" y="21600"/>
                    </a:moveTo>
                  </a:path>
                </a:pathLst>
              </a:custGeom>
              <a:solidFill>
                <a:srgbClr val="647CB9"/>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88120" name="AutoShape 56"/>
              <p:cNvSpPr>
                <a:spLocks/>
              </p:cNvSpPr>
              <p:nvPr/>
            </p:nvSpPr>
            <p:spPr bwMode="auto">
              <a:xfrm>
                <a:off x="0" y="0"/>
                <a:ext cx="871" cy="496"/>
              </a:xfrm>
              <a:custGeom>
                <a:avLst/>
                <a:gdLst/>
                <a:ahLst/>
                <a:cxnLst/>
                <a:rect l="0" t="0" r="r" b="b"/>
                <a:pathLst>
                  <a:path w="21600" h="21600">
                    <a:moveTo>
                      <a:pt x="1540" y="2700"/>
                    </a:moveTo>
                    <a:lnTo>
                      <a:pt x="1540" y="18900"/>
                    </a:lnTo>
                    <a:lnTo>
                      <a:pt x="20060" y="18900"/>
                    </a:lnTo>
                    <a:lnTo>
                      <a:pt x="20060" y="2700"/>
                    </a:lnTo>
                    <a:close/>
                    <a:moveTo>
                      <a:pt x="0" y="0"/>
                    </a:moveTo>
                    <a:lnTo>
                      <a:pt x="1540" y="2700"/>
                    </a:lnTo>
                    <a:moveTo>
                      <a:pt x="0" y="21600"/>
                    </a:moveTo>
                    <a:lnTo>
                      <a:pt x="1540" y="18900"/>
                    </a:lnTo>
                    <a:moveTo>
                      <a:pt x="21600" y="21600"/>
                    </a:moveTo>
                    <a:lnTo>
                      <a:pt x="20060" y="18900"/>
                    </a:lnTo>
                    <a:moveTo>
                      <a:pt x="21600" y="0"/>
                    </a:moveTo>
                    <a:lnTo>
                      <a:pt x="20060" y="2700"/>
                    </a:lnTo>
                  </a:path>
                </a:pathLst>
              </a:custGeom>
              <a:noFill/>
              <a:ln w="3175" cap="flat">
                <a:solidFill>
                  <a:srgbClr val="7E9CE8"/>
                </a:solidFill>
                <a:prstDash val="solid"/>
                <a:miter lim="800000"/>
                <a:headEnd type="none" w="med" len="med"/>
                <a:tailEnd type="none" w="med" len="med"/>
              </a:ln>
              <a:extLst>
                <a:ext uri="{909E8E84-426E-40dd-AFC4-6F175D3DCCD1}"/>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88121" name="Rectangle 57"/>
              <p:cNvSpPr>
                <a:spLocks/>
              </p:cNvSpPr>
              <p:nvPr/>
            </p:nvSpPr>
            <p:spPr bwMode="auto">
              <a:xfrm>
                <a:off x="63" y="192"/>
                <a:ext cx="744" cy="119"/>
              </a:xfrm>
              <a:prstGeom prst="rect">
                <a:avLst/>
              </a:prstGeom>
              <a:noFill/>
              <a:ln>
                <a:noFill/>
              </a:ln>
              <a:extLst>
                <a:ext uri="{909E8E84-426E-40dd-AFC4-6F175D3DCCD1}"/>
                <a:ext uri="{91240B29-F687-4f45-9708-019B960494DF}"/>
              </a:extLst>
            </p:spPr>
            <p:txBody>
              <a:bodyPr lIns="0" tIns="0" rIns="0" bIns="0" anchor="ctr"/>
              <a:lstStyle/>
              <a:p>
                <a:pPr>
                  <a:defRPr/>
                </a:pPr>
                <a:r>
                  <a:rPr lang="en-US" sz="1200">
                    <a:effectLst>
                      <a:outerShdw blurRad="38100" dist="38100" dir="2700000" algn="tl">
                        <a:srgbClr val="000000"/>
                      </a:outerShdw>
                    </a:effectLst>
                    <a:ea typeface="MS PGothic" pitchFamily="34" charset="-128"/>
                  </a:rPr>
                  <a:t>İçgüdü</a:t>
                </a:r>
              </a:p>
            </p:txBody>
          </p:sp>
        </p:grpSp>
        <p:grpSp>
          <p:nvGrpSpPr>
            <p:cNvPr id="10259" name="Group 66"/>
            <p:cNvGrpSpPr>
              <a:grpSpLocks/>
            </p:cNvGrpSpPr>
            <p:nvPr/>
          </p:nvGrpSpPr>
          <p:grpSpPr bwMode="auto">
            <a:xfrm>
              <a:off x="2033" y="1490"/>
              <a:ext cx="872" cy="497"/>
              <a:chOff x="0" y="0"/>
              <a:chExt cx="871" cy="496"/>
            </a:xfrm>
          </p:grpSpPr>
          <p:sp>
            <p:nvSpPr>
              <p:cNvPr id="88123" name="AutoShape 59"/>
              <p:cNvSpPr>
                <a:spLocks/>
              </p:cNvSpPr>
              <p:nvPr/>
            </p:nvSpPr>
            <p:spPr bwMode="auto">
              <a:xfrm>
                <a:off x="0" y="0"/>
                <a:ext cx="871" cy="496"/>
              </a:xfrm>
              <a:custGeom>
                <a:avLst/>
                <a:gdLst/>
                <a:ahLst/>
                <a:cxnLst/>
                <a:rect l="0" t="0" r="r" b="b"/>
                <a:pathLst>
                  <a:path w="21600" h="21600">
                    <a:moveTo>
                      <a:pt x="0" y="0"/>
                    </a:moveTo>
                    <a:lnTo>
                      <a:pt x="0" y="21600"/>
                    </a:lnTo>
                    <a:lnTo>
                      <a:pt x="21600" y="21600"/>
                    </a:lnTo>
                    <a:lnTo>
                      <a:pt x="21600" y="0"/>
                    </a:lnTo>
                    <a:close/>
                    <a:moveTo>
                      <a:pt x="0" y="0"/>
                    </a:moveTo>
                  </a:path>
                </a:pathLst>
              </a:custGeom>
              <a:gradFill rotWithShape="0">
                <a:gsLst>
                  <a:gs pos="0">
                    <a:srgbClr val="7E9CE8"/>
                  </a:gs>
                  <a:gs pos="50000">
                    <a:srgbClr val="FFFFFF"/>
                  </a:gs>
                  <a:gs pos="100000">
                    <a:srgbClr val="7E9CE8"/>
                  </a:gs>
                </a:gsLst>
                <a:lin ang="18900000" scaled="1"/>
              </a:gradFill>
              <a:ln w="3175" cap="flat">
                <a:solidFill>
                  <a:srgbClr val="7E9CE8"/>
                </a:solidFill>
                <a:prstDash val="solid"/>
                <a:miter lim="800000"/>
                <a:headEnd type="none" w="med" len="med"/>
                <a:tailEnd type="none" w="med" len="med"/>
              </a:ln>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88124" name="AutoShape 60"/>
              <p:cNvSpPr>
                <a:spLocks/>
              </p:cNvSpPr>
              <p:nvPr/>
            </p:nvSpPr>
            <p:spPr bwMode="auto">
              <a:xfrm>
                <a:off x="0" y="0"/>
                <a:ext cx="871" cy="62"/>
              </a:xfrm>
              <a:custGeom>
                <a:avLst/>
                <a:gdLst/>
                <a:ahLst/>
                <a:cxnLst/>
                <a:rect l="0" t="0" r="r" b="b"/>
                <a:pathLst>
                  <a:path w="21600" h="21600">
                    <a:moveTo>
                      <a:pt x="0" y="0"/>
                    </a:moveTo>
                    <a:lnTo>
                      <a:pt x="1539" y="21600"/>
                    </a:lnTo>
                    <a:lnTo>
                      <a:pt x="20061" y="21600"/>
                    </a:lnTo>
                    <a:lnTo>
                      <a:pt x="21600" y="0"/>
                    </a:lnTo>
                    <a:close/>
                    <a:moveTo>
                      <a:pt x="0" y="0"/>
                    </a:moveTo>
                  </a:path>
                </a:pathLst>
              </a:custGeom>
              <a:solidFill>
                <a:srgbClr val="97AFEC"/>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88125" name="AutoShape 61"/>
              <p:cNvSpPr>
                <a:spLocks/>
              </p:cNvSpPr>
              <p:nvPr/>
            </p:nvSpPr>
            <p:spPr bwMode="auto">
              <a:xfrm>
                <a:off x="0" y="0"/>
                <a:ext cx="62" cy="496"/>
              </a:xfrm>
              <a:custGeom>
                <a:avLst/>
                <a:gdLst/>
                <a:ahLst/>
                <a:cxnLst/>
                <a:rect l="0" t="0" r="r" b="b"/>
                <a:pathLst>
                  <a:path w="21600" h="21600">
                    <a:moveTo>
                      <a:pt x="0" y="0"/>
                    </a:moveTo>
                    <a:lnTo>
                      <a:pt x="21600" y="2700"/>
                    </a:lnTo>
                    <a:lnTo>
                      <a:pt x="21600" y="18900"/>
                    </a:lnTo>
                    <a:lnTo>
                      <a:pt x="0" y="21600"/>
                    </a:lnTo>
                    <a:close/>
                    <a:moveTo>
                      <a:pt x="0" y="0"/>
                    </a:moveTo>
                  </a:path>
                </a:pathLst>
              </a:custGeom>
              <a:solidFill>
                <a:srgbClr val="B1C3F1"/>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88126" name="AutoShape 62"/>
              <p:cNvSpPr>
                <a:spLocks/>
              </p:cNvSpPr>
              <p:nvPr/>
            </p:nvSpPr>
            <p:spPr bwMode="auto">
              <a:xfrm>
                <a:off x="809" y="0"/>
                <a:ext cx="62" cy="496"/>
              </a:xfrm>
              <a:custGeom>
                <a:avLst/>
                <a:gdLst/>
                <a:ahLst/>
                <a:cxnLst/>
                <a:rect l="0" t="0" r="r" b="b"/>
                <a:pathLst>
                  <a:path w="21600" h="21600">
                    <a:moveTo>
                      <a:pt x="21600" y="0"/>
                    </a:moveTo>
                    <a:lnTo>
                      <a:pt x="0" y="2700"/>
                    </a:lnTo>
                    <a:lnTo>
                      <a:pt x="0" y="18900"/>
                    </a:lnTo>
                    <a:lnTo>
                      <a:pt x="21600" y="21600"/>
                    </a:lnTo>
                    <a:close/>
                    <a:moveTo>
                      <a:pt x="21600" y="0"/>
                    </a:moveTo>
                  </a:path>
                </a:pathLst>
              </a:custGeom>
              <a:solidFill>
                <a:srgbClr val="4B5D8B"/>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88127" name="AutoShape 63"/>
              <p:cNvSpPr>
                <a:spLocks/>
              </p:cNvSpPr>
              <p:nvPr/>
            </p:nvSpPr>
            <p:spPr bwMode="auto">
              <a:xfrm>
                <a:off x="0" y="434"/>
                <a:ext cx="871" cy="62"/>
              </a:xfrm>
              <a:custGeom>
                <a:avLst/>
                <a:gdLst/>
                <a:ahLst/>
                <a:cxnLst/>
                <a:rect l="0" t="0" r="r" b="b"/>
                <a:pathLst>
                  <a:path w="21600" h="21600">
                    <a:moveTo>
                      <a:pt x="21600" y="21600"/>
                    </a:moveTo>
                    <a:lnTo>
                      <a:pt x="20061" y="0"/>
                    </a:lnTo>
                    <a:lnTo>
                      <a:pt x="1539" y="0"/>
                    </a:lnTo>
                    <a:lnTo>
                      <a:pt x="0" y="21600"/>
                    </a:lnTo>
                    <a:close/>
                    <a:moveTo>
                      <a:pt x="21600" y="21600"/>
                    </a:moveTo>
                  </a:path>
                </a:pathLst>
              </a:custGeom>
              <a:solidFill>
                <a:srgbClr val="647CB9"/>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88128" name="AutoShape 64"/>
              <p:cNvSpPr>
                <a:spLocks/>
              </p:cNvSpPr>
              <p:nvPr/>
            </p:nvSpPr>
            <p:spPr bwMode="auto">
              <a:xfrm>
                <a:off x="0" y="0"/>
                <a:ext cx="871" cy="496"/>
              </a:xfrm>
              <a:custGeom>
                <a:avLst/>
                <a:gdLst/>
                <a:ahLst/>
                <a:cxnLst/>
                <a:rect l="0" t="0" r="r" b="b"/>
                <a:pathLst>
                  <a:path w="21600" h="21600">
                    <a:moveTo>
                      <a:pt x="1539" y="2700"/>
                    </a:moveTo>
                    <a:lnTo>
                      <a:pt x="1539" y="18900"/>
                    </a:lnTo>
                    <a:lnTo>
                      <a:pt x="20061" y="18900"/>
                    </a:lnTo>
                    <a:lnTo>
                      <a:pt x="20061" y="2700"/>
                    </a:lnTo>
                    <a:close/>
                    <a:moveTo>
                      <a:pt x="0" y="0"/>
                    </a:moveTo>
                    <a:lnTo>
                      <a:pt x="1539" y="2700"/>
                    </a:lnTo>
                    <a:moveTo>
                      <a:pt x="0" y="21600"/>
                    </a:moveTo>
                    <a:lnTo>
                      <a:pt x="1539" y="18900"/>
                    </a:lnTo>
                    <a:moveTo>
                      <a:pt x="21600" y="21600"/>
                    </a:moveTo>
                    <a:lnTo>
                      <a:pt x="20061" y="18900"/>
                    </a:lnTo>
                    <a:moveTo>
                      <a:pt x="21600" y="0"/>
                    </a:moveTo>
                    <a:lnTo>
                      <a:pt x="20061" y="2700"/>
                    </a:lnTo>
                  </a:path>
                </a:pathLst>
              </a:custGeom>
              <a:noFill/>
              <a:ln w="3175" cap="flat">
                <a:solidFill>
                  <a:srgbClr val="7E9CE8"/>
                </a:solidFill>
                <a:prstDash val="solid"/>
                <a:miter lim="800000"/>
                <a:headEnd type="none" w="med" len="med"/>
                <a:tailEnd type="none" w="med" len="med"/>
              </a:ln>
              <a:extLst>
                <a:ext uri="{909E8E84-426E-40dd-AFC4-6F175D3DCCD1}"/>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88129" name="Rectangle 65"/>
              <p:cNvSpPr>
                <a:spLocks/>
              </p:cNvSpPr>
              <p:nvPr/>
            </p:nvSpPr>
            <p:spPr bwMode="auto">
              <a:xfrm>
                <a:off x="63" y="192"/>
                <a:ext cx="744" cy="119"/>
              </a:xfrm>
              <a:prstGeom prst="rect">
                <a:avLst/>
              </a:prstGeom>
              <a:noFill/>
              <a:ln>
                <a:noFill/>
              </a:ln>
              <a:extLst>
                <a:ext uri="{909E8E84-426E-40dd-AFC4-6F175D3DCCD1}"/>
                <a:ext uri="{91240B29-F687-4f45-9708-019B960494DF}"/>
              </a:extLst>
            </p:spPr>
            <p:txBody>
              <a:bodyPr lIns="0" tIns="0" rIns="0" bIns="0" anchor="ctr"/>
              <a:lstStyle/>
              <a:p>
                <a:pPr>
                  <a:defRPr/>
                </a:pPr>
                <a:r>
                  <a:rPr lang="en-US" sz="1200">
                    <a:effectLst>
                      <a:outerShdw blurRad="38100" dist="38100" dir="2700000" algn="tl">
                        <a:srgbClr val="000000"/>
                      </a:outerShdw>
                    </a:effectLst>
                    <a:ea typeface="MS PGothic" pitchFamily="34" charset="-128"/>
                  </a:rPr>
                  <a:t>Uyarıcı</a:t>
                </a:r>
              </a:p>
            </p:txBody>
          </p:sp>
        </p:grpSp>
        <p:grpSp>
          <p:nvGrpSpPr>
            <p:cNvPr id="10260" name="Group 74"/>
            <p:cNvGrpSpPr>
              <a:grpSpLocks/>
            </p:cNvGrpSpPr>
            <p:nvPr/>
          </p:nvGrpSpPr>
          <p:grpSpPr bwMode="auto">
            <a:xfrm>
              <a:off x="3050" y="1490"/>
              <a:ext cx="872" cy="497"/>
              <a:chOff x="0" y="0"/>
              <a:chExt cx="871" cy="496"/>
            </a:xfrm>
          </p:grpSpPr>
          <p:sp>
            <p:nvSpPr>
              <p:cNvPr id="88131" name="AutoShape 67"/>
              <p:cNvSpPr>
                <a:spLocks/>
              </p:cNvSpPr>
              <p:nvPr/>
            </p:nvSpPr>
            <p:spPr bwMode="auto">
              <a:xfrm>
                <a:off x="0" y="0"/>
                <a:ext cx="871" cy="496"/>
              </a:xfrm>
              <a:custGeom>
                <a:avLst/>
                <a:gdLst/>
                <a:ahLst/>
                <a:cxnLst/>
                <a:rect l="0" t="0" r="r" b="b"/>
                <a:pathLst>
                  <a:path w="21600" h="21600">
                    <a:moveTo>
                      <a:pt x="0" y="0"/>
                    </a:moveTo>
                    <a:lnTo>
                      <a:pt x="0" y="21600"/>
                    </a:lnTo>
                    <a:lnTo>
                      <a:pt x="21600" y="21600"/>
                    </a:lnTo>
                    <a:lnTo>
                      <a:pt x="21600" y="0"/>
                    </a:lnTo>
                    <a:close/>
                    <a:moveTo>
                      <a:pt x="0" y="0"/>
                    </a:moveTo>
                  </a:path>
                </a:pathLst>
              </a:custGeom>
              <a:gradFill rotWithShape="0">
                <a:gsLst>
                  <a:gs pos="0">
                    <a:srgbClr val="7E9CE8"/>
                  </a:gs>
                  <a:gs pos="50000">
                    <a:srgbClr val="FFFFFF"/>
                  </a:gs>
                  <a:gs pos="100000">
                    <a:srgbClr val="7E9CE8"/>
                  </a:gs>
                </a:gsLst>
                <a:lin ang="18900000" scaled="1"/>
              </a:gradFill>
              <a:ln w="3175" cap="flat">
                <a:solidFill>
                  <a:srgbClr val="7E9CE8"/>
                </a:solidFill>
                <a:prstDash val="solid"/>
                <a:miter lim="800000"/>
                <a:headEnd type="none" w="med" len="med"/>
                <a:tailEnd type="none" w="med" len="med"/>
              </a:ln>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88132" name="AutoShape 68"/>
              <p:cNvSpPr>
                <a:spLocks/>
              </p:cNvSpPr>
              <p:nvPr/>
            </p:nvSpPr>
            <p:spPr bwMode="auto">
              <a:xfrm>
                <a:off x="0" y="0"/>
                <a:ext cx="871" cy="62"/>
              </a:xfrm>
              <a:custGeom>
                <a:avLst/>
                <a:gdLst/>
                <a:ahLst/>
                <a:cxnLst/>
                <a:rect l="0" t="0" r="r" b="b"/>
                <a:pathLst>
                  <a:path w="21600" h="21600">
                    <a:moveTo>
                      <a:pt x="0" y="0"/>
                    </a:moveTo>
                    <a:lnTo>
                      <a:pt x="1539" y="21600"/>
                    </a:lnTo>
                    <a:lnTo>
                      <a:pt x="20061" y="21600"/>
                    </a:lnTo>
                    <a:lnTo>
                      <a:pt x="21600" y="0"/>
                    </a:lnTo>
                    <a:close/>
                    <a:moveTo>
                      <a:pt x="0" y="0"/>
                    </a:moveTo>
                  </a:path>
                </a:pathLst>
              </a:custGeom>
              <a:solidFill>
                <a:srgbClr val="97AFEC"/>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88133" name="AutoShape 69"/>
              <p:cNvSpPr>
                <a:spLocks/>
              </p:cNvSpPr>
              <p:nvPr/>
            </p:nvSpPr>
            <p:spPr bwMode="auto">
              <a:xfrm>
                <a:off x="0" y="0"/>
                <a:ext cx="62" cy="496"/>
              </a:xfrm>
              <a:custGeom>
                <a:avLst/>
                <a:gdLst/>
                <a:ahLst/>
                <a:cxnLst/>
                <a:rect l="0" t="0" r="r" b="b"/>
                <a:pathLst>
                  <a:path w="21600" h="21600">
                    <a:moveTo>
                      <a:pt x="0" y="0"/>
                    </a:moveTo>
                    <a:lnTo>
                      <a:pt x="21600" y="2700"/>
                    </a:lnTo>
                    <a:lnTo>
                      <a:pt x="21600" y="18900"/>
                    </a:lnTo>
                    <a:lnTo>
                      <a:pt x="0" y="21600"/>
                    </a:lnTo>
                    <a:close/>
                    <a:moveTo>
                      <a:pt x="0" y="0"/>
                    </a:moveTo>
                  </a:path>
                </a:pathLst>
              </a:custGeom>
              <a:solidFill>
                <a:srgbClr val="B1C3F1"/>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88134" name="AutoShape 70"/>
              <p:cNvSpPr>
                <a:spLocks/>
              </p:cNvSpPr>
              <p:nvPr/>
            </p:nvSpPr>
            <p:spPr bwMode="auto">
              <a:xfrm>
                <a:off x="809" y="0"/>
                <a:ext cx="62" cy="496"/>
              </a:xfrm>
              <a:custGeom>
                <a:avLst/>
                <a:gdLst/>
                <a:ahLst/>
                <a:cxnLst/>
                <a:rect l="0" t="0" r="r" b="b"/>
                <a:pathLst>
                  <a:path w="21600" h="21600">
                    <a:moveTo>
                      <a:pt x="21600" y="0"/>
                    </a:moveTo>
                    <a:lnTo>
                      <a:pt x="0" y="2700"/>
                    </a:lnTo>
                    <a:lnTo>
                      <a:pt x="0" y="18900"/>
                    </a:lnTo>
                    <a:lnTo>
                      <a:pt x="21600" y="21600"/>
                    </a:lnTo>
                    <a:close/>
                    <a:moveTo>
                      <a:pt x="21600" y="0"/>
                    </a:moveTo>
                  </a:path>
                </a:pathLst>
              </a:custGeom>
              <a:solidFill>
                <a:srgbClr val="4B5D8B"/>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88135" name="AutoShape 71"/>
              <p:cNvSpPr>
                <a:spLocks/>
              </p:cNvSpPr>
              <p:nvPr/>
            </p:nvSpPr>
            <p:spPr bwMode="auto">
              <a:xfrm>
                <a:off x="0" y="434"/>
                <a:ext cx="871" cy="62"/>
              </a:xfrm>
              <a:custGeom>
                <a:avLst/>
                <a:gdLst/>
                <a:ahLst/>
                <a:cxnLst/>
                <a:rect l="0" t="0" r="r" b="b"/>
                <a:pathLst>
                  <a:path w="21600" h="21600">
                    <a:moveTo>
                      <a:pt x="21600" y="21600"/>
                    </a:moveTo>
                    <a:lnTo>
                      <a:pt x="20061" y="0"/>
                    </a:lnTo>
                    <a:lnTo>
                      <a:pt x="1539" y="0"/>
                    </a:lnTo>
                    <a:lnTo>
                      <a:pt x="0" y="21600"/>
                    </a:lnTo>
                    <a:close/>
                    <a:moveTo>
                      <a:pt x="21600" y="21600"/>
                    </a:moveTo>
                  </a:path>
                </a:pathLst>
              </a:custGeom>
              <a:solidFill>
                <a:srgbClr val="647CB9"/>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88136" name="AutoShape 72"/>
              <p:cNvSpPr>
                <a:spLocks/>
              </p:cNvSpPr>
              <p:nvPr/>
            </p:nvSpPr>
            <p:spPr bwMode="auto">
              <a:xfrm>
                <a:off x="0" y="0"/>
                <a:ext cx="871" cy="496"/>
              </a:xfrm>
              <a:custGeom>
                <a:avLst/>
                <a:gdLst/>
                <a:ahLst/>
                <a:cxnLst/>
                <a:rect l="0" t="0" r="r" b="b"/>
                <a:pathLst>
                  <a:path w="21600" h="21600">
                    <a:moveTo>
                      <a:pt x="1539" y="2700"/>
                    </a:moveTo>
                    <a:lnTo>
                      <a:pt x="1539" y="18900"/>
                    </a:lnTo>
                    <a:lnTo>
                      <a:pt x="20061" y="18900"/>
                    </a:lnTo>
                    <a:lnTo>
                      <a:pt x="20061" y="2700"/>
                    </a:lnTo>
                    <a:close/>
                    <a:moveTo>
                      <a:pt x="0" y="0"/>
                    </a:moveTo>
                    <a:lnTo>
                      <a:pt x="1539" y="2700"/>
                    </a:lnTo>
                    <a:moveTo>
                      <a:pt x="0" y="21600"/>
                    </a:moveTo>
                    <a:lnTo>
                      <a:pt x="1539" y="18900"/>
                    </a:lnTo>
                    <a:moveTo>
                      <a:pt x="21600" y="21600"/>
                    </a:moveTo>
                    <a:lnTo>
                      <a:pt x="20061" y="18900"/>
                    </a:lnTo>
                    <a:moveTo>
                      <a:pt x="21600" y="0"/>
                    </a:moveTo>
                    <a:lnTo>
                      <a:pt x="20061" y="2700"/>
                    </a:lnTo>
                  </a:path>
                </a:pathLst>
              </a:custGeom>
              <a:noFill/>
              <a:ln w="3175" cap="flat">
                <a:solidFill>
                  <a:srgbClr val="7E9CE8"/>
                </a:solidFill>
                <a:prstDash val="solid"/>
                <a:miter lim="800000"/>
                <a:headEnd type="none" w="med" len="med"/>
                <a:tailEnd type="none" w="med" len="med"/>
              </a:ln>
              <a:extLst>
                <a:ext uri="{909E8E84-426E-40dd-AFC4-6F175D3DCCD1}"/>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88137" name="Rectangle 73"/>
              <p:cNvSpPr>
                <a:spLocks/>
              </p:cNvSpPr>
              <p:nvPr/>
            </p:nvSpPr>
            <p:spPr bwMode="auto">
              <a:xfrm>
                <a:off x="63" y="192"/>
                <a:ext cx="744" cy="119"/>
              </a:xfrm>
              <a:prstGeom prst="rect">
                <a:avLst/>
              </a:prstGeom>
              <a:noFill/>
              <a:ln>
                <a:noFill/>
              </a:ln>
              <a:extLst>
                <a:ext uri="{909E8E84-426E-40dd-AFC4-6F175D3DCCD1}"/>
                <a:ext uri="{91240B29-F687-4f45-9708-019B960494DF}"/>
              </a:extLst>
            </p:spPr>
            <p:txBody>
              <a:bodyPr lIns="0" tIns="0" rIns="0" bIns="0" anchor="ctr"/>
              <a:lstStyle/>
              <a:p>
                <a:pPr>
                  <a:defRPr/>
                </a:pPr>
                <a:r>
                  <a:rPr lang="en-US" sz="1200">
                    <a:effectLst>
                      <a:outerShdw blurRad="38100" dist="38100" dir="2700000" algn="tl">
                        <a:srgbClr val="000000"/>
                      </a:outerShdw>
                    </a:effectLst>
                    <a:ea typeface="MS PGothic" pitchFamily="34" charset="-128"/>
                  </a:rPr>
                  <a:t>Tepki</a:t>
                </a:r>
              </a:p>
            </p:txBody>
          </p:sp>
        </p:grpSp>
        <p:grpSp>
          <p:nvGrpSpPr>
            <p:cNvPr id="10261" name="Group 82"/>
            <p:cNvGrpSpPr>
              <a:grpSpLocks/>
            </p:cNvGrpSpPr>
            <p:nvPr/>
          </p:nvGrpSpPr>
          <p:grpSpPr bwMode="auto">
            <a:xfrm>
              <a:off x="4067" y="1490"/>
              <a:ext cx="872" cy="497"/>
              <a:chOff x="0" y="0"/>
              <a:chExt cx="871" cy="496"/>
            </a:xfrm>
          </p:grpSpPr>
          <p:sp>
            <p:nvSpPr>
              <p:cNvPr id="88139" name="AutoShape 75"/>
              <p:cNvSpPr>
                <a:spLocks/>
              </p:cNvSpPr>
              <p:nvPr/>
            </p:nvSpPr>
            <p:spPr bwMode="auto">
              <a:xfrm>
                <a:off x="0" y="0"/>
                <a:ext cx="871" cy="496"/>
              </a:xfrm>
              <a:custGeom>
                <a:avLst/>
                <a:gdLst/>
                <a:ahLst/>
                <a:cxnLst/>
                <a:rect l="0" t="0" r="r" b="b"/>
                <a:pathLst>
                  <a:path w="21600" h="21600">
                    <a:moveTo>
                      <a:pt x="0" y="0"/>
                    </a:moveTo>
                    <a:lnTo>
                      <a:pt x="0" y="21600"/>
                    </a:lnTo>
                    <a:lnTo>
                      <a:pt x="21600" y="21600"/>
                    </a:lnTo>
                    <a:lnTo>
                      <a:pt x="21600" y="0"/>
                    </a:lnTo>
                    <a:close/>
                    <a:moveTo>
                      <a:pt x="0" y="0"/>
                    </a:moveTo>
                  </a:path>
                </a:pathLst>
              </a:custGeom>
              <a:gradFill rotWithShape="0">
                <a:gsLst>
                  <a:gs pos="0">
                    <a:srgbClr val="7E9CE8"/>
                  </a:gs>
                  <a:gs pos="50000">
                    <a:srgbClr val="FFFFFF"/>
                  </a:gs>
                  <a:gs pos="100000">
                    <a:srgbClr val="7E9CE8"/>
                  </a:gs>
                </a:gsLst>
                <a:lin ang="18900000" scaled="1"/>
              </a:gradFill>
              <a:ln w="3175" cap="flat">
                <a:solidFill>
                  <a:srgbClr val="7E9CE8"/>
                </a:solidFill>
                <a:prstDash val="solid"/>
                <a:miter lim="800000"/>
                <a:headEnd type="none" w="med" len="med"/>
                <a:tailEnd type="none" w="med" len="med"/>
              </a:ln>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88140" name="AutoShape 76"/>
              <p:cNvSpPr>
                <a:spLocks/>
              </p:cNvSpPr>
              <p:nvPr/>
            </p:nvSpPr>
            <p:spPr bwMode="auto">
              <a:xfrm>
                <a:off x="0" y="0"/>
                <a:ext cx="871" cy="62"/>
              </a:xfrm>
              <a:custGeom>
                <a:avLst/>
                <a:gdLst/>
                <a:ahLst/>
                <a:cxnLst/>
                <a:rect l="0" t="0" r="r" b="b"/>
                <a:pathLst>
                  <a:path w="21600" h="21600">
                    <a:moveTo>
                      <a:pt x="0" y="0"/>
                    </a:moveTo>
                    <a:lnTo>
                      <a:pt x="1539" y="21600"/>
                    </a:lnTo>
                    <a:lnTo>
                      <a:pt x="20061" y="21600"/>
                    </a:lnTo>
                    <a:lnTo>
                      <a:pt x="21600" y="0"/>
                    </a:lnTo>
                    <a:close/>
                    <a:moveTo>
                      <a:pt x="0" y="0"/>
                    </a:moveTo>
                  </a:path>
                </a:pathLst>
              </a:custGeom>
              <a:solidFill>
                <a:srgbClr val="97AFEC"/>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88141" name="AutoShape 77"/>
              <p:cNvSpPr>
                <a:spLocks/>
              </p:cNvSpPr>
              <p:nvPr/>
            </p:nvSpPr>
            <p:spPr bwMode="auto">
              <a:xfrm>
                <a:off x="0" y="0"/>
                <a:ext cx="62" cy="496"/>
              </a:xfrm>
              <a:custGeom>
                <a:avLst/>
                <a:gdLst/>
                <a:ahLst/>
                <a:cxnLst/>
                <a:rect l="0" t="0" r="r" b="b"/>
                <a:pathLst>
                  <a:path w="21600" h="21600">
                    <a:moveTo>
                      <a:pt x="0" y="0"/>
                    </a:moveTo>
                    <a:lnTo>
                      <a:pt x="21600" y="2700"/>
                    </a:lnTo>
                    <a:lnTo>
                      <a:pt x="21600" y="18900"/>
                    </a:lnTo>
                    <a:lnTo>
                      <a:pt x="0" y="21600"/>
                    </a:lnTo>
                    <a:close/>
                    <a:moveTo>
                      <a:pt x="0" y="0"/>
                    </a:moveTo>
                  </a:path>
                </a:pathLst>
              </a:custGeom>
              <a:solidFill>
                <a:srgbClr val="B1C3F1"/>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88142" name="AutoShape 78"/>
              <p:cNvSpPr>
                <a:spLocks/>
              </p:cNvSpPr>
              <p:nvPr/>
            </p:nvSpPr>
            <p:spPr bwMode="auto">
              <a:xfrm>
                <a:off x="809" y="0"/>
                <a:ext cx="62" cy="496"/>
              </a:xfrm>
              <a:custGeom>
                <a:avLst/>
                <a:gdLst/>
                <a:ahLst/>
                <a:cxnLst/>
                <a:rect l="0" t="0" r="r" b="b"/>
                <a:pathLst>
                  <a:path w="21600" h="21600">
                    <a:moveTo>
                      <a:pt x="21600" y="0"/>
                    </a:moveTo>
                    <a:lnTo>
                      <a:pt x="0" y="2700"/>
                    </a:lnTo>
                    <a:lnTo>
                      <a:pt x="0" y="18900"/>
                    </a:lnTo>
                    <a:lnTo>
                      <a:pt x="21600" y="21600"/>
                    </a:lnTo>
                    <a:close/>
                    <a:moveTo>
                      <a:pt x="21600" y="0"/>
                    </a:moveTo>
                  </a:path>
                </a:pathLst>
              </a:custGeom>
              <a:solidFill>
                <a:srgbClr val="4B5D8B"/>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88143" name="AutoShape 79"/>
              <p:cNvSpPr>
                <a:spLocks/>
              </p:cNvSpPr>
              <p:nvPr/>
            </p:nvSpPr>
            <p:spPr bwMode="auto">
              <a:xfrm>
                <a:off x="0" y="434"/>
                <a:ext cx="871" cy="62"/>
              </a:xfrm>
              <a:custGeom>
                <a:avLst/>
                <a:gdLst/>
                <a:ahLst/>
                <a:cxnLst/>
                <a:rect l="0" t="0" r="r" b="b"/>
                <a:pathLst>
                  <a:path w="21600" h="21600">
                    <a:moveTo>
                      <a:pt x="21600" y="21600"/>
                    </a:moveTo>
                    <a:lnTo>
                      <a:pt x="20061" y="0"/>
                    </a:lnTo>
                    <a:lnTo>
                      <a:pt x="1539" y="0"/>
                    </a:lnTo>
                    <a:lnTo>
                      <a:pt x="0" y="21600"/>
                    </a:lnTo>
                    <a:close/>
                    <a:moveTo>
                      <a:pt x="21600" y="21600"/>
                    </a:moveTo>
                  </a:path>
                </a:pathLst>
              </a:custGeom>
              <a:solidFill>
                <a:srgbClr val="647CB9"/>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88144" name="AutoShape 80"/>
              <p:cNvSpPr>
                <a:spLocks/>
              </p:cNvSpPr>
              <p:nvPr/>
            </p:nvSpPr>
            <p:spPr bwMode="auto">
              <a:xfrm>
                <a:off x="0" y="0"/>
                <a:ext cx="871" cy="496"/>
              </a:xfrm>
              <a:custGeom>
                <a:avLst/>
                <a:gdLst/>
                <a:ahLst/>
                <a:cxnLst/>
                <a:rect l="0" t="0" r="r" b="b"/>
                <a:pathLst>
                  <a:path w="21600" h="21600">
                    <a:moveTo>
                      <a:pt x="1539" y="2700"/>
                    </a:moveTo>
                    <a:lnTo>
                      <a:pt x="1539" y="18900"/>
                    </a:lnTo>
                    <a:lnTo>
                      <a:pt x="20061" y="18900"/>
                    </a:lnTo>
                    <a:lnTo>
                      <a:pt x="20061" y="2700"/>
                    </a:lnTo>
                    <a:close/>
                    <a:moveTo>
                      <a:pt x="0" y="0"/>
                    </a:moveTo>
                    <a:lnTo>
                      <a:pt x="1539" y="2700"/>
                    </a:lnTo>
                    <a:moveTo>
                      <a:pt x="0" y="21600"/>
                    </a:moveTo>
                    <a:lnTo>
                      <a:pt x="1539" y="18900"/>
                    </a:lnTo>
                    <a:moveTo>
                      <a:pt x="21600" y="21600"/>
                    </a:moveTo>
                    <a:lnTo>
                      <a:pt x="20061" y="18900"/>
                    </a:lnTo>
                    <a:moveTo>
                      <a:pt x="21600" y="0"/>
                    </a:moveTo>
                    <a:lnTo>
                      <a:pt x="20061" y="2700"/>
                    </a:lnTo>
                  </a:path>
                </a:pathLst>
              </a:custGeom>
              <a:noFill/>
              <a:ln w="3175" cap="flat">
                <a:solidFill>
                  <a:srgbClr val="7E9CE8"/>
                </a:solidFill>
                <a:prstDash val="solid"/>
                <a:miter lim="800000"/>
                <a:headEnd type="none" w="med" len="med"/>
                <a:tailEnd type="none" w="med" len="med"/>
              </a:ln>
              <a:extLst>
                <a:ext uri="{909E8E84-426E-40dd-AFC4-6F175D3DCCD1}"/>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88145" name="Rectangle 81"/>
              <p:cNvSpPr>
                <a:spLocks/>
              </p:cNvSpPr>
              <p:nvPr/>
            </p:nvSpPr>
            <p:spPr bwMode="auto">
              <a:xfrm>
                <a:off x="63" y="192"/>
                <a:ext cx="744" cy="119"/>
              </a:xfrm>
              <a:prstGeom prst="rect">
                <a:avLst/>
              </a:prstGeom>
              <a:noFill/>
              <a:ln>
                <a:noFill/>
              </a:ln>
              <a:extLst>
                <a:ext uri="{909E8E84-426E-40dd-AFC4-6F175D3DCCD1}"/>
                <a:ext uri="{91240B29-F687-4f45-9708-019B960494DF}"/>
              </a:extLst>
            </p:spPr>
            <p:txBody>
              <a:bodyPr lIns="0" tIns="0" rIns="0" bIns="0" anchor="ctr"/>
              <a:lstStyle/>
              <a:p>
                <a:pPr>
                  <a:defRPr/>
                </a:pPr>
                <a:r>
                  <a:rPr lang="en-US" sz="1200">
                    <a:effectLst>
                      <a:outerShdw blurRad="38100" dist="38100" dir="2700000" algn="tl">
                        <a:srgbClr val="000000"/>
                      </a:outerShdw>
                    </a:effectLst>
                    <a:ea typeface="MS PGothic" pitchFamily="34" charset="-128"/>
                  </a:rPr>
                  <a:t>Karşılık</a:t>
                </a:r>
              </a:p>
            </p:txBody>
          </p:sp>
        </p:grpSp>
        <p:grpSp>
          <p:nvGrpSpPr>
            <p:cNvPr id="10262" name="Group 90"/>
            <p:cNvGrpSpPr>
              <a:grpSpLocks/>
            </p:cNvGrpSpPr>
            <p:nvPr/>
          </p:nvGrpSpPr>
          <p:grpSpPr bwMode="auto">
            <a:xfrm>
              <a:off x="4648" y="2235"/>
              <a:ext cx="872" cy="497"/>
              <a:chOff x="0" y="0"/>
              <a:chExt cx="871" cy="496"/>
            </a:xfrm>
          </p:grpSpPr>
          <p:sp>
            <p:nvSpPr>
              <p:cNvPr id="88147" name="AutoShape 83"/>
              <p:cNvSpPr>
                <a:spLocks/>
              </p:cNvSpPr>
              <p:nvPr/>
            </p:nvSpPr>
            <p:spPr bwMode="auto">
              <a:xfrm>
                <a:off x="0" y="0"/>
                <a:ext cx="871" cy="496"/>
              </a:xfrm>
              <a:custGeom>
                <a:avLst/>
                <a:gdLst/>
                <a:ahLst/>
                <a:cxnLst/>
                <a:rect l="0" t="0" r="r" b="b"/>
                <a:pathLst>
                  <a:path w="21600" h="21600">
                    <a:moveTo>
                      <a:pt x="0" y="0"/>
                    </a:moveTo>
                    <a:lnTo>
                      <a:pt x="0" y="21600"/>
                    </a:lnTo>
                    <a:lnTo>
                      <a:pt x="21600" y="21600"/>
                    </a:lnTo>
                    <a:lnTo>
                      <a:pt x="21600" y="0"/>
                    </a:lnTo>
                    <a:close/>
                    <a:moveTo>
                      <a:pt x="0" y="0"/>
                    </a:moveTo>
                  </a:path>
                </a:pathLst>
              </a:custGeom>
              <a:gradFill rotWithShape="0">
                <a:gsLst>
                  <a:gs pos="0">
                    <a:srgbClr val="7E9CE8"/>
                  </a:gs>
                  <a:gs pos="50000">
                    <a:srgbClr val="FFFFFF"/>
                  </a:gs>
                  <a:gs pos="100000">
                    <a:srgbClr val="7E9CE8"/>
                  </a:gs>
                </a:gsLst>
                <a:lin ang="18900000" scaled="1"/>
              </a:gradFill>
              <a:ln w="3175" cap="flat">
                <a:solidFill>
                  <a:srgbClr val="7E9CE8"/>
                </a:solidFill>
                <a:prstDash val="solid"/>
                <a:miter lim="800000"/>
                <a:headEnd type="none" w="med" len="med"/>
                <a:tailEnd type="none" w="med" len="med"/>
              </a:ln>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88148" name="AutoShape 84"/>
              <p:cNvSpPr>
                <a:spLocks/>
              </p:cNvSpPr>
              <p:nvPr/>
            </p:nvSpPr>
            <p:spPr bwMode="auto">
              <a:xfrm>
                <a:off x="0" y="0"/>
                <a:ext cx="871" cy="62"/>
              </a:xfrm>
              <a:custGeom>
                <a:avLst/>
                <a:gdLst/>
                <a:ahLst/>
                <a:cxnLst/>
                <a:rect l="0" t="0" r="r" b="b"/>
                <a:pathLst>
                  <a:path w="21600" h="21600">
                    <a:moveTo>
                      <a:pt x="0" y="0"/>
                    </a:moveTo>
                    <a:lnTo>
                      <a:pt x="1540" y="21600"/>
                    </a:lnTo>
                    <a:lnTo>
                      <a:pt x="20060" y="21600"/>
                    </a:lnTo>
                    <a:lnTo>
                      <a:pt x="21600" y="0"/>
                    </a:lnTo>
                    <a:close/>
                    <a:moveTo>
                      <a:pt x="0" y="0"/>
                    </a:moveTo>
                  </a:path>
                </a:pathLst>
              </a:custGeom>
              <a:solidFill>
                <a:srgbClr val="97AFEC"/>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88149" name="AutoShape 85"/>
              <p:cNvSpPr>
                <a:spLocks/>
              </p:cNvSpPr>
              <p:nvPr/>
            </p:nvSpPr>
            <p:spPr bwMode="auto">
              <a:xfrm>
                <a:off x="0" y="0"/>
                <a:ext cx="62" cy="496"/>
              </a:xfrm>
              <a:custGeom>
                <a:avLst/>
                <a:gdLst/>
                <a:ahLst/>
                <a:cxnLst/>
                <a:rect l="0" t="0" r="r" b="b"/>
                <a:pathLst>
                  <a:path w="21600" h="21600">
                    <a:moveTo>
                      <a:pt x="0" y="0"/>
                    </a:moveTo>
                    <a:lnTo>
                      <a:pt x="21600" y="2700"/>
                    </a:lnTo>
                    <a:lnTo>
                      <a:pt x="21600" y="18900"/>
                    </a:lnTo>
                    <a:lnTo>
                      <a:pt x="0" y="21600"/>
                    </a:lnTo>
                    <a:close/>
                    <a:moveTo>
                      <a:pt x="0" y="0"/>
                    </a:moveTo>
                  </a:path>
                </a:pathLst>
              </a:custGeom>
              <a:solidFill>
                <a:srgbClr val="B1C3F1"/>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88150" name="AutoShape 86"/>
              <p:cNvSpPr>
                <a:spLocks/>
              </p:cNvSpPr>
              <p:nvPr/>
            </p:nvSpPr>
            <p:spPr bwMode="auto">
              <a:xfrm>
                <a:off x="809" y="0"/>
                <a:ext cx="62" cy="496"/>
              </a:xfrm>
              <a:custGeom>
                <a:avLst/>
                <a:gdLst/>
                <a:ahLst/>
                <a:cxnLst/>
                <a:rect l="0" t="0" r="r" b="b"/>
                <a:pathLst>
                  <a:path w="21600" h="21600">
                    <a:moveTo>
                      <a:pt x="21600" y="0"/>
                    </a:moveTo>
                    <a:lnTo>
                      <a:pt x="0" y="2700"/>
                    </a:lnTo>
                    <a:lnTo>
                      <a:pt x="0" y="18900"/>
                    </a:lnTo>
                    <a:lnTo>
                      <a:pt x="21600" y="21600"/>
                    </a:lnTo>
                    <a:close/>
                    <a:moveTo>
                      <a:pt x="21600" y="0"/>
                    </a:moveTo>
                  </a:path>
                </a:pathLst>
              </a:custGeom>
              <a:solidFill>
                <a:srgbClr val="4B5D8B"/>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88151" name="AutoShape 87"/>
              <p:cNvSpPr>
                <a:spLocks/>
              </p:cNvSpPr>
              <p:nvPr/>
            </p:nvSpPr>
            <p:spPr bwMode="auto">
              <a:xfrm>
                <a:off x="0" y="434"/>
                <a:ext cx="871" cy="62"/>
              </a:xfrm>
              <a:custGeom>
                <a:avLst/>
                <a:gdLst/>
                <a:ahLst/>
                <a:cxnLst/>
                <a:rect l="0" t="0" r="r" b="b"/>
                <a:pathLst>
                  <a:path w="21600" h="21600">
                    <a:moveTo>
                      <a:pt x="21600" y="21600"/>
                    </a:moveTo>
                    <a:lnTo>
                      <a:pt x="20060" y="0"/>
                    </a:lnTo>
                    <a:lnTo>
                      <a:pt x="1540" y="0"/>
                    </a:lnTo>
                    <a:lnTo>
                      <a:pt x="0" y="21600"/>
                    </a:lnTo>
                    <a:close/>
                    <a:moveTo>
                      <a:pt x="21600" y="21600"/>
                    </a:moveTo>
                  </a:path>
                </a:pathLst>
              </a:custGeom>
              <a:solidFill>
                <a:srgbClr val="647CB9"/>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88152" name="AutoShape 88"/>
              <p:cNvSpPr>
                <a:spLocks/>
              </p:cNvSpPr>
              <p:nvPr/>
            </p:nvSpPr>
            <p:spPr bwMode="auto">
              <a:xfrm>
                <a:off x="0" y="0"/>
                <a:ext cx="871" cy="496"/>
              </a:xfrm>
              <a:custGeom>
                <a:avLst/>
                <a:gdLst/>
                <a:ahLst/>
                <a:cxnLst/>
                <a:rect l="0" t="0" r="r" b="b"/>
                <a:pathLst>
                  <a:path w="21600" h="21600">
                    <a:moveTo>
                      <a:pt x="1540" y="2700"/>
                    </a:moveTo>
                    <a:lnTo>
                      <a:pt x="1540" y="18900"/>
                    </a:lnTo>
                    <a:lnTo>
                      <a:pt x="20060" y="18900"/>
                    </a:lnTo>
                    <a:lnTo>
                      <a:pt x="20060" y="2700"/>
                    </a:lnTo>
                    <a:close/>
                    <a:moveTo>
                      <a:pt x="0" y="0"/>
                    </a:moveTo>
                    <a:lnTo>
                      <a:pt x="1540" y="2700"/>
                    </a:lnTo>
                    <a:moveTo>
                      <a:pt x="0" y="21600"/>
                    </a:moveTo>
                    <a:lnTo>
                      <a:pt x="1540" y="18900"/>
                    </a:lnTo>
                    <a:moveTo>
                      <a:pt x="21600" y="21600"/>
                    </a:moveTo>
                    <a:lnTo>
                      <a:pt x="20060" y="18900"/>
                    </a:lnTo>
                    <a:moveTo>
                      <a:pt x="21600" y="0"/>
                    </a:moveTo>
                    <a:lnTo>
                      <a:pt x="20060" y="2700"/>
                    </a:lnTo>
                  </a:path>
                </a:pathLst>
              </a:custGeom>
              <a:noFill/>
              <a:ln w="3175" cap="flat">
                <a:solidFill>
                  <a:srgbClr val="7E9CE8"/>
                </a:solidFill>
                <a:prstDash val="solid"/>
                <a:miter lim="800000"/>
                <a:headEnd type="none" w="med" len="med"/>
                <a:tailEnd type="none" w="med" len="med"/>
              </a:ln>
              <a:extLst>
                <a:ext uri="{909E8E84-426E-40dd-AFC4-6F175D3DCCD1}"/>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88153" name="Rectangle 89"/>
              <p:cNvSpPr>
                <a:spLocks/>
              </p:cNvSpPr>
              <p:nvPr/>
            </p:nvSpPr>
            <p:spPr bwMode="auto">
              <a:xfrm>
                <a:off x="63" y="192"/>
                <a:ext cx="744" cy="119"/>
              </a:xfrm>
              <a:prstGeom prst="rect">
                <a:avLst/>
              </a:prstGeom>
              <a:noFill/>
              <a:ln>
                <a:noFill/>
              </a:ln>
              <a:extLst>
                <a:ext uri="{909E8E84-426E-40dd-AFC4-6F175D3DCCD1}"/>
                <a:ext uri="{91240B29-F687-4f45-9708-019B960494DF}"/>
              </a:extLst>
            </p:spPr>
            <p:txBody>
              <a:bodyPr lIns="0" tIns="0" rIns="0" bIns="0" anchor="ctr"/>
              <a:lstStyle/>
              <a:p>
                <a:pPr>
                  <a:defRPr/>
                </a:pPr>
                <a:r>
                  <a:rPr lang="en-US" sz="1200">
                    <a:effectLst>
                      <a:outerShdw blurRad="38100" dist="38100" dir="2700000" algn="tl">
                        <a:srgbClr val="000000"/>
                      </a:outerShdw>
                    </a:effectLst>
                    <a:ea typeface="MS PGothic" pitchFamily="34" charset="-128"/>
                  </a:rPr>
                  <a:t>Pekiştirme</a:t>
                </a:r>
              </a:p>
            </p:txBody>
          </p:sp>
        </p:grpSp>
        <p:grpSp>
          <p:nvGrpSpPr>
            <p:cNvPr id="10263" name="Group 98"/>
            <p:cNvGrpSpPr>
              <a:grpSpLocks/>
            </p:cNvGrpSpPr>
            <p:nvPr/>
          </p:nvGrpSpPr>
          <p:grpSpPr bwMode="auto">
            <a:xfrm>
              <a:off x="4648" y="2981"/>
              <a:ext cx="872" cy="497"/>
              <a:chOff x="0" y="0"/>
              <a:chExt cx="871" cy="496"/>
            </a:xfrm>
          </p:grpSpPr>
          <p:sp>
            <p:nvSpPr>
              <p:cNvPr id="88155" name="AutoShape 91"/>
              <p:cNvSpPr>
                <a:spLocks/>
              </p:cNvSpPr>
              <p:nvPr/>
            </p:nvSpPr>
            <p:spPr bwMode="auto">
              <a:xfrm>
                <a:off x="0" y="0"/>
                <a:ext cx="871" cy="496"/>
              </a:xfrm>
              <a:custGeom>
                <a:avLst/>
                <a:gdLst/>
                <a:ahLst/>
                <a:cxnLst/>
                <a:rect l="0" t="0" r="r" b="b"/>
                <a:pathLst>
                  <a:path w="21600" h="21600">
                    <a:moveTo>
                      <a:pt x="0" y="0"/>
                    </a:moveTo>
                    <a:lnTo>
                      <a:pt x="0" y="21600"/>
                    </a:lnTo>
                    <a:lnTo>
                      <a:pt x="21600" y="21600"/>
                    </a:lnTo>
                    <a:lnTo>
                      <a:pt x="21600" y="0"/>
                    </a:lnTo>
                    <a:close/>
                    <a:moveTo>
                      <a:pt x="0" y="0"/>
                    </a:moveTo>
                  </a:path>
                </a:pathLst>
              </a:custGeom>
              <a:gradFill rotWithShape="0">
                <a:gsLst>
                  <a:gs pos="0">
                    <a:srgbClr val="7E9CE8"/>
                  </a:gs>
                  <a:gs pos="50000">
                    <a:srgbClr val="FFFFFF"/>
                  </a:gs>
                  <a:gs pos="100000">
                    <a:srgbClr val="7E9CE8"/>
                  </a:gs>
                </a:gsLst>
                <a:lin ang="18900000" scaled="1"/>
              </a:gradFill>
              <a:ln w="3175" cap="flat">
                <a:solidFill>
                  <a:srgbClr val="7E9CE8"/>
                </a:solidFill>
                <a:prstDash val="solid"/>
                <a:miter lim="800000"/>
                <a:headEnd type="none" w="med" len="med"/>
                <a:tailEnd type="none" w="med" len="med"/>
              </a:ln>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88156" name="AutoShape 92"/>
              <p:cNvSpPr>
                <a:spLocks/>
              </p:cNvSpPr>
              <p:nvPr/>
            </p:nvSpPr>
            <p:spPr bwMode="auto">
              <a:xfrm>
                <a:off x="0" y="0"/>
                <a:ext cx="871" cy="62"/>
              </a:xfrm>
              <a:custGeom>
                <a:avLst/>
                <a:gdLst/>
                <a:ahLst/>
                <a:cxnLst/>
                <a:rect l="0" t="0" r="r" b="b"/>
                <a:pathLst>
                  <a:path w="21600" h="21600">
                    <a:moveTo>
                      <a:pt x="0" y="0"/>
                    </a:moveTo>
                    <a:lnTo>
                      <a:pt x="1540" y="21600"/>
                    </a:lnTo>
                    <a:lnTo>
                      <a:pt x="20060" y="21600"/>
                    </a:lnTo>
                    <a:lnTo>
                      <a:pt x="21600" y="0"/>
                    </a:lnTo>
                    <a:close/>
                    <a:moveTo>
                      <a:pt x="0" y="0"/>
                    </a:moveTo>
                  </a:path>
                </a:pathLst>
              </a:custGeom>
              <a:solidFill>
                <a:srgbClr val="97AFEC"/>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88157" name="AutoShape 93"/>
              <p:cNvSpPr>
                <a:spLocks/>
              </p:cNvSpPr>
              <p:nvPr/>
            </p:nvSpPr>
            <p:spPr bwMode="auto">
              <a:xfrm>
                <a:off x="0" y="0"/>
                <a:ext cx="62" cy="496"/>
              </a:xfrm>
              <a:custGeom>
                <a:avLst/>
                <a:gdLst/>
                <a:ahLst/>
                <a:cxnLst/>
                <a:rect l="0" t="0" r="r" b="b"/>
                <a:pathLst>
                  <a:path w="21600" h="21600">
                    <a:moveTo>
                      <a:pt x="0" y="0"/>
                    </a:moveTo>
                    <a:lnTo>
                      <a:pt x="21600" y="2700"/>
                    </a:lnTo>
                    <a:lnTo>
                      <a:pt x="21600" y="18900"/>
                    </a:lnTo>
                    <a:lnTo>
                      <a:pt x="0" y="21600"/>
                    </a:lnTo>
                    <a:close/>
                    <a:moveTo>
                      <a:pt x="0" y="0"/>
                    </a:moveTo>
                  </a:path>
                </a:pathLst>
              </a:custGeom>
              <a:solidFill>
                <a:srgbClr val="B1C3F1"/>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88158" name="AutoShape 94"/>
              <p:cNvSpPr>
                <a:spLocks/>
              </p:cNvSpPr>
              <p:nvPr/>
            </p:nvSpPr>
            <p:spPr bwMode="auto">
              <a:xfrm>
                <a:off x="809" y="0"/>
                <a:ext cx="62" cy="496"/>
              </a:xfrm>
              <a:custGeom>
                <a:avLst/>
                <a:gdLst/>
                <a:ahLst/>
                <a:cxnLst/>
                <a:rect l="0" t="0" r="r" b="b"/>
                <a:pathLst>
                  <a:path w="21600" h="21600">
                    <a:moveTo>
                      <a:pt x="21600" y="0"/>
                    </a:moveTo>
                    <a:lnTo>
                      <a:pt x="0" y="2700"/>
                    </a:lnTo>
                    <a:lnTo>
                      <a:pt x="0" y="18900"/>
                    </a:lnTo>
                    <a:lnTo>
                      <a:pt x="21600" y="21600"/>
                    </a:lnTo>
                    <a:close/>
                    <a:moveTo>
                      <a:pt x="21600" y="0"/>
                    </a:moveTo>
                  </a:path>
                </a:pathLst>
              </a:custGeom>
              <a:solidFill>
                <a:srgbClr val="4B5D8B"/>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88159" name="AutoShape 95"/>
              <p:cNvSpPr>
                <a:spLocks/>
              </p:cNvSpPr>
              <p:nvPr/>
            </p:nvSpPr>
            <p:spPr bwMode="auto">
              <a:xfrm>
                <a:off x="0" y="434"/>
                <a:ext cx="871" cy="62"/>
              </a:xfrm>
              <a:custGeom>
                <a:avLst/>
                <a:gdLst/>
                <a:ahLst/>
                <a:cxnLst/>
                <a:rect l="0" t="0" r="r" b="b"/>
                <a:pathLst>
                  <a:path w="21600" h="21600">
                    <a:moveTo>
                      <a:pt x="21600" y="21600"/>
                    </a:moveTo>
                    <a:lnTo>
                      <a:pt x="20060" y="0"/>
                    </a:lnTo>
                    <a:lnTo>
                      <a:pt x="1540" y="0"/>
                    </a:lnTo>
                    <a:lnTo>
                      <a:pt x="0" y="21600"/>
                    </a:lnTo>
                    <a:close/>
                    <a:moveTo>
                      <a:pt x="21600" y="21600"/>
                    </a:moveTo>
                  </a:path>
                </a:pathLst>
              </a:custGeom>
              <a:solidFill>
                <a:srgbClr val="647CB9"/>
              </a:solidFill>
              <a:ln>
                <a:noFill/>
              </a:ln>
              <a:extLst>
                <a:ext uri="{91240B29-F687-4f45-9708-019B960494DF}"/>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88160" name="AutoShape 96"/>
              <p:cNvSpPr>
                <a:spLocks/>
              </p:cNvSpPr>
              <p:nvPr/>
            </p:nvSpPr>
            <p:spPr bwMode="auto">
              <a:xfrm>
                <a:off x="0" y="0"/>
                <a:ext cx="871" cy="496"/>
              </a:xfrm>
              <a:custGeom>
                <a:avLst/>
                <a:gdLst/>
                <a:ahLst/>
                <a:cxnLst/>
                <a:rect l="0" t="0" r="r" b="b"/>
                <a:pathLst>
                  <a:path w="21600" h="21600">
                    <a:moveTo>
                      <a:pt x="1540" y="2700"/>
                    </a:moveTo>
                    <a:lnTo>
                      <a:pt x="1540" y="18900"/>
                    </a:lnTo>
                    <a:lnTo>
                      <a:pt x="20060" y="18900"/>
                    </a:lnTo>
                    <a:lnTo>
                      <a:pt x="20060" y="2700"/>
                    </a:lnTo>
                    <a:close/>
                    <a:moveTo>
                      <a:pt x="0" y="0"/>
                    </a:moveTo>
                    <a:lnTo>
                      <a:pt x="1540" y="2700"/>
                    </a:lnTo>
                    <a:moveTo>
                      <a:pt x="0" y="21600"/>
                    </a:moveTo>
                    <a:lnTo>
                      <a:pt x="1540" y="18900"/>
                    </a:lnTo>
                    <a:moveTo>
                      <a:pt x="21600" y="21600"/>
                    </a:moveTo>
                    <a:lnTo>
                      <a:pt x="20060" y="18900"/>
                    </a:lnTo>
                    <a:moveTo>
                      <a:pt x="21600" y="0"/>
                    </a:moveTo>
                    <a:lnTo>
                      <a:pt x="20060" y="2700"/>
                    </a:lnTo>
                  </a:path>
                </a:pathLst>
              </a:custGeom>
              <a:noFill/>
              <a:ln w="3175" cap="flat">
                <a:solidFill>
                  <a:srgbClr val="7E9CE8"/>
                </a:solidFill>
                <a:prstDash val="solid"/>
                <a:miter lim="800000"/>
                <a:headEnd type="none" w="med" len="med"/>
                <a:tailEnd type="none" w="med" len="med"/>
              </a:ln>
              <a:extLst>
                <a:ext uri="{909E8E84-426E-40dd-AFC4-6F175D3DCCD1}"/>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88161" name="Rectangle 97"/>
              <p:cNvSpPr>
                <a:spLocks/>
              </p:cNvSpPr>
              <p:nvPr/>
            </p:nvSpPr>
            <p:spPr bwMode="auto">
              <a:xfrm>
                <a:off x="63" y="192"/>
                <a:ext cx="744" cy="119"/>
              </a:xfrm>
              <a:prstGeom prst="rect">
                <a:avLst/>
              </a:prstGeom>
              <a:noFill/>
              <a:ln>
                <a:noFill/>
              </a:ln>
              <a:extLst>
                <a:ext uri="{909E8E84-426E-40dd-AFC4-6F175D3DCCD1}"/>
                <a:ext uri="{91240B29-F687-4f45-9708-019B960494DF}"/>
              </a:extLst>
            </p:spPr>
            <p:txBody>
              <a:bodyPr lIns="0" tIns="0" rIns="0" bIns="0" anchor="ctr"/>
              <a:lstStyle/>
              <a:p>
                <a:pPr>
                  <a:defRPr/>
                </a:pPr>
                <a:r>
                  <a:rPr lang="en-US" sz="1200">
                    <a:effectLst>
                      <a:outerShdw blurRad="38100" dist="38100" dir="2700000" algn="tl">
                        <a:srgbClr val="000000"/>
                      </a:outerShdw>
                    </a:effectLst>
                    <a:ea typeface="MS PGothic" pitchFamily="34" charset="-128"/>
                  </a:rPr>
                  <a:t>Ceza</a:t>
                </a:r>
              </a:p>
            </p:txBody>
          </p:sp>
        </p:grpSp>
      </p:grpSp>
    </p:spTree>
    <p:extLst>
      <p:ext uri="{BB962C8B-B14F-4D97-AF65-F5344CB8AC3E}">
        <p14:creationId xmlns:p14="http://schemas.microsoft.com/office/powerpoint/2010/main" val="3844662808"/>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p:cNvSpPr>
            <a:spLocks noGrp="1" noChangeArrowheads="1"/>
          </p:cNvSpPr>
          <p:nvPr>
            <p:ph type="title"/>
          </p:nvPr>
        </p:nvSpPr>
        <p:spPr>
          <a:xfrm>
            <a:off x="1919288" y="404814"/>
            <a:ext cx="8229600" cy="1298575"/>
          </a:xfrm>
        </p:spPr>
        <p:txBody>
          <a:bodyPr/>
          <a:lstStyle/>
          <a:p>
            <a:pPr eaLnBrk="1" hangingPunct="1"/>
            <a:r>
              <a:rPr lang="en-US" altLang="tr-TR" smtClean="0"/>
              <a:t>A. Doğuştan Gelen Davranışlar</a:t>
            </a:r>
          </a:p>
        </p:txBody>
      </p:sp>
      <p:sp>
        <p:nvSpPr>
          <p:cNvPr id="11267" name="Rectangle 1"/>
          <p:cNvSpPr>
            <a:spLocks noGrp="1" noChangeArrowheads="1"/>
          </p:cNvSpPr>
          <p:nvPr>
            <p:ph idx="1"/>
          </p:nvPr>
        </p:nvSpPr>
        <p:spPr>
          <a:xfrm>
            <a:off x="2362201" y="2362200"/>
            <a:ext cx="3775075" cy="4495800"/>
          </a:xfrm>
        </p:spPr>
        <p:txBody>
          <a:bodyPr/>
          <a:lstStyle/>
          <a:p>
            <a:pPr marL="382588" indent="-342900">
              <a:buClr>
                <a:srgbClr val="003366"/>
              </a:buClr>
              <a:buSzPct val="75000"/>
              <a:buFont typeface="Wingdings" panose="05000000000000000000" pitchFamily="2" charset="2"/>
              <a:buChar char="l"/>
            </a:pPr>
            <a:r>
              <a:rPr lang="en-US" altLang="tr-TR" smtClean="0">
                <a:latin typeface="Arial Bold" charset="0"/>
                <a:sym typeface="Arial Bold" charset="0"/>
              </a:rPr>
              <a:t>Refleks</a:t>
            </a:r>
            <a:r>
              <a:rPr lang="en-US" altLang="tr-TR" smtClean="0"/>
              <a:t> </a:t>
            </a:r>
          </a:p>
          <a:p>
            <a:pPr marL="382588" indent="-342900">
              <a:buClr>
                <a:srgbClr val="003366"/>
              </a:buClr>
              <a:buSzPct val="75000"/>
              <a:buFont typeface="Wingdings" panose="05000000000000000000" pitchFamily="2" charset="2"/>
              <a:buChar char="l"/>
            </a:pPr>
            <a:r>
              <a:rPr lang="en-US" altLang="tr-TR" smtClean="0">
                <a:latin typeface="Arial Bold" charset="0"/>
                <a:sym typeface="Arial Bold" charset="0"/>
              </a:rPr>
              <a:t>İçgüdü</a:t>
            </a:r>
            <a:r>
              <a:rPr lang="en-US" altLang="tr-TR" smtClean="0"/>
              <a:t> </a:t>
            </a:r>
          </a:p>
        </p:txBody>
      </p:sp>
      <p:pic>
        <p:nvPicPr>
          <p:cNvPr id="11268" name="Picture 2"/>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59375" y="1600200"/>
            <a:ext cx="4552950" cy="525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21145013"/>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3"/>
          <p:cNvSpPr>
            <a:spLocks noGrp="1" noChangeArrowheads="1"/>
          </p:cNvSpPr>
          <p:nvPr>
            <p:ph type="title"/>
          </p:nvPr>
        </p:nvSpPr>
        <p:spPr/>
        <p:txBody>
          <a:bodyPr/>
          <a:lstStyle/>
          <a:p>
            <a:pPr eaLnBrk="1" hangingPunct="1"/>
            <a:r>
              <a:rPr lang="en-US" altLang="tr-TR" smtClean="0"/>
              <a:t>B. </a:t>
            </a:r>
            <a:r>
              <a:rPr lang="en-US" altLang="tr-TR" smtClean="0">
                <a:latin typeface="Arial" panose="020B0604020202020204" pitchFamily="34" charset="0"/>
                <a:cs typeface="Arial" panose="020B0604020202020204" pitchFamily="34" charset="0"/>
                <a:sym typeface="Arial" panose="020B0604020202020204" pitchFamily="34" charset="0"/>
              </a:rPr>
              <a:t>Geçici Davranışlar</a:t>
            </a:r>
            <a:r>
              <a:rPr lang="en-US" altLang="tr-TR" smtClean="0"/>
              <a:t> </a:t>
            </a:r>
          </a:p>
        </p:txBody>
      </p:sp>
      <p:sp>
        <p:nvSpPr>
          <p:cNvPr id="12291" name="Rectangle 1"/>
          <p:cNvSpPr>
            <a:spLocks noGrp="1" noChangeArrowheads="1"/>
          </p:cNvSpPr>
          <p:nvPr>
            <p:ph idx="1"/>
          </p:nvPr>
        </p:nvSpPr>
        <p:spPr>
          <a:xfrm>
            <a:off x="2362201" y="2362200"/>
            <a:ext cx="3775075" cy="4495800"/>
          </a:xfrm>
        </p:spPr>
        <p:txBody>
          <a:bodyPr/>
          <a:lstStyle/>
          <a:p>
            <a:pPr marL="382588" indent="-342900">
              <a:buClr>
                <a:srgbClr val="003366"/>
              </a:buClr>
              <a:buSzPct val="75000"/>
              <a:buFont typeface="Wingdings" panose="05000000000000000000" pitchFamily="2" charset="2"/>
              <a:buChar char="l"/>
            </a:pPr>
            <a:r>
              <a:rPr lang="en-US" altLang="tr-TR" sz="2000"/>
              <a:t>Bu tür davranışlar, alkol, narkoz, uyuşturucu ya da yüksek ateş gibi etkenler sonucu bireyde ortaya çıkan geçici durumlardır. Normalde çekingen olan birinin alkolün etkisiyle oldukça atılgan ve cesur davranışlar sergilemesi bu türden davranışlara örnek olarak verilebilir. </a:t>
            </a:r>
          </a:p>
        </p:txBody>
      </p:sp>
      <p:pic>
        <p:nvPicPr>
          <p:cNvPr id="12292" name="Picture 2"/>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51539" y="1881188"/>
            <a:ext cx="4187825"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55838143"/>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TM04033917[[fn=Berlin]]</Template>
  <TotalTime>1</TotalTime>
  <Words>332</Words>
  <Application>Microsoft Office PowerPoint</Application>
  <PresentationFormat>Geniş ekran</PresentationFormat>
  <Paragraphs>126</Paragraphs>
  <Slides>24</Slides>
  <Notes>0</Notes>
  <HiddenSlides>0</HiddenSlides>
  <MMClips>0</MMClips>
  <ScaleCrop>false</ScaleCrop>
  <HeadingPairs>
    <vt:vector size="6" baseType="variant">
      <vt:variant>
        <vt:lpstr>Kullanılan Yazı Tipleri</vt:lpstr>
      </vt:variant>
      <vt:variant>
        <vt:i4>13</vt:i4>
      </vt:variant>
      <vt:variant>
        <vt:lpstr>Tema</vt:lpstr>
      </vt:variant>
      <vt:variant>
        <vt:i4>1</vt:i4>
      </vt:variant>
      <vt:variant>
        <vt:lpstr>Slayt Başlıkları</vt:lpstr>
      </vt:variant>
      <vt:variant>
        <vt:i4>24</vt:i4>
      </vt:variant>
    </vt:vector>
  </HeadingPairs>
  <TitlesOfParts>
    <vt:vector size="38" baseType="lpstr">
      <vt:lpstr>MS PGothic</vt:lpstr>
      <vt:lpstr>MS PGothic</vt:lpstr>
      <vt:lpstr>ヒラギノ明朝 ProN W3</vt:lpstr>
      <vt:lpstr>ヒラギノ角ゴ ProN W3</vt:lpstr>
      <vt:lpstr>ヒラギノ角ゴ ProN W6</vt:lpstr>
      <vt:lpstr>Arial</vt:lpstr>
      <vt:lpstr>Arial Bold</vt:lpstr>
      <vt:lpstr>Arial Bold Italic</vt:lpstr>
      <vt:lpstr>Arial Italic</vt:lpstr>
      <vt:lpstr>HGP明朝E</vt:lpstr>
      <vt:lpstr>Trebuchet MS</vt:lpstr>
      <vt:lpstr>Verdana Bold</vt:lpstr>
      <vt:lpstr>Wingdings</vt:lpstr>
      <vt:lpstr>Berlin</vt:lpstr>
      <vt:lpstr>Öğrenme Psikolojisi</vt:lpstr>
      <vt:lpstr>ÖĞRENME PSİKOLOJİSİ</vt:lpstr>
      <vt:lpstr>ÖĞRENME NEDİR?</vt:lpstr>
      <vt:lpstr>              </vt:lpstr>
      <vt:lpstr>ÖĞRENME İLE İLGİLİ TEMEL KAVRAMLAR </vt:lpstr>
      <vt:lpstr>PowerPoint Sunusu</vt:lpstr>
      <vt:lpstr>PowerPoint Sunusu</vt:lpstr>
      <vt:lpstr>A. Doğuştan Gelen Davranışlar</vt:lpstr>
      <vt:lpstr>B. Geçici Davranışlar </vt:lpstr>
      <vt:lpstr>C. Öğrenilmiş Davranışlar </vt:lpstr>
      <vt:lpstr>PowerPoint Sunusu</vt:lpstr>
      <vt:lpstr>Öğrenen ile ilgili Faktörler</vt:lpstr>
      <vt:lpstr>Öğrenen ile ilgili Faktörler</vt:lpstr>
      <vt:lpstr>Öğrenen ile ilgili Faktörler</vt:lpstr>
      <vt:lpstr>Öğrenen ile ilgili Faktörler</vt:lpstr>
      <vt:lpstr>Öğrenen ile ilgili Faktörler</vt:lpstr>
      <vt:lpstr>Öğrenme Yöntemiyle (stratejisi) İlgili Faktörler </vt:lpstr>
      <vt:lpstr>Öğrenme Yöntemiyle (stratejisi) İlgili Faktörler</vt:lpstr>
      <vt:lpstr>Öğrenme Yöntemiyle (stratejisi) İlgili Faktörler</vt:lpstr>
      <vt:lpstr>Öğrenme Yöntemiyle (stratejisi) İlgili Faktörler</vt:lpstr>
      <vt:lpstr>Öğrenen ile ilgili Faktörler</vt:lpstr>
      <vt:lpstr>Öğrenme Malzemesiyle İlgili Faktörler</vt:lpstr>
      <vt:lpstr>Öğrenme Malzemesiyle İlgili Faktörler</vt:lpstr>
      <vt:lpstr>Öğrenme Malzemesiyle İlgili Faktörler (Kavramsal gruplama)</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Öğrenme Psikolojisi</dc:title>
  <dc:creator>EYLEMTURK</dc:creator>
  <cp:lastModifiedBy>EYLEMTURK</cp:lastModifiedBy>
  <cp:revision>2</cp:revision>
  <dcterms:created xsi:type="dcterms:W3CDTF">2018-04-25T15:23:57Z</dcterms:created>
  <dcterms:modified xsi:type="dcterms:W3CDTF">2018-04-25T15:59:04Z</dcterms:modified>
</cp:coreProperties>
</file>