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46C117F-5CCF-4837-BE5F-2B92066CAFAF}"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4EB90BD-B6CE-46B7-997F-7313B992CCDC}"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DB9D11F-B188-461D-B23F-39381795C052}"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2E6D8D9-55A2-4063-B0F3-121F44549695}"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D4B24536-994D-4021-A283-9F449C0DB509}" type="datetimeFigureOut">
              <a:rPr lang="en-US" dirty="0"/>
              <a:t>4/25/2018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3CBBBB78-C96F-47B7-AB17-D852CA960AC9}" type="datetimeFigureOut">
              <a:rPr lang="en-US" dirty="0"/>
              <a:t>4/25/2018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4/25/2018</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0578ACC-22D6-47C1-A373-4FD133E34F3C}" type="datetimeFigureOut">
              <a:rPr lang="en-US" dirty="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0322" y="3030008"/>
            <a:ext cx="4698355"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594123" y="3030008"/>
            <a:ext cx="4700059"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4/25/2018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4/25/2018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4/25/2018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331444B-B92B-4E27-8C94-BB93EAF5CB18}"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63EFA5E-FA76-400D-B3DC-F0BA90E6D107}"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4/25/2018</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Öğrenme Psikolojisi</a:t>
            </a:r>
            <a:endParaRPr lang="tr-TR" dirty="0"/>
          </a:p>
        </p:txBody>
      </p:sp>
      <p:sp>
        <p:nvSpPr>
          <p:cNvPr id="3" name="Alt Başlık 2"/>
          <p:cNvSpPr>
            <a:spLocks noGrp="1"/>
          </p:cNvSpPr>
          <p:nvPr>
            <p:ph type="subTitle" idx="1"/>
          </p:nvPr>
        </p:nvSpPr>
        <p:spPr/>
        <p:txBody>
          <a:bodyPr/>
          <a:lstStyle/>
          <a:p>
            <a:r>
              <a:rPr lang="tr-TR" dirty="0" smtClean="0"/>
              <a:t>Giriş</a:t>
            </a:r>
            <a:endParaRPr lang="tr-TR" dirty="0"/>
          </a:p>
        </p:txBody>
      </p:sp>
    </p:spTree>
    <p:extLst>
      <p:ext uri="{BB962C8B-B14F-4D97-AF65-F5344CB8AC3E}">
        <p14:creationId xmlns:p14="http://schemas.microsoft.com/office/powerpoint/2010/main" val="842040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title"/>
          </p:nvPr>
        </p:nvSpPr>
        <p:spPr/>
        <p:txBody>
          <a:bodyPr/>
          <a:lstStyle/>
          <a:p>
            <a:pPr eaLnBrk="1" hangingPunct="1"/>
            <a:r>
              <a:rPr lang="en-US" altLang="tr-TR" smtClean="0"/>
              <a:t>C. </a:t>
            </a:r>
            <a:r>
              <a:rPr lang="en-US" altLang="tr-TR" smtClean="0">
                <a:latin typeface="Arial" panose="020B0604020202020204" pitchFamily="34" charset="0"/>
                <a:cs typeface="Arial" panose="020B0604020202020204" pitchFamily="34" charset="0"/>
                <a:sym typeface="Arial" panose="020B0604020202020204" pitchFamily="34" charset="0"/>
              </a:rPr>
              <a:t>Öğrenilmiş Davranışlar</a:t>
            </a:r>
            <a:r>
              <a:rPr lang="en-US" altLang="tr-TR" smtClean="0"/>
              <a:t> </a:t>
            </a:r>
          </a:p>
        </p:txBody>
      </p:sp>
      <p:sp>
        <p:nvSpPr>
          <p:cNvPr id="13315" name="Rectangle 1"/>
          <p:cNvSpPr>
            <a:spLocks noGrp="1" noChangeArrowheads="1"/>
          </p:cNvSpPr>
          <p:nvPr>
            <p:ph idx="1"/>
          </p:nvPr>
        </p:nvSpPr>
        <p:spPr>
          <a:xfrm>
            <a:off x="2362201" y="2362200"/>
            <a:ext cx="3775075" cy="4495800"/>
          </a:xfrm>
        </p:spPr>
        <p:txBody>
          <a:bodyPr/>
          <a:lstStyle/>
          <a:p>
            <a:pPr marL="382588" indent="-342900">
              <a:buClr>
                <a:srgbClr val="003366"/>
              </a:buClr>
              <a:buSzPct val="75000"/>
              <a:buFont typeface="Wingdings" panose="05000000000000000000" pitchFamily="2" charset="2"/>
              <a:buChar char="l"/>
            </a:pPr>
            <a:r>
              <a:rPr lang="en-US" altLang="tr-TR" smtClean="0"/>
              <a:t>Bu türden davranışlar, çevre ile organizmanın etkileşimi sonucu ortaya çıkan ve nispeten kalıcı olan öğrenmelerdir. İnsanların sahip olduğu davranışların birçoğu bu türdendir. </a:t>
            </a:r>
          </a:p>
        </p:txBody>
      </p:sp>
      <p:pic>
        <p:nvPicPr>
          <p:cNvPr id="1331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1676400"/>
            <a:ext cx="39624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913798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16"/>
          <p:cNvGrpSpPr>
            <a:grpSpLocks/>
          </p:cNvGrpSpPr>
          <p:nvPr/>
        </p:nvGrpSpPr>
        <p:grpSpPr bwMode="auto">
          <a:xfrm>
            <a:off x="1524000" y="1370013"/>
            <a:ext cx="8686800" cy="4743450"/>
            <a:chOff x="0" y="0"/>
            <a:chExt cx="5472" cy="2987"/>
          </a:xfrm>
        </p:grpSpPr>
        <p:sp>
          <p:nvSpPr>
            <p:cNvPr id="92161" name="Freeform 1"/>
            <p:cNvSpPr>
              <a:spLocks/>
            </p:cNvSpPr>
            <p:nvPr/>
          </p:nvSpPr>
          <p:spPr bwMode="auto">
            <a:xfrm rot="5400000" flipH="1">
              <a:off x="3394" y="535"/>
              <a:ext cx="605" cy="1916"/>
            </a:xfrm>
            <a:custGeom>
              <a:avLst/>
              <a:gdLst>
                <a:gd name="T0" fmla="*/ 0 w 21600"/>
                <a:gd name="T1" fmla="*/ 0 h 21600"/>
                <a:gd name="T2" fmla="*/ 2605 w 21600"/>
                <a:gd name="T3" fmla="*/ 0 h 21600"/>
                <a:gd name="T4" fmla="*/ 2605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2605" y="0"/>
                  </a:lnTo>
                  <a:lnTo>
                    <a:pt x="2605" y="21600"/>
                  </a:lnTo>
                  <a:lnTo>
                    <a:pt x="21600" y="21600"/>
                  </a:lnTo>
                </a:path>
              </a:pathLst>
            </a:custGeom>
            <a:noFill/>
            <a:ln w="28575" cap="flat">
              <a:solidFill>
                <a:srgbClr val="003366"/>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92162" name="Line 2"/>
            <p:cNvSpPr>
              <a:spLocks noChangeShapeType="1"/>
            </p:cNvSpPr>
            <p:nvPr/>
          </p:nvSpPr>
          <p:spPr bwMode="auto">
            <a:xfrm rot="10800000" flipH="1">
              <a:off x="2736" y="1194"/>
              <a:ext cx="1" cy="605"/>
            </a:xfrm>
            <a:prstGeom prst="line">
              <a:avLst/>
            </a:prstGeom>
            <a:noFill/>
            <a:ln w="28575" cap="flat">
              <a:solidFill>
                <a:srgbClr val="003366"/>
              </a:solidFill>
              <a:prstDash val="solid"/>
              <a:round/>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92163" name="Freeform 3"/>
            <p:cNvSpPr>
              <a:spLocks/>
            </p:cNvSpPr>
            <p:nvPr/>
          </p:nvSpPr>
          <p:spPr bwMode="auto">
            <a:xfrm rot="-5400000">
              <a:off x="1479" y="535"/>
              <a:ext cx="605" cy="1916"/>
            </a:xfrm>
            <a:custGeom>
              <a:avLst/>
              <a:gdLst>
                <a:gd name="T0" fmla="*/ 0 w 21600"/>
                <a:gd name="T1" fmla="*/ 0 h 21600"/>
                <a:gd name="T2" fmla="*/ 2605 w 21600"/>
                <a:gd name="T3" fmla="*/ 0 h 21600"/>
                <a:gd name="T4" fmla="*/ 2605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2605" y="0"/>
                  </a:lnTo>
                  <a:lnTo>
                    <a:pt x="2605" y="21600"/>
                  </a:lnTo>
                  <a:lnTo>
                    <a:pt x="21600" y="21600"/>
                  </a:lnTo>
                </a:path>
              </a:pathLst>
            </a:custGeom>
            <a:noFill/>
            <a:ln w="28575" cap="flat">
              <a:solidFill>
                <a:srgbClr val="003366"/>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grpSp>
          <p:nvGrpSpPr>
            <p:cNvPr id="14342" name="Group 6"/>
            <p:cNvGrpSpPr>
              <a:grpSpLocks/>
            </p:cNvGrpSpPr>
            <p:nvPr/>
          </p:nvGrpSpPr>
          <p:grpSpPr bwMode="auto">
            <a:xfrm>
              <a:off x="1915" y="0"/>
              <a:ext cx="1641" cy="1194"/>
              <a:chOff x="0" y="0"/>
              <a:chExt cx="1641" cy="1194"/>
            </a:xfrm>
          </p:grpSpPr>
          <p:sp>
            <p:nvSpPr>
              <p:cNvPr id="92164" name="AutoShape 4"/>
              <p:cNvSpPr>
                <a:spLocks/>
              </p:cNvSpPr>
              <p:nvPr/>
            </p:nvSpPr>
            <p:spPr bwMode="auto">
              <a:xfrm>
                <a:off x="0" y="0"/>
                <a:ext cx="1641" cy="1194"/>
              </a:xfrm>
              <a:prstGeom prst="roundRect">
                <a:avLst>
                  <a:gd name="adj" fmla="val 16667"/>
                </a:avLst>
              </a:prstGeom>
              <a:blipFill dpi="0" rotWithShape="0">
                <a:blip r:embed="rId2" cstate="print"/>
                <a:srcRect/>
                <a:tile tx="0" ty="0" sx="100000" sy="100000" flip="none" algn="tl"/>
              </a:blip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92165" name="Rectangle 5"/>
              <p:cNvSpPr>
                <a:spLocks/>
              </p:cNvSpPr>
              <p:nvPr/>
            </p:nvSpPr>
            <p:spPr bwMode="auto">
              <a:xfrm>
                <a:off x="62" y="544"/>
                <a:ext cx="1195" cy="107"/>
              </a:xfrm>
              <a:prstGeom prst="rect">
                <a:avLst/>
              </a:prstGeom>
              <a:noFill/>
              <a:ln>
                <a:noFill/>
              </a:ln>
              <a:extLst>
                <a:ext uri="{909E8E84-426E-40dd-AFC4-6F175D3DCCD1}"/>
                <a:ext uri="{91240B29-F687-4f45-9708-019B960494DF}"/>
              </a:extLst>
            </p:spPr>
            <p:txBody>
              <a:bodyPr wrap="none" lIns="0" tIns="0" rIns="0" bIns="0" anchor="ctr">
                <a:spAutoFit/>
              </a:bodyPr>
              <a:lstStyle/>
              <a:p>
                <a:pPr>
                  <a:defRPr/>
                </a:pPr>
                <a:r>
                  <a:rPr lang="en-US" sz="1100">
                    <a:solidFill>
                      <a:srgbClr val="006666"/>
                    </a:solidFill>
                    <a:effectLst>
                      <a:outerShdw blurRad="38100" dist="38100" dir="2700000" algn="tl">
                        <a:srgbClr val="000000"/>
                      </a:outerShdw>
                    </a:effectLst>
                    <a:latin typeface="Verdana Bold" charset="0"/>
                    <a:ea typeface="MS PGothic" pitchFamily="34" charset="-128"/>
                    <a:sym typeface="Verdana Bold" charset="0"/>
                  </a:rPr>
                  <a:t>Öğrenmeyi Etkileyen Faktörler</a:t>
                </a:r>
              </a:p>
            </p:txBody>
          </p:sp>
        </p:grpSp>
        <p:grpSp>
          <p:nvGrpSpPr>
            <p:cNvPr id="14343" name="Group 9"/>
            <p:cNvGrpSpPr>
              <a:grpSpLocks/>
            </p:cNvGrpSpPr>
            <p:nvPr/>
          </p:nvGrpSpPr>
          <p:grpSpPr bwMode="auto">
            <a:xfrm>
              <a:off x="0" y="1792"/>
              <a:ext cx="1641" cy="1195"/>
              <a:chOff x="0" y="0"/>
              <a:chExt cx="1641" cy="1194"/>
            </a:xfrm>
          </p:grpSpPr>
          <p:sp>
            <p:nvSpPr>
              <p:cNvPr id="92167" name="AutoShape 7"/>
              <p:cNvSpPr>
                <a:spLocks/>
              </p:cNvSpPr>
              <p:nvPr/>
            </p:nvSpPr>
            <p:spPr bwMode="auto">
              <a:xfrm>
                <a:off x="0" y="0"/>
                <a:ext cx="1641" cy="1194"/>
              </a:xfrm>
              <a:prstGeom prst="roundRect">
                <a:avLst>
                  <a:gd name="adj" fmla="val 16667"/>
                </a:avLst>
              </a:prstGeom>
              <a:blipFill dpi="0" rotWithShape="0">
                <a:blip r:embed="rId2" cstate="print"/>
                <a:srcRect/>
                <a:tile tx="0" ty="0" sx="100000" sy="100000" flip="none" algn="tl"/>
              </a:blip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92168" name="Rectangle 8"/>
              <p:cNvSpPr>
                <a:spLocks/>
              </p:cNvSpPr>
              <p:nvPr/>
            </p:nvSpPr>
            <p:spPr bwMode="auto">
              <a:xfrm>
                <a:off x="343" y="542"/>
                <a:ext cx="1125" cy="116"/>
              </a:xfrm>
              <a:prstGeom prst="rect">
                <a:avLst/>
              </a:prstGeom>
              <a:noFill/>
              <a:ln>
                <a:noFill/>
              </a:ln>
              <a:extLst>
                <a:ext uri="{909E8E84-426E-40dd-AFC4-6F175D3DCCD1}"/>
                <a:ext uri="{91240B29-F687-4f45-9708-019B960494DF}"/>
              </a:extLst>
            </p:spPr>
            <p:txBody>
              <a:bodyPr wrap="none" lIns="0" tIns="0" rIns="0" bIns="0" anchor="ctr">
                <a:spAutoFit/>
              </a:bodyPr>
              <a:lstStyle/>
              <a:p>
                <a:pPr>
                  <a:defRPr/>
                </a:pPr>
                <a:r>
                  <a:rPr lang="en-US" sz="1200">
                    <a:effectLst>
                      <a:outerShdw blurRad="38100" dist="38100" dir="2700000" algn="tl">
                        <a:srgbClr val="000000"/>
                      </a:outerShdw>
                    </a:effectLst>
                    <a:ea typeface="MS PGothic" pitchFamily="34" charset="-128"/>
                  </a:rPr>
                  <a:t>Öğrenen ile ilgili faktörler</a:t>
                </a:r>
              </a:p>
            </p:txBody>
          </p:sp>
        </p:grpSp>
        <p:grpSp>
          <p:nvGrpSpPr>
            <p:cNvPr id="14344" name="Group 12"/>
            <p:cNvGrpSpPr>
              <a:grpSpLocks/>
            </p:cNvGrpSpPr>
            <p:nvPr/>
          </p:nvGrpSpPr>
          <p:grpSpPr bwMode="auto">
            <a:xfrm>
              <a:off x="1915" y="1792"/>
              <a:ext cx="1641" cy="1195"/>
              <a:chOff x="0" y="0"/>
              <a:chExt cx="1641" cy="1194"/>
            </a:xfrm>
          </p:grpSpPr>
          <p:sp>
            <p:nvSpPr>
              <p:cNvPr id="92170" name="AutoShape 10"/>
              <p:cNvSpPr>
                <a:spLocks/>
              </p:cNvSpPr>
              <p:nvPr/>
            </p:nvSpPr>
            <p:spPr bwMode="auto">
              <a:xfrm>
                <a:off x="0" y="0"/>
                <a:ext cx="1641" cy="1194"/>
              </a:xfrm>
              <a:prstGeom prst="roundRect">
                <a:avLst>
                  <a:gd name="adj" fmla="val 16667"/>
                </a:avLst>
              </a:prstGeom>
              <a:blipFill dpi="0" rotWithShape="0">
                <a:blip r:embed="rId2" cstate="print"/>
                <a:srcRect/>
                <a:tile tx="0" ty="0" sx="100000" sy="100000" flip="none" algn="tl"/>
              </a:blip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92171" name="Rectangle 11"/>
              <p:cNvSpPr>
                <a:spLocks/>
              </p:cNvSpPr>
              <p:nvPr/>
            </p:nvSpPr>
            <p:spPr bwMode="auto">
              <a:xfrm>
                <a:off x="430" y="484"/>
                <a:ext cx="899" cy="232"/>
              </a:xfrm>
              <a:prstGeom prst="rect">
                <a:avLst/>
              </a:prstGeom>
              <a:noFill/>
              <a:ln>
                <a:noFill/>
              </a:ln>
              <a:extLst>
                <a:ext uri="{909E8E84-426E-40dd-AFC4-6F175D3DCCD1}"/>
                <a:ext uri="{91240B29-F687-4f45-9708-019B960494DF}"/>
              </a:extLst>
            </p:spPr>
            <p:txBody>
              <a:bodyPr wrap="none" lIns="0" tIns="0" rIns="0" bIns="0" anchor="ctr">
                <a:spAutoFit/>
              </a:bodyPr>
              <a:lstStyle/>
              <a:p>
                <a:pPr>
                  <a:defRPr/>
                </a:pPr>
                <a:r>
                  <a:rPr lang="en-US" sz="1200">
                    <a:effectLst>
                      <a:outerShdw blurRad="38100" dist="38100" dir="2700000" algn="tl">
                        <a:srgbClr val="000000"/>
                      </a:outerShdw>
                    </a:effectLst>
                    <a:ea typeface="MS PGothic" pitchFamily="34" charset="-128"/>
                  </a:rPr>
                  <a:t>Öğrenme yöntemiyle</a:t>
                </a:r>
              </a:p>
              <a:p>
                <a:pPr>
                  <a:defRPr/>
                </a:pPr>
                <a:r>
                  <a:rPr lang="en-US" sz="1200">
                    <a:effectLst>
                      <a:outerShdw blurRad="38100" dist="38100" dir="2700000" algn="tl">
                        <a:srgbClr val="000000"/>
                      </a:outerShdw>
                    </a:effectLst>
                    <a:ea typeface="MS PGothic" pitchFamily="34" charset="-128"/>
                  </a:rPr>
                  <a:t> ilgili faktörler</a:t>
                </a:r>
              </a:p>
            </p:txBody>
          </p:sp>
        </p:grpSp>
        <p:grpSp>
          <p:nvGrpSpPr>
            <p:cNvPr id="14345" name="Group 15"/>
            <p:cNvGrpSpPr>
              <a:grpSpLocks/>
            </p:cNvGrpSpPr>
            <p:nvPr/>
          </p:nvGrpSpPr>
          <p:grpSpPr bwMode="auto">
            <a:xfrm>
              <a:off x="3830" y="1792"/>
              <a:ext cx="1642" cy="1195"/>
              <a:chOff x="0" y="0"/>
              <a:chExt cx="1641" cy="1194"/>
            </a:xfrm>
          </p:grpSpPr>
          <p:sp>
            <p:nvSpPr>
              <p:cNvPr id="92173" name="AutoShape 13"/>
              <p:cNvSpPr>
                <a:spLocks/>
              </p:cNvSpPr>
              <p:nvPr/>
            </p:nvSpPr>
            <p:spPr bwMode="auto">
              <a:xfrm>
                <a:off x="0" y="0"/>
                <a:ext cx="1641" cy="1194"/>
              </a:xfrm>
              <a:prstGeom prst="roundRect">
                <a:avLst>
                  <a:gd name="adj" fmla="val 16667"/>
                </a:avLst>
              </a:prstGeom>
              <a:blipFill dpi="0" rotWithShape="0">
                <a:blip r:embed="rId2" cstate="print"/>
                <a:srcRect/>
                <a:tile tx="0" ty="0" sx="100000" sy="100000" flip="none" algn="tl"/>
              </a:blip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92174" name="Rectangle 14"/>
              <p:cNvSpPr>
                <a:spLocks/>
              </p:cNvSpPr>
              <p:nvPr/>
            </p:nvSpPr>
            <p:spPr bwMode="auto">
              <a:xfrm>
                <a:off x="463" y="494"/>
                <a:ext cx="824" cy="213"/>
              </a:xfrm>
              <a:prstGeom prst="rect">
                <a:avLst/>
              </a:prstGeom>
              <a:noFill/>
              <a:ln>
                <a:noFill/>
              </a:ln>
              <a:extLst>
                <a:ext uri="{909E8E84-426E-40dd-AFC4-6F175D3DCCD1}"/>
                <a:ext uri="{91240B29-F687-4f45-9708-019B960494DF}"/>
              </a:extLst>
            </p:spPr>
            <p:txBody>
              <a:bodyPr wrap="none" lIns="0" tIns="0" rIns="0" bIns="0" anchor="ctr">
                <a:spAutoFit/>
              </a:bodyPr>
              <a:lstStyle/>
              <a:p>
                <a:pPr>
                  <a:defRPr/>
                </a:pPr>
                <a:r>
                  <a:rPr lang="en-US" sz="1100">
                    <a:effectLst>
                      <a:outerShdw blurRad="38100" dist="38100" dir="2700000" algn="tl">
                        <a:srgbClr val="000000"/>
                      </a:outerShdw>
                    </a:effectLst>
                    <a:ea typeface="MS PGothic" pitchFamily="34" charset="-128"/>
                  </a:rPr>
                  <a:t>Öğrenme yöntemiyle</a:t>
                </a:r>
              </a:p>
              <a:p>
                <a:pPr>
                  <a:defRPr/>
                </a:pPr>
                <a:r>
                  <a:rPr lang="en-US" sz="1100">
                    <a:effectLst>
                      <a:outerShdw blurRad="38100" dist="38100" dir="2700000" algn="tl">
                        <a:srgbClr val="000000"/>
                      </a:outerShdw>
                    </a:effectLst>
                    <a:ea typeface="MS PGothic" pitchFamily="34" charset="-128"/>
                  </a:rPr>
                  <a:t>İlgili faktörler</a:t>
                </a:r>
              </a:p>
            </p:txBody>
          </p:sp>
        </p:grpSp>
      </p:grpSp>
    </p:spTree>
    <p:extLst>
      <p:ext uri="{BB962C8B-B14F-4D97-AF65-F5344CB8AC3E}">
        <p14:creationId xmlns:p14="http://schemas.microsoft.com/office/powerpoint/2010/main" val="192285517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title"/>
          </p:nvPr>
        </p:nvSpPr>
        <p:spPr>
          <a:xfrm>
            <a:off x="2463800" y="520700"/>
            <a:ext cx="7366000" cy="1879600"/>
          </a:xfrm>
        </p:spPr>
        <p:txBody>
          <a:bodyPr/>
          <a:lstStyle/>
          <a:p>
            <a:pPr eaLnBrk="1" hangingPunct="1"/>
            <a:r>
              <a:rPr lang="en-US" altLang="tr-TR" smtClean="0"/>
              <a:t>Öğrenen ile ilgili Faktörler</a:t>
            </a:r>
          </a:p>
        </p:txBody>
      </p:sp>
      <p:sp>
        <p:nvSpPr>
          <p:cNvPr id="15363" name="Rectangle 1"/>
          <p:cNvSpPr>
            <a:spLocks noGrp="1" noChangeArrowheads="1"/>
          </p:cNvSpPr>
          <p:nvPr>
            <p:ph idx="1"/>
          </p:nvPr>
        </p:nvSpPr>
        <p:spPr>
          <a:xfrm>
            <a:off x="2362201" y="2362200"/>
            <a:ext cx="3775075" cy="4495800"/>
          </a:xfrm>
        </p:spPr>
        <p:txBody>
          <a:bodyPr/>
          <a:lstStyle/>
          <a:p>
            <a:pPr marL="382588" indent="-342900">
              <a:buClr>
                <a:srgbClr val="003366"/>
              </a:buClr>
              <a:buSzPct val="75000"/>
              <a:buFont typeface="Wingdings" panose="05000000000000000000" pitchFamily="2" charset="2"/>
              <a:buChar char="l"/>
            </a:pPr>
            <a:r>
              <a:rPr lang="en-US" altLang="tr-TR" sz="2000" u="sng"/>
              <a:t>B. </a:t>
            </a:r>
            <a:r>
              <a:rPr lang="en-US" altLang="tr-TR" sz="2000" u="sng">
                <a:latin typeface="Arial Bold" charset="0"/>
                <a:sym typeface="Arial Bold" charset="0"/>
              </a:rPr>
              <a:t>Olgunlaşma</a:t>
            </a:r>
            <a:r>
              <a:rPr lang="en-US" altLang="tr-TR" sz="2000" u="sng"/>
              <a:t>:</a:t>
            </a:r>
          </a:p>
          <a:p>
            <a:pPr marL="382588" indent="-342900">
              <a:buClr>
                <a:srgbClr val="003366"/>
              </a:buClr>
              <a:buSzPct val="75000"/>
              <a:buFont typeface="Wingdings" panose="05000000000000000000" pitchFamily="2" charset="2"/>
              <a:buChar char="l"/>
            </a:pPr>
            <a:endParaRPr lang="en-US" altLang="tr-TR" sz="2000" u="sng"/>
          </a:p>
          <a:p>
            <a:pPr marL="382588" indent="-342900">
              <a:buNone/>
            </a:pPr>
            <a:r>
              <a:rPr lang="en-US" altLang="tr-TR" sz="1800"/>
              <a:t>	</a:t>
            </a:r>
            <a:r>
              <a:rPr lang="ja-JP" altLang="en-US" sz="1800">
                <a:latin typeface="Arial" panose="020B0604020202020204" pitchFamily="34" charset="0"/>
                <a:cs typeface="HGP明朝E"/>
              </a:rPr>
              <a:t>“</a:t>
            </a:r>
            <a:r>
              <a:rPr lang="en-US" altLang="ja-JP" sz="1800">
                <a:cs typeface="HGP明朝E"/>
              </a:rPr>
              <a:t>Organizmanın bir davranışı yerine getirebilmesi için sadece gerekli olan biyolojik donanıma sahip olması yeterli değildir. Örneğin bir çocuğun okuma ve yazmayı öğrenmesi için kalem tutacak ele ve kaslara sahip olmasının yanında belirli bir yaş (en az 72 ay) ve zekâya sahip olması gerekir.</a:t>
            </a:r>
            <a:r>
              <a:rPr lang="ja-JP" altLang="en-US" sz="1800">
                <a:latin typeface="Arial" panose="020B0604020202020204" pitchFamily="34" charset="0"/>
                <a:cs typeface="HGP明朝E"/>
              </a:rPr>
              <a:t>”</a:t>
            </a:r>
            <a:endParaRPr lang="en-US" altLang="tr-TR" sz="1800"/>
          </a:p>
        </p:txBody>
      </p:sp>
      <p:pic>
        <p:nvPicPr>
          <p:cNvPr id="1536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1524000"/>
            <a:ext cx="37338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9541828"/>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title"/>
          </p:nvPr>
        </p:nvSpPr>
        <p:spPr>
          <a:xfrm>
            <a:off x="2351088" y="0"/>
            <a:ext cx="7366000" cy="1549400"/>
          </a:xfrm>
        </p:spPr>
        <p:txBody>
          <a:bodyPr/>
          <a:lstStyle/>
          <a:p>
            <a:pPr eaLnBrk="1" hangingPunct="1"/>
            <a:r>
              <a:rPr lang="en-US" altLang="tr-TR" smtClean="0"/>
              <a:t>Öğrenen ile ilgili Faktörler</a:t>
            </a:r>
          </a:p>
        </p:txBody>
      </p:sp>
      <p:sp>
        <p:nvSpPr>
          <p:cNvPr id="16387" name="Rectangle 1"/>
          <p:cNvSpPr>
            <a:spLocks noGrp="1" noChangeArrowheads="1"/>
          </p:cNvSpPr>
          <p:nvPr>
            <p:ph idx="1"/>
          </p:nvPr>
        </p:nvSpPr>
        <p:spPr>
          <a:xfrm>
            <a:off x="2362201" y="2362200"/>
            <a:ext cx="3775075" cy="4495800"/>
          </a:xfrm>
        </p:spPr>
        <p:txBody>
          <a:bodyPr/>
          <a:lstStyle/>
          <a:p>
            <a:pPr marL="382588" indent="-342900">
              <a:buClr>
                <a:srgbClr val="003366"/>
              </a:buClr>
              <a:buSzPct val="75000"/>
              <a:buFont typeface="Wingdings" panose="05000000000000000000" pitchFamily="2" charset="2"/>
              <a:buChar char="l"/>
            </a:pPr>
            <a:r>
              <a:rPr lang="en-US" altLang="tr-TR" u="sng" smtClean="0">
                <a:latin typeface="Arial Bold" charset="0"/>
                <a:sym typeface="Arial Bold" charset="0"/>
              </a:rPr>
              <a:t>A. Türe Özgü Hazır Oluş</a:t>
            </a:r>
            <a:endParaRPr lang="en-US" altLang="tr-TR" u="sng" smtClean="0">
              <a:latin typeface="Arial Bold" charset="0"/>
              <a:ea typeface="ヒラギノ角ゴ ProN W6" charset="-128"/>
              <a:sym typeface="Arial Bold" charset="0"/>
            </a:endParaRPr>
          </a:p>
          <a:p>
            <a:pPr marL="382588" indent="-342900">
              <a:buClr>
                <a:srgbClr val="003366"/>
              </a:buClr>
              <a:buSzPct val="75000"/>
              <a:buFont typeface="Wingdings" panose="05000000000000000000" pitchFamily="2" charset="2"/>
              <a:buChar char="l"/>
            </a:pPr>
            <a:endParaRPr lang="en-US" altLang="tr-TR" u="sng" smtClean="0">
              <a:latin typeface="Arial Bold" charset="0"/>
              <a:ea typeface="ヒラギノ角ゴ ProN W6" charset="-128"/>
              <a:sym typeface="Arial Bold" charset="0"/>
            </a:endParaRPr>
          </a:p>
          <a:p>
            <a:pPr marL="382588" indent="-342900">
              <a:buNone/>
            </a:pPr>
            <a:r>
              <a:rPr lang="en-US" altLang="tr-TR" sz="1800">
                <a:latin typeface="Arial Bold Italic" charset="0"/>
                <a:ea typeface="ヒラギノ角ゴ ProN W6" charset="-128"/>
                <a:sym typeface="Arial Bold Italic" charset="0"/>
              </a:rPr>
              <a:t>	</a:t>
            </a:r>
            <a:r>
              <a:rPr lang="ja-JP" altLang="en-US" sz="1800">
                <a:latin typeface="Arial" panose="020B0604020202020204" pitchFamily="34" charset="0"/>
                <a:cs typeface="HGP明朝E"/>
                <a:sym typeface="Arial Bold Italic" charset="0"/>
              </a:rPr>
              <a:t>“</a:t>
            </a:r>
            <a:r>
              <a:rPr lang="en-US" altLang="ja-JP" sz="1800">
                <a:latin typeface="Arial Bold Italic" charset="0"/>
                <a:cs typeface="HGP明朝E"/>
                <a:sym typeface="Arial Bold Italic" charset="0"/>
              </a:rPr>
              <a:t>Öğrenecek olan organizmanın, istenilen davranışı göstermesi için gerekli olan biyolojik donanıma sahip olmasıdır.</a:t>
            </a:r>
            <a:r>
              <a:rPr lang="ja-JP" altLang="en-US" sz="1800">
                <a:latin typeface="Arial" panose="020B0604020202020204" pitchFamily="34" charset="0"/>
                <a:cs typeface="HGP明朝E"/>
                <a:sym typeface="Arial Bold Italic" charset="0"/>
              </a:rPr>
              <a:t>”</a:t>
            </a:r>
            <a:r>
              <a:rPr lang="en-US" altLang="ja-JP" sz="1800">
                <a:latin typeface="Arial Italic" charset="0"/>
                <a:cs typeface="HGP明朝E"/>
                <a:sym typeface="Arial Italic" charset="0"/>
              </a:rPr>
              <a:t> </a:t>
            </a:r>
            <a:endParaRPr lang="en-US" altLang="tr-TR" sz="1800">
              <a:latin typeface="Arial Italic" charset="0"/>
              <a:ea typeface="ヒラギノ角ゴ ProN W3" charset="-128"/>
              <a:sym typeface="Arial Italic" charset="0"/>
            </a:endParaRPr>
          </a:p>
        </p:txBody>
      </p:sp>
      <p:pic>
        <p:nvPicPr>
          <p:cNvPr id="1638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844675"/>
            <a:ext cx="4038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1591359"/>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title"/>
          </p:nvPr>
        </p:nvSpPr>
        <p:spPr>
          <a:xfrm>
            <a:off x="1847850" y="188913"/>
            <a:ext cx="8229600" cy="1143000"/>
          </a:xfrm>
        </p:spPr>
        <p:txBody>
          <a:bodyPr/>
          <a:lstStyle/>
          <a:p>
            <a:pPr eaLnBrk="1" hangingPunct="1"/>
            <a:r>
              <a:rPr lang="en-US" altLang="tr-TR" smtClean="0"/>
              <a:t>Öğrenen ile ilgili Faktörler</a:t>
            </a:r>
          </a:p>
        </p:txBody>
      </p:sp>
      <p:sp>
        <p:nvSpPr>
          <p:cNvPr id="17411" name="Rectangle 1"/>
          <p:cNvSpPr>
            <a:spLocks noGrp="1" noChangeArrowheads="1"/>
          </p:cNvSpPr>
          <p:nvPr>
            <p:ph idx="1"/>
          </p:nvPr>
        </p:nvSpPr>
        <p:spPr>
          <a:xfrm>
            <a:off x="2362201" y="2362200"/>
            <a:ext cx="3775075" cy="4495800"/>
          </a:xfrm>
        </p:spPr>
        <p:txBody>
          <a:bodyPr/>
          <a:lstStyle/>
          <a:p>
            <a:pPr marL="382588" indent="-342900">
              <a:buClr>
                <a:srgbClr val="003366"/>
              </a:buClr>
              <a:buSzPct val="75000"/>
              <a:buFont typeface="Wingdings" panose="05000000000000000000" pitchFamily="2" charset="2"/>
              <a:buChar char="l"/>
            </a:pPr>
            <a:r>
              <a:rPr lang="en-US" altLang="tr-TR" u="sng" smtClean="0"/>
              <a:t>D. </a:t>
            </a:r>
            <a:r>
              <a:rPr lang="en-US" altLang="tr-TR" u="sng" smtClean="0">
                <a:latin typeface="Arial Bold" charset="0"/>
                <a:sym typeface="Arial Bold" charset="0"/>
              </a:rPr>
              <a:t>Eski yaşantılar</a:t>
            </a:r>
            <a:endParaRPr lang="en-US" altLang="tr-TR" u="sng" smtClean="0">
              <a:latin typeface="Arial Bold" charset="0"/>
              <a:ea typeface="ヒラギノ角ゴ ProN W6" charset="-128"/>
              <a:sym typeface="Arial Bold" charset="0"/>
            </a:endParaRPr>
          </a:p>
          <a:p>
            <a:pPr marL="382588" indent="-342900">
              <a:buClr>
                <a:srgbClr val="003366"/>
              </a:buClr>
              <a:buSzPct val="75000"/>
              <a:buFont typeface="Wingdings" panose="05000000000000000000" pitchFamily="2" charset="2"/>
              <a:buChar char="l"/>
            </a:pPr>
            <a:endParaRPr lang="en-US" altLang="tr-TR" smtClean="0">
              <a:latin typeface="Arial Bold" charset="0"/>
              <a:ea typeface="ヒラギノ角ゴ ProN W6" charset="-128"/>
              <a:sym typeface="Arial Bold" charset="0"/>
            </a:endParaRPr>
          </a:p>
          <a:p>
            <a:pPr marL="382588" indent="-342900">
              <a:buClr>
                <a:srgbClr val="003366"/>
              </a:buClr>
              <a:buSzPct val="75000"/>
              <a:buFont typeface="Wingdings" panose="05000000000000000000" pitchFamily="2" charset="2"/>
              <a:buChar char="l"/>
            </a:pPr>
            <a:r>
              <a:rPr lang="en-US" altLang="tr-TR" smtClean="0">
                <a:latin typeface="Arial Bold" charset="0"/>
                <a:sym typeface="Arial Bold" charset="0"/>
              </a:rPr>
              <a:t>olumlu aktarma</a:t>
            </a:r>
            <a:endParaRPr lang="en-US" altLang="tr-TR" smtClean="0">
              <a:latin typeface="Arial Bold" charset="0"/>
              <a:ea typeface="ヒラギノ角ゴ ProN W6" charset="-128"/>
              <a:sym typeface="Arial Bold" charset="0"/>
            </a:endParaRPr>
          </a:p>
          <a:p>
            <a:pPr marL="382588" indent="-342900">
              <a:buClr>
                <a:srgbClr val="003366"/>
              </a:buClr>
              <a:buSzPct val="75000"/>
              <a:buFont typeface="Wingdings" panose="05000000000000000000" pitchFamily="2" charset="2"/>
              <a:buChar char="l"/>
            </a:pPr>
            <a:r>
              <a:rPr lang="en-US" altLang="tr-TR" smtClean="0">
                <a:latin typeface="Arial Bold" charset="0"/>
                <a:sym typeface="Arial Bold" charset="0"/>
              </a:rPr>
              <a:t>olumsuz aktarma</a:t>
            </a:r>
            <a:endParaRPr lang="en-US" altLang="tr-TR" smtClean="0">
              <a:latin typeface="Arial Bold" charset="0"/>
              <a:ea typeface="ヒラギノ角ゴ ProN W6" charset="-128"/>
              <a:sym typeface="Arial Bold" charset="0"/>
            </a:endParaRPr>
          </a:p>
        </p:txBody>
      </p:sp>
      <p:pic>
        <p:nvPicPr>
          <p:cNvPr id="1741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295400"/>
            <a:ext cx="46482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615289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title"/>
          </p:nvPr>
        </p:nvSpPr>
        <p:spPr/>
        <p:txBody>
          <a:bodyPr/>
          <a:lstStyle/>
          <a:p>
            <a:pPr eaLnBrk="1" hangingPunct="1"/>
            <a:r>
              <a:rPr lang="en-US" altLang="tr-TR" smtClean="0"/>
              <a:t>Öğrenen ile ilgili Faktörler</a:t>
            </a:r>
          </a:p>
        </p:txBody>
      </p:sp>
      <p:sp>
        <p:nvSpPr>
          <p:cNvPr id="18435" name="Rectangle 1"/>
          <p:cNvSpPr>
            <a:spLocks noGrp="1" noChangeArrowheads="1"/>
          </p:cNvSpPr>
          <p:nvPr>
            <p:ph idx="1"/>
          </p:nvPr>
        </p:nvSpPr>
        <p:spPr>
          <a:xfrm>
            <a:off x="2362201" y="2362200"/>
            <a:ext cx="3775075" cy="4495800"/>
          </a:xfrm>
        </p:spPr>
        <p:txBody>
          <a:bodyPr/>
          <a:lstStyle/>
          <a:p>
            <a:pPr marL="382588" indent="-342900">
              <a:buClr>
                <a:srgbClr val="003366"/>
              </a:buClr>
              <a:buSzPct val="75000"/>
              <a:buFont typeface="Wingdings" panose="05000000000000000000" pitchFamily="2" charset="2"/>
              <a:buChar char="l"/>
            </a:pPr>
            <a:r>
              <a:rPr lang="en-US" altLang="tr-TR" u="sng" smtClean="0"/>
              <a:t>E. </a:t>
            </a:r>
            <a:r>
              <a:rPr lang="en-US" altLang="tr-TR" u="sng" smtClean="0">
                <a:latin typeface="Arial Bold" charset="0"/>
                <a:sym typeface="Arial Bold" charset="0"/>
              </a:rPr>
              <a:t>Güdü</a:t>
            </a:r>
            <a:r>
              <a:rPr lang="en-US" altLang="tr-TR" u="sng" smtClean="0"/>
              <a:t> </a:t>
            </a:r>
          </a:p>
          <a:p>
            <a:pPr marL="382588" indent="-342900">
              <a:buClr>
                <a:srgbClr val="003366"/>
              </a:buClr>
              <a:buSzPct val="75000"/>
              <a:buFont typeface="Wingdings" panose="05000000000000000000" pitchFamily="2" charset="2"/>
              <a:buChar char="l"/>
            </a:pPr>
            <a:endParaRPr lang="en-US" altLang="tr-TR" u="sng" smtClean="0"/>
          </a:p>
          <a:p>
            <a:pPr marL="382588" indent="-342900">
              <a:buNone/>
            </a:pPr>
            <a:r>
              <a:rPr lang="en-US" altLang="tr-TR" smtClean="0"/>
              <a:t>	</a:t>
            </a:r>
            <a:r>
              <a:rPr lang="ja-JP" altLang="en-US" smtClean="0">
                <a:latin typeface="Arial" panose="020B0604020202020204" pitchFamily="34" charset="0"/>
                <a:cs typeface="HGP明朝E"/>
              </a:rPr>
              <a:t>“</a:t>
            </a:r>
            <a:r>
              <a:rPr lang="en-US" altLang="ja-JP" smtClean="0">
                <a:cs typeface="HGP明朝E"/>
              </a:rPr>
              <a:t>Güdü, organizmayı harekete geçiren durumdur. Organizmanın öğrenmeye güdülenmiş olması onun öğrenmesini kolaylaştırır</a:t>
            </a:r>
            <a:r>
              <a:rPr lang="ja-JP" altLang="en-US" smtClean="0">
                <a:latin typeface="Arial" panose="020B0604020202020204" pitchFamily="34" charset="0"/>
                <a:cs typeface="HGP明朝E"/>
              </a:rPr>
              <a:t>”</a:t>
            </a:r>
            <a:endParaRPr lang="en-US" altLang="tr-TR" smtClean="0"/>
          </a:p>
        </p:txBody>
      </p:sp>
      <p:pic>
        <p:nvPicPr>
          <p:cNvPr id="1843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1371600"/>
            <a:ext cx="43434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0453792"/>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title"/>
          </p:nvPr>
        </p:nvSpPr>
        <p:spPr>
          <a:xfrm>
            <a:off x="2424113" y="547689"/>
            <a:ext cx="7366000" cy="1081087"/>
          </a:xfrm>
        </p:spPr>
        <p:txBody>
          <a:bodyPr/>
          <a:lstStyle/>
          <a:p>
            <a:pPr eaLnBrk="1" hangingPunct="1"/>
            <a:r>
              <a:rPr lang="en-US" altLang="tr-TR" smtClean="0"/>
              <a:t>Öğrenen ile ilgili Faktörler</a:t>
            </a:r>
          </a:p>
        </p:txBody>
      </p:sp>
      <p:sp>
        <p:nvSpPr>
          <p:cNvPr id="19459" name="Rectangle 1"/>
          <p:cNvSpPr>
            <a:spLocks noGrp="1" noChangeArrowheads="1"/>
          </p:cNvSpPr>
          <p:nvPr>
            <p:ph idx="1"/>
          </p:nvPr>
        </p:nvSpPr>
        <p:spPr>
          <a:xfrm>
            <a:off x="2362201" y="2362200"/>
            <a:ext cx="3775075" cy="4495800"/>
          </a:xfrm>
        </p:spPr>
        <p:txBody>
          <a:bodyPr/>
          <a:lstStyle/>
          <a:p>
            <a:pPr marL="382588" indent="-342900">
              <a:buClr>
                <a:srgbClr val="003366"/>
              </a:buClr>
              <a:buSzPct val="75000"/>
              <a:buFont typeface="Wingdings" panose="05000000000000000000" pitchFamily="2" charset="2"/>
              <a:buChar char="l"/>
            </a:pPr>
            <a:r>
              <a:rPr lang="en-US" altLang="tr-TR" smtClean="0">
                <a:latin typeface="Arial Bold" charset="0"/>
                <a:sym typeface="Arial Bold" charset="0"/>
              </a:rPr>
              <a:t>F. Dikkat</a:t>
            </a:r>
            <a:r>
              <a:rPr lang="en-US" altLang="tr-TR" smtClean="0"/>
              <a:t> </a:t>
            </a:r>
          </a:p>
          <a:p>
            <a:pPr marL="382588" indent="-342900">
              <a:buClr>
                <a:srgbClr val="003366"/>
              </a:buClr>
              <a:buSzPct val="75000"/>
              <a:buFont typeface="Wingdings" panose="05000000000000000000" pitchFamily="2" charset="2"/>
              <a:buChar char="l"/>
            </a:pPr>
            <a:endParaRPr lang="en-US" altLang="tr-TR" smtClean="0"/>
          </a:p>
          <a:p>
            <a:pPr marL="382588" indent="-342900">
              <a:buNone/>
            </a:pPr>
            <a:r>
              <a:rPr lang="en-US" altLang="tr-TR" smtClean="0"/>
              <a:t>	</a:t>
            </a:r>
            <a:r>
              <a:rPr lang="ja-JP" altLang="en-US" smtClean="0">
                <a:latin typeface="Arial" panose="020B0604020202020204" pitchFamily="34" charset="0"/>
                <a:cs typeface="HGP明朝E"/>
              </a:rPr>
              <a:t>“</a:t>
            </a:r>
            <a:r>
              <a:rPr lang="en-US" altLang="ja-JP" smtClean="0">
                <a:cs typeface="HGP明朝E"/>
              </a:rPr>
              <a:t>Bilincimizin belli bir noktaya ya da uyarıcıya odaklanmasıdır</a:t>
            </a:r>
            <a:r>
              <a:rPr lang="ja-JP" altLang="en-US" smtClean="0">
                <a:latin typeface="Arial" panose="020B0604020202020204" pitchFamily="34" charset="0"/>
                <a:cs typeface="HGP明朝E"/>
              </a:rPr>
              <a:t>”</a:t>
            </a:r>
            <a:r>
              <a:rPr lang="en-US" altLang="ja-JP" smtClean="0">
                <a:cs typeface="HGP明朝E"/>
              </a:rPr>
              <a:t> </a:t>
            </a:r>
            <a:endParaRPr lang="en-US" altLang="tr-TR" smtClean="0"/>
          </a:p>
        </p:txBody>
      </p:sp>
      <p:pic>
        <p:nvPicPr>
          <p:cNvPr id="1946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1600201"/>
            <a:ext cx="4038600" cy="428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8872856"/>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altLang="tr-TR" sz="3200">
                <a:latin typeface="Arial" panose="020B0604020202020204" pitchFamily="34" charset="0"/>
                <a:cs typeface="Arial" panose="020B0604020202020204" pitchFamily="34" charset="0"/>
                <a:sym typeface="Arial" panose="020B0604020202020204" pitchFamily="34" charset="0"/>
              </a:rPr>
              <a:t>Öğrenme Yöntemiyle (stratejisi) İlgili Faktörler</a:t>
            </a:r>
            <a:r>
              <a:rPr lang="en-US" altLang="tr-TR" sz="3200"/>
              <a:t> </a:t>
            </a:r>
          </a:p>
        </p:txBody>
      </p:sp>
      <p:sp>
        <p:nvSpPr>
          <p:cNvPr id="20483"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u="sng" smtClean="0">
                <a:latin typeface="Arial Bold" charset="0"/>
                <a:sym typeface="Arial Bold" charset="0"/>
              </a:rPr>
              <a:t>A. Öğrenmeye Ayrılan Zaman</a:t>
            </a:r>
            <a:r>
              <a:rPr lang="en-US" altLang="tr-TR" u="sng" smtClean="0"/>
              <a:t> </a:t>
            </a:r>
          </a:p>
          <a:p>
            <a:pPr marL="382588" indent="-342900">
              <a:buNone/>
            </a:pPr>
            <a:endParaRPr lang="en-US" altLang="tr-TR" u="sng" smtClean="0"/>
          </a:p>
          <a:p>
            <a:pPr marL="382588" indent="-342900">
              <a:buClr>
                <a:srgbClr val="003366"/>
              </a:buClr>
              <a:buSzPct val="75000"/>
              <a:buFont typeface="Wingdings" panose="05000000000000000000" pitchFamily="2" charset="2"/>
              <a:buChar char="l"/>
            </a:pPr>
            <a:r>
              <a:rPr lang="en-US" altLang="tr-TR" smtClean="0">
                <a:latin typeface="Arial Bold" charset="0"/>
                <a:sym typeface="Arial Bold" charset="0"/>
              </a:rPr>
              <a:t>toplu çalışma</a:t>
            </a:r>
            <a:r>
              <a:rPr lang="en-US" altLang="tr-TR" smtClean="0"/>
              <a:t> </a:t>
            </a:r>
          </a:p>
          <a:p>
            <a:pPr marL="382588" indent="-342900">
              <a:buClr>
                <a:srgbClr val="003366"/>
              </a:buClr>
              <a:buSzPct val="75000"/>
              <a:buFont typeface="Wingdings" panose="05000000000000000000" pitchFamily="2" charset="2"/>
              <a:buChar char="l"/>
            </a:pPr>
            <a:r>
              <a:rPr lang="en-US" altLang="tr-TR" smtClean="0">
                <a:latin typeface="Arial Bold" charset="0"/>
                <a:sym typeface="Arial Bold" charset="0"/>
              </a:rPr>
              <a:t>aralıklı çalışma</a:t>
            </a:r>
            <a:r>
              <a:rPr lang="en-US" altLang="tr-TR" smtClean="0"/>
              <a:t> </a:t>
            </a:r>
          </a:p>
        </p:txBody>
      </p:sp>
    </p:spTree>
    <p:extLst>
      <p:ext uri="{BB962C8B-B14F-4D97-AF65-F5344CB8AC3E}">
        <p14:creationId xmlns:p14="http://schemas.microsoft.com/office/powerpoint/2010/main" val="3550924542"/>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title"/>
          </p:nvPr>
        </p:nvSpPr>
        <p:spPr/>
        <p:txBody>
          <a:bodyPr/>
          <a:lstStyle/>
          <a:p>
            <a:pPr eaLnBrk="1" hangingPunct="1"/>
            <a:r>
              <a:rPr lang="en-US" altLang="tr-TR" sz="3200">
                <a:latin typeface="Arial" panose="020B0604020202020204" pitchFamily="34" charset="0"/>
                <a:cs typeface="Arial" panose="020B0604020202020204" pitchFamily="34" charset="0"/>
                <a:sym typeface="Arial" panose="020B0604020202020204" pitchFamily="34" charset="0"/>
              </a:rPr>
              <a:t>Öğrenme Yöntemiyle (stratejisi) İlgili Faktörler</a:t>
            </a:r>
            <a:endParaRPr lang="en-US" altLang="tr-TR" sz="3200">
              <a:latin typeface="Arial" panose="020B0604020202020204" pitchFamily="34" charset="0"/>
              <a:ea typeface="ヒラギノ角ゴ ProN W3" charset="-128"/>
              <a:sym typeface="Arial" panose="020B0604020202020204" pitchFamily="34" charset="0"/>
            </a:endParaRPr>
          </a:p>
        </p:txBody>
      </p:sp>
      <p:sp>
        <p:nvSpPr>
          <p:cNvPr id="21507" name="Rectangle 1"/>
          <p:cNvSpPr>
            <a:spLocks noGrp="1" noChangeArrowheads="1"/>
          </p:cNvSpPr>
          <p:nvPr>
            <p:ph idx="1"/>
          </p:nvPr>
        </p:nvSpPr>
        <p:spPr>
          <a:xfrm>
            <a:off x="2362201" y="2362200"/>
            <a:ext cx="3775075" cy="4495800"/>
          </a:xfrm>
        </p:spPr>
        <p:txBody>
          <a:bodyPr/>
          <a:lstStyle/>
          <a:p>
            <a:pPr marL="382588" indent="-342900">
              <a:lnSpc>
                <a:spcPct val="80000"/>
              </a:lnSpc>
              <a:buClr>
                <a:srgbClr val="003366"/>
              </a:buClr>
              <a:buSzPct val="75000"/>
              <a:buFont typeface="Wingdings" panose="05000000000000000000" pitchFamily="2" charset="2"/>
              <a:buChar char="l"/>
            </a:pPr>
            <a:r>
              <a:rPr lang="en-US" altLang="tr-TR" sz="2000"/>
              <a:t>B. </a:t>
            </a:r>
            <a:r>
              <a:rPr lang="en-US" altLang="tr-TR" sz="2000" u="sng">
                <a:latin typeface="Arial Bold" charset="0"/>
                <a:sym typeface="Arial Bold" charset="0"/>
              </a:rPr>
              <a:t>Öğrenilen Konunun Yapısı</a:t>
            </a:r>
            <a:r>
              <a:rPr lang="en-US" altLang="tr-TR" sz="2000"/>
              <a:t> </a:t>
            </a:r>
          </a:p>
          <a:p>
            <a:pPr marL="382588" indent="-342900">
              <a:lnSpc>
                <a:spcPct val="80000"/>
              </a:lnSpc>
              <a:buClr>
                <a:srgbClr val="003366"/>
              </a:buClr>
              <a:buSzPct val="75000"/>
              <a:buFont typeface="Wingdings" panose="05000000000000000000" pitchFamily="2" charset="2"/>
              <a:buChar char="l"/>
            </a:pPr>
            <a:endParaRPr lang="en-US" altLang="tr-TR" sz="2000"/>
          </a:p>
          <a:p>
            <a:pPr marL="382588" indent="-342900">
              <a:lnSpc>
                <a:spcPct val="80000"/>
              </a:lnSpc>
              <a:buNone/>
            </a:pPr>
            <a:r>
              <a:rPr lang="en-US" altLang="tr-TR" sz="2000"/>
              <a:t>	</a:t>
            </a:r>
            <a:r>
              <a:rPr lang="ja-JP" altLang="en-US" sz="2000">
                <a:latin typeface="Arial" panose="020B0604020202020204" pitchFamily="34" charset="0"/>
                <a:cs typeface="HGP明朝E"/>
              </a:rPr>
              <a:t>“</a:t>
            </a:r>
            <a:r>
              <a:rPr lang="en-US" altLang="ja-JP" sz="2000">
                <a:cs typeface="HGP明朝E"/>
              </a:rPr>
              <a:t>Ele alınan konunun içeriğine ve yapısına göre parçalara bölerek çalışma ya da bütün halinde çalışma olarak ikiye ayrılabilir. Genel olarak eğitim sistemleri parçalara bölerek öğrenmenin kolay ve uygun olduğu konu ve dersleri içermektedir</a:t>
            </a:r>
            <a:r>
              <a:rPr lang="ja-JP" altLang="en-US" sz="2000">
                <a:latin typeface="Arial" panose="020B0604020202020204" pitchFamily="34" charset="0"/>
                <a:cs typeface="HGP明朝E"/>
              </a:rPr>
              <a:t>”</a:t>
            </a:r>
            <a:r>
              <a:rPr lang="en-US" altLang="ja-JP" sz="2000">
                <a:cs typeface="HGP明朝E"/>
              </a:rPr>
              <a:t> </a:t>
            </a:r>
            <a:endParaRPr lang="en-US" altLang="tr-TR" sz="2000"/>
          </a:p>
        </p:txBody>
      </p:sp>
      <p:pic>
        <p:nvPicPr>
          <p:cNvPr id="2150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4563" y="1916113"/>
            <a:ext cx="428625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8147350"/>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title"/>
          </p:nvPr>
        </p:nvSpPr>
        <p:spPr>
          <a:xfrm>
            <a:off x="1992313" y="476250"/>
            <a:ext cx="8229600" cy="795338"/>
          </a:xfrm>
        </p:spPr>
        <p:txBody>
          <a:bodyPr>
            <a:normAutofit fontScale="90000"/>
          </a:bodyPr>
          <a:lstStyle/>
          <a:p>
            <a:pPr eaLnBrk="1" hangingPunct="1"/>
            <a:r>
              <a:rPr lang="en-US" altLang="tr-TR" sz="3200">
                <a:latin typeface="Arial" panose="020B0604020202020204" pitchFamily="34" charset="0"/>
                <a:cs typeface="Arial" panose="020B0604020202020204" pitchFamily="34" charset="0"/>
                <a:sym typeface="Arial" panose="020B0604020202020204" pitchFamily="34" charset="0"/>
              </a:rPr>
              <a:t>Öğrenme Yöntemiyle (stratejisi) İlgili Faktörler</a:t>
            </a:r>
            <a:endParaRPr lang="en-US" altLang="tr-TR" sz="3200">
              <a:latin typeface="Arial" panose="020B0604020202020204" pitchFamily="34" charset="0"/>
              <a:ea typeface="ヒラギノ角ゴ ProN W3" charset="-128"/>
              <a:sym typeface="Arial" panose="020B0604020202020204" pitchFamily="34" charset="0"/>
            </a:endParaRPr>
          </a:p>
        </p:txBody>
      </p:sp>
      <p:sp>
        <p:nvSpPr>
          <p:cNvPr id="22531" name="Rectangle 1"/>
          <p:cNvSpPr>
            <a:spLocks noGrp="1" noChangeArrowheads="1"/>
          </p:cNvSpPr>
          <p:nvPr>
            <p:ph idx="1"/>
          </p:nvPr>
        </p:nvSpPr>
        <p:spPr>
          <a:xfrm>
            <a:off x="2362201" y="2362200"/>
            <a:ext cx="3775075" cy="4495800"/>
          </a:xfrm>
        </p:spPr>
        <p:txBody>
          <a:bodyPr/>
          <a:lstStyle/>
          <a:p>
            <a:pPr marL="382588" indent="-342900">
              <a:buClr>
                <a:srgbClr val="003366"/>
              </a:buClr>
              <a:buSzPct val="75000"/>
              <a:buFont typeface="Wingdings" panose="05000000000000000000" pitchFamily="2" charset="2"/>
              <a:buChar char="l"/>
            </a:pPr>
            <a:r>
              <a:rPr lang="en-US" altLang="tr-TR" smtClean="0"/>
              <a:t>C. </a:t>
            </a:r>
            <a:r>
              <a:rPr lang="en-US" altLang="tr-TR" u="sng" smtClean="0">
                <a:latin typeface="Arial Bold" charset="0"/>
                <a:sym typeface="Arial Bold" charset="0"/>
              </a:rPr>
              <a:t>Öğrencinin Aktif Katılımı</a:t>
            </a:r>
            <a:r>
              <a:rPr lang="en-US" altLang="tr-TR" smtClean="0"/>
              <a:t> </a:t>
            </a:r>
          </a:p>
          <a:p>
            <a:pPr marL="382588" indent="-342900">
              <a:buClr>
                <a:srgbClr val="003366"/>
              </a:buClr>
              <a:buSzPct val="75000"/>
              <a:buFont typeface="Wingdings" panose="05000000000000000000" pitchFamily="2" charset="2"/>
              <a:buChar char="l"/>
            </a:pPr>
            <a:endParaRPr lang="en-US" altLang="tr-TR" smtClean="0"/>
          </a:p>
          <a:p>
            <a:pPr marL="382588" indent="-342900">
              <a:buNone/>
            </a:pPr>
            <a:r>
              <a:rPr lang="en-US" altLang="tr-TR" smtClean="0"/>
              <a:t>	</a:t>
            </a:r>
            <a:r>
              <a:rPr lang="ja-JP" altLang="en-US" smtClean="0">
                <a:latin typeface="Arial" panose="020B0604020202020204" pitchFamily="34" charset="0"/>
                <a:cs typeface="HGP明朝E"/>
              </a:rPr>
              <a:t>“</a:t>
            </a:r>
            <a:r>
              <a:rPr lang="en-US" altLang="ja-JP" smtClean="0">
                <a:cs typeface="HGP明朝E"/>
              </a:rPr>
              <a:t>Öğrencinin aktif ya da pasif oluşuna göre öğretim yöntemlerini dinleme-okuma-yazma-anlatma şeklinde bir dizi üzerine yerleştirilebilir</a:t>
            </a:r>
            <a:r>
              <a:rPr lang="ja-JP" altLang="en-US" smtClean="0">
                <a:latin typeface="Arial" panose="020B0604020202020204" pitchFamily="34" charset="0"/>
                <a:cs typeface="HGP明朝E"/>
              </a:rPr>
              <a:t>”</a:t>
            </a:r>
            <a:r>
              <a:rPr lang="en-US" altLang="ja-JP" smtClean="0">
                <a:cs typeface="HGP明朝E"/>
              </a:rPr>
              <a:t> </a:t>
            </a:r>
            <a:endParaRPr lang="en-US" altLang="tr-TR" smtClean="0"/>
          </a:p>
        </p:txBody>
      </p:sp>
      <p:pic>
        <p:nvPicPr>
          <p:cNvPr id="2253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1600200"/>
            <a:ext cx="41529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6579421"/>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extLst/>
        </p:spPr>
        <p:txBody>
          <a:bodyPr/>
          <a:lstStyle/>
          <a:p>
            <a:pPr>
              <a:defRPr/>
            </a:pPr>
            <a:r>
              <a:rPr lang="tr-TR" dirty="0" smtClean="0"/>
              <a:t>ÖĞRENME PSİKOLOJİSİ</a:t>
            </a:r>
            <a:endParaRPr lang="en-US" dirty="0"/>
          </a:p>
        </p:txBody>
      </p:sp>
      <p:sp>
        <p:nvSpPr>
          <p:cNvPr id="5123" name="2 Alt Başlık"/>
          <p:cNvSpPr>
            <a:spLocks noGrp="1"/>
          </p:cNvSpPr>
          <p:nvPr>
            <p:ph type="subTitle" idx="1"/>
          </p:nvPr>
        </p:nvSpPr>
        <p:spPr>
          <a:xfrm>
            <a:off x="2057400" y="3228975"/>
            <a:ext cx="7854950" cy="1752600"/>
          </a:xfrm>
        </p:spPr>
        <p:txBody>
          <a:bodyPr/>
          <a:lstStyle/>
          <a:p>
            <a:endParaRPr lang="en-US" altLang="tr-TR" dirty="0" smtClean="0"/>
          </a:p>
        </p:txBody>
      </p:sp>
    </p:spTree>
    <p:extLst>
      <p:ext uri="{BB962C8B-B14F-4D97-AF65-F5344CB8AC3E}">
        <p14:creationId xmlns:p14="http://schemas.microsoft.com/office/powerpoint/2010/main" val="1918327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title"/>
          </p:nvPr>
        </p:nvSpPr>
        <p:spPr>
          <a:xfrm>
            <a:off x="1992313" y="476251"/>
            <a:ext cx="8229600" cy="866775"/>
          </a:xfrm>
        </p:spPr>
        <p:txBody>
          <a:bodyPr>
            <a:normAutofit fontScale="90000"/>
          </a:bodyPr>
          <a:lstStyle/>
          <a:p>
            <a:pPr eaLnBrk="1" hangingPunct="1"/>
            <a:r>
              <a:rPr lang="en-US" altLang="tr-TR" sz="3200">
                <a:latin typeface="Arial" panose="020B0604020202020204" pitchFamily="34" charset="0"/>
                <a:cs typeface="Arial" panose="020B0604020202020204" pitchFamily="34" charset="0"/>
                <a:sym typeface="Arial" panose="020B0604020202020204" pitchFamily="34" charset="0"/>
              </a:rPr>
              <a:t>Öğrenme Yöntemiyle (stratejisi) İlgili Faktörler</a:t>
            </a:r>
            <a:endParaRPr lang="en-US" altLang="tr-TR" sz="3200">
              <a:latin typeface="Arial" panose="020B0604020202020204" pitchFamily="34" charset="0"/>
              <a:ea typeface="ヒラギノ角ゴ ProN W3" charset="-128"/>
              <a:sym typeface="Arial" panose="020B0604020202020204" pitchFamily="34" charset="0"/>
            </a:endParaRPr>
          </a:p>
        </p:txBody>
      </p:sp>
      <p:sp>
        <p:nvSpPr>
          <p:cNvPr id="23555" name="Rectangle 1"/>
          <p:cNvSpPr>
            <a:spLocks noGrp="1" noChangeArrowheads="1"/>
          </p:cNvSpPr>
          <p:nvPr>
            <p:ph idx="1"/>
          </p:nvPr>
        </p:nvSpPr>
        <p:spPr>
          <a:xfrm>
            <a:off x="2362201" y="2362200"/>
            <a:ext cx="3775075" cy="4495800"/>
          </a:xfrm>
        </p:spPr>
        <p:txBody>
          <a:bodyPr/>
          <a:lstStyle/>
          <a:p>
            <a:pPr marL="382588" indent="-342900">
              <a:lnSpc>
                <a:spcPct val="80000"/>
              </a:lnSpc>
              <a:buClr>
                <a:srgbClr val="003366"/>
              </a:buClr>
              <a:buSzPct val="75000"/>
              <a:buFont typeface="Wingdings" panose="05000000000000000000" pitchFamily="2" charset="2"/>
              <a:buChar char="l"/>
            </a:pPr>
            <a:r>
              <a:rPr lang="en-US" altLang="tr-TR" sz="2000" u="sng"/>
              <a:t>D. </a:t>
            </a:r>
            <a:r>
              <a:rPr lang="en-US" altLang="tr-TR" sz="2000" u="sng">
                <a:latin typeface="Arial Bold" charset="0"/>
                <a:sym typeface="Arial Bold" charset="0"/>
              </a:rPr>
              <a:t>Geribildirim</a:t>
            </a:r>
            <a:r>
              <a:rPr lang="en-US" altLang="tr-TR" sz="2000"/>
              <a:t> </a:t>
            </a:r>
          </a:p>
          <a:p>
            <a:pPr marL="382588" indent="-342900">
              <a:lnSpc>
                <a:spcPct val="80000"/>
              </a:lnSpc>
              <a:buClr>
                <a:srgbClr val="003366"/>
              </a:buClr>
              <a:buSzPct val="75000"/>
              <a:buFont typeface="Wingdings" panose="05000000000000000000" pitchFamily="2" charset="2"/>
              <a:buChar char="l"/>
            </a:pPr>
            <a:endParaRPr lang="en-US" altLang="tr-TR" sz="2000"/>
          </a:p>
          <a:p>
            <a:pPr marL="382588" indent="-342900">
              <a:lnSpc>
                <a:spcPct val="80000"/>
              </a:lnSpc>
              <a:buNone/>
            </a:pPr>
            <a:r>
              <a:rPr lang="en-US" altLang="tr-TR" sz="2000"/>
              <a:t>	</a:t>
            </a:r>
            <a:r>
              <a:rPr lang="ja-JP" altLang="en-US" sz="2000">
                <a:latin typeface="Arial" panose="020B0604020202020204" pitchFamily="34" charset="0"/>
                <a:cs typeface="HGP明朝E"/>
              </a:rPr>
              <a:t>“</a:t>
            </a:r>
            <a:r>
              <a:rPr lang="en-US" altLang="ja-JP" sz="2000">
                <a:cs typeface="HGP明朝E"/>
              </a:rPr>
              <a:t>İyi bir öğrenmenin gerçekleşmesi için geribildirim olmalıdır. Yine, geribildirim zamanında yapılmalıdır. Örneğin, öğrenci bir konuda fikrini belirtmişse öğretmenin de buna karşılık o fikrin bir değerlendirmesini öğrenciyle o zaman zarfında paylaşmalıdır.</a:t>
            </a:r>
            <a:r>
              <a:rPr lang="ja-JP" altLang="en-US" sz="2000">
                <a:latin typeface="Arial" panose="020B0604020202020204" pitchFamily="34" charset="0"/>
                <a:cs typeface="HGP明朝E"/>
              </a:rPr>
              <a:t>”</a:t>
            </a:r>
            <a:r>
              <a:rPr lang="en-US" altLang="ja-JP" sz="2000">
                <a:cs typeface="HGP明朝E"/>
              </a:rPr>
              <a:t> </a:t>
            </a:r>
            <a:endParaRPr lang="en-US" altLang="tr-TR" sz="2000"/>
          </a:p>
        </p:txBody>
      </p:sp>
      <p:pic>
        <p:nvPicPr>
          <p:cNvPr id="2355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1600200"/>
            <a:ext cx="38862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585985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title"/>
          </p:nvPr>
        </p:nvSpPr>
        <p:spPr>
          <a:xfrm>
            <a:off x="1992313" y="476251"/>
            <a:ext cx="8229600" cy="938213"/>
          </a:xfrm>
        </p:spPr>
        <p:txBody>
          <a:bodyPr/>
          <a:lstStyle/>
          <a:p>
            <a:pPr eaLnBrk="1" hangingPunct="1"/>
            <a:r>
              <a:rPr lang="en-US" altLang="tr-TR" smtClean="0"/>
              <a:t>Öğrenen ile ilgili Faktörler</a:t>
            </a:r>
          </a:p>
        </p:txBody>
      </p:sp>
      <p:sp>
        <p:nvSpPr>
          <p:cNvPr id="24579" name="Rectangle 1"/>
          <p:cNvSpPr>
            <a:spLocks noGrp="1" noChangeArrowheads="1"/>
          </p:cNvSpPr>
          <p:nvPr>
            <p:ph idx="1"/>
          </p:nvPr>
        </p:nvSpPr>
        <p:spPr>
          <a:xfrm>
            <a:off x="2362201" y="2362200"/>
            <a:ext cx="3775075" cy="4495800"/>
          </a:xfrm>
        </p:spPr>
        <p:txBody>
          <a:bodyPr/>
          <a:lstStyle/>
          <a:p>
            <a:pPr marL="382588" indent="-342900">
              <a:buClr>
                <a:srgbClr val="003366"/>
              </a:buClr>
              <a:buSzPct val="75000"/>
              <a:buFont typeface="Wingdings" panose="05000000000000000000" pitchFamily="2" charset="2"/>
              <a:buChar char="l"/>
            </a:pPr>
            <a:r>
              <a:rPr lang="en-US" altLang="tr-TR" sz="1800" u="sng">
                <a:latin typeface="Arial Bold" charset="0"/>
                <a:sym typeface="Arial Bold" charset="0"/>
              </a:rPr>
              <a:t>C. Genel Uyarılmışlık Hali ve Kaygı</a:t>
            </a:r>
            <a:endParaRPr lang="en-US" altLang="tr-TR" sz="1800" u="sng">
              <a:latin typeface="Arial Bold" charset="0"/>
              <a:ea typeface="ヒラギノ角ゴ ProN W6" charset="-128"/>
              <a:sym typeface="Arial Bold" charset="0"/>
            </a:endParaRPr>
          </a:p>
          <a:p>
            <a:pPr marL="382588" indent="-342900">
              <a:buClr>
                <a:srgbClr val="003366"/>
              </a:buClr>
              <a:buSzPct val="75000"/>
              <a:buFont typeface="Wingdings" panose="05000000000000000000" pitchFamily="2" charset="2"/>
              <a:buChar char="l"/>
            </a:pPr>
            <a:endParaRPr lang="en-US" altLang="tr-TR" sz="1800" u="sng">
              <a:latin typeface="Arial Bold" charset="0"/>
              <a:ea typeface="ヒラギノ角ゴ ProN W6" charset="-128"/>
              <a:sym typeface="Arial Bold" charset="0"/>
            </a:endParaRPr>
          </a:p>
          <a:p>
            <a:pPr marL="382588" indent="-342900">
              <a:buNone/>
            </a:pPr>
            <a:r>
              <a:rPr lang="en-US" altLang="tr-TR" sz="1800">
                <a:latin typeface="Arial Bold" charset="0"/>
                <a:ea typeface="ヒラギノ角ゴ ProN W6" charset="-128"/>
                <a:sym typeface="Arial Bold" charset="0"/>
              </a:rPr>
              <a:t>	</a:t>
            </a:r>
            <a:r>
              <a:rPr lang="ja-JP" altLang="en-US" sz="1800">
                <a:latin typeface="Arial" panose="020B0604020202020204" pitchFamily="34" charset="0"/>
                <a:cs typeface="HGP明朝E"/>
                <a:sym typeface="Arial Bold" charset="0"/>
              </a:rPr>
              <a:t>“</a:t>
            </a:r>
            <a:r>
              <a:rPr lang="en-US" altLang="ja-JP" sz="1800">
                <a:latin typeface="Arial Bold" charset="0"/>
                <a:cs typeface="HGP明朝E"/>
                <a:sym typeface="Arial Bold" charset="0"/>
              </a:rPr>
              <a:t>Uyarılmışlık düzeyi, bireyin dışarıdan gelen uyarıcıları alma derecesi olarak anlaşılabilir. Uyarılmışlığın az ya da çok olması öğrenmeyi zorlaştırır. İyi bir öğrenmenin meydana gelesi için uyarılmışlık düzeyinin orta düzeyde olması gerekir</a:t>
            </a:r>
            <a:r>
              <a:rPr lang="ja-JP" altLang="en-US" sz="1800">
                <a:latin typeface="Arial" panose="020B0604020202020204" pitchFamily="34" charset="0"/>
                <a:cs typeface="HGP明朝E"/>
              </a:rPr>
              <a:t>”</a:t>
            </a:r>
            <a:r>
              <a:rPr lang="en-US" altLang="ja-JP" sz="1800">
                <a:cs typeface="HGP明朝E"/>
              </a:rPr>
              <a:t> </a:t>
            </a:r>
            <a:endParaRPr lang="en-US" altLang="tr-TR" sz="1800"/>
          </a:p>
        </p:txBody>
      </p:sp>
      <p:pic>
        <p:nvPicPr>
          <p:cNvPr id="2458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1600200"/>
            <a:ext cx="39624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4614260"/>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type="title"/>
          </p:nvPr>
        </p:nvSpPr>
        <p:spPr/>
        <p:txBody>
          <a:bodyPr/>
          <a:lstStyle/>
          <a:p>
            <a:pPr eaLnBrk="1" hangingPunct="1"/>
            <a:r>
              <a:rPr lang="en-US" altLang="tr-TR" sz="3200">
                <a:latin typeface="Arial" panose="020B0604020202020204" pitchFamily="34" charset="0"/>
                <a:cs typeface="Arial" panose="020B0604020202020204" pitchFamily="34" charset="0"/>
                <a:sym typeface="Arial" panose="020B0604020202020204" pitchFamily="34" charset="0"/>
              </a:rPr>
              <a:t>Öğrenme Malzemesiyle İlgili Faktörler</a:t>
            </a:r>
            <a:endParaRPr lang="en-US" altLang="tr-TR" sz="3200">
              <a:latin typeface="Arial" panose="020B0604020202020204" pitchFamily="34" charset="0"/>
              <a:ea typeface="ヒラギノ角ゴ ProN W3" charset="-128"/>
              <a:sym typeface="Arial" panose="020B0604020202020204" pitchFamily="34" charset="0"/>
            </a:endParaRPr>
          </a:p>
        </p:txBody>
      </p:sp>
      <p:sp>
        <p:nvSpPr>
          <p:cNvPr id="25603"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t>A. </a:t>
            </a:r>
            <a:r>
              <a:rPr lang="en-US" altLang="tr-TR" u="sng" smtClean="0">
                <a:latin typeface="Arial Bold" charset="0"/>
                <a:sym typeface="Arial Bold" charset="0"/>
              </a:rPr>
              <a:t>Telaffuz Edilebilirlik</a:t>
            </a:r>
            <a:r>
              <a:rPr lang="en-US" altLang="tr-TR" u="sng" smtClean="0"/>
              <a:t> </a:t>
            </a:r>
          </a:p>
          <a:p>
            <a:pPr marL="382588" indent="-342900">
              <a:buClr>
                <a:srgbClr val="003366"/>
              </a:buClr>
              <a:buSzPct val="75000"/>
              <a:buFont typeface="Wingdings" panose="05000000000000000000" pitchFamily="2" charset="2"/>
              <a:buChar char="l"/>
            </a:pPr>
            <a:endParaRPr lang="en-US" altLang="tr-TR" u="sng" smtClean="0"/>
          </a:p>
          <a:p>
            <a:pPr marL="382588" indent="-342900">
              <a:buNone/>
            </a:pPr>
            <a:r>
              <a:rPr lang="en-US" altLang="tr-TR" smtClean="0"/>
              <a:t>	</a:t>
            </a:r>
            <a:r>
              <a:rPr lang="ja-JP" altLang="en-US" smtClean="0">
                <a:latin typeface="Arial" panose="020B0604020202020204" pitchFamily="34" charset="0"/>
                <a:cs typeface="HGP明朝E"/>
              </a:rPr>
              <a:t>“</a:t>
            </a:r>
            <a:r>
              <a:rPr lang="en-US" altLang="ja-JP" smtClean="0">
                <a:cs typeface="HGP明朝E"/>
              </a:rPr>
              <a:t>Öğrenilecek bir kavramın kolayca söylenebilir olması ve kişilerin kelime dağarcıklarıyla örtüşmesi öğrenmeyi kolaylaştırır. Diğer taraftan söylenmesi zor bir kelimenin de öğrenilmesi zorlaşır</a:t>
            </a:r>
            <a:r>
              <a:rPr lang="ja-JP" altLang="en-US" smtClean="0">
                <a:latin typeface="Arial" panose="020B0604020202020204" pitchFamily="34" charset="0"/>
                <a:cs typeface="HGP明朝E"/>
              </a:rPr>
              <a:t>”</a:t>
            </a:r>
            <a:r>
              <a:rPr lang="en-US" altLang="ja-JP" smtClean="0">
                <a:cs typeface="HGP明朝E"/>
              </a:rPr>
              <a:t> </a:t>
            </a:r>
            <a:endParaRPr lang="en-US" altLang="tr-TR" smtClean="0"/>
          </a:p>
        </p:txBody>
      </p:sp>
      <p:sp>
        <p:nvSpPr>
          <p:cNvPr id="103426" name="Rectangle 2"/>
          <p:cNvSpPr>
            <a:spLocks/>
          </p:cNvSpPr>
          <p:nvPr/>
        </p:nvSpPr>
        <p:spPr bwMode="auto">
          <a:xfrm>
            <a:off x="6629400" y="1612900"/>
            <a:ext cx="4051300" cy="419100"/>
          </a:xfrm>
          <a:prstGeom prst="rect">
            <a:avLst/>
          </a:prstGeom>
          <a:noFill/>
          <a:ln>
            <a:noFill/>
          </a:ln>
          <a:extLst>
            <a:ext uri="{909E8E84-426E-40dd-AFC4-6F175D3DCCD1}"/>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Tree>
    <p:extLst>
      <p:ext uri="{BB962C8B-B14F-4D97-AF65-F5344CB8AC3E}">
        <p14:creationId xmlns:p14="http://schemas.microsoft.com/office/powerpoint/2010/main" val="812551905"/>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0"/>
          <p:cNvSpPr>
            <a:spLocks noGrp="1" noChangeArrowheads="1"/>
          </p:cNvSpPr>
          <p:nvPr>
            <p:ph type="title"/>
          </p:nvPr>
        </p:nvSpPr>
        <p:spPr/>
        <p:txBody>
          <a:bodyPr/>
          <a:lstStyle/>
          <a:p>
            <a:pPr eaLnBrk="1" hangingPunct="1"/>
            <a:r>
              <a:rPr lang="en-US" altLang="tr-TR" sz="3200">
                <a:latin typeface="Arial" panose="020B0604020202020204" pitchFamily="34" charset="0"/>
                <a:cs typeface="Arial" panose="020B0604020202020204" pitchFamily="34" charset="0"/>
                <a:sym typeface="Arial" panose="020B0604020202020204" pitchFamily="34" charset="0"/>
              </a:rPr>
              <a:t>Öğrenme Malzemesiyle İlgili Faktörler</a:t>
            </a:r>
            <a:endParaRPr lang="en-US" altLang="tr-TR" sz="3200">
              <a:latin typeface="Arial" panose="020B0604020202020204" pitchFamily="34" charset="0"/>
              <a:ea typeface="ヒラギノ角ゴ ProN W3" charset="-128"/>
              <a:sym typeface="Arial" panose="020B0604020202020204" pitchFamily="34" charset="0"/>
            </a:endParaRPr>
          </a:p>
        </p:txBody>
      </p:sp>
      <p:sp>
        <p:nvSpPr>
          <p:cNvPr id="26627" name="Rectangle 1"/>
          <p:cNvSpPr>
            <a:spLocks noGrp="1" noChangeArrowheads="1"/>
          </p:cNvSpPr>
          <p:nvPr>
            <p:ph idx="1"/>
          </p:nvPr>
        </p:nvSpPr>
        <p:spPr>
          <a:xfrm>
            <a:off x="2362201" y="2362200"/>
            <a:ext cx="3775075" cy="4495800"/>
          </a:xfrm>
        </p:spPr>
        <p:txBody>
          <a:bodyPr/>
          <a:lstStyle/>
          <a:p>
            <a:pPr marL="382588" indent="-342900">
              <a:buClr>
                <a:srgbClr val="003366"/>
              </a:buClr>
              <a:buSzPct val="75000"/>
              <a:buFont typeface="Wingdings" panose="05000000000000000000" pitchFamily="2" charset="2"/>
              <a:buChar char="l"/>
            </a:pPr>
            <a:r>
              <a:rPr lang="en-US" altLang="tr-TR" sz="2000" u="sng">
                <a:latin typeface="Arial Bold" charset="0"/>
                <a:sym typeface="Arial Bold" charset="0"/>
              </a:rPr>
              <a:t>B. Anlamsal Çağrışım</a:t>
            </a:r>
            <a:r>
              <a:rPr lang="en-US" altLang="tr-TR" sz="2000"/>
              <a:t> </a:t>
            </a:r>
          </a:p>
          <a:p>
            <a:pPr marL="382588" indent="-342900">
              <a:buClr>
                <a:srgbClr val="003366"/>
              </a:buClr>
              <a:buSzPct val="75000"/>
              <a:buFont typeface="Wingdings" panose="05000000000000000000" pitchFamily="2" charset="2"/>
              <a:buChar char="l"/>
            </a:pPr>
            <a:endParaRPr lang="en-US" altLang="tr-TR" sz="2000"/>
          </a:p>
          <a:p>
            <a:pPr marL="382588" indent="-342900">
              <a:buNone/>
            </a:pPr>
            <a:r>
              <a:rPr lang="ja-JP" altLang="en-US" sz="2000">
                <a:latin typeface="Arial" panose="020B0604020202020204" pitchFamily="34" charset="0"/>
                <a:cs typeface="HGP明朝E"/>
              </a:rPr>
              <a:t>“</a:t>
            </a:r>
            <a:r>
              <a:rPr lang="en-US" altLang="ja-JP" sz="2000">
                <a:cs typeface="HGP明朝E"/>
              </a:rPr>
              <a:t>Öğretilmek istenen konu ve ilgili olduğu kavramlar bir arada gruplanarak sunulduğunda zihinde daha kolay kodlanmakta; dolayısıyla daha kolay hatırlanmaktadır</a:t>
            </a:r>
            <a:r>
              <a:rPr lang="ja-JP" altLang="en-US" sz="2000">
                <a:latin typeface="Arial" panose="020B0604020202020204" pitchFamily="34" charset="0"/>
                <a:cs typeface="HGP明朝E"/>
              </a:rPr>
              <a:t>”</a:t>
            </a:r>
            <a:r>
              <a:rPr lang="en-US" altLang="ja-JP" sz="2000">
                <a:cs typeface="HGP明朝E"/>
              </a:rPr>
              <a:t> </a:t>
            </a:r>
            <a:endParaRPr lang="en-US" altLang="tr-TR" sz="2000"/>
          </a:p>
        </p:txBody>
      </p:sp>
      <p:grpSp>
        <p:nvGrpSpPr>
          <p:cNvPr id="26628" name="Group 29"/>
          <p:cNvGrpSpPr>
            <a:grpSpLocks/>
          </p:cNvGrpSpPr>
          <p:nvPr/>
        </p:nvGrpSpPr>
        <p:grpSpPr bwMode="auto">
          <a:xfrm>
            <a:off x="6880226" y="2298701"/>
            <a:ext cx="2849563" cy="3248025"/>
            <a:chOff x="0" y="0"/>
            <a:chExt cx="1795" cy="2045"/>
          </a:xfrm>
        </p:grpSpPr>
        <p:sp>
          <p:nvSpPr>
            <p:cNvPr id="104450" name="Line 2"/>
            <p:cNvSpPr>
              <a:spLocks noChangeShapeType="1"/>
            </p:cNvSpPr>
            <p:nvPr/>
          </p:nvSpPr>
          <p:spPr bwMode="auto">
            <a:xfrm rot="10800000">
              <a:off x="465" y="767"/>
              <a:ext cx="216" cy="128"/>
            </a:xfrm>
            <a:prstGeom prst="line">
              <a:avLst/>
            </a:prstGeom>
            <a:noFill/>
            <a:ln w="28575" cap="flat">
              <a:solidFill>
                <a:srgbClr val="4B595B"/>
              </a:solidFill>
              <a:prstDash val="solid"/>
              <a:round/>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grpSp>
          <p:nvGrpSpPr>
            <p:cNvPr id="26630" name="Group 5"/>
            <p:cNvGrpSpPr>
              <a:grpSpLocks/>
            </p:cNvGrpSpPr>
            <p:nvPr/>
          </p:nvGrpSpPr>
          <p:grpSpPr bwMode="auto">
            <a:xfrm>
              <a:off x="0" y="383"/>
              <a:ext cx="499" cy="512"/>
              <a:chOff x="0" y="0"/>
              <a:chExt cx="499" cy="511"/>
            </a:xfrm>
          </p:grpSpPr>
          <p:sp>
            <p:nvSpPr>
              <p:cNvPr id="104451" name="Oval 3"/>
              <p:cNvSpPr>
                <a:spLocks/>
              </p:cNvSpPr>
              <p:nvPr/>
            </p:nvSpPr>
            <p:spPr bwMode="auto">
              <a:xfrm>
                <a:off x="0" y="0"/>
                <a:ext cx="499" cy="511"/>
              </a:xfrm>
              <a:prstGeom prst="ellipse">
                <a:avLst/>
              </a:prstGeom>
              <a:solidFill>
                <a:srgbClr val="96B3B6"/>
              </a:solidFill>
              <a:ln w="9525">
                <a:solidFill>
                  <a:srgbClr val="4B595B"/>
                </a:solidFill>
                <a:round/>
                <a:headEnd/>
                <a:tailEnd/>
              </a:ln>
              <a:effectLst>
                <a:outerShdw dist="50800" dir="2700000" algn="ctr" rotWithShape="0">
                  <a:srgbClr val="808080">
                    <a:alpha val="50000"/>
                  </a:srgbClr>
                </a:outerShdw>
              </a:effec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4452" name="Rectangle 4"/>
              <p:cNvSpPr>
                <a:spLocks/>
              </p:cNvSpPr>
              <p:nvPr/>
            </p:nvSpPr>
            <p:spPr bwMode="auto">
              <a:xfrm>
                <a:off x="73" y="144"/>
                <a:ext cx="352" cy="208"/>
              </a:xfrm>
              <a:prstGeom prst="rect">
                <a:avLst/>
              </a:prstGeom>
              <a:noFill/>
              <a:ln>
                <a:noFill/>
              </a:ln>
              <a:extLst>
                <a:ext uri="{909E8E84-426E-40dd-AFC4-6F175D3DCCD1}"/>
                <a:ext uri="{91240B29-F687-4f45-9708-019B960494DF}"/>
              </a:extLst>
            </p:spPr>
            <p:txBody>
              <a:bodyPr lIns="0" tIns="0" rIns="0" bIns="0" anchor="ctr"/>
              <a:lstStyle/>
              <a:p>
                <a:pPr>
                  <a:defRPr/>
                </a:pPr>
                <a:r>
                  <a:rPr lang="en-US" sz="1100">
                    <a:effectLst>
                      <a:outerShdw blurRad="38100" dist="38100" dir="2700000" algn="tl">
                        <a:srgbClr val="000000"/>
                      </a:outerShdw>
                    </a:effectLst>
                    <a:ea typeface="MS PGothic" pitchFamily="34" charset="-128"/>
                  </a:rPr>
                  <a:t>Küresel Isınma</a:t>
                </a:r>
              </a:p>
            </p:txBody>
          </p:sp>
        </p:grpSp>
        <p:sp>
          <p:nvSpPr>
            <p:cNvPr id="104454" name="Line 6"/>
            <p:cNvSpPr>
              <a:spLocks noChangeShapeType="1"/>
            </p:cNvSpPr>
            <p:nvPr/>
          </p:nvSpPr>
          <p:spPr bwMode="auto">
            <a:xfrm flipH="1">
              <a:off x="465" y="1150"/>
              <a:ext cx="216" cy="128"/>
            </a:xfrm>
            <a:prstGeom prst="line">
              <a:avLst/>
            </a:prstGeom>
            <a:noFill/>
            <a:ln w="28575" cap="flat">
              <a:solidFill>
                <a:srgbClr val="4B595B"/>
              </a:solidFill>
              <a:prstDash val="solid"/>
              <a:round/>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grpSp>
          <p:nvGrpSpPr>
            <p:cNvPr id="26632" name="Group 9"/>
            <p:cNvGrpSpPr>
              <a:grpSpLocks/>
            </p:cNvGrpSpPr>
            <p:nvPr/>
          </p:nvGrpSpPr>
          <p:grpSpPr bwMode="auto">
            <a:xfrm>
              <a:off x="0" y="1150"/>
              <a:ext cx="499" cy="512"/>
              <a:chOff x="0" y="0"/>
              <a:chExt cx="499" cy="511"/>
            </a:xfrm>
          </p:grpSpPr>
          <p:sp>
            <p:nvSpPr>
              <p:cNvPr id="104455" name="Oval 7"/>
              <p:cNvSpPr>
                <a:spLocks/>
              </p:cNvSpPr>
              <p:nvPr/>
            </p:nvSpPr>
            <p:spPr bwMode="auto">
              <a:xfrm>
                <a:off x="0" y="0"/>
                <a:ext cx="499" cy="511"/>
              </a:xfrm>
              <a:prstGeom prst="ellipse">
                <a:avLst/>
              </a:prstGeom>
              <a:solidFill>
                <a:srgbClr val="9FBFC1"/>
              </a:solidFill>
              <a:ln w="9525">
                <a:solidFill>
                  <a:srgbClr val="4B595B"/>
                </a:solidFill>
                <a:round/>
                <a:headEnd/>
                <a:tailEnd/>
              </a:ln>
              <a:effectLst>
                <a:outerShdw dist="50800" dir="2700000" algn="ctr" rotWithShape="0">
                  <a:srgbClr val="808080">
                    <a:alpha val="50000"/>
                  </a:srgbClr>
                </a:outerShdw>
              </a:effec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4456" name="Rectangle 8"/>
              <p:cNvSpPr>
                <a:spLocks/>
              </p:cNvSpPr>
              <p:nvPr/>
            </p:nvSpPr>
            <p:spPr bwMode="auto">
              <a:xfrm>
                <a:off x="73" y="159"/>
                <a:ext cx="352" cy="199"/>
              </a:xfrm>
              <a:prstGeom prst="rect">
                <a:avLst/>
              </a:prstGeom>
              <a:noFill/>
              <a:ln>
                <a:noFill/>
              </a:ln>
              <a:extLst>
                <a:ext uri="{909E8E84-426E-40dd-AFC4-6F175D3DCCD1}"/>
                <a:ext uri="{91240B29-F687-4f45-9708-019B960494DF}"/>
              </a:extLst>
            </p:spPr>
            <p:txBody>
              <a:bodyPr lIns="0" tIns="0" rIns="0" bIns="0" anchor="ctr"/>
              <a:lstStyle/>
              <a:p>
                <a:pPr>
                  <a:defRPr/>
                </a:pPr>
                <a:endParaRPr lang="en-US" sz="1100">
                  <a:effectLst>
                    <a:outerShdw blurRad="38100" dist="38100" dir="2700000" algn="tl">
                      <a:srgbClr val="000000"/>
                    </a:outerShdw>
                  </a:effectLst>
                  <a:ea typeface="MS PGothic" pitchFamily="34" charset="-128"/>
                </a:endParaRPr>
              </a:p>
              <a:p>
                <a:pPr>
                  <a:defRPr/>
                </a:pPr>
                <a:r>
                  <a:rPr lang="en-US" sz="900">
                    <a:effectLst>
                      <a:outerShdw blurRad="38100" dist="38100" dir="2700000" algn="tl">
                        <a:srgbClr val="000000"/>
                      </a:outerShdw>
                    </a:effectLst>
                    <a:ea typeface="MS PGothic" pitchFamily="34" charset="-128"/>
                  </a:rPr>
                  <a:t>Meteoroloji</a:t>
                </a:r>
              </a:p>
            </p:txBody>
          </p:sp>
        </p:grpSp>
        <p:sp>
          <p:nvSpPr>
            <p:cNvPr id="104458" name="Line 10"/>
            <p:cNvSpPr>
              <a:spLocks noChangeShapeType="1"/>
            </p:cNvSpPr>
            <p:nvPr/>
          </p:nvSpPr>
          <p:spPr bwMode="auto">
            <a:xfrm>
              <a:off x="897" y="1278"/>
              <a:ext cx="1" cy="256"/>
            </a:xfrm>
            <a:prstGeom prst="line">
              <a:avLst/>
            </a:prstGeom>
            <a:noFill/>
            <a:ln w="28575" cap="flat">
              <a:solidFill>
                <a:srgbClr val="4B595B"/>
              </a:solidFill>
              <a:prstDash val="solid"/>
              <a:round/>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grpSp>
          <p:nvGrpSpPr>
            <p:cNvPr id="26634" name="Group 13"/>
            <p:cNvGrpSpPr>
              <a:grpSpLocks/>
            </p:cNvGrpSpPr>
            <p:nvPr/>
          </p:nvGrpSpPr>
          <p:grpSpPr bwMode="auto">
            <a:xfrm>
              <a:off x="648" y="1534"/>
              <a:ext cx="499" cy="511"/>
              <a:chOff x="0" y="0"/>
              <a:chExt cx="499" cy="511"/>
            </a:xfrm>
          </p:grpSpPr>
          <p:sp>
            <p:nvSpPr>
              <p:cNvPr id="104459" name="Oval 11"/>
              <p:cNvSpPr>
                <a:spLocks/>
              </p:cNvSpPr>
              <p:nvPr/>
            </p:nvSpPr>
            <p:spPr bwMode="auto">
              <a:xfrm>
                <a:off x="0" y="0"/>
                <a:ext cx="499" cy="511"/>
              </a:xfrm>
              <a:prstGeom prst="ellipse">
                <a:avLst/>
              </a:prstGeom>
              <a:solidFill>
                <a:srgbClr val="ADCFD2"/>
              </a:solidFill>
              <a:ln w="9525">
                <a:solidFill>
                  <a:srgbClr val="4B595B"/>
                </a:solidFill>
                <a:round/>
                <a:headEnd/>
                <a:tailEnd/>
              </a:ln>
              <a:effectLst>
                <a:outerShdw dist="50800" dir="2700000" algn="ctr" rotWithShape="0">
                  <a:srgbClr val="808080">
                    <a:alpha val="50000"/>
                  </a:srgbClr>
                </a:outerShdw>
              </a:effec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4460" name="Rectangle 12"/>
              <p:cNvSpPr>
                <a:spLocks/>
              </p:cNvSpPr>
              <p:nvPr/>
            </p:nvSpPr>
            <p:spPr bwMode="auto">
              <a:xfrm>
                <a:off x="73" y="203"/>
                <a:ext cx="352" cy="104"/>
              </a:xfrm>
              <a:prstGeom prst="rect">
                <a:avLst/>
              </a:prstGeom>
              <a:noFill/>
              <a:ln>
                <a:noFill/>
              </a:ln>
              <a:extLst>
                <a:ext uri="{909E8E84-426E-40dd-AFC4-6F175D3DCCD1}"/>
                <a:ext uri="{91240B29-F687-4f45-9708-019B960494DF}"/>
              </a:extLst>
            </p:spPr>
            <p:txBody>
              <a:bodyPr lIns="0" tIns="0" rIns="0" bIns="0" anchor="ctr"/>
              <a:lstStyle/>
              <a:p>
                <a:pPr>
                  <a:defRPr/>
                </a:pPr>
                <a:r>
                  <a:rPr lang="en-US" sz="1100">
                    <a:effectLst>
                      <a:outerShdw blurRad="38100" dist="38100" dir="2700000" algn="tl">
                        <a:srgbClr val="000000"/>
                      </a:outerShdw>
                    </a:effectLst>
                    <a:ea typeface="MS PGothic" pitchFamily="34" charset="-128"/>
                  </a:rPr>
                  <a:t>Yağış</a:t>
                </a:r>
              </a:p>
            </p:txBody>
          </p:sp>
        </p:grpSp>
        <p:sp>
          <p:nvSpPr>
            <p:cNvPr id="104462" name="Line 14"/>
            <p:cNvSpPr>
              <a:spLocks noChangeShapeType="1"/>
            </p:cNvSpPr>
            <p:nvPr/>
          </p:nvSpPr>
          <p:spPr bwMode="auto">
            <a:xfrm>
              <a:off x="1113" y="1150"/>
              <a:ext cx="216" cy="128"/>
            </a:xfrm>
            <a:prstGeom prst="line">
              <a:avLst/>
            </a:prstGeom>
            <a:noFill/>
            <a:ln w="28575" cap="flat">
              <a:solidFill>
                <a:srgbClr val="4B595B"/>
              </a:solidFill>
              <a:prstDash val="solid"/>
              <a:round/>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grpSp>
          <p:nvGrpSpPr>
            <p:cNvPr id="26636" name="Group 17"/>
            <p:cNvGrpSpPr>
              <a:grpSpLocks/>
            </p:cNvGrpSpPr>
            <p:nvPr/>
          </p:nvGrpSpPr>
          <p:grpSpPr bwMode="auto">
            <a:xfrm>
              <a:off x="1296" y="1150"/>
              <a:ext cx="499" cy="512"/>
              <a:chOff x="0" y="0"/>
              <a:chExt cx="499" cy="511"/>
            </a:xfrm>
          </p:grpSpPr>
          <p:sp>
            <p:nvSpPr>
              <p:cNvPr id="104463" name="Oval 15"/>
              <p:cNvSpPr>
                <a:spLocks/>
              </p:cNvSpPr>
              <p:nvPr/>
            </p:nvSpPr>
            <p:spPr bwMode="auto">
              <a:xfrm>
                <a:off x="0" y="0"/>
                <a:ext cx="499" cy="511"/>
              </a:xfrm>
              <a:prstGeom prst="ellipse">
                <a:avLst/>
              </a:prstGeom>
              <a:solidFill>
                <a:srgbClr val="BBE0E3"/>
              </a:solidFill>
              <a:ln w="9525">
                <a:solidFill>
                  <a:srgbClr val="4B595B"/>
                </a:solidFill>
                <a:round/>
                <a:headEnd/>
                <a:tailEnd/>
              </a:ln>
              <a:effectLst>
                <a:outerShdw dist="50800" dir="2700000" algn="ctr" rotWithShape="0">
                  <a:srgbClr val="808080">
                    <a:alpha val="50000"/>
                  </a:srgbClr>
                </a:outerShdw>
              </a:effec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4464" name="Rectangle 16"/>
              <p:cNvSpPr>
                <a:spLocks/>
              </p:cNvSpPr>
              <p:nvPr/>
            </p:nvSpPr>
            <p:spPr bwMode="auto">
              <a:xfrm>
                <a:off x="73" y="151"/>
                <a:ext cx="352" cy="208"/>
              </a:xfrm>
              <a:prstGeom prst="rect">
                <a:avLst/>
              </a:prstGeom>
              <a:noFill/>
              <a:ln>
                <a:noFill/>
              </a:ln>
              <a:extLst>
                <a:ext uri="{909E8E84-426E-40dd-AFC4-6F175D3DCCD1}"/>
                <a:ext uri="{91240B29-F687-4f45-9708-019B960494DF}"/>
              </a:extLst>
            </p:spPr>
            <p:txBody>
              <a:bodyPr lIns="0" tIns="0" rIns="0" bIns="0" anchor="ctr"/>
              <a:lstStyle/>
              <a:p>
                <a:pPr>
                  <a:defRPr/>
                </a:pPr>
                <a:r>
                  <a:rPr lang="en-US" sz="1100">
                    <a:effectLst>
                      <a:outerShdw blurRad="38100" dist="38100" dir="2700000" algn="tl">
                        <a:srgbClr val="000000"/>
                      </a:outerShdw>
                    </a:effectLst>
                    <a:ea typeface="MS PGothic" pitchFamily="34" charset="-128"/>
                  </a:rPr>
                  <a:t>Hava Durumu</a:t>
                </a:r>
              </a:p>
            </p:txBody>
          </p:sp>
        </p:grpSp>
        <p:sp>
          <p:nvSpPr>
            <p:cNvPr id="104466" name="Line 18"/>
            <p:cNvSpPr>
              <a:spLocks noChangeShapeType="1"/>
            </p:cNvSpPr>
            <p:nvPr/>
          </p:nvSpPr>
          <p:spPr bwMode="auto">
            <a:xfrm rot="10800000" flipH="1">
              <a:off x="1113" y="767"/>
              <a:ext cx="216" cy="128"/>
            </a:xfrm>
            <a:prstGeom prst="line">
              <a:avLst/>
            </a:prstGeom>
            <a:noFill/>
            <a:ln w="28575" cap="flat">
              <a:solidFill>
                <a:srgbClr val="4B595B"/>
              </a:solidFill>
              <a:prstDash val="solid"/>
              <a:round/>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grpSp>
          <p:nvGrpSpPr>
            <p:cNvPr id="26638" name="Group 21"/>
            <p:cNvGrpSpPr>
              <a:grpSpLocks/>
            </p:cNvGrpSpPr>
            <p:nvPr/>
          </p:nvGrpSpPr>
          <p:grpSpPr bwMode="auto">
            <a:xfrm>
              <a:off x="1296" y="383"/>
              <a:ext cx="499" cy="512"/>
              <a:chOff x="0" y="0"/>
              <a:chExt cx="499" cy="511"/>
            </a:xfrm>
          </p:grpSpPr>
          <p:sp>
            <p:nvSpPr>
              <p:cNvPr id="104467" name="Oval 19"/>
              <p:cNvSpPr>
                <a:spLocks/>
              </p:cNvSpPr>
              <p:nvPr/>
            </p:nvSpPr>
            <p:spPr bwMode="auto">
              <a:xfrm>
                <a:off x="0" y="0"/>
                <a:ext cx="499" cy="511"/>
              </a:xfrm>
              <a:prstGeom prst="ellipse">
                <a:avLst/>
              </a:prstGeom>
              <a:solidFill>
                <a:srgbClr val="D0EAEC"/>
              </a:solidFill>
              <a:ln w="9525">
                <a:solidFill>
                  <a:srgbClr val="4B595B"/>
                </a:solidFill>
                <a:round/>
                <a:headEnd/>
                <a:tailEnd/>
              </a:ln>
              <a:effectLst>
                <a:outerShdw dist="50800" dir="2700000" algn="ctr" rotWithShape="0">
                  <a:srgbClr val="808080">
                    <a:alpha val="50000"/>
                  </a:srgbClr>
                </a:outerShdw>
              </a:effec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4468" name="Rectangle 20"/>
              <p:cNvSpPr>
                <a:spLocks/>
              </p:cNvSpPr>
              <p:nvPr/>
            </p:nvSpPr>
            <p:spPr bwMode="auto">
              <a:xfrm>
                <a:off x="73" y="196"/>
                <a:ext cx="352" cy="111"/>
              </a:xfrm>
              <a:prstGeom prst="rect">
                <a:avLst/>
              </a:prstGeom>
              <a:noFill/>
              <a:ln>
                <a:noFill/>
              </a:ln>
              <a:extLst>
                <a:ext uri="{909E8E84-426E-40dd-AFC4-6F175D3DCCD1}"/>
                <a:ext uri="{91240B29-F687-4f45-9708-019B960494DF}"/>
              </a:extLst>
            </p:spPr>
            <p:txBody>
              <a:bodyPr lIns="0" tIns="0" rIns="0" bIns="0" anchor="ctr"/>
              <a:lstStyle/>
              <a:p>
                <a:pPr>
                  <a:defRPr/>
                </a:pPr>
                <a:r>
                  <a:rPr lang="en-US" sz="1100">
                    <a:effectLst>
                      <a:outerShdw blurRad="38100" dist="38100" dir="2700000" algn="tl">
                        <a:srgbClr val="000000"/>
                      </a:outerShdw>
                    </a:effectLst>
                    <a:ea typeface="MS PGothic" pitchFamily="34" charset="-128"/>
                  </a:rPr>
                  <a:t>Mevsim</a:t>
                </a:r>
              </a:p>
            </p:txBody>
          </p:sp>
        </p:grpSp>
        <p:sp>
          <p:nvSpPr>
            <p:cNvPr id="104470" name="Line 22"/>
            <p:cNvSpPr>
              <a:spLocks noChangeShapeType="1"/>
            </p:cNvSpPr>
            <p:nvPr/>
          </p:nvSpPr>
          <p:spPr bwMode="auto">
            <a:xfrm rot="10800000" flipH="1">
              <a:off x="897" y="511"/>
              <a:ext cx="1" cy="256"/>
            </a:xfrm>
            <a:prstGeom prst="line">
              <a:avLst/>
            </a:prstGeom>
            <a:noFill/>
            <a:ln w="28575" cap="flat">
              <a:solidFill>
                <a:srgbClr val="4B595B"/>
              </a:solidFill>
              <a:prstDash val="solid"/>
              <a:round/>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grpSp>
          <p:nvGrpSpPr>
            <p:cNvPr id="26640" name="Group 25"/>
            <p:cNvGrpSpPr>
              <a:grpSpLocks/>
            </p:cNvGrpSpPr>
            <p:nvPr/>
          </p:nvGrpSpPr>
          <p:grpSpPr bwMode="auto">
            <a:xfrm>
              <a:off x="648" y="0"/>
              <a:ext cx="499" cy="511"/>
              <a:chOff x="0" y="0"/>
              <a:chExt cx="499" cy="511"/>
            </a:xfrm>
          </p:grpSpPr>
          <p:sp>
            <p:nvSpPr>
              <p:cNvPr id="104471" name="Oval 23"/>
              <p:cNvSpPr>
                <a:spLocks/>
              </p:cNvSpPr>
              <p:nvPr/>
            </p:nvSpPr>
            <p:spPr bwMode="auto">
              <a:xfrm>
                <a:off x="0" y="0"/>
                <a:ext cx="499" cy="511"/>
              </a:xfrm>
              <a:prstGeom prst="ellipse">
                <a:avLst/>
              </a:prstGeom>
              <a:solidFill>
                <a:srgbClr val="E4F3F4"/>
              </a:solidFill>
              <a:ln w="9525">
                <a:solidFill>
                  <a:srgbClr val="4B595B"/>
                </a:solidFill>
                <a:round/>
                <a:headEnd/>
                <a:tailEnd/>
              </a:ln>
              <a:effectLst>
                <a:outerShdw dist="50800" dir="2700000" algn="ctr" rotWithShape="0">
                  <a:srgbClr val="808080">
                    <a:alpha val="50000"/>
                  </a:srgbClr>
                </a:outerShdw>
              </a:effec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4472" name="Rectangle 24"/>
              <p:cNvSpPr>
                <a:spLocks/>
              </p:cNvSpPr>
              <p:nvPr/>
            </p:nvSpPr>
            <p:spPr bwMode="auto">
              <a:xfrm>
                <a:off x="73" y="203"/>
                <a:ext cx="352" cy="104"/>
              </a:xfrm>
              <a:prstGeom prst="rect">
                <a:avLst/>
              </a:prstGeom>
              <a:noFill/>
              <a:ln>
                <a:noFill/>
              </a:ln>
              <a:extLst>
                <a:ext uri="{909E8E84-426E-40dd-AFC4-6F175D3DCCD1}"/>
                <a:ext uri="{91240B29-F687-4f45-9708-019B960494DF}"/>
              </a:extLst>
            </p:spPr>
            <p:txBody>
              <a:bodyPr lIns="0" tIns="0" rIns="0" bIns="0" anchor="ctr"/>
              <a:lstStyle/>
              <a:p>
                <a:pPr>
                  <a:defRPr/>
                </a:pPr>
                <a:r>
                  <a:rPr lang="en-US" sz="1100">
                    <a:effectLst>
                      <a:outerShdw blurRad="38100" dist="38100" dir="2700000" algn="tl">
                        <a:srgbClr val="000000"/>
                      </a:outerShdw>
                    </a:effectLst>
                    <a:ea typeface="MS PGothic" pitchFamily="34" charset="-128"/>
                  </a:rPr>
                  <a:t>Rüzgâr</a:t>
                </a:r>
              </a:p>
            </p:txBody>
          </p:sp>
        </p:grpSp>
        <p:grpSp>
          <p:nvGrpSpPr>
            <p:cNvPr id="26641" name="Group 28"/>
            <p:cNvGrpSpPr>
              <a:grpSpLocks/>
            </p:cNvGrpSpPr>
            <p:nvPr/>
          </p:nvGrpSpPr>
          <p:grpSpPr bwMode="auto">
            <a:xfrm>
              <a:off x="648" y="767"/>
              <a:ext cx="499" cy="512"/>
              <a:chOff x="0" y="0"/>
              <a:chExt cx="499" cy="511"/>
            </a:xfrm>
          </p:grpSpPr>
          <p:sp>
            <p:nvSpPr>
              <p:cNvPr id="104474" name="Oval 26"/>
              <p:cNvSpPr>
                <a:spLocks/>
              </p:cNvSpPr>
              <p:nvPr/>
            </p:nvSpPr>
            <p:spPr bwMode="auto">
              <a:xfrm>
                <a:off x="0" y="0"/>
                <a:ext cx="499" cy="517"/>
              </a:xfrm>
              <a:prstGeom prst="ellipse">
                <a:avLst/>
              </a:prstGeom>
              <a:solidFill>
                <a:srgbClr val="BBE0E3"/>
              </a:solidFill>
              <a:ln w="9525">
                <a:solidFill>
                  <a:srgbClr val="4B595B"/>
                </a:solidFill>
                <a:round/>
                <a:headEnd/>
                <a:tailEnd/>
              </a:ln>
              <a:effectLst>
                <a:outerShdw dist="50800" dir="2700000" algn="ctr" rotWithShape="0">
                  <a:srgbClr val="808080">
                    <a:alpha val="50000"/>
                  </a:srgbClr>
                </a:outerShdw>
              </a:effec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4475" name="Rectangle 27"/>
              <p:cNvSpPr>
                <a:spLocks/>
              </p:cNvSpPr>
              <p:nvPr/>
            </p:nvSpPr>
            <p:spPr bwMode="auto">
              <a:xfrm>
                <a:off x="73" y="191"/>
                <a:ext cx="352" cy="128"/>
              </a:xfrm>
              <a:prstGeom prst="rect">
                <a:avLst/>
              </a:prstGeom>
              <a:noFill/>
              <a:ln>
                <a:noFill/>
              </a:ln>
              <a:extLst>
                <a:ext uri="{909E8E84-426E-40dd-AFC4-6F175D3DCCD1}"/>
                <a:ext uri="{91240B29-F687-4f45-9708-019B960494DF}"/>
              </a:extLst>
            </p:spPr>
            <p:txBody>
              <a:bodyPr lIns="0" tIns="0" rIns="0" bIns="0" anchor="ctr"/>
              <a:lstStyle/>
              <a:p>
                <a:pPr>
                  <a:defRPr/>
                </a:pPr>
                <a:r>
                  <a:rPr lang="en-US" sz="1300">
                    <a:effectLst>
                      <a:outerShdw blurRad="38100" dist="38100" dir="2700000" algn="tl">
                        <a:srgbClr val="000000"/>
                      </a:outerShdw>
                    </a:effectLst>
                    <a:ea typeface="MS PGothic" pitchFamily="34" charset="-128"/>
                  </a:rPr>
                  <a:t>İklim</a:t>
                </a:r>
              </a:p>
            </p:txBody>
          </p:sp>
        </p:grpSp>
      </p:grpSp>
    </p:spTree>
    <p:extLst>
      <p:ext uri="{BB962C8B-B14F-4D97-AF65-F5344CB8AC3E}">
        <p14:creationId xmlns:p14="http://schemas.microsoft.com/office/powerpoint/2010/main" val="2470564925"/>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108"/>
          <p:cNvGrpSpPr>
            <a:grpSpLocks/>
          </p:cNvGrpSpPr>
          <p:nvPr/>
        </p:nvGrpSpPr>
        <p:grpSpPr bwMode="auto">
          <a:xfrm>
            <a:off x="1524000" y="2057401"/>
            <a:ext cx="9144000" cy="4073525"/>
            <a:chOff x="0" y="0"/>
            <a:chExt cx="5760" cy="2566"/>
          </a:xfrm>
        </p:grpSpPr>
        <p:sp>
          <p:nvSpPr>
            <p:cNvPr id="105473" name="Freeform 1"/>
            <p:cNvSpPr>
              <a:spLocks/>
            </p:cNvSpPr>
            <p:nvPr/>
          </p:nvSpPr>
          <p:spPr bwMode="auto">
            <a:xfrm rot="5400000" flipH="1">
              <a:off x="703" y="1580"/>
              <a:ext cx="321" cy="367"/>
            </a:xfrm>
            <a:custGeom>
              <a:avLst/>
              <a:gdLst>
                <a:gd name="T0" fmla="*/ 0 w 21600"/>
                <a:gd name="T1" fmla="*/ 0 h 21600"/>
                <a:gd name="T2" fmla="*/ 7200 w 21600"/>
                <a:gd name="T3" fmla="*/ 0 h 21600"/>
                <a:gd name="T4" fmla="*/ 7200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7200" y="0"/>
                  </a:lnTo>
                  <a:lnTo>
                    <a:pt x="7200" y="2160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74" name="Freeform 2"/>
            <p:cNvSpPr>
              <a:spLocks/>
            </p:cNvSpPr>
            <p:nvPr/>
          </p:nvSpPr>
          <p:spPr bwMode="auto">
            <a:xfrm rot="-5400000">
              <a:off x="337" y="1581"/>
              <a:ext cx="320" cy="366"/>
            </a:xfrm>
            <a:custGeom>
              <a:avLst/>
              <a:gdLst>
                <a:gd name="T0" fmla="*/ 0 w 21600"/>
                <a:gd name="T1" fmla="*/ 0 h 21600"/>
                <a:gd name="T2" fmla="*/ 7200 w 21600"/>
                <a:gd name="T3" fmla="*/ 0 h 21600"/>
                <a:gd name="T4" fmla="*/ 7200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7200" y="0"/>
                  </a:lnTo>
                  <a:lnTo>
                    <a:pt x="7200" y="2160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75" name="Freeform 3"/>
            <p:cNvSpPr>
              <a:spLocks/>
            </p:cNvSpPr>
            <p:nvPr/>
          </p:nvSpPr>
          <p:spPr bwMode="auto">
            <a:xfrm rot="5400000" flipH="1">
              <a:off x="4735" y="1214"/>
              <a:ext cx="321" cy="1100"/>
            </a:xfrm>
            <a:custGeom>
              <a:avLst/>
              <a:gdLst>
                <a:gd name="T0" fmla="*/ 0 w 21600"/>
                <a:gd name="T1" fmla="*/ 0 h 21600"/>
                <a:gd name="T2" fmla="*/ 7200 w 21600"/>
                <a:gd name="T3" fmla="*/ 0 h 21600"/>
                <a:gd name="T4" fmla="*/ 7200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7200" y="0"/>
                  </a:lnTo>
                  <a:lnTo>
                    <a:pt x="7200" y="2160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76" name="Freeform 4"/>
            <p:cNvSpPr>
              <a:spLocks/>
            </p:cNvSpPr>
            <p:nvPr/>
          </p:nvSpPr>
          <p:spPr bwMode="auto">
            <a:xfrm rot="5400000" flipH="1">
              <a:off x="4368" y="1580"/>
              <a:ext cx="321" cy="367"/>
            </a:xfrm>
            <a:custGeom>
              <a:avLst/>
              <a:gdLst>
                <a:gd name="T0" fmla="*/ 0 w 21600"/>
                <a:gd name="T1" fmla="*/ 0 h 21600"/>
                <a:gd name="T2" fmla="*/ 7200 w 21600"/>
                <a:gd name="T3" fmla="*/ 0 h 21600"/>
                <a:gd name="T4" fmla="*/ 7200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7200" y="0"/>
                  </a:lnTo>
                  <a:lnTo>
                    <a:pt x="7200" y="2160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77" name="Freeform 5"/>
            <p:cNvSpPr>
              <a:spLocks/>
            </p:cNvSpPr>
            <p:nvPr/>
          </p:nvSpPr>
          <p:spPr bwMode="auto">
            <a:xfrm rot="-5400000">
              <a:off x="4008" y="1581"/>
              <a:ext cx="321" cy="366"/>
            </a:xfrm>
            <a:custGeom>
              <a:avLst/>
              <a:gdLst>
                <a:gd name="T0" fmla="*/ 0 w 21600"/>
                <a:gd name="T1" fmla="*/ 0 h 21600"/>
                <a:gd name="T2" fmla="*/ 7200 w 21600"/>
                <a:gd name="T3" fmla="*/ 0 h 21600"/>
                <a:gd name="T4" fmla="*/ 7200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7200" y="0"/>
                  </a:lnTo>
                  <a:lnTo>
                    <a:pt x="7200" y="2160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78" name="Freeform 6"/>
            <p:cNvSpPr>
              <a:spLocks/>
            </p:cNvSpPr>
            <p:nvPr/>
          </p:nvSpPr>
          <p:spPr bwMode="auto">
            <a:xfrm rot="-5400000">
              <a:off x="3635" y="1214"/>
              <a:ext cx="321" cy="1099"/>
            </a:xfrm>
            <a:custGeom>
              <a:avLst/>
              <a:gdLst>
                <a:gd name="T0" fmla="*/ 0 w 21600"/>
                <a:gd name="T1" fmla="*/ 0 h 21600"/>
                <a:gd name="T2" fmla="*/ 7200 w 21600"/>
                <a:gd name="T3" fmla="*/ 0 h 21600"/>
                <a:gd name="T4" fmla="*/ 7200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7200" y="0"/>
                  </a:lnTo>
                  <a:lnTo>
                    <a:pt x="7200" y="2160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79" name="Freeform 7"/>
            <p:cNvSpPr>
              <a:spLocks/>
            </p:cNvSpPr>
            <p:nvPr/>
          </p:nvSpPr>
          <p:spPr bwMode="auto">
            <a:xfrm rot="5400000" flipH="1">
              <a:off x="2175" y="1581"/>
              <a:ext cx="321" cy="366"/>
            </a:xfrm>
            <a:custGeom>
              <a:avLst/>
              <a:gdLst>
                <a:gd name="T0" fmla="*/ 0 w 21600"/>
                <a:gd name="T1" fmla="*/ 0 h 21600"/>
                <a:gd name="T2" fmla="*/ 7200 w 21600"/>
                <a:gd name="T3" fmla="*/ 0 h 21600"/>
                <a:gd name="T4" fmla="*/ 7200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7200" y="0"/>
                  </a:lnTo>
                  <a:lnTo>
                    <a:pt x="7200" y="2160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80" name="Freeform 8"/>
            <p:cNvSpPr>
              <a:spLocks/>
            </p:cNvSpPr>
            <p:nvPr/>
          </p:nvSpPr>
          <p:spPr bwMode="auto">
            <a:xfrm rot="-5400000">
              <a:off x="1803" y="1580"/>
              <a:ext cx="321" cy="367"/>
            </a:xfrm>
            <a:custGeom>
              <a:avLst/>
              <a:gdLst>
                <a:gd name="T0" fmla="*/ 0 w 21600"/>
                <a:gd name="T1" fmla="*/ 0 h 21600"/>
                <a:gd name="T2" fmla="*/ 7200 w 21600"/>
                <a:gd name="T3" fmla="*/ 0 h 21600"/>
                <a:gd name="T4" fmla="*/ 7200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7200" y="0"/>
                  </a:lnTo>
                  <a:lnTo>
                    <a:pt x="7200" y="2160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81" name="Freeform 9"/>
            <p:cNvSpPr>
              <a:spLocks/>
            </p:cNvSpPr>
            <p:nvPr/>
          </p:nvSpPr>
          <p:spPr bwMode="auto">
            <a:xfrm rot="5400000" flipH="1">
              <a:off x="3269" y="-114"/>
              <a:ext cx="321" cy="1832"/>
            </a:xfrm>
            <a:custGeom>
              <a:avLst/>
              <a:gdLst>
                <a:gd name="T0" fmla="*/ 0 w 21600"/>
                <a:gd name="T1" fmla="*/ 0 h 21600"/>
                <a:gd name="T2" fmla="*/ 7200 w 21600"/>
                <a:gd name="T3" fmla="*/ 0 h 21600"/>
                <a:gd name="T4" fmla="*/ 7200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7200" y="0"/>
                  </a:lnTo>
                  <a:lnTo>
                    <a:pt x="7200" y="2160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82" name="Freeform 10"/>
            <p:cNvSpPr>
              <a:spLocks/>
            </p:cNvSpPr>
            <p:nvPr/>
          </p:nvSpPr>
          <p:spPr bwMode="auto">
            <a:xfrm rot="-5400000">
              <a:off x="2175" y="617"/>
              <a:ext cx="321" cy="366"/>
            </a:xfrm>
            <a:custGeom>
              <a:avLst/>
              <a:gdLst>
                <a:gd name="T0" fmla="*/ 0 w 21600"/>
                <a:gd name="T1" fmla="*/ 0 h 21600"/>
                <a:gd name="T2" fmla="*/ 7200 w 21600"/>
                <a:gd name="T3" fmla="*/ 0 h 21600"/>
                <a:gd name="T4" fmla="*/ 7200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7200" y="0"/>
                  </a:lnTo>
                  <a:lnTo>
                    <a:pt x="7200" y="2160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83" name="Freeform 11"/>
            <p:cNvSpPr>
              <a:spLocks/>
            </p:cNvSpPr>
            <p:nvPr/>
          </p:nvSpPr>
          <p:spPr bwMode="auto">
            <a:xfrm rot="-5400000">
              <a:off x="1435" y="-114"/>
              <a:ext cx="321" cy="1832"/>
            </a:xfrm>
            <a:custGeom>
              <a:avLst/>
              <a:gdLst>
                <a:gd name="T0" fmla="*/ 0 w 21600"/>
                <a:gd name="T1" fmla="*/ 0 h 21600"/>
                <a:gd name="T2" fmla="*/ 7200 w 21600"/>
                <a:gd name="T3" fmla="*/ 0 h 21600"/>
                <a:gd name="T4" fmla="*/ 7200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7200" y="0"/>
                  </a:lnTo>
                  <a:lnTo>
                    <a:pt x="7200" y="2160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grpSp>
          <p:nvGrpSpPr>
            <p:cNvPr id="27663" name="Group 19"/>
            <p:cNvGrpSpPr>
              <a:grpSpLocks/>
            </p:cNvGrpSpPr>
            <p:nvPr/>
          </p:nvGrpSpPr>
          <p:grpSpPr bwMode="auto">
            <a:xfrm>
              <a:off x="2199" y="0"/>
              <a:ext cx="628" cy="641"/>
              <a:chOff x="0" y="0"/>
              <a:chExt cx="628" cy="641"/>
            </a:xfrm>
          </p:grpSpPr>
          <p:sp>
            <p:nvSpPr>
              <p:cNvPr id="105484" name="AutoShape 12"/>
              <p:cNvSpPr>
                <a:spLocks/>
              </p:cNvSpPr>
              <p:nvPr/>
            </p:nvSpPr>
            <p:spPr bwMode="auto">
              <a:xfrm>
                <a:off x="0" y="0"/>
                <a:ext cx="628" cy="641"/>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CCCC00"/>
                  </a:gs>
                  <a:gs pos="50000">
                    <a:srgbClr val="FFFFFF"/>
                  </a:gs>
                  <a:gs pos="100000">
                    <a:srgbClr val="CCCC00"/>
                  </a:gs>
                </a:gsLst>
                <a:lin ang="18900000" scaled="1"/>
              </a:gradFill>
              <a:ln w="3175" cap="flat">
                <a:solidFill>
                  <a:srgbClr val="CCCC00"/>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85" name="AutoShape 13"/>
              <p:cNvSpPr>
                <a:spLocks/>
              </p:cNvSpPr>
              <p:nvPr/>
            </p:nvSpPr>
            <p:spPr bwMode="auto">
              <a:xfrm>
                <a:off x="0" y="0"/>
                <a:ext cx="628" cy="78"/>
              </a:xfrm>
              <a:custGeom>
                <a:avLst/>
                <a:gdLst/>
                <a:ahLst/>
                <a:cxnLst/>
                <a:rect l="0" t="0" r="r" b="b"/>
                <a:pathLst>
                  <a:path w="21600" h="21600">
                    <a:moveTo>
                      <a:pt x="0" y="0"/>
                    </a:moveTo>
                    <a:lnTo>
                      <a:pt x="2700" y="21600"/>
                    </a:lnTo>
                    <a:lnTo>
                      <a:pt x="18900" y="21600"/>
                    </a:lnTo>
                    <a:lnTo>
                      <a:pt x="21600" y="0"/>
                    </a:lnTo>
                    <a:close/>
                    <a:moveTo>
                      <a:pt x="0" y="0"/>
                    </a:moveTo>
                  </a:path>
                </a:pathLst>
              </a:custGeom>
              <a:solidFill>
                <a:srgbClr val="D6D633"/>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86" name="AutoShape 14"/>
              <p:cNvSpPr>
                <a:spLocks/>
              </p:cNvSpPr>
              <p:nvPr/>
            </p:nvSpPr>
            <p:spPr bwMode="auto">
              <a:xfrm>
                <a:off x="0" y="0"/>
                <a:ext cx="78" cy="641"/>
              </a:xfrm>
              <a:custGeom>
                <a:avLst/>
                <a:gdLst/>
                <a:ahLst/>
                <a:cxnLst/>
                <a:rect l="0" t="0" r="r" b="b"/>
                <a:pathLst>
                  <a:path w="21600" h="21600">
                    <a:moveTo>
                      <a:pt x="0" y="0"/>
                    </a:moveTo>
                    <a:lnTo>
                      <a:pt x="21600" y="2645"/>
                    </a:lnTo>
                    <a:lnTo>
                      <a:pt x="21600" y="18955"/>
                    </a:lnTo>
                    <a:lnTo>
                      <a:pt x="0" y="21600"/>
                    </a:lnTo>
                    <a:close/>
                    <a:moveTo>
                      <a:pt x="0" y="0"/>
                    </a:moveTo>
                  </a:path>
                </a:pathLst>
              </a:custGeom>
              <a:solidFill>
                <a:srgbClr val="E0E066"/>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87" name="AutoShape 15"/>
              <p:cNvSpPr>
                <a:spLocks/>
              </p:cNvSpPr>
              <p:nvPr/>
            </p:nvSpPr>
            <p:spPr bwMode="auto">
              <a:xfrm>
                <a:off x="549" y="0"/>
                <a:ext cx="79" cy="641"/>
              </a:xfrm>
              <a:custGeom>
                <a:avLst/>
                <a:gdLst/>
                <a:ahLst/>
                <a:cxnLst/>
                <a:rect l="0" t="0" r="r" b="b"/>
                <a:pathLst>
                  <a:path w="21600" h="21600">
                    <a:moveTo>
                      <a:pt x="21600" y="0"/>
                    </a:moveTo>
                    <a:lnTo>
                      <a:pt x="0" y="2645"/>
                    </a:lnTo>
                    <a:lnTo>
                      <a:pt x="0" y="18955"/>
                    </a:lnTo>
                    <a:lnTo>
                      <a:pt x="21600" y="21600"/>
                    </a:lnTo>
                    <a:close/>
                    <a:moveTo>
                      <a:pt x="21600" y="0"/>
                    </a:moveTo>
                  </a:path>
                </a:pathLst>
              </a:custGeom>
              <a:solidFill>
                <a:srgbClr val="7A7A00"/>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88" name="AutoShape 16"/>
              <p:cNvSpPr>
                <a:spLocks/>
              </p:cNvSpPr>
              <p:nvPr/>
            </p:nvSpPr>
            <p:spPr bwMode="auto">
              <a:xfrm>
                <a:off x="0" y="562"/>
                <a:ext cx="628" cy="79"/>
              </a:xfrm>
              <a:custGeom>
                <a:avLst/>
                <a:gdLst/>
                <a:ahLst/>
                <a:cxnLst/>
                <a:rect l="0" t="0" r="r" b="b"/>
                <a:pathLst>
                  <a:path w="21600" h="21600">
                    <a:moveTo>
                      <a:pt x="21600" y="21600"/>
                    </a:moveTo>
                    <a:lnTo>
                      <a:pt x="18900" y="0"/>
                    </a:lnTo>
                    <a:lnTo>
                      <a:pt x="2700" y="0"/>
                    </a:lnTo>
                    <a:lnTo>
                      <a:pt x="0" y="21600"/>
                    </a:lnTo>
                    <a:close/>
                    <a:moveTo>
                      <a:pt x="21600" y="21600"/>
                    </a:moveTo>
                  </a:path>
                </a:pathLst>
              </a:custGeom>
              <a:solidFill>
                <a:srgbClr val="A3A300"/>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89" name="AutoShape 17"/>
              <p:cNvSpPr>
                <a:spLocks/>
              </p:cNvSpPr>
              <p:nvPr/>
            </p:nvSpPr>
            <p:spPr bwMode="auto">
              <a:xfrm>
                <a:off x="0" y="0"/>
                <a:ext cx="628" cy="641"/>
              </a:xfrm>
              <a:custGeom>
                <a:avLst/>
                <a:gdLst/>
                <a:ahLst/>
                <a:cxnLst/>
                <a:rect l="0" t="0" r="r" b="b"/>
                <a:pathLst>
                  <a:path w="21600" h="21600">
                    <a:moveTo>
                      <a:pt x="2700" y="2645"/>
                    </a:moveTo>
                    <a:lnTo>
                      <a:pt x="2700" y="18955"/>
                    </a:lnTo>
                    <a:lnTo>
                      <a:pt x="18900" y="18955"/>
                    </a:lnTo>
                    <a:lnTo>
                      <a:pt x="18900" y="2645"/>
                    </a:lnTo>
                    <a:close/>
                    <a:moveTo>
                      <a:pt x="0" y="0"/>
                    </a:moveTo>
                    <a:lnTo>
                      <a:pt x="2700" y="2645"/>
                    </a:lnTo>
                    <a:moveTo>
                      <a:pt x="0" y="21600"/>
                    </a:moveTo>
                    <a:lnTo>
                      <a:pt x="2700" y="18955"/>
                    </a:lnTo>
                    <a:moveTo>
                      <a:pt x="21600" y="21600"/>
                    </a:moveTo>
                    <a:lnTo>
                      <a:pt x="18900" y="18955"/>
                    </a:lnTo>
                    <a:moveTo>
                      <a:pt x="21600" y="0"/>
                    </a:moveTo>
                    <a:lnTo>
                      <a:pt x="18900" y="2645"/>
                    </a:lnTo>
                  </a:path>
                </a:pathLst>
              </a:custGeom>
              <a:noFill/>
              <a:ln w="3175" cap="flat">
                <a:solidFill>
                  <a:srgbClr val="CCCC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90" name="Rectangle 18"/>
              <p:cNvSpPr>
                <a:spLocks/>
              </p:cNvSpPr>
              <p:nvPr/>
            </p:nvSpPr>
            <p:spPr bwMode="auto">
              <a:xfrm>
                <a:off x="78" y="256"/>
                <a:ext cx="472" cy="128"/>
              </a:xfrm>
              <a:prstGeom prst="rect">
                <a:avLst/>
              </a:prstGeom>
              <a:noFill/>
              <a:ln>
                <a:noFill/>
              </a:ln>
              <a:extLst>
                <a:ext uri="{909E8E84-426E-40dd-AFC4-6F175D3DCCD1}"/>
                <a:ext uri="{91240B29-F687-4f45-9708-019B960494DF}"/>
              </a:extLst>
            </p:spPr>
            <p:txBody>
              <a:bodyPr lIns="0" tIns="0" rIns="0" bIns="0" anchor="ctr"/>
              <a:lstStyle/>
              <a:p>
                <a:pPr>
                  <a:defRPr/>
                </a:pPr>
                <a:r>
                  <a:rPr lang="en-US" sz="1300">
                    <a:effectLst>
                      <a:outerShdw blurRad="38100" dist="38100" dir="2700000" algn="tl">
                        <a:srgbClr val="000000"/>
                      </a:outerShdw>
                    </a:effectLst>
                    <a:ea typeface="MS PGothic" pitchFamily="34" charset="-128"/>
                  </a:rPr>
                  <a:t>Canlılar</a:t>
                </a:r>
              </a:p>
            </p:txBody>
          </p:sp>
        </p:grpSp>
        <p:grpSp>
          <p:nvGrpSpPr>
            <p:cNvPr id="27664" name="Group 27"/>
            <p:cNvGrpSpPr>
              <a:grpSpLocks/>
            </p:cNvGrpSpPr>
            <p:nvPr/>
          </p:nvGrpSpPr>
          <p:grpSpPr bwMode="auto">
            <a:xfrm>
              <a:off x="366" y="962"/>
              <a:ext cx="628" cy="641"/>
              <a:chOff x="0" y="0"/>
              <a:chExt cx="628" cy="641"/>
            </a:xfrm>
          </p:grpSpPr>
          <p:sp>
            <p:nvSpPr>
              <p:cNvPr id="105492" name="AutoShape 20"/>
              <p:cNvSpPr>
                <a:spLocks/>
              </p:cNvSpPr>
              <p:nvPr/>
            </p:nvSpPr>
            <p:spPr bwMode="auto">
              <a:xfrm>
                <a:off x="0" y="0"/>
                <a:ext cx="628" cy="641"/>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669999"/>
                  </a:gs>
                  <a:gs pos="50000">
                    <a:srgbClr val="FFFFFF"/>
                  </a:gs>
                  <a:gs pos="100000">
                    <a:srgbClr val="669999"/>
                  </a:gs>
                </a:gsLst>
                <a:lin ang="18900000" scaled="1"/>
              </a:gradFill>
              <a:ln w="3175" cap="flat">
                <a:solidFill>
                  <a:srgbClr val="669999"/>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93" name="AutoShape 21"/>
              <p:cNvSpPr>
                <a:spLocks/>
              </p:cNvSpPr>
              <p:nvPr/>
            </p:nvSpPr>
            <p:spPr bwMode="auto">
              <a:xfrm>
                <a:off x="0" y="0"/>
                <a:ext cx="628" cy="78"/>
              </a:xfrm>
              <a:custGeom>
                <a:avLst/>
                <a:gdLst/>
                <a:ahLst/>
                <a:cxnLst/>
                <a:rect l="0" t="0" r="r" b="b"/>
                <a:pathLst>
                  <a:path w="21600" h="21600">
                    <a:moveTo>
                      <a:pt x="0" y="0"/>
                    </a:moveTo>
                    <a:lnTo>
                      <a:pt x="2700" y="21600"/>
                    </a:lnTo>
                    <a:lnTo>
                      <a:pt x="18900" y="21600"/>
                    </a:lnTo>
                    <a:lnTo>
                      <a:pt x="21600" y="0"/>
                    </a:lnTo>
                    <a:close/>
                    <a:moveTo>
                      <a:pt x="0" y="0"/>
                    </a:moveTo>
                  </a:path>
                </a:pathLst>
              </a:custGeom>
              <a:solidFill>
                <a:srgbClr val="84ADAD"/>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94" name="AutoShape 22"/>
              <p:cNvSpPr>
                <a:spLocks/>
              </p:cNvSpPr>
              <p:nvPr/>
            </p:nvSpPr>
            <p:spPr bwMode="auto">
              <a:xfrm>
                <a:off x="0" y="0"/>
                <a:ext cx="78" cy="641"/>
              </a:xfrm>
              <a:custGeom>
                <a:avLst/>
                <a:gdLst/>
                <a:ahLst/>
                <a:cxnLst/>
                <a:rect l="0" t="0" r="r" b="b"/>
                <a:pathLst>
                  <a:path w="21600" h="21600">
                    <a:moveTo>
                      <a:pt x="0" y="0"/>
                    </a:moveTo>
                    <a:lnTo>
                      <a:pt x="21600" y="2645"/>
                    </a:lnTo>
                    <a:lnTo>
                      <a:pt x="21600" y="18955"/>
                    </a:lnTo>
                    <a:lnTo>
                      <a:pt x="0" y="21600"/>
                    </a:lnTo>
                    <a:close/>
                    <a:moveTo>
                      <a:pt x="0" y="0"/>
                    </a:moveTo>
                  </a:path>
                </a:pathLst>
              </a:custGeom>
              <a:solidFill>
                <a:srgbClr val="A3C1C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95" name="AutoShape 23"/>
              <p:cNvSpPr>
                <a:spLocks/>
              </p:cNvSpPr>
              <p:nvPr/>
            </p:nvSpPr>
            <p:spPr bwMode="auto">
              <a:xfrm>
                <a:off x="549" y="0"/>
                <a:ext cx="79" cy="641"/>
              </a:xfrm>
              <a:custGeom>
                <a:avLst/>
                <a:gdLst/>
                <a:ahLst/>
                <a:cxnLst/>
                <a:rect l="0" t="0" r="r" b="b"/>
                <a:pathLst>
                  <a:path w="21600" h="21600">
                    <a:moveTo>
                      <a:pt x="21600" y="0"/>
                    </a:moveTo>
                    <a:lnTo>
                      <a:pt x="0" y="2645"/>
                    </a:lnTo>
                    <a:lnTo>
                      <a:pt x="0" y="18955"/>
                    </a:lnTo>
                    <a:lnTo>
                      <a:pt x="21600" y="21600"/>
                    </a:lnTo>
                    <a:close/>
                    <a:moveTo>
                      <a:pt x="21600" y="0"/>
                    </a:moveTo>
                  </a:path>
                </a:pathLst>
              </a:custGeom>
              <a:solidFill>
                <a:srgbClr val="3D5B5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96" name="AutoShape 24"/>
              <p:cNvSpPr>
                <a:spLocks/>
              </p:cNvSpPr>
              <p:nvPr/>
            </p:nvSpPr>
            <p:spPr bwMode="auto">
              <a:xfrm>
                <a:off x="0" y="562"/>
                <a:ext cx="628" cy="79"/>
              </a:xfrm>
              <a:custGeom>
                <a:avLst/>
                <a:gdLst/>
                <a:ahLst/>
                <a:cxnLst/>
                <a:rect l="0" t="0" r="r" b="b"/>
                <a:pathLst>
                  <a:path w="21600" h="21600">
                    <a:moveTo>
                      <a:pt x="21600" y="21600"/>
                    </a:moveTo>
                    <a:lnTo>
                      <a:pt x="18900" y="0"/>
                    </a:lnTo>
                    <a:lnTo>
                      <a:pt x="2700" y="0"/>
                    </a:lnTo>
                    <a:lnTo>
                      <a:pt x="0" y="21600"/>
                    </a:lnTo>
                    <a:close/>
                    <a:moveTo>
                      <a:pt x="21600" y="21600"/>
                    </a:moveTo>
                  </a:path>
                </a:pathLst>
              </a:custGeom>
              <a:solidFill>
                <a:srgbClr val="517A7A"/>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97" name="AutoShape 25"/>
              <p:cNvSpPr>
                <a:spLocks/>
              </p:cNvSpPr>
              <p:nvPr/>
            </p:nvSpPr>
            <p:spPr bwMode="auto">
              <a:xfrm>
                <a:off x="0" y="0"/>
                <a:ext cx="628" cy="641"/>
              </a:xfrm>
              <a:custGeom>
                <a:avLst/>
                <a:gdLst/>
                <a:ahLst/>
                <a:cxnLst/>
                <a:rect l="0" t="0" r="r" b="b"/>
                <a:pathLst>
                  <a:path w="21600" h="21600">
                    <a:moveTo>
                      <a:pt x="2700" y="2645"/>
                    </a:moveTo>
                    <a:lnTo>
                      <a:pt x="2700" y="18955"/>
                    </a:lnTo>
                    <a:lnTo>
                      <a:pt x="18900" y="18955"/>
                    </a:lnTo>
                    <a:lnTo>
                      <a:pt x="18900" y="2645"/>
                    </a:lnTo>
                    <a:close/>
                    <a:moveTo>
                      <a:pt x="0" y="0"/>
                    </a:moveTo>
                    <a:lnTo>
                      <a:pt x="2700" y="2645"/>
                    </a:lnTo>
                    <a:moveTo>
                      <a:pt x="0" y="21600"/>
                    </a:moveTo>
                    <a:lnTo>
                      <a:pt x="2700" y="18955"/>
                    </a:lnTo>
                    <a:moveTo>
                      <a:pt x="21600" y="21600"/>
                    </a:moveTo>
                    <a:lnTo>
                      <a:pt x="18900" y="18955"/>
                    </a:lnTo>
                    <a:moveTo>
                      <a:pt x="21600" y="0"/>
                    </a:moveTo>
                    <a:lnTo>
                      <a:pt x="18900" y="2645"/>
                    </a:lnTo>
                  </a:path>
                </a:pathLst>
              </a:custGeom>
              <a:noFill/>
              <a:ln w="3175" cap="flat">
                <a:solidFill>
                  <a:srgbClr val="669999"/>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498" name="Rectangle 26"/>
              <p:cNvSpPr>
                <a:spLocks/>
              </p:cNvSpPr>
              <p:nvPr/>
            </p:nvSpPr>
            <p:spPr bwMode="auto">
              <a:xfrm>
                <a:off x="78" y="256"/>
                <a:ext cx="472" cy="128"/>
              </a:xfrm>
              <a:prstGeom prst="rect">
                <a:avLst/>
              </a:prstGeom>
              <a:noFill/>
              <a:ln>
                <a:noFill/>
              </a:ln>
              <a:extLst>
                <a:ext uri="{909E8E84-426E-40dd-AFC4-6F175D3DCCD1}"/>
                <a:ext uri="{91240B29-F687-4f45-9708-019B960494DF}"/>
              </a:extLst>
            </p:spPr>
            <p:txBody>
              <a:bodyPr lIns="0" tIns="0" rIns="0" bIns="0" anchor="ctr"/>
              <a:lstStyle/>
              <a:p>
                <a:pPr>
                  <a:defRPr/>
                </a:pPr>
                <a:r>
                  <a:rPr lang="en-US" sz="1300">
                    <a:effectLst>
                      <a:outerShdw blurRad="38100" dist="38100" dir="2700000" algn="tl">
                        <a:srgbClr val="000000"/>
                      </a:outerShdw>
                    </a:effectLst>
                    <a:ea typeface="MS PGothic" pitchFamily="34" charset="-128"/>
                  </a:rPr>
                  <a:t>Bitki</a:t>
                </a:r>
              </a:p>
            </p:txBody>
          </p:sp>
        </p:grpSp>
        <p:grpSp>
          <p:nvGrpSpPr>
            <p:cNvPr id="27665" name="Group 35"/>
            <p:cNvGrpSpPr>
              <a:grpSpLocks/>
            </p:cNvGrpSpPr>
            <p:nvPr/>
          </p:nvGrpSpPr>
          <p:grpSpPr bwMode="auto">
            <a:xfrm>
              <a:off x="1832" y="962"/>
              <a:ext cx="629" cy="641"/>
              <a:chOff x="0" y="0"/>
              <a:chExt cx="628" cy="641"/>
            </a:xfrm>
          </p:grpSpPr>
          <p:sp>
            <p:nvSpPr>
              <p:cNvPr id="105500" name="AutoShape 28"/>
              <p:cNvSpPr>
                <a:spLocks/>
              </p:cNvSpPr>
              <p:nvPr/>
            </p:nvSpPr>
            <p:spPr bwMode="auto">
              <a:xfrm>
                <a:off x="0" y="0"/>
                <a:ext cx="628" cy="641"/>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669999"/>
                  </a:gs>
                  <a:gs pos="50000">
                    <a:srgbClr val="FFFFFF"/>
                  </a:gs>
                  <a:gs pos="100000">
                    <a:srgbClr val="669999"/>
                  </a:gs>
                </a:gsLst>
                <a:lin ang="18900000" scaled="1"/>
              </a:gradFill>
              <a:ln w="3175" cap="flat">
                <a:solidFill>
                  <a:srgbClr val="669999"/>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01" name="AutoShape 29"/>
              <p:cNvSpPr>
                <a:spLocks/>
              </p:cNvSpPr>
              <p:nvPr/>
            </p:nvSpPr>
            <p:spPr bwMode="auto">
              <a:xfrm>
                <a:off x="0" y="0"/>
                <a:ext cx="628" cy="78"/>
              </a:xfrm>
              <a:custGeom>
                <a:avLst/>
                <a:gdLst/>
                <a:ahLst/>
                <a:cxnLst/>
                <a:rect l="0" t="0" r="r" b="b"/>
                <a:pathLst>
                  <a:path w="21600" h="21600">
                    <a:moveTo>
                      <a:pt x="0" y="0"/>
                    </a:moveTo>
                    <a:lnTo>
                      <a:pt x="2700" y="21600"/>
                    </a:lnTo>
                    <a:lnTo>
                      <a:pt x="18900" y="21600"/>
                    </a:lnTo>
                    <a:lnTo>
                      <a:pt x="21600" y="0"/>
                    </a:lnTo>
                    <a:close/>
                    <a:moveTo>
                      <a:pt x="0" y="0"/>
                    </a:moveTo>
                  </a:path>
                </a:pathLst>
              </a:custGeom>
              <a:solidFill>
                <a:srgbClr val="84ADAD"/>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02" name="AutoShape 30"/>
              <p:cNvSpPr>
                <a:spLocks/>
              </p:cNvSpPr>
              <p:nvPr/>
            </p:nvSpPr>
            <p:spPr bwMode="auto">
              <a:xfrm>
                <a:off x="0" y="0"/>
                <a:ext cx="78" cy="641"/>
              </a:xfrm>
              <a:custGeom>
                <a:avLst/>
                <a:gdLst/>
                <a:ahLst/>
                <a:cxnLst/>
                <a:rect l="0" t="0" r="r" b="b"/>
                <a:pathLst>
                  <a:path w="21600" h="21600">
                    <a:moveTo>
                      <a:pt x="0" y="0"/>
                    </a:moveTo>
                    <a:lnTo>
                      <a:pt x="21600" y="2645"/>
                    </a:lnTo>
                    <a:lnTo>
                      <a:pt x="21600" y="18955"/>
                    </a:lnTo>
                    <a:lnTo>
                      <a:pt x="0" y="21600"/>
                    </a:lnTo>
                    <a:close/>
                    <a:moveTo>
                      <a:pt x="0" y="0"/>
                    </a:moveTo>
                  </a:path>
                </a:pathLst>
              </a:custGeom>
              <a:solidFill>
                <a:srgbClr val="A3C1C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03" name="AutoShape 31"/>
              <p:cNvSpPr>
                <a:spLocks/>
              </p:cNvSpPr>
              <p:nvPr/>
            </p:nvSpPr>
            <p:spPr bwMode="auto">
              <a:xfrm>
                <a:off x="549" y="0"/>
                <a:ext cx="79" cy="641"/>
              </a:xfrm>
              <a:custGeom>
                <a:avLst/>
                <a:gdLst/>
                <a:ahLst/>
                <a:cxnLst/>
                <a:rect l="0" t="0" r="r" b="b"/>
                <a:pathLst>
                  <a:path w="21600" h="21600">
                    <a:moveTo>
                      <a:pt x="21600" y="0"/>
                    </a:moveTo>
                    <a:lnTo>
                      <a:pt x="0" y="2645"/>
                    </a:lnTo>
                    <a:lnTo>
                      <a:pt x="0" y="18955"/>
                    </a:lnTo>
                    <a:lnTo>
                      <a:pt x="21600" y="21600"/>
                    </a:lnTo>
                    <a:close/>
                    <a:moveTo>
                      <a:pt x="21600" y="0"/>
                    </a:moveTo>
                  </a:path>
                </a:pathLst>
              </a:custGeom>
              <a:solidFill>
                <a:srgbClr val="3D5B5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04" name="AutoShape 32"/>
              <p:cNvSpPr>
                <a:spLocks/>
              </p:cNvSpPr>
              <p:nvPr/>
            </p:nvSpPr>
            <p:spPr bwMode="auto">
              <a:xfrm>
                <a:off x="0" y="562"/>
                <a:ext cx="628" cy="79"/>
              </a:xfrm>
              <a:custGeom>
                <a:avLst/>
                <a:gdLst/>
                <a:ahLst/>
                <a:cxnLst/>
                <a:rect l="0" t="0" r="r" b="b"/>
                <a:pathLst>
                  <a:path w="21600" h="21600">
                    <a:moveTo>
                      <a:pt x="21600" y="21600"/>
                    </a:moveTo>
                    <a:lnTo>
                      <a:pt x="18900" y="0"/>
                    </a:lnTo>
                    <a:lnTo>
                      <a:pt x="2700" y="0"/>
                    </a:lnTo>
                    <a:lnTo>
                      <a:pt x="0" y="21600"/>
                    </a:lnTo>
                    <a:close/>
                    <a:moveTo>
                      <a:pt x="21600" y="21600"/>
                    </a:moveTo>
                  </a:path>
                </a:pathLst>
              </a:custGeom>
              <a:solidFill>
                <a:srgbClr val="517A7A"/>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05" name="AutoShape 33"/>
              <p:cNvSpPr>
                <a:spLocks/>
              </p:cNvSpPr>
              <p:nvPr/>
            </p:nvSpPr>
            <p:spPr bwMode="auto">
              <a:xfrm>
                <a:off x="0" y="0"/>
                <a:ext cx="628" cy="641"/>
              </a:xfrm>
              <a:custGeom>
                <a:avLst/>
                <a:gdLst/>
                <a:ahLst/>
                <a:cxnLst/>
                <a:rect l="0" t="0" r="r" b="b"/>
                <a:pathLst>
                  <a:path w="21600" h="21600">
                    <a:moveTo>
                      <a:pt x="2700" y="2645"/>
                    </a:moveTo>
                    <a:lnTo>
                      <a:pt x="2700" y="18955"/>
                    </a:lnTo>
                    <a:lnTo>
                      <a:pt x="18900" y="18955"/>
                    </a:lnTo>
                    <a:lnTo>
                      <a:pt x="18900" y="2645"/>
                    </a:lnTo>
                    <a:close/>
                    <a:moveTo>
                      <a:pt x="0" y="0"/>
                    </a:moveTo>
                    <a:lnTo>
                      <a:pt x="2700" y="2645"/>
                    </a:lnTo>
                    <a:moveTo>
                      <a:pt x="0" y="21600"/>
                    </a:moveTo>
                    <a:lnTo>
                      <a:pt x="2700" y="18955"/>
                    </a:lnTo>
                    <a:moveTo>
                      <a:pt x="21600" y="21600"/>
                    </a:moveTo>
                    <a:lnTo>
                      <a:pt x="18900" y="18955"/>
                    </a:lnTo>
                    <a:moveTo>
                      <a:pt x="21600" y="0"/>
                    </a:moveTo>
                    <a:lnTo>
                      <a:pt x="18900" y="2645"/>
                    </a:lnTo>
                  </a:path>
                </a:pathLst>
              </a:custGeom>
              <a:noFill/>
              <a:ln w="3175" cap="flat">
                <a:solidFill>
                  <a:srgbClr val="669999"/>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06" name="Rectangle 34"/>
              <p:cNvSpPr>
                <a:spLocks/>
              </p:cNvSpPr>
              <p:nvPr/>
            </p:nvSpPr>
            <p:spPr bwMode="auto">
              <a:xfrm>
                <a:off x="78" y="256"/>
                <a:ext cx="472" cy="128"/>
              </a:xfrm>
              <a:prstGeom prst="rect">
                <a:avLst/>
              </a:prstGeom>
              <a:noFill/>
              <a:ln>
                <a:noFill/>
              </a:ln>
              <a:extLst>
                <a:ext uri="{909E8E84-426E-40dd-AFC4-6F175D3DCCD1}"/>
                <a:ext uri="{91240B29-F687-4f45-9708-019B960494DF}"/>
              </a:extLst>
            </p:spPr>
            <p:txBody>
              <a:bodyPr lIns="0" tIns="0" rIns="0" bIns="0" anchor="ctr"/>
              <a:lstStyle/>
              <a:p>
                <a:pPr>
                  <a:defRPr/>
                </a:pPr>
                <a:r>
                  <a:rPr lang="en-US" sz="1300">
                    <a:effectLst>
                      <a:outerShdw blurRad="38100" dist="38100" dir="2700000" algn="tl">
                        <a:srgbClr val="000000"/>
                      </a:outerShdw>
                    </a:effectLst>
                    <a:ea typeface="MS PGothic" pitchFamily="34" charset="-128"/>
                  </a:rPr>
                  <a:t>Hayvan</a:t>
                </a:r>
              </a:p>
            </p:txBody>
          </p:sp>
        </p:grpSp>
        <p:grpSp>
          <p:nvGrpSpPr>
            <p:cNvPr id="27666" name="Group 43"/>
            <p:cNvGrpSpPr>
              <a:grpSpLocks/>
            </p:cNvGrpSpPr>
            <p:nvPr/>
          </p:nvGrpSpPr>
          <p:grpSpPr bwMode="auto">
            <a:xfrm>
              <a:off x="4031" y="962"/>
              <a:ext cx="629" cy="641"/>
              <a:chOff x="0" y="0"/>
              <a:chExt cx="628" cy="641"/>
            </a:xfrm>
          </p:grpSpPr>
          <p:sp>
            <p:nvSpPr>
              <p:cNvPr id="105508" name="AutoShape 36"/>
              <p:cNvSpPr>
                <a:spLocks/>
              </p:cNvSpPr>
              <p:nvPr/>
            </p:nvSpPr>
            <p:spPr bwMode="auto">
              <a:xfrm>
                <a:off x="0" y="0"/>
                <a:ext cx="628" cy="641"/>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669999"/>
                  </a:gs>
                  <a:gs pos="50000">
                    <a:srgbClr val="FFFFFF"/>
                  </a:gs>
                  <a:gs pos="100000">
                    <a:srgbClr val="669999"/>
                  </a:gs>
                </a:gsLst>
                <a:lin ang="18900000" scaled="1"/>
              </a:gradFill>
              <a:ln w="3175" cap="flat">
                <a:solidFill>
                  <a:srgbClr val="669999"/>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09" name="AutoShape 37"/>
              <p:cNvSpPr>
                <a:spLocks/>
              </p:cNvSpPr>
              <p:nvPr/>
            </p:nvSpPr>
            <p:spPr bwMode="auto">
              <a:xfrm>
                <a:off x="0" y="0"/>
                <a:ext cx="628" cy="78"/>
              </a:xfrm>
              <a:custGeom>
                <a:avLst/>
                <a:gdLst/>
                <a:ahLst/>
                <a:cxnLst/>
                <a:rect l="0" t="0" r="r" b="b"/>
                <a:pathLst>
                  <a:path w="21600" h="21600">
                    <a:moveTo>
                      <a:pt x="0" y="0"/>
                    </a:moveTo>
                    <a:lnTo>
                      <a:pt x="2700" y="21600"/>
                    </a:lnTo>
                    <a:lnTo>
                      <a:pt x="18900" y="21600"/>
                    </a:lnTo>
                    <a:lnTo>
                      <a:pt x="21600" y="0"/>
                    </a:lnTo>
                    <a:close/>
                    <a:moveTo>
                      <a:pt x="0" y="0"/>
                    </a:moveTo>
                  </a:path>
                </a:pathLst>
              </a:custGeom>
              <a:solidFill>
                <a:srgbClr val="84ADAD"/>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10" name="AutoShape 38"/>
              <p:cNvSpPr>
                <a:spLocks/>
              </p:cNvSpPr>
              <p:nvPr/>
            </p:nvSpPr>
            <p:spPr bwMode="auto">
              <a:xfrm>
                <a:off x="0" y="0"/>
                <a:ext cx="78" cy="641"/>
              </a:xfrm>
              <a:custGeom>
                <a:avLst/>
                <a:gdLst/>
                <a:ahLst/>
                <a:cxnLst/>
                <a:rect l="0" t="0" r="r" b="b"/>
                <a:pathLst>
                  <a:path w="21600" h="21600">
                    <a:moveTo>
                      <a:pt x="0" y="0"/>
                    </a:moveTo>
                    <a:lnTo>
                      <a:pt x="21600" y="2645"/>
                    </a:lnTo>
                    <a:lnTo>
                      <a:pt x="21600" y="18955"/>
                    </a:lnTo>
                    <a:lnTo>
                      <a:pt x="0" y="21600"/>
                    </a:lnTo>
                    <a:close/>
                    <a:moveTo>
                      <a:pt x="0" y="0"/>
                    </a:moveTo>
                  </a:path>
                </a:pathLst>
              </a:custGeom>
              <a:solidFill>
                <a:srgbClr val="A3C1C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11" name="AutoShape 39"/>
              <p:cNvSpPr>
                <a:spLocks/>
              </p:cNvSpPr>
              <p:nvPr/>
            </p:nvSpPr>
            <p:spPr bwMode="auto">
              <a:xfrm>
                <a:off x="549" y="0"/>
                <a:ext cx="79" cy="641"/>
              </a:xfrm>
              <a:custGeom>
                <a:avLst/>
                <a:gdLst/>
                <a:ahLst/>
                <a:cxnLst/>
                <a:rect l="0" t="0" r="r" b="b"/>
                <a:pathLst>
                  <a:path w="21600" h="21600">
                    <a:moveTo>
                      <a:pt x="21600" y="0"/>
                    </a:moveTo>
                    <a:lnTo>
                      <a:pt x="0" y="2645"/>
                    </a:lnTo>
                    <a:lnTo>
                      <a:pt x="0" y="18955"/>
                    </a:lnTo>
                    <a:lnTo>
                      <a:pt x="21600" y="21600"/>
                    </a:lnTo>
                    <a:close/>
                    <a:moveTo>
                      <a:pt x="21600" y="0"/>
                    </a:moveTo>
                  </a:path>
                </a:pathLst>
              </a:custGeom>
              <a:solidFill>
                <a:srgbClr val="3D5B5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12" name="AutoShape 40"/>
              <p:cNvSpPr>
                <a:spLocks/>
              </p:cNvSpPr>
              <p:nvPr/>
            </p:nvSpPr>
            <p:spPr bwMode="auto">
              <a:xfrm>
                <a:off x="0" y="562"/>
                <a:ext cx="628" cy="79"/>
              </a:xfrm>
              <a:custGeom>
                <a:avLst/>
                <a:gdLst/>
                <a:ahLst/>
                <a:cxnLst/>
                <a:rect l="0" t="0" r="r" b="b"/>
                <a:pathLst>
                  <a:path w="21600" h="21600">
                    <a:moveTo>
                      <a:pt x="21600" y="21600"/>
                    </a:moveTo>
                    <a:lnTo>
                      <a:pt x="18900" y="0"/>
                    </a:lnTo>
                    <a:lnTo>
                      <a:pt x="2700" y="0"/>
                    </a:lnTo>
                    <a:lnTo>
                      <a:pt x="0" y="21600"/>
                    </a:lnTo>
                    <a:close/>
                    <a:moveTo>
                      <a:pt x="21600" y="21600"/>
                    </a:moveTo>
                  </a:path>
                </a:pathLst>
              </a:custGeom>
              <a:solidFill>
                <a:srgbClr val="517A7A"/>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13" name="AutoShape 41"/>
              <p:cNvSpPr>
                <a:spLocks/>
              </p:cNvSpPr>
              <p:nvPr/>
            </p:nvSpPr>
            <p:spPr bwMode="auto">
              <a:xfrm>
                <a:off x="0" y="0"/>
                <a:ext cx="628" cy="641"/>
              </a:xfrm>
              <a:custGeom>
                <a:avLst/>
                <a:gdLst/>
                <a:ahLst/>
                <a:cxnLst/>
                <a:rect l="0" t="0" r="r" b="b"/>
                <a:pathLst>
                  <a:path w="21600" h="21600">
                    <a:moveTo>
                      <a:pt x="2700" y="2645"/>
                    </a:moveTo>
                    <a:lnTo>
                      <a:pt x="2700" y="18955"/>
                    </a:lnTo>
                    <a:lnTo>
                      <a:pt x="18900" y="18955"/>
                    </a:lnTo>
                    <a:lnTo>
                      <a:pt x="18900" y="2645"/>
                    </a:lnTo>
                    <a:close/>
                    <a:moveTo>
                      <a:pt x="0" y="0"/>
                    </a:moveTo>
                    <a:lnTo>
                      <a:pt x="2700" y="2645"/>
                    </a:lnTo>
                    <a:moveTo>
                      <a:pt x="0" y="21600"/>
                    </a:moveTo>
                    <a:lnTo>
                      <a:pt x="2700" y="18955"/>
                    </a:lnTo>
                    <a:moveTo>
                      <a:pt x="21600" y="21600"/>
                    </a:moveTo>
                    <a:lnTo>
                      <a:pt x="18900" y="18955"/>
                    </a:lnTo>
                    <a:moveTo>
                      <a:pt x="21600" y="0"/>
                    </a:moveTo>
                    <a:lnTo>
                      <a:pt x="18900" y="2645"/>
                    </a:lnTo>
                  </a:path>
                </a:pathLst>
              </a:custGeom>
              <a:noFill/>
              <a:ln w="3175" cap="flat">
                <a:solidFill>
                  <a:srgbClr val="669999"/>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14" name="Rectangle 42"/>
              <p:cNvSpPr>
                <a:spLocks/>
              </p:cNvSpPr>
              <p:nvPr/>
            </p:nvSpPr>
            <p:spPr bwMode="auto">
              <a:xfrm>
                <a:off x="78" y="256"/>
                <a:ext cx="472" cy="128"/>
              </a:xfrm>
              <a:prstGeom prst="rect">
                <a:avLst/>
              </a:prstGeom>
              <a:noFill/>
              <a:ln>
                <a:noFill/>
              </a:ln>
              <a:extLst>
                <a:ext uri="{909E8E84-426E-40dd-AFC4-6F175D3DCCD1}"/>
                <a:ext uri="{91240B29-F687-4f45-9708-019B960494DF}"/>
              </a:extLst>
            </p:spPr>
            <p:txBody>
              <a:bodyPr lIns="0" tIns="0" rIns="0" bIns="0" anchor="ctr"/>
              <a:lstStyle/>
              <a:p>
                <a:pPr>
                  <a:defRPr/>
                </a:pPr>
                <a:r>
                  <a:rPr lang="en-US" sz="1300">
                    <a:effectLst>
                      <a:outerShdw blurRad="38100" dist="38100" dir="2700000" algn="tl">
                        <a:srgbClr val="000000"/>
                      </a:outerShdw>
                    </a:effectLst>
                    <a:ea typeface="MS PGothic" pitchFamily="34" charset="-128"/>
                  </a:rPr>
                  <a:t>İnsan</a:t>
                </a:r>
              </a:p>
            </p:txBody>
          </p:sp>
        </p:grpSp>
        <p:grpSp>
          <p:nvGrpSpPr>
            <p:cNvPr id="27667" name="Group 51"/>
            <p:cNvGrpSpPr>
              <a:grpSpLocks/>
            </p:cNvGrpSpPr>
            <p:nvPr/>
          </p:nvGrpSpPr>
          <p:grpSpPr bwMode="auto">
            <a:xfrm>
              <a:off x="1466" y="1924"/>
              <a:ext cx="628" cy="642"/>
              <a:chOff x="0" y="0"/>
              <a:chExt cx="628" cy="641"/>
            </a:xfrm>
          </p:grpSpPr>
          <p:sp>
            <p:nvSpPr>
              <p:cNvPr id="105516" name="AutoShape 44"/>
              <p:cNvSpPr>
                <a:spLocks/>
              </p:cNvSpPr>
              <p:nvPr/>
            </p:nvSpPr>
            <p:spPr bwMode="auto">
              <a:xfrm>
                <a:off x="0" y="0"/>
                <a:ext cx="628" cy="641"/>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7E9CE8"/>
                  </a:gs>
                  <a:gs pos="50000">
                    <a:srgbClr val="FFFFFF"/>
                  </a:gs>
                  <a:gs pos="100000">
                    <a:srgbClr val="7E9CE8"/>
                  </a:gs>
                </a:gsLst>
                <a:lin ang="18900000" scaled="1"/>
              </a:gradFill>
              <a:ln w="3175" cap="flat">
                <a:solidFill>
                  <a:srgbClr val="7E9CE8"/>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17" name="AutoShape 45"/>
              <p:cNvSpPr>
                <a:spLocks/>
              </p:cNvSpPr>
              <p:nvPr/>
            </p:nvSpPr>
            <p:spPr bwMode="auto">
              <a:xfrm>
                <a:off x="0" y="0"/>
                <a:ext cx="628" cy="78"/>
              </a:xfrm>
              <a:custGeom>
                <a:avLst/>
                <a:gdLst/>
                <a:ahLst/>
                <a:cxnLst/>
                <a:rect l="0" t="0" r="r" b="b"/>
                <a:pathLst>
                  <a:path w="21600" h="21600">
                    <a:moveTo>
                      <a:pt x="0" y="0"/>
                    </a:moveTo>
                    <a:lnTo>
                      <a:pt x="2700" y="21600"/>
                    </a:lnTo>
                    <a:lnTo>
                      <a:pt x="18900" y="21600"/>
                    </a:lnTo>
                    <a:lnTo>
                      <a:pt x="21600" y="0"/>
                    </a:lnTo>
                    <a:close/>
                    <a:moveTo>
                      <a:pt x="0" y="0"/>
                    </a:moveTo>
                  </a:path>
                </a:pathLst>
              </a:custGeom>
              <a:solidFill>
                <a:srgbClr val="97AFEC"/>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18" name="AutoShape 46"/>
              <p:cNvSpPr>
                <a:spLocks/>
              </p:cNvSpPr>
              <p:nvPr/>
            </p:nvSpPr>
            <p:spPr bwMode="auto">
              <a:xfrm>
                <a:off x="0" y="0"/>
                <a:ext cx="78" cy="641"/>
              </a:xfrm>
              <a:custGeom>
                <a:avLst/>
                <a:gdLst/>
                <a:ahLst/>
                <a:cxnLst/>
                <a:rect l="0" t="0" r="r" b="b"/>
                <a:pathLst>
                  <a:path w="21600" h="21600">
                    <a:moveTo>
                      <a:pt x="0" y="0"/>
                    </a:moveTo>
                    <a:lnTo>
                      <a:pt x="21600" y="2644"/>
                    </a:lnTo>
                    <a:lnTo>
                      <a:pt x="21600" y="18956"/>
                    </a:lnTo>
                    <a:lnTo>
                      <a:pt x="0" y="21600"/>
                    </a:lnTo>
                    <a:close/>
                    <a:moveTo>
                      <a:pt x="0" y="0"/>
                    </a:moveTo>
                  </a:path>
                </a:pathLst>
              </a:custGeom>
              <a:solidFill>
                <a:srgbClr val="B1C3F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19" name="AutoShape 47"/>
              <p:cNvSpPr>
                <a:spLocks/>
              </p:cNvSpPr>
              <p:nvPr/>
            </p:nvSpPr>
            <p:spPr bwMode="auto">
              <a:xfrm>
                <a:off x="549" y="0"/>
                <a:ext cx="79" cy="641"/>
              </a:xfrm>
              <a:custGeom>
                <a:avLst/>
                <a:gdLst/>
                <a:ahLst/>
                <a:cxnLst/>
                <a:rect l="0" t="0" r="r" b="b"/>
                <a:pathLst>
                  <a:path w="21600" h="21600">
                    <a:moveTo>
                      <a:pt x="21600" y="0"/>
                    </a:moveTo>
                    <a:lnTo>
                      <a:pt x="0" y="2644"/>
                    </a:lnTo>
                    <a:lnTo>
                      <a:pt x="0" y="18956"/>
                    </a:lnTo>
                    <a:lnTo>
                      <a:pt x="21600" y="21600"/>
                    </a:lnTo>
                    <a:close/>
                    <a:moveTo>
                      <a:pt x="21600" y="0"/>
                    </a:moveTo>
                  </a:path>
                </a:pathLst>
              </a:custGeom>
              <a:solidFill>
                <a:srgbClr val="4B5D8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20" name="AutoShape 48"/>
              <p:cNvSpPr>
                <a:spLocks/>
              </p:cNvSpPr>
              <p:nvPr/>
            </p:nvSpPr>
            <p:spPr bwMode="auto">
              <a:xfrm>
                <a:off x="0" y="562"/>
                <a:ext cx="628" cy="79"/>
              </a:xfrm>
              <a:custGeom>
                <a:avLst/>
                <a:gdLst/>
                <a:ahLst/>
                <a:cxnLst/>
                <a:rect l="0" t="0" r="r" b="b"/>
                <a:pathLst>
                  <a:path w="21600" h="21600">
                    <a:moveTo>
                      <a:pt x="21600" y="21600"/>
                    </a:moveTo>
                    <a:lnTo>
                      <a:pt x="18900" y="0"/>
                    </a:lnTo>
                    <a:lnTo>
                      <a:pt x="2700" y="0"/>
                    </a:lnTo>
                    <a:lnTo>
                      <a:pt x="0" y="21600"/>
                    </a:lnTo>
                    <a:close/>
                    <a:moveTo>
                      <a:pt x="21600" y="21600"/>
                    </a:moveTo>
                  </a:path>
                </a:pathLst>
              </a:custGeom>
              <a:solidFill>
                <a:srgbClr val="647CB9"/>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21" name="AutoShape 49"/>
              <p:cNvSpPr>
                <a:spLocks/>
              </p:cNvSpPr>
              <p:nvPr/>
            </p:nvSpPr>
            <p:spPr bwMode="auto">
              <a:xfrm>
                <a:off x="0" y="0"/>
                <a:ext cx="628" cy="641"/>
              </a:xfrm>
              <a:custGeom>
                <a:avLst/>
                <a:gdLst/>
                <a:ahLst/>
                <a:cxnLst/>
                <a:rect l="0" t="0" r="r" b="b"/>
                <a:pathLst>
                  <a:path w="21600" h="21600">
                    <a:moveTo>
                      <a:pt x="2700" y="2644"/>
                    </a:moveTo>
                    <a:lnTo>
                      <a:pt x="2700" y="18956"/>
                    </a:lnTo>
                    <a:lnTo>
                      <a:pt x="18900" y="18956"/>
                    </a:lnTo>
                    <a:lnTo>
                      <a:pt x="18900" y="2644"/>
                    </a:lnTo>
                    <a:close/>
                    <a:moveTo>
                      <a:pt x="0" y="0"/>
                    </a:moveTo>
                    <a:lnTo>
                      <a:pt x="2700" y="2644"/>
                    </a:lnTo>
                    <a:moveTo>
                      <a:pt x="0" y="21600"/>
                    </a:moveTo>
                    <a:lnTo>
                      <a:pt x="2700" y="18956"/>
                    </a:lnTo>
                    <a:moveTo>
                      <a:pt x="21600" y="21600"/>
                    </a:moveTo>
                    <a:lnTo>
                      <a:pt x="18900" y="18956"/>
                    </a:lnTo>
                    <a:moveTo>
                      <a:pt x="21600" y="0"/>
                    </a:moveTo>
                    <a:lnTo>
                      <a:pt x="18900" y="2644"/>
                    </a:lnTo>
                  </a:path>
                </a:pathLst>
              </a:custGeom>
              <a:noFill/>
              <a:ln w="3175" cap="flat">
                <a:solidFill>
                  <a:srgbClr val="7E9CE8"/>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22" name="Rectangle 50"/>
              <p:cNvSpPr>
                <a:spLocks/>
              </p:cNvSpPr>
              <p:nvPr/>
            </p:nvSpPr>
            <p:spPr bwMode="auto">
              <a:xfrm>
                <a:off x="78" y="256"/>
                <a:ext cx="472" cy="135"/>
              </a:xfrm>
              <a:prstGeom prst="rect">
                <a:avLst/>
              </a:prstGeom>
              <a:noFill/>
              <a:ln>
                <a:noFill/>
              </a:ln>
              <a:extLst>
                <a:ext uri="{909E8E84-426E-40dd-AFC4-6F175D3DCCD1}"/>
                <a:ext uri="{91240B29-F687-4f45-9708-019B960494DF}"/>
              </a:extLst>
            </p:spPr>
            <p:txBody>
              <a:bodyPr lIns="0" tIns="0" rIns="0" bIns="0" anchor="ctr"/>
              <a:lstStyle/>
              <a:p>
                <a:pPr>
                  <a:defRPr/>
                </a:pPr>
                <a:r>
                  <a:rPr lang="en-US" sz="1300">
                    <a:effectLst>
                      <a:outerShdw blurRad="38100" dist="38100" dir="2700000" algn="tl">
                        <a:srgbClr val="000000"/>
                      </a:outerShdw>
                    </a:effectLst>
                    <a:ea typeface="MS PGothic" pitchFamily="34" charset="-128"/>
                  </a:rPr>
                  <a:t>Omurgalı</a:t>
                </a:r>
              </a:p>
            </p:txBody>
          </p:sp>
        </p:grpSp>
        <p:grpSp>
          <p:nvGrpSpPr>
            <p:cNvPr id="27668" name="Group 59"/>
            <p:cNvGrpSpPr>
              <a:grpSpLocks/>
            </p:cNvGrpSpPr>
            <p:nvPr/>
          </p:nvGrpSpPr>
          <p:grpSpPr bwMode="auto">
            <a:xfrm>
              <a:off x="2199" y="1924"/>
              <a:ext cx="628" cy="642"/>
              <a:chOff x="0" y="0"/>
              <a:chExt cx="628" cy="641"/>
            </a:xfrm>
          </p:grpSpPr>
          <p:sp>
            <p:nvSpPr>
              <p:cNvPr id="105524" name="AutoShape 52"/>
              <p:cNvSpPr>
                <a:spLocks/>
              </p:cNvSpPr>
              <p:nvPr/>
            </p:nvSpPr>
            <p:spPr bwMode="auto">
              <a:xfrm>
                <a:off x="0" y="0"/>
                <a:ext cx="628" cy="641"/>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7E9CE8"/>
                  </a:gs>
                  <a:gs pos="50000">
                    <a:srgbClr val="FFFFFF"/>
                  </a:gs>
                  <a:gs pos="100000">
                    <a:srgbClr val="7E9CE8"/>
                  </a:gs>
                </a:gsLst>
                <a:lin ang="18900000" scaled="1"/>
              </a:gradFill>
              <a:ln w="3175" cap="flat">
                <a:solidFill>
                  <a:srgbClr val="7E9CE8"/>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25" name="AutoShape 53"/>
              <p:cNvSpPr>
                <a:spLocks/>
              </p:cNvSpPr>
              <p:nvPr/>
            </p:nvSpPr>
            <p:spPr bwMode="auto">
              <a:xfrm>
                <a:off x="0" y="0"/>
                <a:ext cx="628" cy="78"/>
              </a:xfrm>
              <a:custGeom>
                <a:avLst/>
                <a:gdLst/>
                <a:ahLst/>
                <a:cxnLst/>
                <a:rect l="0" t="0" r="r" b="b"/>
                <a:pathLst>
                  <a:path w="21600" h="21600">
                    <a:moveTo>
                      <a:pt x="0" y="0"/>
                    </a:moveTo>
                    <a:lnTo>
                      <a:pt x="2700" y="21600"/>
                    </a:lnTo>
                    <a:lnTo>
                      <a:pt x="18900" y="21600"/>
                    </a:lnTo>
                    <a:lnTo>
                      <a:pt x="21600" y="0"/>
                    </a:lnTo>
                    <a:close/>
                    <a:moveTo>
                      <a:pt x="0" y="0"/>
                    </a:moveTo>
                  </a:path>
                </a:pathLst>
              </a:custGeom>
              <a:solidFill>
                <a:srgbClr val="97AFEC"/>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26" name="AutoShape 54"/>
              <p:cNvSpPr>
                <a:spLocks/>
              </p:cNvSpPr>
              <p:nvPr/>
            </p:nvSpPr>
            <p:spPr bwMode="auto">
              <a:xfrm>
                <a:off x="0" y="0"/>
                <a:ext cx="78" cy="641"/>
              </a:xfrm>
              <a:custGeom>
                <a:avLst/>
                <a:gdLst/>
                <a:ahLst/>
                <a:cxnLst/>
                <a:rect l="0" t="0" r="r" b="b"/>
                <a:pathLst>
                  <a:path w="21600" h="21600">
                    <a:moveTo>
                      <a:pt x="0" y="0"/>
                    </a:moveTo>
                    <a:lnTo>
                      <a:pt x="21600" y="2644"/>
                    </a:lnTo>
                    <a:lnTo>
                      <a:pt x="21600" y="18956"/>
                    </a:lnTo>
                    <a:lnTo>
                      <a:pt x="0" y="21600"/>
                    </a:lnTo>
                    <a:close/>
                    <a:moveTo>
                      <a:pt x="0" y="0"/>
                    </a:moveTo>
                  </a:path>
                </a:pathLst>
              </a:custGeom>
              <a:solidFill>
                <a:srgbClr val="B1C3F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27" name="AutoShape 55"/>
              <p:cNvSpPr>
                <a:spLocks/>
              </p:cNvSpPr>
              <p:nvPr/>
            </p:nvSpPr>
            <p:spPr bwMode="auto">
              <a:xfrm>
                <a:off x="549" y="0"/>
                <a:ext cx="79" cy="641"/>
              </a:xfrm>
              <a:custGeom>
                <a:avLst/>
                <a:gdLst/>
                <a:ahLst/>
                <a:cxnLst/>
                <a:rect l="0" t="0" r="r" b="b"/>
                <a:pathLst>
                  <a:path w="21600" h="21600">
                    <a:moveTo>
                      <a:pt x="21600" y="0"/>
                    </a:moveTo>
                    <a:lnTo>
                      <a:pt x="0" y="2644"/>
                    </a:lnTo>
                    <a:lnTo>
                      <a:pt x="0" y="18956"/>
                    </a:lnTo>
                    <a:lnTo>
                      <a:pt x="21600" y="21600"/>
                    </a:lnTo>
                    <a:close/>
                    <a:moveTo>
                      <a:pt x="21600" y="0"/>
                    </a:moveTo>
                  </a:path>
                </a:pathLst>
              </a:custGeom>
              <a:solidFill>
                <a:srgbClr val="4B5D8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28" name="AutoShape 56"/>
              <p:cNvSpPr>
                <a:spLocks/>
              </p:cNvSpPr>
              <p:nvPr/>
            </p:nvSpPr>
            <p:spPr bwMode="auto">
              <a:xfrm>
                <a:off x="0" y="562"/>
                <a:ext cx="628" cy="79"/>
              </a:xfrm>
              <a:custGeom>
                <a:avLst/>
                <a:gdLst/>
                <a:ahLst/>
                <a:cxnLst/>
                <a:rect l="0" t="0" r="r" b="b"/>
                <a:pathLst>
                  <a:path w="21600" h="21600">
                    <a:moveTo>
                      <a:pt x="21600" y="21600"/>
                    </a:moveTo>
                    <a:lnTo>
                      <a:pt x="18900" y="0"/>
                    </a:lnTo>
                    <a:lnTo>
                      <a:pt x="2700" y="0"/>
                    </a:lnTo>
                    <a:lnTo>
                      <a:pt x="0" y="21600"/>
                    </a:lnTo>
                    <a:close/>
                    <a:moveTo>
                      <a:pt x="21600" y="21600"/>
                    </a:moveTo>
                  </a:path>
                </a:pathLst>
              </a:custGeom>
              <a:solidFill>
                <a:srgbClr val="647CB9"/>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29" name="AutoShape 57"/>
              <p:cNvSpPr>
                <a:spLocks/>
              </p:cNvSpPr>
              <p:nvPr/>
            </p:nvSpPr>
            <p:spPr bwMode="auto">
              <a:xfrm>
                <a:off x="0" y="0"/>
                <a:ext cx="628" cy="641"/>
              </a:xfrm>
              <a:custGeom>
                <a:avLst/>
                <a:gdLst/>
                <a:ahLst/>
                <a:cxnLst/>
                <a:rect l="0" t="0" r="r" b="b"/>
                <a:pathLst>
                  <a:path w="21600" h="21600">
                    <a:moveTo>
                      <a:pt x="2700" y="2644"/>
                    </a:moveTo>
                    <a:lnTo>
                      <a:pt x="2700" y="18956"/>
                    </a:lnTo>
                    <a:lnTo>
                      <a:pt x="18900" y="18956"/>
                    </a:lnTo>
                    <a:lnTo>
                      <a:pt x="18900" y="2644"/>
                    </a:lnTo>
                    <a:close/>
                    <a:moveTo>
                      <a:pt x="0" y="0"/>
                    </a:moveTo>
                    <a:lnTo>
                      <a:pt x="2700" y="2644"/>
                    </a:lnTo>
                    <a:moveTo>
                      <a:pt x="0" y="21600"/>
                    </a:moveTo>
                    <a:lnTo>
                      <a:pt x="2700" y="18956"/>
                    </a:lnTo>
                    <a:moveTo>
                      <a:pt x="21600" y="21600"/>
                    </a:moveTo>
                    <a:lnTo>
                      <a:pt x="18900" y="18956"/>
                    </a:lnTo>
                    <a:moveTo>
                      <a:pt x="21600" y="0"/>
                    </a:moveTo>
                    <a:lnTo>
                      <a:pt x="18900" y="2644"/>
                    </a:lnTo>
                  </a:path>
                </a:pathLst>
              </a:custGeom>
              <a:noFill/>
              <a:ln w="3175" cap="flat">
                <a:solidFill>
                  <a:srgbClr val="7E9CE8"/>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30" name="Rectangle 58"/>
              <p:cNvSpPr>
                <a:spLocks/>
              </p:cNvSpPr>
              <p:nvPr/>
            </p:nvSpPr>
            <p:spPr bwMode="auto">
              <a:xfrm>
                <a:off x="78" y="256"/>
                <a:ext cx="472" cy="135"/>
              </a:xfrm>
              <a:prstGeom prst="rect">
                <a:avLst/>
              </a:prstGeom>
              <a:noFill/>
              <a:ln>
                <a:noFill/>
              </a:ln>
              <a:extLst>
                <a:ext uri="{909E8E84-426E-40dd-AFC4-6F175D3DCCD1}"/>
                <a:ext uri="{91240B29-F687-4f45-9708-019B960494DF}"/>
              </a:extLst>
            </p:spPr>
            <p:txBody>
              <a:bodyPr lIns="0" tIns="0" rIns="0" bIns="0" anchor="ctr"/>
              <a:lstStyle/>
              <a:p>
                <a:pPr>
                  <a:defRPr/>
                </a:pPr>
                <a:r>
                  <a:rPr lang="en-US" sz="1300">
                    <a:effectLst>
                      <a:outerShdw blurRad="38100" dist="38100" dir="2700000" algn="tl">
                        <a:srgbClr val="000000"/>
                      </a:outerShdw>
                    </a:effectLst>
                    <a:ea typeface="MS PGothic" pitchFamily="34" charset="-128"/>
                  </a:rPr>
                  <a:t>Omurgasız</a:t>
                </a:r>
              </a:p>
            </p:txBody>
          </p:sp>
        </p:grpSp>
        <p:grpSp>
          <p:nvGrpSpPr>
            <p:cNvPr id="27669" name="Group 67"/>
            <p:cNvGrpSpPr>
              <a:grpSpLocks/>
            </p:cNvGrpSpPr>
            <p:nvPr/>
          </p:nvGrpSpPr>
          <p:grpSpPr bwMode="auto">
            <a:xfrm>
              <a:off x="2932" y="1924"/>
              <a:ext cx="628" cy="642"/>
              <a:chOff x="0" y="0"/>
              <a:chExt cx="628" cy="641"/>
            </a:xfrm>
          </p:grpSpPr>
          <p:sp>
            <p:nvSpPr>
              <p:cNvPr id="105532" name="AutoShape 60"/>
              <p:cNvSpPr>
                <a:spLocks/>
              </p:cNvSpPr>
              <p:nvPr/>
            </p:nvSpPr>
            <p:spPr bwMode="auto">
              <a:xfrm>
                <a:off x="0" y="0"/>
                <a:ext cx="628" cy="641"/>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7E9CE8"/>
                  </a:gs>
                  <a:gs pos="50000">
                    <a:srgbClr val="FFFFFF"/>
                  </a:gs>
                  <a:gs pos="100000">
                    <a:srgbClr val="7E9CE8"/>
                  </a:gs>
                </a:gsLst>
                <a:lin ang="18900000" scaled="1"/>
              </a:gradFill>
              <a:ln w="3175" cap="flat">
                <a:solidFill>
                  <a:srgbClr val="7E9CE8"/>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33" name="AutoShape 61"/>
              <p:cNvSpPr>
                <a:spLocks/>
              </p:cNvSpPr>
              <p:nvPr/>
            </p:nvSpPr>
            <p:spPr bwMode="auto">
              <a:xfrm>
                <a:off x="0" y="0"/>
                <a:ext cx="628" cy="78"/>
              </a:xfrm>
              <a:custGeom>
                <a:avLst/>
                <a:gdLst/>
                <a:ahLst/>
                <a:cxnLst/>
                <a:rect l="0" t="0" r="r" b="b"/>
                <a:pathLst>
                  <a:path w="21600" h="21600">
                    <a:moveTo>
                      <a:pt x="0" y="0"/>
                    </a:moveTo>
                    <a:lnTo>
                      <a:pt x="2700" y="21600"/>
                    </a:lnTo>
                    <a:lnTo>
                      <a:pt x="18900" y="21600"/>
                    </a:lnTo>
                    <a:lnTo>
                      <a:pt x="21600" y="0"/>
                    </a:lnTo>
                    <a:close/>
                    <a:moveTo>
                      <a:pt x="0" y="0"/>
                    </a:moveTo>
                  </a:path>
                </a:pathLst>
              </a:custGeom>
              <a:solidFill>
                <a:srgbClr val="97AFEC"/>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34" name="AutoShape 62"/>
              <p:cNvSpPr>
                <a:spLocks/>
              </p:cNvSpPr>
              <p:nvPr/>
            </p:nvSpPr>
            <p:spPr bwMode="auto">
              <a:xfrm>
                <a:off x="0" y="0"/>
                <a:ext cx="78" cy="641"/>
              </a:xfrm>
              <a:custGeom>
                <a:avLst/>
                <a:gdLst/>
                <a:ahLst/>
                <a:cxnLst/>
                <a:rect l="0" t="0" r="r" b="b"/>
                <a:pathLst>
                  <a:path w="21600" h="21600">
                    <a:moveTo>
                      <a:pt x="0" y="0"/>
                    </a:moveTo>
                    <a:lnTo>
                      <a:pt x="21600" y="2644"/>
                    </a:lnTo>
                    <a:lnTo>
                      <a:pt x="21600" y="18956"/>
                    </a:lnTo>
                    <a:lnTo>
                      <a:pt x="0" y="21600"/>
                    </a:lnTo>
                    <a:close/>
                    <a:moveTo>
                      <a:pt x="0" y="0"/>
                    </a:moveTo>
                  </a:path>
                </a:pathLst>
              </a:custGeom>
              <a:solidFill>
                <a:srgbClr val="B1C3F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35" name="AutoShape 63"/>
              <p:cNvSpPr>
                <a:spLocks/>
              </p:cNvSpPr>
              <p:nvPr/>
            </p:nvSpPr>
            <p:spPr bwMode="auto">
              <a:xfrm>
                <a:off x="549" y="0"/>
                <a:ext cx="79" cy="641"/>
              </a:xfrm>
              <a:custGeom>
                <a:avLst/>
                <a:gdLst/>
                <a:ahLst/>
                <a:cxnLst/>
                <a:rect l="0" t="0" r="r" b="b"/>
                <a:pathLst>
                  <a:path w="21600" h="21600">
                    <a:moveTo>
                      <a:pt x="21600" y="0"/>
                    </a:moveTo>
                    <a:lnTo>
                      <a:pt x="0" y="2644"/>
                    </a:lnTo>
                    <a:lnTo>
                      <a:pt x="0" y="18956"/>
                    </a:lnTo>
                    <a:lnTo>
                      <a:pt x="21600" y="21600"/>
                    </a:lnTo>
                    <a:close/>
                    <a:moveTo>
                      <a:pt x="21600" y="0"/>
                    </a:moveTo>
                  </a:path>
                </a:pathLst>
              </a:custGeom>
              <a:solidFill>
                <a:srgbClr val="4B5D8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36" name="AutoShape 64"/>
              <p:cNvSpPr>
                <a:spLocks/>
              </p:cNvSpPr>
              <p:nvPr/>
            </p:nvSpPr>
            <p:spPr bwMode="auto">
              <a:xfrm>
                <a:off x="0" y="562"/>
                <a:ext cx="628" cy="79"/>
              </a:xfrm>
              <a:custGeom>
                <a:avLst/>
                <a:gdLst/>
                <a:ahLst/>
                <a:cxnLst/>
                <a:rect l="0" t="0" r="r" b="b"/>
                <a:pathLst>
                  <a:path w="21600" h="21600">
                    <a:moveTo>
                      <a:pt x="21600" y="21600"/>
                    </a:moveTo>
                    <a:lnTo>
                      <a:pt x="18900" y="0"/>
                    </a:lnTo>
                    <a:lnTo>
                      <a:pt x="2700" y="0"/>
                    </a:lnTo>
                    <a:lnTo>
                      <a:pt x="0" y="21600"/>
                    </a:lnTo>
                    <a:close/>
                    <a:moveTo>
                      <a:pt x="21600" y="21600"/>
                    </a:moveTo>
                  </a:path>
                </a:pathLst>
              </a:custGeom>
              <a:solidFill>
                <a:srgbClr val="647CB9"/>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37" name="AutoShape 65"/>
              <p:cNvSpPr>
                <a:spLocks/>
              </p:cNvSpPr>
              <p:nvPr/>
            </p:nvSpPr>
            <p:spPr bwMode="auto">
              <a:xfrm>
                <a:off x="0" y="0"/>
                <a:ext cx="628" cy="641"/>
              </a:xfrm>
              <a:custGeom>
                <a:avLst/>
                <a:gdLst/>
                <a:ahLst/>
                <a:cxnLst/>
                <a:rect l="0" t="0" r="r" b="b"/>
                <a:pathLst>
                  <a:path w="21600" h="21600">
                    <a:moveTo>
                      <a:pt x="2700" y="2644"/>
                    </a:moveTo>
                    <a:lnTo>
                      <a:pt x="2700" y="18956"/>
                    </a:lnTo>
                    <a:lnTo>
                      <a:pt x="18900" y="18956"/>
                    </a:lnTo>
                    <a:lnTo>
                      <a:pt x="18900" y="2644"/>
                    </a:lnTo>
                    <a:close/>
                    <a:moveTo>
                      <a:pt x="0" y="0"/>
                    </a:moveTo>
                    <a:lnTo>
                      <a:pt x="2700" y="2644"/>
                    </a:lnTo>
                    <a:moveTo>
                      <a:pt x="0" y="21600"/>
                    </a:moveTo>
                    <a:lnTo>
                      <a:pt x="2700" y="18956"/>
                    </a:lnTo>
                    <a:moveTo>
                      <a:pt x="21600" y="21600"/>
                    </a:moveTo>
                    <a:lnTo>
                      <a:pt x="18900" y="18956"/>
                    </a:lnTo>
                    <a:moveTo>
                      <a:pt x="21600" y="0"/>
                    </a:moveTo>
                    <a:lnTo>
                      <a:pt x="18900" y="2644"/>
                    </a:lnTo>
                  </a:path>
                </a:pathLst>
              </a:custGeom>
              <a:noFill/>
              <a:ln w="3175" cap="flat">
                <a:solidFill>
                  <a:srgbClr val="7E9CE8"/>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38" name="Rectangle 66"/>
              <p:cNvSpPr>
                <a:spLocks/>
              </p:cNvSpPr>
              <p:nvPr/>
            </p:nvSpPr>
            <p:spPr bwMode="auto">
              <a:xfrm>
                <a:off x="78" y="256"/>
                <a:ext cx="472" cy="135"/>
              </a:xfrm>
              <a:prstGeom prst="rect">
                <a:avLst/>
              </a:prstGeom>
              <a:noFill/>
              <a:ln>
                <a:noFill/>
              </a:ln>
              <a:extLst>
                <a:ext uri="{909E8E84-426E-40dd-AFC4-6F175D3DCCD1}"/>
                <a:ext uri="{91240B29-F687-4f45-9708-019B960494DF}"/>
              </a:extLst>
            </p:spPr>
            <p:txBody>
              <a:bodyPr lIns="0" tIns="0" rIns="0" bIns="0" anchor="ctr"/>
              <a:lstStyle/>
              <a:p>
                <a:pPr>
                  <a:defRPr/>
                </a:pPr>
                <a:r>
                  <a:rPr lang="en-US" sz="1300">
                    <a:effectLst>
                      <a:outerShdw blurRad="38100" dist="38100" dir="2700000" algn="tl">
                        <a:srgbClr val="000000"/>
                      </a:outerShdw>
                    </a:effectLst>
                    <a:ea typeface="MS PGothic" pitchFamily="34" charset="-128"/>
                  </a:rPr>
                  <a:t>Beyaz</a:t>
                </a:r>
              </a:p>
            </p:txBody>
          </p:sp>
        </p:grpSp>
        <p:grpSp>
          <p:nvGrpSpPr>
            <p:cNvPr id="27670" name="Group 75"/>
            <p:cNvGrpSpPr>
              <a:grpSpLocks/>
            </p:cNvGrpSpPr>
            <p:nvPr/>
          </p:nvGrpSpPr>
          <p:grpSpPr bwMode="auto">
            <a:xfrm>
              <a:off x="3665" y="1924"/>
              <a:ext cx="628" cy="642"/>
              <a:chOff x="0" y="0"/>
              <a:chExt cx="628" cy="641"/>
            </a:xfrm>
          </p:grpSpPr>
          <p:sp>
            <p:nvSpPr>
              <p:cNvPr id="105540" name="AutoShape 68"/>
              <p:cNvSpPr>
                <a:spLocks/>
              </p:cNvSpPr>
              <p:nvPr/>
            </p:nvSpPr>
            <p:spPr bwMode="auto">
              <a:xfrm>
                <a:off x="0" y="0"/>
                <a:ext cx="628" cy="641"/>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7E9CE8"/>
                  </a:gs>
                  <a:gs pos="50000">
                    <a:srgbClr val="FFFFFF"/>
                  </a:gs>
                  <a:gs pos="100000">
                    <a:srgbClr val="7E9CE8"/>
                  </a:gs>
                </a:gsLst>
                <a:lin ang="18900000" scaled="1"/>
              </a:gradFill>
              <a:ln w="3175" cap="flat">
                <a:solidFill>
                  <a:srgbClr val="7E9CE8"/>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41" name="AutoShape 69"/>
              <p:cNvSpPr>
                <a:spLocks/>
              </p:cNvSpPr>
              <p:nvPr/>
            </p:nvSpPr>
            <p:spPr bwMode="auto">
              <a:xfrm>
                <a:off x="0" y="0"/>
                <a:ext cx="628" cy="78"/>
              </a:xfrm>
              <a:custGeom>
                <a:avLst/>
                <a:gdLst/>
                <a:ahLst/>
                <a:cxnLst/>
                <a:rect l="0" t="0" r="r" b="b"/>
                <a:pathLst>
                  <a:path w="21600" h="21600">
                    <a:moveTo>
                      <a:pt x="0" y="0"/>
                    </a:moveTo>
                    <a:lnTo>
                      <a:pt x="2700" y="21600"/>
                    </a:lnTo>
                    <a:lnTo>
                      <a:pt x="18900" y="21600"/>
                    </a:lnTo>
                    <a:lnTo>
                      <a:pt x="21600" y="0"/>
                    </a:lnTo>
                    <a:close/>
                    <a:moveTo>
                      <a:pt x="0" y="0"/>
                    </a:moveTo>
                  </a:path>
                </a:pathLst>
              </a:custGeom>
              <a:solidFill>
                <a:srgbClr val="97AFEC"/>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42" name="AutoShape 70"/>
              <p:cNvSpPr>
                <a:spLocks/>
              </p:cNvSpPr>
              <p:nvPr/>
            </p:nvSpPr>
            <p:spPr bwMode="auto">
              <a:xfrm>
                <a:off x="0" y="0"/>
                <a:ext cx="78" cy="641"/>
              </a:xfrm>
              <a:custGeom>
                <a:avLst/>
                <a:gdLst/>
                <a:ahLst/>
                <a:cxnLst/>
                <a:rect l="0" t="0" r="r" b="b"/>
                <a:pathLst>
                  <a:path w="21600" h="21600">
                    <a:moveTo>
                      <a:pt x="0" y="0"/>
                    </a:moveTo>
                    <a:lnTo>
                      <a:pt x="21600" y="2645"/>
                    </a:lnTo>
                    <a:lnTo>
                      <a:pt x="21600" y="18955"/>
                    </a:lnTo>
                    <a:lnTo>
                      <a:pt x="0" y="21600"/>
                    </a:lnTo>
                    <a:close/>
                    <a:moveTo>
                      <a:pt x="0" y="0"/>
                    </a:moveTo>
                  </a:path>
                </a:pathLst>
              </a:custGeom>
              <a:solidFill>
                <a:srgbClr val="B1C3F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43" name="AutoShape 71"/>
              <p:cNvSpPr>
                <a:spLocks/>
              </p:cNvSpPr>
              <p:nvPr/>
            </p:nvSpPr>
            <p:spPr bwMode="auto">
              <a:xfrm>
                <a:off x="549" y="0"/>
                <a:ext cx="79" cy="641"/>
              </a:xfrm>
              <a:custGeom>
                <a:avLst/>
                <a:gdLst/>
                <a:ahLst/>
                <a:cxnLst/>
                <a:rect l="0" t="0" r="r" b="b"/>
                <a:pathLst>
                  <a:path w="21600" h="21600">
                    <a:moveTo>
                      <a:pt x="21600" y="0"/>
                    </a:moveTo>
                    <a:lnTo>
                      <a:pt x="0" y="2645"/>
                    </a:lnTo>
                    <a:lnTo>
                      <a:pt x="0" y="18955"/>
                    </a:lnTo>
                    <a:lnTo>
                      <a:pt x="21600" y="21600"/>
                    </a:lnTo>
                    <a:close/>
                    <a:moveTo>
                      <a:pt x="21600" y="0"/>
                    </a:moveTo>
                  </a:path>
                </a:pathLst>
              </a:custGeom>
              <a:solidFill>
                <a:srgbClr val="4B5D8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44" name="AutoShape 72"/>
              <p:cNvSpPr>
                <a:spLocks/>
              </p:cNvSpPr>
              <p:nvPr/>
            </p:nvSpPr>
            <p:spPr bwMode="auto">
              <a:xfrm>
                <a:off x="0" y="562"/>
                <a:ext cx="628" cy="79"/>
              </a:xfrm>
              <a:custGeom>
                <a:avLst/>
                <a:gdLst/>
                <a:ahLst/>
                <a:cxnLst/>
                <a:rect l="0" t="0" r="r" b="b"/>
                <a:pathLst>
                  <a:path w="21600" h="21600">
                    <a:moveTo>
                      <a:pt x="21600" y="21600"/>
                    </a:moveTo>
                    <a:lnTo>
                      <a:pt x="18900" y="0"/>
                    </a:lnTo>
                    <a:lnTo>
                      <a:pt x="2700" y="0"/>
                    </a:lnTo>
                    <a:lnTo>
                      <a:pt x="0" y="21600"/>
                    </a:lnTo>
                    <a:close/>
                    <a:moveTo>
                      <a:pt x="21600" y="21600"/>
                    </a:moveTo>
                  </a:path>
                </a:pathLst>
              </a:custGeom>
              <a:solidFill>
                <a:srgbClr val="647CB9"/>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45" name="AutoShape 73"/>
              <p:cNvSpPr>
                <a:spLocks/>
              </p:cNvSpPr>
              <p:nvPr/>
            </p:nvSpPr>
            <p:spPr bwMode="auto">
              <a:xfrm>
                <a:off x="0" y="0"/>
                <a:ext cx="628" cy="641"/>
              </a:xfrm>
              <a:custGeom>
                <a:avLst/>
                <a:gdLst/>
                <a:ahLst/>
                <a:cxnLst/>
                <a:rect l="0" t="0" r="r" b="b"/>
                <a:pathLst>
                  <a:path w="21600" h="21600">
                    <a:moveTo>
                      <a:pt x="2700" y="2645"/>
                    </a:moveTo>
                    <a:lnTo>
                      <a:pt x="2700" y="18955"/>
                    </a:lnTo>
                    <a:lnTo>
                      <a:pt x="18900" y="18955"/>
                    </a:lnTo>
                    <a:lnTo>
                      <a:pt x="18900" y="2645"/>
                    </a:lnTo>
                    <a:close/>
                    <a:moveTo>
                      <a:pt x="0" y="0"/>
                    </a:moveTo>
                    <a:lnTo>
                      <a:pt x="2700" y="2645"/>
                    </a:lnTo>
                    <a:moveTo>
                      <a:pt x="0" y="21600"/>
                    </a:moveTo>
                    <a:lnTo>
                      <a:pt x="2700" y="18955"/>
                    </a:lnTo>
                    <a:moveTo>
                      <a:pt x="21600" y="21600"/>
                    </a:moveTo>
                    <a:lnTo>
                      <a:pt x="18900" y="18955"/>
                    </a:lnTo>
                    <a:moveTo>
                      <a:pt x="21600" y="0"/>
                    </a:moveTo>
                    <a:lnTo>
                      <a:pt x="18900" y="2645"/>
                    </a:lnTo>
                  </a:path>
                </a:pathLst>
              </a:custGeom>
              <a:noFill/>
              <a:ln w="3175" cap="flat">
                <a:solidFill>
                  <a:srgbClr val="7E9CE8"/>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46" name="Rectangle 74"/>
              <p:cNvSpPr>
                <a:spLocks/>
              </p:cNvSpPr>
              <p:nvPr/>
            </p:nvSpPr>
            <p:spPr bwMode="auto">
              <a:xfrm>
                <a:off x="78" y="256"/>
                <a:ext cx="472" cy="135"/>
              </a:xfrm>
              <a:prstGeom prst="rect">
                <a:avLst/>
              </a:prstGeom>
              <a:noFill/>
              <a:ln>
                <a:noFill/>
              </a:ln>
              <a:extLst>
                <a:ext uri="{909E8E84-426E-40dd-AFC4-6F175D3DCCD1}"/>
                <a:ext uri="{91240B29-F687-4f45-9708-019B960494DF}"/>
              </a:extLst>
            </p:spPr>
            <p:txBody>
              <a:bodyPr lIns="0" tIns="0" rIns="0" bIns="0" anchor="ctr"/>
              <a:lstStyle/>
              <a:p>
                <a:pPr>
                  <a:defRPr/>
                </a:pPr>
                <a:r>
                  <a:rPr lang="en-US" sz="1300">
                    <a:effectLst>
                      <a:outerShdw blurRad="38100" dist="38100" dir="2700000" algn="tl">
                        <a:srgbClr val="000000"/>
                      </a:outerShdw>
                    </a:effectLst>
                    <a:ea typeface="MS PGothic" pitchFamily="34" charset="-128"/>
                  </a:rPr>
                  <a:t>Kızıl</a:t>
                </a:r>
              </a:p>
            </p:txBody>
          </p:sp>
        </p:grpSp>
        <p:grpSp>
          <p:nvGrpSpPr>
            <p:cNvPr id="27671" name="Group 83"/>
            <p:cNvGrpSpPr>
              <a:grpSpLocks/>
            </p:cNvGrpSpPr>
            <p:nvPr/>
          </p:nvGrpSpPr>
          <p:grpSpPr bwMode="auto">
            <a:xfrm>
              <a:off x="4398" y="1924"/>
              <a:ext cx="628" cy="642"/>
              <a:chOff x="0" y="0"/>
              <a:chExt cx="628" cy="641"/>
            </a:xfrm>
          </p:grpSpPr>
          <p:sp>
            <p:nvSpPr>
              <p:cNvPr id="105548" name="AutoShape 76"/>
              <p:cNvSpPr>
                <a:spLocks/>
              </p:cNvSpPr>
              <p:nvPr/>
            </p:nvSpPr>
            <p:spPr bwMode="auto">
              <a:xfrm>
                <a:off x="0" y="0"/>
                <a:ext cx="628" cy="641"/>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7E9CE8"/>
                  </a:gs>
                  <a:gs pos="50000">
                    <a:srgbClr val="FFFFFF"/>
                  </a:gs>
                  <a:gs pos="100000">
                    <a:srgbClr val="7E9CE8"/>
                  </a:gs>
                </a:gsLst>
                <a:lin ang="18900000" scaled="1"/>
              </a:gradFill>
              <a:ln w="3175" cap="flat">
                <a:solidFill>
                  <a:srgbClr val="7E9CE8"/>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49" name="AutoShape 77"/>
              <p:cNvSpPr>
                <a:spLocks/>
              </p:cNvSpPr>
              <p:nvPr/>
            </p:nvSpPr>
            <p:spPr bwMode="auto">
              <a:xfrm>
                <a:off x="0" y="0"/>
                <a:ext cx="628" cy="78"/>
              </a:xfrm>
              <a:custGeom>
                <a:avLst/>
                <a:gdLst/>
                <a:ahLst/>
                <a:cxnLst/>
                <a:rect l="0" t="0" r="r" b="b"/>
                <a:pathLst>
                  <a:path w="21600" h="21600">
                    <a:moveTo>
                      <a:pt x="0" y="0"/>
                    </a:moveTo>
                    <a:lnTo>
                      <a:pt x="2700" y="21600"/>
                    </a:lnTo>
                    <a:lnTo>
                      <a:pt x="18900" y="21600"/>
                    </a:lnTo>
                    <a:lnTo>
                      <a:pt x="21600" y="0"/>
                    </a:lnTo>
                    <a:close/>
                    <a:moveTo>
                      <a:pt x="0" y="0"/>
                    </a:moveTo>
                  </a:path>
                </a:pathLst>
              </a:custGeom>
              <a:solidFill>
                <a:srgbClr val="97AFEC"/>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50" name="AutoShape 78"/>
              <p:cNvSpPr>
                <a:spLocks/>
              </p:cNvSpPr>
              <p:nvPr/>
            </p:nvSpPr>
            <p:spPr bwMode="auto">
              <a:xfrm>
                <a:off x="0" y="0"/>
                <a:ext cx="78" cy="641"/>
              </a:xfrm>
              <a:custGeom>
                <a:avLst/>
                <a:gdLst/>
                <a:ahLst/>
                <a:cxnLst/>
                <a:rect l="0" t="0" r="r" b="b"/>
                <a:pathLst>
                  <a:path w="21600" h="21600">
                    <a:moveTo>
                      <a:pt x="0" y="0"/>
                    </a:moveTo>
                    <a:lnTo>
                      <a:pt x="21600" y="2644"/>
                    </a:lnTo>
                    <a:lnTo>
                      <a:pt x="21600" y="18956"/>
                    </a:lnTo>
                    <a:lnTo>
                      <a:pt x="0" y="21600"/>
                    </a:lnTo>
                    <a:close/>
                    <a:moveTo>
                      <a:pt x="0" y="0"/>
                    </a:moveTo>
                  </a:path>
                </a:pathLst>
              </a:custGeom>
              <a:solidFill>
                <a:srgbClr val="B1C3F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51" name="AutoShape 79"/>
              <p:cNvSpPr>
                <a:spLocks/>
              </p:cNvSpPr>
              <p:nvPr/>
            </p:nvSpPr>
            <p:spPr bwMode="auto">
              <a:xfrm>
                <a:off x="549" y="0"/>
                <a:ext cx="79" cy="641"/>
              </a:xfrm>
              <a:custGeom>
                <a:avLst/>
                <a:gdLst/>
                <a:ahLst/>
                <a:cxnLst/>
                <a:rect l="0" t="0" r="r" b="b"/>
                <a:pathLst>
                  <a:path w="21600" h="21600">
                    <a:moveTo>
                      <a:pt x="21600" y="0"/>
                    </a:moveTo>
                    <a:lnTo>
                      <a:pt x="0" y="2644"/>
                    </a:lnTo>
                    <a:lnTo>
                      <a:pt x="0" y="18956"/>
                    </a:lnTo>
                    <a:lnTo>
                      <a:pt x="21600" y="21600"/>
                    </a:lnTo>
                    <a:close/>
                    <a:moveTo>
                      <a:pt x="21600" y="0"/>
                    </a:moveTo>
                  </a:path>
                </a:pathLst>
              </a:custGeom>
              <a:solidFill>
                <a:srgbClr val="4B5D8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52" name="AutoShape 80"/>
              <p:cNvSpPr>
                <a:spLocks/>
              </p:cNvSpPr>
              <p:nvPr/>
            </p:nvSpPr>
            <p:spPr bwMode="auto">
              <a:xfrm>
                <a:off x="0" y="562"/>
                <a:ext cx="628" cy="79"/>
              </a:xfrm>
              <a:custGeom>
                <a:avLst/>
                <a:gdLst/>
                <a:ahLst/>
                <a:cxnLst/>
                <a:rect l="0" t="0" r="r" b="b"/>
                <a:pathLst>
                  <a:path w="21600" h="21600">
                    <a:moveTo>
                      <a:pt x="21600" y="21600"/>
                    </a:moveTo>
                    <a:lnTo>
                      <a:pt x="18900" y="0"/>
                    </a:lnTo>
                    <a:lnTo>
                      <a:pt x="2700" y="0"/>
                    </a:lnTo>
                    <a:lnTo>
                      <a:pt x="0" y="21600"/>
                    </a:lnTo>
                    <a:close/>
                    <a:moveTo>
                      <a:pt x="21600" y="21600"/>
                    </a:moveTo>
                  </a:path>
                </a:pathLst>
              </a:custGeom>
              <a:solidFill>
                <a:srgbClr val="647CB9"/>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53" name="AutoShape 81"/>
              <p:cNvSpPr>
                <a:spLocks/>
              </p:cNvSpPr>
              <p:nvPr/>
            </p:nvSpPr>
            <p:spPr bwMode="auto">
              <a:xfrm>
                <a:off x="0" y="0"/>
                <a:ext cx="628" cy="641"/>
              </a:xfrm>
              <a:custGeom>
                <a:avLst/>
                <a:gdLst/>
                <a:ahLst/>
                <a:cxnLst/>
                <a:rect l="0" t="0" r="r" b="b"/>
                <a:pathLst>
                  <a:path w="21600" h="21600">
                    <a:moveTo>
                      <a:pt x="2700" y="2644"/>
                    </a:moveTo>
                    <a:lnTo>
                      <a:pt x="2700" y="18956"/>
                    </a:lnTo>
                    <a:lnTo>
                      <a:pt x="18900" y="18956"/>
                    </a:lnTo>
                    <a:lnTo>
                      <a:pt x="18900" y="2644"/>
                    </a:lnTo>
                    <a:close/>
                    <a:moveTo>
                      <a:pt x="0" y="0"/>
                    </a:moveTo>
                    <a:lnTo>
                      <a:pt x="2700" y="2644"/>
                    </a:lnTo>
                    <a:moveTo>
                      <a:pt x="0" y="21600"/>
                    </a:moveTo>
                    <a:lnTo>
                      <a:pt x="2700" y="18956"/>
                    </a:lnTo>
                    <a:moveTo>
                      <a:pt x="21600" y="21600"/>
                    </a:moveTo>
                    <a:lnTo>
                      <a:pt x="18900" y="18956"/>
                    </a:lnTo>
                    <a:moveTo>
                      <a:pt x="21600" y="0"/>
                    </a:moveTo>
                    <a:lnTo>
                      <a:pt x="18900" y="2644"/>
                    </a:lnTo>
                  </a:path>
                </a:pathLst>
              </a:custGeom>
              <a:noFill/>
              <a:ln w="3175" cap="flat">
                <a:solidFill>
                  <a:srgbClr val="7E9CE8"/>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54" name="Rectangle 82"/>
              <p:cNvSpPr>
                <a:spLocks/>
              </p:cNvSpPr>
              <p:nvPr/>
            </p:nvSpPr>
            <p:spPr bwMode="auto">
              <a:xfrm>
                <a:off x="78" y="256"/>
                <a:ext cx="472" cy="135"/>
              </a:xfrm>
              <a:prstGeom prst="rect">
                <a:avLst/>
              </a:prstGeom>
              <a:noFill/>
              <a:ln>
                <a:noFill/>
              </a:ln>
              <a:extLst>
                <a:ext uri="{909E8E84-426E-40dd-AFC4-6F175D3DCCD1}"/>
                <a:ext uri="{91240B29-F687-4f45-9708-019B960494DF}"/>
              </a:extLst>
            </p:spPr>
            <p:txBody>
              <a:bodyPr lIns="0" tIns="0" rIns="0" bIns="0" anchor="ctr"/>
              <a:lstStyle/>
              <a:p>
                <a:pPr>
                  <a:defRPr/>
                </a:pPr>
                <a:r>
                  <a:rPr lang="en-US" sz="1300">
                    <a:effectLst>
                      <a:outerShdw blurRad="38100" dist="38100" dir="2700000" algn="tl">
                        <a:srgbClr val="000000"/>
                      </a:outerShdw>
                    </a:effectLst>
                    <a:ea typeface="MS PGothic" pitchFamily="34" charset="-128"/>
                  </a:rPr>
                  <a:t>Siyah</a:t>
                </a:r>
              </a:p>
            </p:txBody>
          </p:sp>
        </p:grpSp>
        <p:grpSp>
          <p:nvGrpSpPr>
            <p:cNvPr id="27672" name="Group 91"/>
            <p:cNvGrpSpPr>
              <a:grpSpLocks/>
            </p:cNvGrpSpPr>
            <p:nvPr/>
          </p:nvGrpSpPr>
          <p:grpSpPr bwMode="auto">
            <a:xfrm>
              <a:off x="5131" y="1924"/>
              <a:ext cx="629" cy="642"/>
              <a:chOff x="0" y="0"/>
              <a:chExt cx="628" cy="641"/>
            </a:xfrm>
          </p:grpSpPr>
          <p:sp>
            <p:nvSpPr>
              <p:cNvPr id="105556" name="AutoShape 84"/>
              <p:cNvSpPr>
                <a:spLocks/>
              </p:cNvSpPr>
              <p:nvPr/>
            </p:nvSpPr>
            <p:spPr bwMode="auto">
              <a:xfrm>
                <a:off x="0" y="0"/>
                <a:ext cx="628" cy="641"/>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7E9CE8"/>
                  </a:gs>
                  <a:gs pos="50000">
                    <a:srgbClr val="FFFFFF"/>
                  </a:gs>
                  <a:gs pos="100000">
                    <a:srgbClr val="7E9CE8"/>
                  </a:gs>
                </a:gsLst>
                <a:lin ang="18900000" scaled="1"/>
              </a:gradFill>
              <a:ln w="3175" cap="flat">
                <a:solidFill>
                  <a:srgbClr val="7E9CE8"/>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57" name="AutoShape 85"/>
              <p:cNvSpPr>
                <a:spLocks/>
              </p:cNvSpPr>
              <p:nvPr/>
            </p:nvSpPr>
            <p:spPr bwMode="auto">
              <a:xfrm>
                <a:off x="0" y="0"/>
                <a:ext cx="628" cy="78"/>
              </a:xfrm>
              <a:custGeom>
                <a:avLst/>
                <a:gdLst/>
                <a:ahLst/>
                <a:cxnLst/>
                <a:rect l="0" t="0" r="r" b="b"/>
                <a:pathLst>
                  <a:path w="21600" h="21600">
                    <a:moveTo>
                      <a:pt x="0" y="0"/>
                    </a:moveTo>
                    <a:lnTo>
                      <a:pt x="2700" y="21600"/>
                    </a:lnTo>
                    <a:lnTo>
                      <a:pt x="18900" y="21600"/>
                    </a:lnTo>
                    <a:lnTo>
                      <a:pt x="21600" y="0"/>
                    </a:lnTo>
                    <a:close/>
                    <a:moveTo>
                      <a:pt x="0" y="0"/>
                    </a:moveTo>
                  </a:path>
                </a:pathLst>
              </a:custGeom>
              <a:solidFill>
                <a:srgbClr val="97AFEC"/>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58" name="AutoShape 86"/>
              <p:cNvSpPr>
                <a:spLocks/>
              </p:cNvSpPr>
              <p:nvPr/>
            </p:nvSpPr>
            <p:spPr bwMode="auto">
              <a:xfrm>
                <a:off x="0" y="0"/>
                <a:ext cx="78" cy="641"/>
              </a:xfrm>
              <a:custGeom>
                <a:avLst/>
                <a:gdLst/>
                <a:ahLst/>
                <a:cxnLst/>
                <a:rect l="0" t="0" r="r" b="b"/>
                <a:pathLst>
                  <a:path w="21600" h="21600">
                    <a:moveTo>
                      <a:pt x="0" y="0"/>
                    </a:moveTo>
                    <a:lnTo>
                      <a:pt x="21600" y="2644"/>
                    </a:lnTo>
                    <a:lnTo>
                      <a:pt x="21600" y="18956"/>
                    </a:lnTo>
                    <a:lnTo>
                      <a:pt x="0" y="21600"/>
                    </a:lnTo>
                    <a:close/>
                    <a:moveTo>
                      <a:pt x="0" y="0"/>
                    </a:moveTo>
                  </a:path>
                </a:pathLst>
              </a:custGeom>
              <a:solidFill>
                <a:srgbClr val="B1C3F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59" name="AutoShape 87"/>
              <p:cNvSpPr>
                <a:spLocks/>
              </p:cNvSpPr>
              <p:nvPr/>
            </p:nvSpPr>
            <p:spPr bwMode="auto">
              <a:xfrm>
                <a:off x="549" y="0"/>
                <a:ext cx="79" cy="641"/>
              </a:xfrm>
              <a:custGeom>
                <a:avLst/>
                <a:gdLst/>
                <a:ahLst/>
                <a:cxnLst/>
                <a:rect l="0" t="0" r="r" b="b"/>
                <a:pathLst>
                  <a:path w="21600" h="21600">
                    <a:moveTo>
                      <a:pt x="21600" y="0"/>
                    </a:moveTo>
                    <a:lnTo>
                      <a:pt x="0" y="2644"/>
                    </a:lnTo>
                    <a:lnTo>
                      <a:pt x="0" y="18956"/>
                    </a:lnTo>
                    <a:lnTo>
                      <a:pt x="21600" y="21600"/>
                    </a:lnTo>
                    <a:close/>
                    <a:moveTo>
                      <a:pt x="21600" y="0"/>
                    </a:moveTo>
                  </a:path>
                </a:pathLst>
              </a:custGeom>
              <a:solidFill>
                <a:srgbClr val="4B5D8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60" name="AutoShape 88"/>
              <p:cNvSpPr>
                <a:spLocks/>
              </p:cNvSpPr>
              <p:nvPr/>
            </p:nvSpPr>
            <p:spPr bwMode="auto">
              <a:xfrm>
                <a:off x="0" y="562"/>
                <a:ext cx="628" cy="79"/>
              </a:xfrm>
              <a:custGeom>
                <a:avLst/>
                <a:gdLst/>
                <a:ahLst/>
                <a:cxnLst/>
                <a:rect l="0" t="0" r="r" b="b"/>
                <a:pathLst>
                  <a:path w="21600" h="21600">
                    <a:moveTo>
                      <a:pt x="21600" y="21600"/>
                    </a:moveTo>
                    <a:lnTo>
                      <a:pt x="18900" y="0"/>
                    </a:lnTo>
                    <a:lnTo>
                      <a:pt x="2700" y="0"/>
                    </a:lnTo>
                    <a:lnTo>
                      <a:pt x="0" y="21600"/>
                    </a:lnTo>
                    <a:close/>
                    <a:moveTo>
                      <a:pt x="21600" y="21600"/>
                    </a:moveTo>
                  </a:path>
                </a:pathLst>
              </a:custGeom>
              <a:solidFill>
                <a:srgbClr val="647CB9"/>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61" name="AutoShape 89"/>
              <p:cNvSpPr>
                <a:spLocks/>
              </p:cNvSpPr>
              <p:nvPr/>
            </p:nvSpPr>
            <p:spPr bwMode="auto">
              <a:xfrm>
                <a:off x="0" y="0"/>
                <a:ext cx="628" cy="641"/>
              </a:xfrm>
              <a:custGeom>
                <a:avLst/>
                <a:gdLst/>
                <a:ahLst/>
                <a:cxnLst/>
                <a:rect l="0" t="0" r="r" b="b"/>
                <a:pathLst>
                  <a:path w="21600" h="21600">
                    <a:moveTo>
                      <a:pt x="2700" y="2644"/>
                    </a:moveTo>
                    <a:lnTo>
                      <a:pt x="2700" y="18956"/>
                    </a:lnTo>
                    <a:lnTo>
                      <a:pt x="18900" y="18956"/>
                    </a:lnTo>
                    <a:lnTo>
                      <a:pt x="18900" y="2644"/>
                    </a:lnTo>
                    <a:close/>
                    <a:moveTo>
                      <a:pt x="0" y="0"/>
                    </a:moveTo>
                    <a:lnTo>
                      <a:pt x="2700" y="2644"/>
                    </a:lnTo>
                    <a:moveTo>
                      <a:pt x="0" y="21600"/>
                    </a:moveTo>
                    <a:lnTo>
                      <a:pt x="2700" y="18956"/>
                    </a:lnTo>
                    <a:moveTo>
                      <a:pt x="21600" y="21600"/>
                    </a:moveTo>
                    <a:lnTo>
                      <a:pt x="18900" y="18956"/>
                    </a:lnTo>
                    <a:moveTo>
                      <a:pt x="21600" y="0"/>
                    </a:moveTo>
                    <a:lnTo>
                      <a:pt x="18900" y="2644"/>
                    </a:lnTo>
                  </a:path>
                </a:pathLst>
              </a:custGeom>
              <a:noFill/>
              <a:ln w="3175" cap="flat">
                <a:solidFill>
                  <a:srgbClr val="7E9CE8"/>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62" name="Rectangle 90"/>
              <p:cNvSpPr>
                <a:spLocks/>
              </p:cNvSpPr>
              <p:nvPr/>
            </p:nvSpPr>
            <p:spPr bwMode="auto">
              <a:xfrm>
                <a:off x="78" y="256"/>
                <a:ext cx="472" cy="135"/>
              </a:xfrm>
              <a:prstGeom prst="rect">
                <a:avLst/>
              </a:prstGeom>
              <a:noFill/>
              <a:ln>
                <a:noFill/>
              </a:ln>
              <a:extLst>
                <a:ext uri="{909E8E84-426E-40dd-AFC4-6F175D3DCCD1}"/>
                <a:ext uri="{91240B29-F687-4f45-9708-019B960494DF}"/>
              </a:extLst>
            </p:spPr>
            <p:txBody>
              <a:bodyPr lIns="0" tIns="0" rIns="0" bIns="0" anchor="ctr"/>
              <a:lstStyle/>
              <a:p>
                <a:pPr>
                  <a:defRPr/>
                </a:pPr>
                <a:r>
                  <a:rPr lang="en-US" sz="1300">
                    <a:effectLst>
                      <a:outerShdw blurRad="38100" dist="38100" dir="2700000" algn="tl">
                        <a:srgbClr val="000000"/>
                      </a:outerShdw>
                    </a:effectLst>
                    <a:ea typeface="MS PGothic" pitchFamily="34" charset="-128"/>
                  </a:rPr>
                  <a:t>Sarı</a:t>
                </a:r>
              </a:p>
            </p:txBody>
          </p:sp>
        </p:grpSp>
        <p:grpSp>
          <p:nvGrpSpPr>
            <p:cNvPr id="27673" name="Group 99"/>
            <p:cNvGrpSpPr>
              <a:grpSpLocks/>
            </p:cNvGrpSpPr>
            <p:nvPr/>
          </p:nvGrpSpPr>
          <p:grpSpPr bwMode="auto">
            <a:xfrm>
              <a:off x="0" y="1924"/>
              <a:ext cx="628" cy="642"/>
              <a:chOff x="0" y="0"/>
              <a:chExt cx="628" cy="641"/>
            </a:xfrm>
          </p:grpSpPr>
          <p:sp>
            <p:nvSpPr>
              <p:cNvPr id="105564" name="AutoShape 92"/>
              <p:cNvSpPr>
                <a:spLocks/>
              </p:cNvSpPr>
              <p:nvPr/>
            </p:nvSpPr>
            <p:spPr bwMode="auto">
              <a:xfrm>
                <a:off x="0" y="0"/>
                <a:ext cx="628" cy="641"/>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7E9CE8"/>
                  </a:gs>
                  <a:gs pos="50000">
                    <a:srgbClr val="FFFFFF"/>
                  </a:gs>
                  <a:gs pos="100000">
                    <a:srgbClr val="7E9CE8"/>
                  </a:gs>
                </a:gsLst>
                <a:lin ang="18900000" scaled="1"/>
              </a:gradFill>
              <a:ln w="3175" cap="flat">
                <a:solidFill>
                  <a:srgbClr val="7E9CE8"/>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65" name="AutoShape 93"/>
              <p:cNvSpPr>
                <a:spLocks/>
              </p:cNvSpPr>
              <p:nvPr/>
            </p:nvSpPr>
            <p:spPr bwMode="auto">
              <a:xfrm>
                <a:off x="0" y="0"/>
                <a:ext cx="628" cy="78"/>
              </a:xfrm>
              <a:custGeom>
                <a:avLst/>
                <a:gdLst/>
                <a:ahLst/>
                <a:cxnLst/>
                <a:rect l="0" t="0" r="r" b="b"/>
                <a:pathLst>
                  <a:path w="21600" h="21600">
                    <a:moveTo>
                      <a:pt x="0" y="0"/>
                    </a:moveTo>
                    <a:lnTo>
                      <a:pt x="2700" y="21600"/>
                    </a:lnTo>
                    <a:lnTo>
                      <a:pt x="18900" y="21600"/>
                    </a:lnTo>
                    <a:lnTo>
                      <a:pt x="21600" y="0"/>
                    </a:lnTo>
                    <a:close/>
                    <a:moveTo>
                      <a:pt x="0" y="0"/>
                    </a:moveTo>
                  </a:path>
                </a:pathLst>
              </a:custGeom>
              <a:solidFill>
                <a:srgbClr val="97AFEC"/>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66" name="AutoShape 94"/>
              <p:cNvSpPr>
                <a:spLocks/>
              </p:cNvSpPr>
              <p:nvPr/>
            </p:nvSpPr>
            <p:spPr bwMode="auto">
              <a:xfrm>
                <a:off x="0" y="0"/>
                <a:ext cx="78" cy="641"/>
              </a:xfrm>
              <a:custGeom>
                <a:avLst/>
                <a:gdLst/>
                <a:ahLst/>
                <a:cxnLst/>
                <a:rect l="0" t="0" r="r" b="b"/>
                <a:pathLst>
                  <a:path w="21600" h="21600">
                    <a:moveTo>
                      <a:pt x="0" y="0"/>
                    </a:moveTo>
                    <a:lnTo>
                      <a:pt x="21600" y="2645"/>
                    </a:lnTo>
                    <a:lnTo>
                      <a:pt x="21600" y="18955"/>
                    </a:lnTo>
                    <a:lnTo>
                      <a:pt x="0" y="21600"/>
                    </a:lnTo>
                    <a:close/>
                    <a:moveTo>
                      <a:pt x="0" y="0"/>
                    </a:moveTo>
                  </a:path>
                </a:pathLst>
              </a:custGeom>
              <a:solidFill>
                <a:srgbClr val="B1C3F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67" name="AutoShape 95"/>
              <p:cNvSpPr>
                <a:spLocks/>
              </p:cNvSpPr>
              <p:nvPr/>
            </p:nvSpPr>
            <p:spPr bwMode="auto">
              <a:xfrm>
                <a:off x="549" y="0"/>
                <a:ext cx="79" cy="641"/>
              </a:xfrm>
              <a:custGeom>
                <a:avLst/>
                <a:gdLst/>
                <a:ahLst/>
                <a:cxnLst/>
                <a:rect l="0" t="0" r="r" b="b"/>
                <a:pathLst>
                  <a:path w="21600" h="21600">
                    <a:moveTo>
                      <a:pt x="21600" y="0"/>
                    </a:moveTo>
                    <a:lnTo>
                      <a:pt x="0" y="2645"/>
                    </a:lnTo>
                    <a:lnTo>
                      <a:pt x="0" y="18955"/>
                    </a:lnTo>
                    <a:lnTo>
                      <a:pt x="21600" y="21600"/>
                    </a:lnTo>
                    <a:close/>
                    <a:moveTo>
                      <a:pt x="21600" y="0"/>
                    </a:moveTo>
                  </a:path>
                </a:pathLst>
              </a:custGeom>
              <a:solidFill>
                <a:srgbClr val="4B5D8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68" name="AutoShape 96"/>
              <p:cNvSpPr>
                <a:spLocks/>
              </p:cNvSpPr>
              <p:nvPr/>
            </p:nvSpPr>
            <p:spPr bwMode="auto">
              <a:xfrm>
                <a:off x="0" y="562"/>
                <a:ext cx="628" cy="79"/>
              </a:xfrm>
              <a:custGeom>
                <a:avLst/>
                <a:gdLst/>
                <a:ahLst/>
                <a:cxnLst/>
                <a:rect l="0" t="0" r="r" b="b"/>
                <a:pathLst>
                  <a:path w="21600" h="21600">
                    <a:moveTo>
                      <a:pt x="21600" y="21600"/>
                    </a:moveTo>
                    <a:lnTo>
                      <a:pt x="18900" y="0"/>
                    </a:lnTo>
                    <a:lnTo>
                      <a:pt x="2700" y="0"/>
                    </a:lnTo>
                    <a:lnTo>
                      <a:pt x="0" y="21600"/>
                    </a:lnTo>
                    <a:close/>
                    <a:moveTo>
                      <a:pt x="21600" y="21600"/>
                    </a:moveTo>
                  </a:path>
                </a:pathLst>
              </a:custGeom>
              <a:solidFill>
                <a:srgbClr val="647CB9"/>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69" name="AutoShape 97"/>
              <p:cNvSpPr>
                <a:spLocks/>
              </p:cNvSpPr>
              <p:nvPr/>
            </p:nvSpPr>
            <p:spPr bwMode="auto">
              <a:xfrm>
                <a:off x="0" y="0"/>
                <a:ext cx="628" cy="641"/>
              </a:xfrm>
              <a:custGeom>
                <a:avLst/>
                <a:gdLst/>
                <a:ahLst/>
                <a:cxnLst/>
                <a:rect l="0" t="0" r="r" b="b"/>
                <a:pathLst>
                  <a:path w="21600" h="21600">
                    <a:moveTo>
                      <a:pt x="2700" y="2645"/>
                    </a:moveTo>
                    <a:lnTo>
                      <a:pt x="2700" y="18955"/>
                    </a:lnTo>
                    <a:lnTo>
                      <a:pt x="18900" y="18955"/>
                    </a:lnTo>
                    <a:lnTo>
                      <a:pt x="18900" y="2645"/>
                    </a:lnTo>
                    <a:close/>
                    <a:moveTo>
                      <a:pt x="0" y="0"/>
                    </a:moveTo>
                    <a:lnTo>
                      <a:pt x="2700" y="2645"/>
                    </a:lnTo>
                    <a:moveTo>
                      <a:pt x="0" y="21600"/>
                    </a:moveTo>
                    <a:lnTo>
                      <a:pt x="2700" y="18955"/>
                    </a:lnTo>
                    <a:moveTo>
                      <a:pt x="21600" y="21600"/>
                    </a:moveTo>
                    <a:lnTo>
                      <a:pt x="18900" y="18955"/>
                    </a:lnTo>
                    <a:moveTo>
                      <a:pt x="21600" y="0"/>
                    </a:moveTo>
                    <a:lnTo>
                      <a:pt x="18900" y="2645"/>
                    </a:lnTo>
                  </a:path>
                </a:pathLst>
              </a:custGeom>
              <a:noFill/>
              <a:ln w="3175" cap="flat">
                <a:solidFill>
                  <a:srgbClr val="7E9CE8"/>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70" name="Rectangle 98"/>
              <p:cNvSpPr>
                <a:spLocks/>
              </p:cNvSpPr>
              <p:nvPr/>
            </p:nvSpPr>
            <p:spPr bwMode="auto">
              <a:xfrm>
                <a:off x="78" y="192"/>
                <a:ext cx="472" cy="263"/>
              </a:xfrm>
              <a:prstGeom prst="rect">
                <a:avLst/>
              </a:prstGeom>
              <a:noFill/>
              <a:ln>
                <a:noFill/>
              </a:ln>
              <a:extLst>
                <a:ext uri="{909E8E84-426E-40dd-AFC4-6F175D3DCCD1}"/>
                <a:ext uri="{91240B29-F687-4f45-9708-019B960494DF}"/>
              </a:extLst>
            </p:spPr>
            <p:txBody>
              <a:bodyPr lIns="0" tIns="0" rIns="0" bIns="0" anchor="ctr"/>
              <a:lstStyle/>
              <a:p>
                <a:pPr>
                  <a:defRPr/>
                </a:pPr>
                <a:r>
                  <a:rPr lang="en-US" sz="1300">
                    <a:effectLst>
                      <a:outerShdw blurRad="38100" dist="38100" dir="2700000" algn="tl">
                        <a:srgbClr val="000000"/>
                      </a:outerShdw>
                    </a:effectLst>
                    <a:ea typeface="MS PGothic" pitchFamily="34" charset="-128"/>
                  </a:rPr>
                  <a:t>Otsu bitkiler</a:t>
                </a:r>
              </a:p>
            </p:txBody>
          </p:sp>
        </p:grpSp>
        <p:grpSp>
          <p:nvGrpSpPr>
            <p:cNvPr id="27674" name="Group 107"/>
            <p:cNvGrpSpPr>
              <a:grpSpLocks/>
            </p:cNvGrpSpPr>
            <p:nvPr/>
          </p:nvGrpSpPr>
          <p:grpSpPr bwMode="auto">
            <a:xfrm>
              <a:off x="733" y="1924"/>
              <a:ext cx="628" cy="642"/>
              <a:chOff x="0" y="0"/>
              <a:chExt cx="628" cy="641"/>
            </a:xfrm>
          </p:grpSpPr>
          <p:sp>
            <p:nvSpPr>
              <p:cNvPr id="105572" name="AutoShape 100"/>
              <p:cNvSpPr>
                <a:spLocks/>
              </p:cNvSpPr>
              <p:nvPr/>
            </p:nvSpPr>
            <p:spPr bwMode="auto">
              <a:xfrm>
                <a:off x="0" y="0"/>
                <a:ext cx="628" cy="641"/>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7E9CE8"/>
                  </a:gs>
                  <a:gs pos="50000">
                    <a:srgbClr val="FFFFFF"/>
                  </a:gs>
                  <a:gs pos="100000">
                    <a:srgbClr val="7E9CE8"/>
                  </a:gs>
                </a:gsLst>
                <a:lin ang="18900000" scaled="1"/>
              </a:gradFill>
              <a:ln w="3175" cap="flat">
                <a:solidFill>
                  <a:srgbClr val="7E9CE8"/>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73" name="AutoShape 101"/>
              <p:cNvSpPr>
                <a:spLocks/>
              </p:cNvSpPr>
              <p:nvPr/>
            </p:nvSpPr>
            <p:spPr bwMode="auto">
              <a:xfrm>
                <a:off x="0" y="0"/>
                <a:ext cx="628" cy="78"/>
              </a:xfrm>
              <a:custGeom>
                <a:avLst/>
                <a:gdLst/>
                <a:ahLst/>
                <a:cxnLst/>
                <a:rect l="0" t="0" r="r" b="b"/>
                <a:pathLst>
                  <a:path w="21600" h="21600">
                    <a:moveTo>
                      <a:pt x="0" y="0"/>
                    </a:moveTo>
                    <a:lnTo>
                      <a:pt x="2700" y="21600"/>
                    </a:lnTo>
                    <a:lnTo>
                      <a:pt x="18900" y="21600"/>
                    </a:lnTo>
                    <a:lnTo>
                      <a:pt x="21600" y="0"/>
                    </a:lnTo>
                    <a:close/>
                    <a:moveTo>
                      <a:pt x="0" y="0"/>
                    </a:moveTo>
                  </a:path>
                </a:pathLst>
              </a:custGeom>
              <a:solidFill>
                <a:srgbClr val="97AFEC"/>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74" name="AutoShape 102"/>
              <p:cNvSpPr>
                <a:spLocks/>
              </p:cNvSpPr>
              <p:nvPr/>
            </p:nvSpPr>
            <p:spPr bwMode="auto">
              <a:xfrm>
                <a:off x="0" y="0"/>
                <a:ext cx="78" cy="641"/>
              </a:xfrm>
              <a:custGeom>
                <a:avLst/>
                <a:gdLst/>
                <a:ahLst/>
                <a:cxnLst/>
                <a:rect l="0" t="0" r="r" b="b"/>
                <a:pathLst>
                  <a:path w="21600" h="21600">
                    <a:moveTo>
                      <a:pt x="0" y="0"/>
                    </a:moveTo>
                    <a:lnTo>
                      <a:pt x="21600" y="2644"/>
                    </a:lnTo>
                    <a:lnTo>
                      <a:pt x="21600" y="18956"/>
                    </a:lnTo>
                    <a:lnTo>
                      <a:pt x="0" y="21600"/>
                    </a:lnTo>
                    <a:close/>
                    <a:moveTo>
                      <a:pt x="0" y="0"/>
                    </a:moveTo>
                  </a:path>
                </a:pathLst>
              </a:custGeom>
              <a:solidFill>
                <a:srgbClr val="B1C3F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75" name="AutoShape 103"/>
              <p:cNvSpPr>
                <a:spLocks/>
              </p:cNvSpPr>
              <p:nvPr/>
            </p:nvSpPr>
            <p:spPr bwMode="auto">
              <a:xfrm>
                <a:off x="549" y="0"/>
                <a:ext cx="79" cy="641"/>
              </a:xfrm>
              <a:custGeom>
                <a:avLst/>
                <a:gdLst/>
                <a:ahLst/>
                <a:cxnLst/>
                <a:rect l="0" t="0" r="r" b="b"/>
                <a:pathLst>
                  <a:path w="21600" h="21600">
                    <a:moveTo>
                      <a:pt x="21600" y="0"/>
                    </a:moveTo>
                    <a:lnTo>
                      <a:pt x="0" y="2644"/>
                    </a:lnTo>
                    <a:lnTo>
                      <a:pt x="0" y="18956"/>
                    </a:lnTo>
                    <a:lnTo>
                      <a:pt x="21600" y="21600"/>
                    </a:lnTo>
                    <a:close/>
                    <a:moveTo>
                      <a:pt x="21600" y="0"/>
                    </a:moveTo>
                  </a:path>
                </a:pathLst>
              </a:custGeom>
              <a:solidFill>
                <a:srgbClr val="4B5D8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76" name="AutoShape 104"/>
              <p:cNvSpPr>
                <a:spLocks/>
              </p:cNvSpPr>
              <p:nvPr/>
            </p:nvSpPr>
            <p:spPr bwMode="auto">
              <a:xfrm>
                <a:off x="0" y="562"/>
                <a:ext cx="628" cy="79"/>
              </a:xfrm>
              <a:custGeom>
                <a:avLst/>
                <a:gdLst/>
                <a:ahLst/>
                <a:cxnLst/>
                <a:rect l="0" t="0" r="r" b="b"/>
                <a:pathLst>
                  <a:path w="21600" h="21600">
                    <a:moveTo>
                      <a:pt x="21600" y="21600"/>
                    </a:moveTo>
                    <a:lnTo>
                      <a:pt x="18900" y="0"/>
                    </a:lnTo>
                    <a:lnTo>
                      <a:pt x="2700" y="0"/>
                    </a:lnTo>
                    <a:lnTo>
                      <a:pt x="0" y="21600"/>
                    </a:lnTo>
                    <a:close/>
                    <a:moveTo>
                      <a:pt x="21600" y="21600"/>
                    </a:moveTo>
                  </a:path>
                </a:pathLst>
              </a:custGeom>
              <a:solidFill>
                <a:srgbClr val="647CB9"/>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77" name="AutoShape 105"/>
              <p:cNvSpPr>
                <a:spLocks/>
              </p:cNvSpPr>
              <p:nvPr/>
            </p:nvSpPr>
            <p:spPr bwMode="auto">
              <a:xfrm>
                <a:off x="0" y="0"/>
                <a:ext cx="628" cy="641"/>
              </a:xfrm>
              <a:custGeom>
                <a:avLst/>
                <a:gdLst/>
                <a:ahLst/>
                <a:cxnLst/>
                <a:rect l="0" t="0" r="r" b="b"/>
                <a:pathLst>
                  <a:path w="21600" h="21600">
                    <a:moveTo>
                      <a:pt x="2700" y="2644"/>
                    </a:moveTo>
                    <a:lnTo>
                      <a:pt x="2700" y="18956"/>
                    </a:lnTo>
                    <a:lnTo>
                      <a:pt x="18900" y="18956"/>
                    </a:lnTo>
                    <a:lnTo>
                      <a:pt x="18900" y="2644"/>
                    </a:lnTo>
                    <a:close/>
                    <a:moveTo>
                      <a:pt x="0" y="0"/>
                    </a:moveTo>
                    <a:lnTo>
                      <a:pt x="2700" y="2644"/>
                    </a:lnTo>
                    <a:moveTo>
                      <a:pt x="0" y="21600"/>
                    </a:moveTo>
                    <a:lnTo>
                      <a:pt x="2700" y="18956"/>
                    </a:lnTo>
                    <a:moveTo>
                      <a:pt x="21600" y="21600"/>
                    </a:moveTo>
                    <a:lnTo>
                      <a:pt x="18900" y="18956"/>
                    </a:lnTo>
                    <a:moveTo>
                      <a:pt x="21600" y="0"/>
                    </a:moveTo>
                    <a:lnTo>
                      <a:pt x="18900" y="2644"/>
                    </a:lnTo>
                  </a:path>
                </a:pathLst>
              </a:custGeom>
              <a:noFill/>
              <a:ln w="3175" cap="flat">
                <a:solidFill>
                  <a:srgbClr val="7E9CE8"/>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05578" name="Rectangle 106"/>
              <p:cNvSpPr>
                <a:spLocks/>
              </p:cNvSpPr>
              <p:nvPr/>
            </p:nvSpPr>
            <p:spPr bwMode="auto">
              <a:xfrm>
                <a:off x="78" y="192"/>
                <a:ext cx="472" cy="263"/>
              </a:xfrm>
              <a:prstGeom prst="rect">
                <a:avLst/>
              </a:prstGeom>
              <a:noFill/>
              <a:ln>
                <a:noFill/>
              </a:ln>
              <a:extLst>
                <a:ext uri="{909E8E84-426E-40dd-AFC4-6F175D3DCCD1}"/>
                <a:ext uri="{91240B29-F687-4f45-9708-019B960494DF}"/>
              </a:extLst>
            </p:spPr>
            <p:txBody>
              <a:bodyPr lIns="0" tIns="0" rIns="0" bIns="0" anchor="ctr"/>
              <a:lstStyle/>
              <a:p>
                <a:pPr>
                  <a:defRPr/>
                </a:pPr>
                <a:r>
                  <a:rPr lang="en-US" sz="1300">
                    <a:effectLst>
                      <a:outerShdw blurRad="38100" dist="38100" dir="2700000" algn="tl">
                        <a:srgbClr val="000000"/>
                      </a:outerShdw>
                    </a:effectLst>
                    <a:ea typeface="MS PGothic" pitchFamily="34" charset="-128"/>
                  </a:rPr>
                  <a:t>Odunsu bitkiler</a:t>
                </a:r>
              </a:p>
            </p:txBody>
          </p:sp>
        </p:grpSp>
      </p:grpSp>
      <p:sp>
        <p:nvSpPr>
          <p:cNvPr id="27651" name="Rectangle 109"/>
          <p:cNvSpPr>
            <a:spLocks noGrp="1" noChangeArrowheads="1"/>
          </p:cNvSpPr>
          <p:nvPr>
            <p:ph type="title"/>
          </p:nvPr>
        </p:nvSpPr>
        <p:spPr/>
        <p:txBody>
          <a:bodyPr/>
          <a:lstStyle/>
          <a:p>
            <a:pPr eaLnBrk="1" hangingPunct="1"/>
            <a:r>
              <a:rPr lang="en-US" altLang="tr-TR" sz="3200">
                <a:latin typeface="Arial" panose="020B0604020202020204" pitchFamily="34" charset="0"/>
                <a:cs typeface="Arial" panose="020B0604020202020204" pitchFamily="34" charset="0"/>
                <a:sym typeface="Arial" panose="020B0604020202020204" pitchFamily="34" charset="0"/>
              </a:rPr>
              <a:t>Öğrenme Malzemesiyle İlgili Faktörler</a:t>
            </a:r>
            <a:r>
              <a:rPr lang="en-US" altLang="tr-TR" sz="3200">
                <a:latin typeface="Arial" panose="020B0604020202020204" pitchFamily="34" charset="0"/>
                <a:ea typeface="ヒラギノ角ゴ ProN W3" charset="-128"/>
                <a:sym typeface="Arial" panose="020B0604020202020204" pitchFamily="34" charset="0"/>
              </a:rPr>
              <a:t/>
            </a:r>
            <a:br>
              <a:rPr lang="en-US" altLang="tr-TR" sz="3200">
                <a:latin typeface="Arial" panose="020B0604020202020204" pitchFamily="34" charset="0"/>
                <a:ea typeface="ヒラギノ角ゴ ProN W3" charset="-128"/>
                <a:sym typeface="Arial" panose="020B0604020202020204" pitchFamily="34" charset="0"/>
              </a:rPr>
            </a:br>
            <a:r>
              <a:rPr lang="en-US" altLang="tr-TR" sz="3200">
                <a:latin typeface="Arial" panose="020B0604020202020204" pitchFamily="34" charset="0"/>
                <a:cs typeface="Arial" panose="020B0604020202020204" pitchFamily="34" charset="0"/>
                <a:sym typeface="Arial" panose="020B0604020202020204" pitchFamily="34" charset="0"/>
              </a:rPr>
              <a:t>(Kavramsal gruplama)</a:t>
            </a:r>
            <a:endParaRPr lang="en-US" altLang="tr-TR" sz="3200">
              <a:latin typeface="Arial" panose="020B0604020202020204" pitchFamily="34" charset="0"/>
              <a:ea typeface="ヒラギノ角ゴ ProN W3" charset="-128"/>
              <a:sym typeface="Arial" panose="020B0604020202020204" pitchFamily="34" charset="0"/>
            </a:endParaRPr>
          </a:p>
        </p:txBody>
      </p:sp>
    </p:spTree>
    <p:extLst>
      <p:ext uri="{BB962C8B-B14F-4D97-AF65-F5344CB8AC3E}">
        <p14:creationId xmlns:p14="http://schemas.microsoft.com/office/powerpoint/2010/main" val="290741744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title"/>
          </p:nvPr>
        </p:nvSpPr>
        <p:spPr/>
        <p:txBody>
          <a:bodyPr/>
          <a:lstStyle/>
          <a:p>
            <a:pPr eaLnBrk="1" hangingPunct="1"/>
            <a:r>
              <a:rPr lang="en-US" altLang="tr-TR" smtClean="0">
                <a:latin typeface="Arial" panose="020B0604020202020204" pitchFamily="34" charset="0"/>
                <a:cs typeface="Arial" panose="020B0604020202020204" pitchFamily="34" charset="0"/>
                <a:sym typeface="Arial" panose="020B0604020202020204" pitchFamily="34" charset="0"/>
              </a:rPr>
              <a:t>ÖĞRENME NEDİR?</a:t>
            </a:r>
            <a:endParaRPr lang="en-US" altLang="tr-TR" smtClean="0">
              <a:latin typeface="Arial" panose="020B0604020202020204" pitchFamily="34" charset="0"/>
              <a:ea typeface="ヒラギノ角ゴ ProN W3" charset="-128"/>
              <a:sym typeface="Arial" panose="020B0604020202020204" pitchFamily="34" charset="0"/>
            </a:endParaRPr>
          </a:p>
        </p:txBody>
      </p:sp>
      <p:sp>
        <p:nvSpPr>
          <p:cNvPr id="6147" name="Rectangle 1"/>
          <p:cNvSpPr>
            <a:spLocks noGrp="1" noChangeArrowheads="1"/>
          </p:cNvSpPr>
          <p:nvPr>
            <p:ph idx="1"/>
          </p:nvPr>
        </p:nvSpPr>
        <p:spPr>
          <a:xfrm>
            <a:off x="2362201" y="2362200"/>
            <a:ext cx="3775075" cy="4495800"/>
          </a:xfrm>
        </p:spPr>
        <p:txBody>
          <a:bodyPr/>
          <a:lstStyle/>
          <a:p>
            <a:pPr marL="382588" indent="-342900">
              <a:buClr>
                <a:srgbClr val="003366"/>
              </a:buClr>
              <a:buSzPct val="75000"/>
              <a:buFont typeface="Wingdings" panose="05000000000000000000" pitchFamily="2" charset="2"/>
              <a:buChar char="l"/>
            </a:pPr>
            <a:r>
              <a:rPr lang="en-US" altLang="tr-TR" smtClean="0"/>
              <a:t>Günümüzde psikolog ve eğitimcilere göre öğrenme; </a:t>
            </a:r>
            <a:r>
              <a:rPr lang="en-US" altLang="tr-TR" smtClean="0">
                <a:latin typeface="Arial Bold Italic" charset="0"/>
                <a:sym typeface="Arial Bold Italic" charset="0"/>
              </a:rPr>
              <a:t>tekrar ve yaşantı yoluyla organizmanın davranışlarında meydana gelen kalıcı değişikliklerdir</a:t>
            </a:r>
            <a:r>
              <a:rPr lang="en-US" altLang="tr-TR" smtClean="0"/>
              <a:t> </a:t>
            </a:r>
          </a:p>
        </p:txBody>
      </p:sp>
      <p:pic>
        <p:nvPicPr>
          <p:cNvPr id="614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6500" y="1828800"/>
            <a:ext cx="40767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901614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type="title"/>
          </p:nvPr>
        </p:nvSpPr>
        <p:spPr>
          <a:xfrm>
            <a:off x="2286000" y="762000"/>
            <a:ext cx="7924800" cy="1143000"/>
          </a:xfrm>
        </p:spPr>
        <p:txBody>
          <a:bodyPr>
            <a:normAutofit fontScale="90000"/>
          </a:bodyPr>
          <a:lstStyle/>
          <a:p>
            <a:pPr>
              <a:defRPr/>
            </a:pPr>
            <a:r>
              <a:rPr lang="en-US" sz="2700"/>
              <a:t/>
            </a:r>
            <a:br>
              <a:rPr lang="en-US" sz="2700"/>
            </a:br>
            <a:r>
              <a:rPr lang="en-US" sz="2700"/>
              <a:t/>
            </a:r>
            <a:br>
              <a:rPr lang="en-US" sz="2700"/>
            </a:br>
            <a:r>
              <a:rPr lang="en-US" sz="2700"/>
              <a:t/>
            </a:r>
            <a:br>
              <a:rPr lang="en-US" sz="2700"/>
            </a:br>
            <a:r>
              <a:rPr lang="en-US" sz="2700"/>
              <a:t/>
            </a:r>
            <a:br>
              <a:rPr lang="en-US" sz="2700"/>
            </a:br>
            <a:r>
              <a:rPr lang="en-US" sz="2700"/>
              <a:t/>
            </a:r>
            <a:br>
              <a:rPr lang="en-US" sz="2700"/>
            </a:br>
            <a:r>
              <a:rPr lang="en-US" sz="2700"/>
              <a:t/>
            </a:r>
            <a:br>
              <a:rPr lang="en-US" sz="2700"/>
            </a:br>
            <a:r>
              <a:rPr lang="en-US" sz="2700"/>
              <a:t>	</a:t>
            </a:r>
            <a:br>
              <a:rPr lang="en-US" sz="2700"/>
            </a:br>
            <a:r>
              <a:rPr lang="en-US" sz="2700"/>
              <a:t/>
            </a:r>
            <a:br>
              <a:rPr lang="en-US" sz="2700"/>
            </a:br>
            <a:r>
              <a:rPr lang="en-US" sz="2700"/>
              <a:t/>
            </a:r>
            <a:br>
              <a:rPr lang="en-US" sz="2700"/>
            </a:br>
            <a:r>
              <a:rPr lang="en-US" sz="2700"/>
              <a:t/>
            </a:r>
            <a:br>
              <a:rPr lang="en-US" sz="2700"/>
            </a:br>
            <a:r>
              <a:rPr lang="en-US" sz="2700"/>
              <a:t/>
            </a:r>
            <a:br>
              <a:rPr lang="en-US" sz="2700"/>
            </a:br>
            <a:r>
              <a:rPr lang="en-US" sz="2700"/>
              <a:t/>
            </a:r>
            <a:br>
              <a:rPr lang="en-US" sz="2700"/>
            </a:br>
            <a:r>
              <a:rPr lang="en-US" sz="2700"/>
              <a:t/>
            </a:r>
            <a:br>
              <a:rPr lang="en-US" sz="2700"/>
            </a:br>
            <a:endParaRPr lang="en-US" sz="2700"/>
          </a:p>
        </p:txBody>
      </p:sp>
      <p:sp>
        <p:nvSpPr>
          <p:cNvPr id="7171" name="Rectangle 1"/>
          <p:cNvSpPr>
            <a:spLocks noGrp="1" noChangeArrowheads="1"/>
          </p:cNvSpPr>
          <p:nvPr>
            <p:ph idx="1"/>
          </p:nvPr>
        </p:nvSpPr>
        <p:spPr>
          <a:xfrm>
            <a:off x="1752600" y="609600"/>
            <a:ext cx="4038600" cy="5410200"/>
          </a:xfrm>
        </p:spPr>
        <p:txBody>
          <a:bodyPr/>
          <a:lstStyle/>
          <a:p>
            <a:pPr marL="382588" indent="-342900">
              <a:lnSpc>
                <a:spcPct val="80000"/>
              </a:lnSpc>
              <a:buNone/>
            </a:pPr>
            <a:endParaRPr lang="en-US" altLang="tr-TR" sz="1000"/>
          </a:p>
          <a:p>
            <a:pPr marL="382588" indent="-342900">
              <a:lnSpc>
                <a:spcPct val="80000"/>
              </a:lnSpc>
              <a:buNone/>
            </a:pPr>
            <a:r>
              <a:rPr lang="en-US" altLang="tr-TR" sz="1200">
                <a:latin typeface="Arial Italic" charset="0"/>
                <a:ea typeface="ヒラギノ角ゴ ProN W3" charset="-128"/>
                <a:sym typeface="Arial Italic" charset="0"/>
              </a:rPr>
              <a:t>	</a:t>
            </a:r>
          </a:p>
          <a:p>
            <a:pPr marL="382588" indent="-342900">
              <a:lnSpc>
                <a:spcPct val="80000"/>
              </a:lnSpc>
              <a:buNone/>
            </a:pPr>
            <a:endParaRPr lang="en-US" altLang="tr-TR" sz="1200">
              <a:latin typeface="Arial Italic" charset="0"/>
              <a:ea typeface="ヒラギノ角ゴ ProN W3" charset="-128"/>
              <a:sym typeface="Arial Italic" charset="0"/>
            </a:endParaRPr>
          </a:p>
          <a:p>
            <a:pPr marL="382588" indent="-342900">
              <a:lnSpc>
                <a:spcPct val="80000"/>
              </a:lnSpc>
              <a:buNone/>
            </a:pPr>
            <a:r>
              <a:rPr lang="en-US" altLang="tr-TR" sz="1800">
                <a:latin typeface="Arial Bold Italic" charset="0"/>
                <a:ea typeface="ヒラギノ角ゴ ProN W6" charset="-128"/>
                <a:sym typeface="Arial Bold Italic" charset="0"/>
              </a:rPr>
              <a:t>	</a:t>
            </a:r>
            <a:r>
              <a:rPr lang="en-US" altLang="tr-TR" sz="1800">
                <a:latin typeface="Arial Bold Italic" charset="0"/>
                <a:sym typeface="Arial Bold Italic" charset="0"/>
              </a:rPr>
              <a:t>Bir davranışın öğrenme sonucu gerçekleşip gerçekleşmediğini anlamak için şu şartları taşıyor olması gerekir:</a:t>
            </a:r>
            <a:r>
              <a:rPr lang="en-US" altLang="tr-TR" sz="1800">
                <a:latin typeface="Arial Bold Italic" charset="0"/>
                <a:ea typeface="ヒラギノ角ゴ ProN W6" charset="-128"/>
                <a:sym typeface="Arial Bold Italic" charset="0"/>
              </a:rPr>
              <a:t/>
            </a:r>
            <a:br>
              <a:rPr lang="en-US" altLang="tr-TR" sz="1800">
                <a:latin typeface="Arial Bold Italic" charset="0"/>
                <a:ea typeface="ヒラギノ角ゴ ProN W6" charset="-128"/>
                <a:sym typeface="Arial Bold Italic" charset="0"/>
              </a:rPr>
            </a:br>
            <a:endParaRPr lang="en-US" altLang="tr-TR" sz="1800">
              <a:latin typeface="Arial Bold Italic" charset="0"/>
              <a:ea typeface="ヒラギノ角ゴ ProN W6" charset="-128"/>
              <a:sym typeface="Arial Bold Italic" charset="0"/>
            </a:endParaRPr>
          </a:p>
          <a:p>
            <a:pPr marL="382588" indent="-342900">
              <a:lnSpc>
                <a:spcPct val="80000"/>
              </a:lnSpc>
              <a:buClr>
                <a:srgbClr val="003366"/>
              </a:buClr>
              <a:buSzPct val="75000"/>
              <a:buFont typeface="Wingdings" panose="05000000000000000000" pitchFamily="2" charset="2"/>
              <a:buChar char="l"/>
            </a:pPr>
            <a:r>
              <a:rPr lang="en-US" altLang="tr-TR" sz="1800">
                <a:latin typeface="Arial Bold" charset="0"/>
                <a:sym typeface="Arial Bold" charset="0"/>
              </a:rPr>
              <a:t>Davranıştaki değişmenin kalıcı olması,</a:t>
            </a:r>
            <a:endParaRPr lang="en-US" altLang="tr-TR" sz="1800">
              <a:latin typeface="Arial Bold" charset="0"/>
              <a:ea typeface="ヒラギノ角ゴ ProN W6" charset="-128"/>
              <a:sym typeface="Arial Bold" charset="0"/>
            </a:endParaRPr>
          </a:p>
          <a:p>
            <a:pPr marL="382588" indent="-342900">
              <a:lnSpc>
                <a:spcPct val="80000"/>
              </a:lnSpc>
              <a:buClr>
                <a:srgbClr val="003366"/>
              </a:buClr>
              <a:buSzPct val="75000"/>
              <a:buFont typeface="Wingdings" panose="05000000000000000000" pitchFamily="2" charset="2"/>
              <a:buChar char="l"/>
            </a:pPr>
            <a:r>
              <a:rPr lang="en-US" altLang="tr-TR" sz="1800">
                <a:latin typeface="Arial Bold" charset="0"/>
                <a:sym typeface="Arial Bold" charset="0"/>
              </a:rPr>
              <a:t>Bu değişmenin gözlenebilir olması,</a:t>
            </a:r>
            <a:endParaRPr lang="en-US" altLang="tr-TR" sz="1800">
              <a:latin typeface="Arial Bold" charset="0"/>
              <a:ea typeface="ヒラギノ角ゴ ProN W6" charset="-128"/>
              <a:sym typeface="Arial Bold" charset="0"/>
            </a:endParaRPr>
          </a:p>
          <a:p>
            <a:pPr marL="382588" indent="-342900">
              <a:lnSpc>
                <a:spcPct val="80000"/>
              </a:lnSpc>
              <a:buClr>
                <a:srgbClr val="003366"/>
              </a:buClr>
              <a:buSzPct val="75000"/>
              <a:buFont typeface="Wingdings" panose="05000000000000000000" pitchFamily="2" charset="2"/>
              <a:buChar char="l"/>
            </a:pPr>
            <a:r>
              <a:rPr lang="en-US" altLang="tr-TR" sz="1800">
                <a:latin typeface="Arial Bold" charset="0"/>
                <a:sym typeface="Arial Bold" charset="0"/>
              </a:rPr>
              <a:t>Davranışın yaşantı sonucu gerçekleşmesi,</a:t>
            </a:r>
            <a:endParaRPr lang="en-US" altLang="tr-TR" sz="1800">
              <a:latin typeface="Arial Bold" charset="0"/>
              <a:ea typeface="ヒラギノ角ゴ ProN W6" charset="-128"/>
              <a:sym typeface="Arial Bold" charset="0"/>
            </a:endParaRPr>
          </a:p>
          <a:p>
            <a:pPr marL="382588" indent="-342900">
              <a:lnSpc>
                <a:spcPct val="80000"/>
              </a:lnSpc>
              <a:buClr>
                <a:srgbClr val="003366"/>
              </a:buClr>
              <a:buSzPct val="75000"/>
              <a:buFont typeface="Wingdings" panose="05000000000000000000" pitchFamily="2" charset="2"/>
              <a:buChar char="l"/>
            </a:pPr>
            <a:r>
              <a:rPr lang="en-US" altLang="tr-TR" sz="1800">
                <a:latin typeface="Arial Bold" charset="0"/>
                <a:sym typeface="Arial Bold" charset="0"/>
              </a:rPr>
              <a:t>Davranıştaki değişmenin sadece büyüme ve olgunlaşma ile olmaması </a:t>
            </a:r>
            <a:endParaRPr lang="en-US" altLang="tr-TR" sz="1800">
              <a:latin typeface="Arial Bold" charset="0"/>
              <a:ea typeface="ヒラギノ角ゴ ProN W6" charset="-128"/>
              <a:sym typeface="Arial Bold" charset="0"/>
            </a:endParaRPr>
          </a:p>
        </p:txBody>
      </p:sp>
      <p:pic>
        <p:nvPicPr>
          <p:cNvPr id="717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1141414"/>
            <a:ext cx="4724400" cy="510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322682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tr-TR" sz="2700">
                <a:latin typeface="Arial" panose="020B0604020202020204" pitchFamily="34" charset="0"/>
                <a:cs typeface="Arial" panose="020B0604020202020204" pitchFamily="34" charset="0"/>
                <a:sym typeface="Arial" panose="020B0604020202020204" pitchFamily="34" charset="0"/>
              </a:rPr>
              <a:t>ÖĞRENME İLE İLGİLİ TEMEL KAVRAMLAR</a:t>
            </a:r>
            <a:r>
              <a:rPr lang="en-US" altLang="tr-TR" sz="3200"/>
              <a:t> </a:t>
            </a:r>
          </a:p>
        </p:txBody>
      </p:sp>
      <p:sp>
        <p:nvSpPr>
          <p:cNvPr id="8195"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latin typeface="Arial Bold" charset="0"/>
                <a:sym typeface="Arial Bold" charset="0"/>
              </a:rPr>
              <a:t>Performans</a:t>
            </a:r>
            <a:endParaRPr lang="en-US" altLang="tr-TR" smtClean="0">
              <a:latin typeface="Arial Bold" charset="0"/>
              <a:ea typeface="ヒラギノ角ゴ ProN W6" charset="-128"/>
              <a:sym typeface="Arial Bold" charset="0"/>
            </a:endParaRPr>
          </a:p>
          <a:p>
            <a:pPr marL="382588" indent="-342900">
              <a:buClr>
                <a:srgbClr val="003366"/>
              </a:buClr>
              <a:buSzPct val="75000"/>
              <a:buFont typeface="Wingdings" panose="05000000000000000000" pitchFamily="2" charset="2"/>
              <a:buChar char="l"/>
            </a:pPr>
            <a:r>
              <a:rPr lang="en-US" altLang="tr-TR" smtClean="0">
                <a:latin typeface="Arial Bold" charset="0"/>
                <a:sym typeface="Arial Bold" charset="0"/>
              </a:rPr>
              <a:t>Davranış</a:t>
            </a:r>
            <a:endParaRPr lang="en-US" altLang="tr-TR" smtClean="0">
              <a:latin typeface="Arial Bold" charset="0"/>
              <a:ea typeface="ヒラギノ角ゴ ProN W6" charset="-128"/>
              <a:sym typeface="Arial Bold" charset="0"/>
            </a:endParaRPr>
          </a:p>
          <a:p>
            <a:pPr marL="382588" indent="-342900">
              <a:buClr>
                <a:srgbClr val="003366"/>
              </a:buClr>
              <a:buSzPct val="75000"/>
              <a:buFont typeface="Wingdings" panose="05000000000000000000" pitchFamily="2" charset="2"/>
              <a:buChar char="l"/>
            </a:pPr>
            <a:r>
              <a:rPr lang="en-US" altLang="tr-TR" smtClean="0">
                <a:latin typeface="Arial Bold" charset="0"/>
                <a:sym typeface="Arial Bold" charset="0"/>
              </a:rPr>
              <a:t>Uyarıcı</a:t>
            </a:r>
            <a:r>
              <a:rPr lang="en-US" altLang="tr-TR" smtClean="0"/>
              <a:t> </a:t>
            </a:r>
          </a:p>
          <a:p>
            <a:pPr marL="382588" indent="-342900">
              <a:buClr>
                <a:srgbClr val="003366"/>
              </a:buClr>
              <a:buSzPct val="75000"/>
              <a:buFont typeface="Wingdings" panose="05000000000000000000" pitchFamily="2" charset="2"/>
              <a:buChar char="l"/>
            </a:pPr>
            <a:r>
              <a:rPr lang="en-US" altLang="tr-TR" smtClean="0">
                <a:latin typeface="Arial Bold" charset="0"/>
                <a:sym typeface="Arial Bold" charset="0"/>
              </a:rPr>
              <a:t>Karşılık</a:t>
            </a:r>
            <a:r>
              <a:rPr lang="en-US" altLang="tr-TR" smtClean="0"/>
              <a:t> </a:t>
            </a:r>
          </a:p>
        </p:txBody>
      </p:sp>
    </p:spTree>
    <p:extLst>
      <p:ext uri="{BB962C8B-B14F-4D97-AF65-F5344CB8AC3E}">
        <p14:creationId xmlns:p14="http://schemas.microsoft.com/office/powerpoint/2010/main" val="168401346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36"/>
          <p:cNvGrpSpPr>
            <a:grpSpLocks/>
          </p:cNvGrpSpPr>
          <p:nvPr/>
        </p:nvGrpSpPr>
        <p:grpSpPr bwMode="auto">
          <a:xfrm>
            <a:off x="1979613" y="1219200"/>
            <a:ext cx="8229600" cy="4921250"/>
            <a:chOff x="0" y="0"/>
            <a:chExt cx="5184" cy="3100"/>
          </a:xfrm>
        </p:grpSpPr>
        <p:sp>
          <p:nvSpPr>
            <p:cNvPr id="87041" name="Freeform 1"/>
            <p:cNvSpPr>
              <a:spLocks/>
            </p:cNvSpPr>
            <p:nvPr/>
          </p:nvSpPr>
          <p:spPr bwMode="auto">
            <a:xfrm rot="10800000">
              <a:off x="1555" y="562"/>
              <a:ext cx="518" cy="2251"/>
            </a:xfrm>
            <a:custGeom>
              <a:avLst/>
              <a:gdLst>
                <a:gd name="T0" fmla="*/ 0 w 21600"/>
                <a:gd name="T1" fmla="*/ 0 h 21600"/>
                <a:gd name="T2" fmla="*/ 21600 w 21600"/>
                <a:gd name="T3" fmla="*/ 0 h 21600"/>
                <a:gd name="T4" fmla="*/ 21600 w 21600"/>
                <a:gd name="T5" fmla="*/ 21600 h 21600"/>
              </a:gdLst>
              <a:ahLst/>
              <a:cxnLst>
                <a:cxn ang="0">
                  <a:pos x="T0" y="T1"/>
                </a:cxn>
                <a:cxn ang="0">
                  <a:pos x="T2" y="T3"/>
                </a:cxn>
                <a:cxn ang="0">
                  <a:pos x="T4" y="T5"/>
                </a:cxn>
              </a:cxnLst>
              <a:rect l="0" t="0" r="r" b="b"/>
              <a:pathLst>
                <a:path w="21600" h="21600">
                  <a:moveTo>
                    <a:pt x="0" y="0"/>
                  </a:moveTo>
                  <a:lnTo>
                    <a:pt x="21600" y="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42" name="Freeform 2"/>
            <p:cNvSpPr>
              <a:spLocks/>
            </p:cNvSpPr>
            <p:nvPr/>
          </p:nvSpPr>
          <p:spPr bwMode="auto">
            <a:xfrm rot="10800000">
              <a:off x="1555" y="562"/>
              <a:ext cx="518" cy="1406"/>
            </a:xfrm>
            <a:custGeom>
              <a:avLst/>
              <a:gdLst>
                <a:gd name="T0" fmla="*/ 0 w 21600"/>
                <a:gd name="T1" fmla="*/ 0 h 21600"/>
                <a:gd name="T2" fmla="*/ 21600 w 21600"/>
                <a:gd name="T3" fmla="*/ 0 h 21600"/>
                <a:gd name="T4" fmla="*/ 21600 w 21600"/>
                <a:gd name="T5" fmla="*/ 21600 h 21600"/>
              </a:gdLst>
              <a:ahLst/>
              <a:cxnLst>
                <a:cxn ang="0">
                  <a:pos x="T0" y="T1"/>
                </a:cxn>
                <a:cxn ang="0">
                  <a:pos x="T2" y="T3"/>
                </a:cxn>
                <a:cxn ang="0">
                  <a:pos x="T4" y="T5"/>
                </a:cxn>
              </a:cxnLst>
              <a:rect l="0" t="0" r="r" b="b"/>
              <a:pathLst>
                <a:path w="21600" h="21600">
                  <a:moveTo>
                    <a:pt x="0" y="0"/>
                  </a:moveTo>
                  <a:lnTo>
                    <a:pt x="21600" y="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43" name="Freeform 3"/>
            <p:cNvSpPr>
              <a:spLocks/>
            </p:cNvSpPr>
            <p:nvPr/>
          </p:nvSpPr>
          <p:spPr bwMode="auto">
            <a:xfrm rot="10800000">
              <a:off x="1555" y="562"/>
              <a:ext cx="518" cy="563"/>
            </a:xfrm>
            <a:custGeom>
              <a:avLst/>
              <a:gdLst>
                <a:gd name="T0" fmla="*/ 0 w 21600"/>
                <a:gd name="T1" fmla="*/ 0 h 21600"/>
                <a:gd name="T2" fmla="*/ 21600 w 21600"/>
                <a:gd name="T3" fmla="*/ 0 h 21600"/>
                <a:gd name="T4" fmla="*/ 21600 w 21600"/>
                <a:gd name="T5" fmla="*/ 21600 h 21600"/>
              </a:gdLst>
              <a:ahLst/>
              <a:cxnLst>
                <a:cxn ang="0">
                  <a:pos x="T0" y="T1"/>
                </a:cxn>
                <a:cxn ang="0">
                  <a:pos x="T2" y="T3"/>
                </a:cxn>
                <a:cxn ang="0">
                  <a:pos x="T4" y="T5"/>
                </a:cxn>
              </a:cxnLst>
              <a:rect l="0" t="0" r="r" b="b"/>
              <a:pathLst>
                <a:path w="21600" h="21600">
                  <a:moveTo>
                    <a:pt x="0" y="0"/>
                  </a:moveTo>
                  <a:lnTo>
                    <a:pt x="21600" y="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grpSp>
          <p:nvGrpSpPr>
            <p:cNvPr id="9222" name="Group 11"/>
            <p:cNvGrpSpPr>
              <a:grpSpLocks/>
            </p:cNvGrpSpPr>
            <p:nvPr/>
          </p:nvGrpSpPr>
          <p:grpSpPr bwMode="auto">
            <a:xfrm>
              <a:off x="0" y="0"/>
              <a:ext cx="3110" cy="562"/>
              <a:chOff x="0" y="0"/>
              <a:chExt cx="3110" cy="562"/>
            </a:xfrm>
          </p:grpSpPr>
          <p:sp>
            <p:nvSpPr>
              <p:cNvPr id="87044" name="AutoShape 4"/>
              <p:cNvSpPr>
                <a:spLocks/>
              </p:cNvSpPr>
              <p:nvPr/>
            </p:nvSpPr>
            <p:spPr bwMode="auto">
              <a:xfrm>
                <a:off x="0" y="0"/>
                <a:ext cx="3110" cy="562"/>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CCCC00"/>
                  </a:gs>
                  <a:gs pos="50000">
                    <a:srgbClr val="FFFFFF"/>
                  </a:gs>
                  <a:gs pos="100000">
                    <a:srgbClr val="CCCC00"/>
                  </a:gs>
                </a:gsLst>
                <a:lin ang="18900000" scaled="1"/>
              </a:gradFill>
              <a:ln w="3175" cap="flat">
                <a:solidFill>
                  <a:srgbClr val="CCCC00"/>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45" name="AutoShape 5"/>
              <p:cNvSpPr>
                <a:spLocks/>
              </p:cNvSpPr>
              <p:nvPr/>
            </p:nvSpPr>
            <p:spPr bwMode="auto">
              <a:xfrm>
                <a:off x="0" y="0"/>
                <a:ext cx="3110" cy="70"/>
              </a:xfrm>
              <a:custGeom>
                <a:avLst/>
                <a:gdLst/>
                <a:ahLst/>
                <a:cxnLst/>
                <a:rect l="0" t="0" r="r" b="b"/>
                <a:pathLst>
                  <a:path w="21600" h="21600">
                    <a:moveTo>
                      <a:pt x="0" y="0"/>
                    </a:moveTo>
                    <a:lnTo>
                      <a:pt x="488" y="21600"/>
                    </a:lnTo>
                    <a:lnTo>
                      <a:pt x="21112" y="21600"/>
                    </a:lnTo>
                    <a:lnTo>
                      <a:pt x="21600" y="0"/>
                    </a:lnTo>
                    <a:close/>
                    <a:moveTo>
                      <a:pt x="0" y="0"/>
                    </a:moveTo>
                  </a:path>
                </a:pathLst>
              </a:custGeom>
              <a:solidFill>
                <a:srgbClr val="D6D633"/>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46" name="AutoShape 6"/>
              <p:cNvSpPr>
                <a:spLocks/>
              </p:cNvSpPr>
              <p:nvPr/>
            </p:nvSpPr>
            <p:spPr bwMode="auto">
              <a:xfrm>
                <a:off x="0" y="0"/>
                <a:ext cx="70" cy="562"/>
              </a:xfrm>
              <a:custGeom>
                <a:avLst/>
                <a:gdLst/>
                <a:ahLst/>
                <a:cxnLst/>
                <a:rect l="0" t="0" r="r" b="b"/>
                <a:pathLst>
                  <a:path w="21600" h="21600">
                    <a:moveTo>
                      <a:pt x="0" y="0"/>
                    </a:moveTo>
                    <a:lnTo>
                      <a:pt x="21600" y="2700"/>
                    </a:lnTo>
                    <a:lnTo>
                      <a:pt x="21600" y="18900"/>
                    </a:lnTo>
                    <a:lnTo>
                      <a:pt x="0" y="21600"/>
                    </a:lnTo>
                    <a:close/>
                    <a:moveTo>
                      <a:pt x="0" y="0"/>
                    </a:moveTo>
                  </a:path>
                </a:pathLst>
              </a:custGeom>
              <a:solidFill>
                <a:srgbClr val="E0E066"/>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47" name="AutoShape 7"/>
              <p:cNvSpPr>
                <a:spLocks/>
              </p:cNvSpPr>
              <p:nvPr/>
            </p:nvSpPr>
            <p:spPr bwMode="auto">
              <a:xfrm>
                <a:off x="3040" y="0"/>
                <a:ext cx="70" cy="562"/>
              </a:xfrm>
              <a:custGeom>
                <a:avLst/>
                <a:gdLst/>
                <a:ahLst/>
                <a:cxnLst/>
                <a:rect l="0" t="0" r="r" b="b"/>
                <a:pathLst>
                  <a:path w="21600" h="21600">
                    <a:moveTo>
                      <a:pt x="21600" y="0"/>
                    </a:moveTo>
                    <a:lnTo>
                      <a:pt x="0" y="2700"/>
                    </a:lnTo>
                    <a:lnTo>
                      <a:pt x="0" y="18900"/>
                    </a:lnTo>
                    <a:lnTo>
                      <a:pt x="21600" y="21600"/>
                    </a:lnTo>
                    <a:close/>
                    <a:moveTo>
                      <a:pt x="21600" y="0"/>
                    </a:moveTo>
                  </a:path>
                </a:pathLst>
              </a:custGeom>
              <a:solidFill>
                <a:srgbClr val="7A7A00"/>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48" name="AutoShape 8"/>
              <p:cNvSpPr>
                <a:spLocks/>
              </p:cNvSpPr>
              <p:nvPr/>
            </p:nvSpPr>
            <p:spPr bwMode="auto">
              <a:xfrm>
                <a:off x="0" y="492"/>
                <a:ext cx="3110" cy="70"/>
              </a:xfrm>
              <a:custGeom>
                <a:avLst/>
                <a:gdLst/>
                <a:ahLst/>
                <a:cxnLst/>
                <a:rect l="0" t="0" r="r" b="b"/>
                <a:pathLst>
                  <a:path w="21600" h="21600">
                    <a:moveTo>
                      <a:pt x="21600" y="21600"/>
                    </a:moveTo>
                    <a:lnTo>
                      <a:pt x="21112" y="0"/>
                    </a:lnTo>
                    <a:lnTo>
                      <a:pt x="488" y="0"/>
                    </a:lnTo>
                    <a:lnTo>
                      <a:pt x="0" y="21600"/>
                    </a:lnTo>
                    <a:close/>
                    <a:moveTo>
                      <a:pt x="21600" y="21600"/>
                    </a:moveTo>
                  </a:path>
                </a:pathLst>
              </a:custGeom>
              <a:solidFill>
                <a:srgbClr val="A3A300"/>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49" name="AutoShape 9"/>
              <p:cNvSpPr>
                <a:spLocks/>
              </p:cNvSpPr>
              <p:nvPr/>
            </p:nvSpPr>
            <p:spPr bwMode="auto">
              <a:xfrm>
                <a:off x="0" y="0"/>
                <a:ext cx="3110" cy="562"/>
              </a:xfrm>
              <a:custGeom>
                <a:avLst/>
                <a:gdLst/>
                <a:ahLst/>
                <a:cxnLst/>
                <a:rect l="0" t="0" r="r" b="b"/>
                <a:pathLst>
                  <a:path w="21600" h="21600">
                    <a:moveTo>
                      <a:pt x="488" y="2700"/>
                    </a:moveTo>
                    <a:lnTo>
                      <a:pt x="488" y="18900"/>
                    </a:lnTo>
                    <a:lnTo>
                      <a:pt x="21112" y="18900"/>
                    </a:lnTo>
                    <a:lnTo>
                      <a:pt x="21112" y="2700"/>
                    </a:lnTo>
                    <a:close/>
                    <a:moveTo>
                      <a:pt x="0" y="0"/>
                    </a:moveTo>
                    <a:lnTo>
                      <a:pt x="488" y="2700"/>
                    </a:lnTo>
                    <a:moveTo>
                      <a:pt x="0" y="21600"/>
                    </a:moveTo>
                    <a:lnTo>
                      <a:pt x="488" y="18900"/>
                    </a:lnTo>
                    <a:moveTo>
                      <a:pt x="21600" y="21600"/>
                    </a:moveTo>
                    <a:lnTo>
                      <a:pt x="21112" y="18900"/>
                    </a:lnTo>
                    <a:moveTo>
                      <a:pt x="21600" y="0"/>
                    </a:moveTo>
                    <a:lnTo>
                      <a:pt x="21112" y="2700"/>
                    </a:lnTo>
                  </a:path>
                </a:pathLst>
              </a:custGeom>
              <a:noFill/>
              <a:ln w="3175" cap="flat">
                <a:solidFill>
                  <a:srgbClr val="CCCC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50" name="Rectangle 10"/>
              <p:cNvSpPr>
                <a:spLocks/>
              </p:cNvSpPr>
              <p:nvPr/>
            </p:nvSpPr>
            <p:spPr bwMode="auto">
              <a:xfrm>
                <a:off x="70" y="81"/>
                <a:ext cx="2968" cy="400"/>
              </a:xfrm>
              <a:prstGeom prst="rect">
                <a:avLst/>
              </a:prstGeom>
              <a:noFill/>
              <a:ln>
                <a:noFill/>
              </a:ln>
              <a:extLst>
                <a:ext uri="{909E8E84-426E-40dd-AFC4-6F175D3DCCD1}"/>
                <a:ext uri="{91240B29-F687-4f45-9708-019B960494DF}"/>
              </a:extLst>
            </p:spPr>
            <p:txBody>
              <a:bodyPr lIns="0" tIns="0" rIns="0" bIns="0" anchor="ctr"/>
              <a:lstStyle/>
              <a:p>
                <a:pPr marL="457200" algn="just">
                  <a:defRPr/>
                </a:pPr>
                <a:endParaRPr lang="en-US" sz="2100">
                  <a:effectLst>
                    <a:outerShdw blurRad="38100" dist="38100" dir="2700000" algn="tl">
                      <a:srgbClr val="000000"/>
                    </a:outerShdw>
                  </a:effectLst>
                  <a:latin typeface="Verdana Bold" charset="0"/>
                  <a:ea typeface="MS PGothic" pitchFamily="34" charset="-128"/>
                  <a:sym typeface="Verdana Bold" charset="0"/>
                </a:endParaRPr>
              </a:p>
              <a:p>
                <a:pPr marL="457200" algn="just">
                  <a:defRPr/>
                </a:pPr>
                <a:r>
                  <a:rPr lang="en-US" sz="2100">
                    <a:effectLst>
                      <a:outerShdw blurRad="38100" dist="38100" dir="2700000" algn="tl">
                        <a:srgbClr val="000000"/>
                      </a:outerShdw>
                    </a:effectLst>
                    <a:latin typeface="Verdana Bold" charset="0"/>
                    <a:ea typeface="MS PGothic" pitchFamily="34" charset="-128"/>
                    <a:sym typeface="Verdana Bold" charset="0"/>
                  </a:rPr>
                  <a:t>Davranış Türleri</a:t>
                </a:r>
              </a:p>
            </p:txBody>
          </p:sp>
        </p:grpSp>
        <p:grpSp>
          <p:nvGrpSpPr>
            <p:cNvPr id="9223" name="Group 19"/>
            <p:cNvGrpSpPr>
              <a:grpSpLocks/>
            </p:cNvGrpSpPr>
            <p:nvPr/>
          </p:nvGrpSpPr>
          <p:grpSpPr bwMode="auto">
            <a:xfrm>
              <a:off x="2073" y="837"/>
              <a:ext cx="3111" cy="576"/>
              <a:chOff x="0" y="0"/>
              <a:chExt cx="3110" cy="576"/>
            </a:xfrm>
          </p:grpSpPr>
          <p:sp>
            <p:nvSpPr>
              <p:cNvPr id="87052" name="AutoShape 12"/>
              <p:cNvSpPr>
                <a:spLocks/>
              </p:cNvSpPr>
              <p:nvPr/>
            </p:nvSpPr>
            <p:spPr bwMode="auto">
              <a:xfrm>
                <a:off x="0" y="6"/>
                <a:ext cx="3110" cy="563"/>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669999"/>
                  </a:gs>
                  <a:gs pos="50000">
                    <a:srgbClr val="FFFFFF"/>
                  </a:gs>
                  <a:gs pos="100000">
                    <a:srgbClr val="669999"/>
                  </a:gs>
                </a:gsLst>
                <a:lin ang="18900000" scaled="1"/>
              </a:gradFill>
              <a:ln w="3175" cap="flat">
                <a:solidFill>
                  <a:srgbClr val="669999"/>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53" name="AutoShape 13"/>
              <p:cNvSpPr>
                <a:spLocks/>
              </p:cNvSpPr>
              <p:nvPr/>
            </p:nvSpPr>
            <p:spPr bwMode="auto">
              <a:xfrm>
                <a:off x="0" y="6"/>
                <a:ext cx="3110" cy="71"/>
              </a:xfrm>
              <a:custGeom>
                <a:avLst/>
                <a:gdLst/>
                <a:ahLst/>
                <a:cxnLst/>
                <a:rect l="0" t="0" r="r" b="b"/>
                <a:pathLst>
                  <a:path w="21600" h="21600">
                    <a:moveTo>
                      <a:pt x="0" y="0"/>
                    </a:moveTo>
                    <a:lnTo>
                      <a:pt x="488" y="21600"/>
                    </a:lnTo>
                    <a:lnTo>
                      <a:pt x="21112" y="21600"/>
                    </a:lnTo>
                    <a:lnTo>
                      <a:pt x="21600" y="0"/>
                    </a:lnTo>
                    <a:close/>
                    <a:moveTo>
                      <a:pt x="0" y="0"/>
                    </a:moveTo>
                  </a:path>
                </a:pathLst>
              </a:custGeom>
              <a:solidFill>
                <a:srgbClr val="84ADAD"/>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54" name="AutoShape 14"/>
              <p:cNvSpPr>
                <a:spLocks/>
              </p:cNvSpPr>
              <p:nvPr/>
            </p:nvSpPr>
            <p:spPr bwMode="auto">
              <a:xfrm>
                <a:off x="0" y="6"/>
                <a:ext cx="70" cy="563"/>
              </a:xfrm>
              <a:custGeom>
                <a:avLst/>
                <a:gdLst/>
                <a:ahLst/>
                <a:cxnLst/>
                <a:rect l="0" t="0" r="r" b="b"/>
                <a:pathLst>
                  <a:path w="21600" h="21600">
                    <a:moveTo>
                      <a:pt x="0" y="0"/>
                    </a:moveTo>
                    <a:lnTo>
                      <a:pt x="21600" y="2700"/>
                    </a:lnTo>
                    <a:lnTo>
                      <a:pt x="21600" y="18900"/>
                    </a:lnTo>
                    <a:lnTo>
                      <a:pt x="0" y="21600"/>
                    </a:lnTo>
                    <a:close/>
                    <a:moveTo>
                      <a:pt x="0" y="0"/>
                    </a:moveTo>
                  </a:path>
                </a:pathLst>
              </a:custGeom>
              <a:solidFill>
                <a:srgbClr val="A3C1C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55" name="AutoShape 15"/>
              <p:cNvSpPr>
                <a:spLocks/>
              </p:cNvSpPr>
              <p:nvPr/>
            </p:nvSpPr>
            <p:spPr bwMode="auto">
              <a:xfrm>
                <a:off x="3040" y="6"/>
                <a:ext cx="70" cy="563"/>
              </a:xfrm>
              <a:custGeom>
                <a:avLst/>
                <a:gdLst/>
                <a:ahLst/>
                <a:cxnLst/>
                <a:rect l="0" t="0" r="r" b="b"/>
                <a:pathLst>
                  <a:path w="21600" h="21600">
                    <a:moveTo>
                      <a:pt x="21600" y="0"/>
                    </a:moveTo>
                    <a:lnTo>
                      <a:pt x="0" y="2700"/>
                    </a:lnTo>
                    <a:lnTo>
                      <a:pt x="0" y="18900"/>
                    </a:lnTo>
                    <a:lnTo>
                      <a:pt x="21600" y="21600"/>
                    </a:lnTo>
                    <a:close/>
                    <a:moveTo>
                      <a:pt x="21600" y="0"/>
                    </a:moveTo>
                  </a:path>
                </a:pathLst>
              </a:custGeom>
              <a:solidFill>
                <a:srgbClr val="3D5B5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56" name="AutoShape 16"/>
              <p:cNvSpPr>
                <a:spLocks/>
              </p:cNvSpPr>
              <p:nvPr/>
            </p:nvSpPr>
            <p:spPr bwMode="auto">
              <a:xfrm>
                <a:off x="0" y="498"/>
                <a:ext cx="3110" cy="71"/>
              </a:xfrm>
              <a:custGeom>
                <a:avLst/>
                <a:gdLst/>
                <a:ahLst/>
                <a:cxnLst/>
                <a:rect l="0" t="0" r="r" b="b"/>
                <a:pathLst>
                  <a:path w="21600" h="21600">
                    <a:moveTo>
                      <a:pt x="21600" y="21600"/>
                    </a:moveTo>
                    <a:lnTo>
                      <a:pt x="21112" y="0"/>
                    </a:lnTo>
                    <a:lnTo>
                      <a:pt x="488" y="0"/>
                    </a:lnTo>
                    <a:lnTo>
                      <a:pt x="0" y="21600"/>
                    </a:lnTo>
                    <a:close/>
                    <a:moveTo>
                      <a:pt x="21600" y="21600"/>
                    </a:moveTo>
                  </a:path>
                </a:pathLst>
              </a:custGeom>
              <a:solidFill>
                <a:srgbClr val="517A7A"/>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57" name="AutoShape 17"/>
              <p:cNvSpPr>
                <a:spLocks/>
              </p:cNvSpPr>
              <p:nvPr/>
            </p:nvSpPr>
            <p:spPr bwMode="auto">
              <a:xfrm>
                <a:off x="0" y="6"/>
                <a:ext cx="3110" cy="563"/>
              </a:xfrm>
              <a:custGeom>
                <a:avLst/>
                <a:gdLst/>
                <a:ahLst/>
                <a:cxnLst/>
                <a:rect l="0" t="0" r="r" b="b"/>
                <a:pathLst>
                  <a:path w="21600" h="21600">
                    <a:moveTo>
                      <a:pt x="488" y="2700"/>
                    </a:moveTo>
                    <a:lnTo>
                      <a:pt x="488" y="18900"/>
                    </a:lnTo>
                    <a:lnTo>
                      <a:pt x="21112" y="18900"/>
                    </a:lnTo>
                    <a:lnTo>
                      <a:pt x="21112" y="2700"/>
                    </a:lnTo>
                    <a:close/>
                    <a:moveTo>
                      <a:pt x="0" y="0"/>
                    </a:moveTo>
                    <a:lnTo>
                      <a:pt x="488" y="2700"/>
                    </a:lnTo>
                    <a:moveTo>
                      <a:pt x="0" y="21600"/>
                    </a:moveTo>
                    <a:lnTo>
                      <a:pt x="488" y="18900"/>
                    </a:lnTo>
                    <a:moveTo>
                      <a:pt x="21600" y="21600"/>
                    </a:moveTo>
                    <a:lnTo>
                      <a:pt x="21112" y="18900"/>
                    </a:lnTo>
                    <a:moveTo>
                      <a:pt x="21600" y="0"/>
                    </a:moveTo>
                    <a:lnTo>
                      <a:pt x="21112" y="2700"/>
                    </a:lnTo>
                  </a:path>
                </a:pathLst>
              </a:custGeom>
              <a:noFill/>
              <a:ln w="3175" cap="flat">
                <a:solidFill>
                  <a:srgbClr val="669999"/>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58" name="Rectangle 18"/>
              <p:cNvSpPr>
                <a:spLocks/>
              </p:cNvSpPr>
              <p:nvPr/>
            </p:nvSpPr>
            <p:spPr bwMode="auto">
              <a:xfrm>
                <a:off x="70" y="0"/>
                <a:ext cx="2968" cy="576"/>
              </a:xfrm>
              <a:prstGeom prst="rect">
                <a:avLst/>
              </a:prstGeom>
              <a:noFill/>
              <a:ln>
                <a:noFill/>
              </a:ln>
              <a:extLst>
                <a:ext uri="{909E8E84-426E-40dd-AFC4-6F175D3DCCD1}"/>
                <a:ext uri="{91240B29-F687-4f45-9708-019B960494DF}"/>
              </a:extLst>
            </p:spPr>
            <p:txBody>
              <a:bodyPr lIns="0" tIns="0" rIns="0" bIns="0" anchor="ctr"/>
              <a:lstStyle/>
              <a:p>
                <a:pPr algn="just">
                  <a:defRPr/>
                </a:pPr>
                <a:endParaRPr lang="en-US" sz="2000">
                  <a:effectLst>
                    <a:outerShdw blurRad="38100" dist="38100" dir="2700000" algn="tl">
                      <a:srgbClr val="000000"/>
                    </a:outerShdw>
                  </a:effectLst>
                  <a:latin typeface="Verdana Bold" charset="0"/>
                  <a:ea typeface="MS PGothic" pitchFamily="34" charset="-128"/>
                  <a:sym typeface="Verdana Bold" charset="0"/>
                </a:endParaRPr>
              </a:p>
              <a:p>
                <a:pPr algn="just">
                  <a:defRPr/>
                </a:pPr>
                <a:endParaRPr lang="en-US" sz="2000">
                  <a:effectLst>
                    <a:outerShdw blurRad="38100" dist="38100" dir="2700000" algn="tl">
                      <a:srgbClr val="000000"/>
                    </a:outerShdw>
                  </a:effectLst>
                  <a:latin typeface="Verdana Bold" charset="0"/>
                  <a:ea typeface="MS PGothic" pitchFamily="34" charset="-128"/>
                  <a:sym typeface="Verdana Bold" charset="0"/>
                </a:endParaRPr>
              </a:p>
              <a:p>
                <a:pPr algn="just">
                  <a:defRPr/>
                </a:pPr>
                <a:r>
                  <a:rPr lang="en-US" sz="2000">
                    <a:effectLst>
                      <a:outerShdw blurRad="38100" dist="38100" dir="2700000" algn="tl">
                        <a:srgbClr val="000000"/>
                      </a:outerShdw>
                    </a:effectLst>
                    <a:latin typeface="Verdana Bold" charset="0"/>
                    <a:ea typeface="MS PGothic" pitchFamily="34" charset="-128"/>
                    <a:sym typeface="Verdana Bold" charset="0"/>
                  </a:rPr>
                  <a:t>Duyuşsal Davranış				</a:t>
                </a:r>
              </a:p>
            </p:txBody>
          </p:sp>
        </p:grpSp>
        <p:grpSp>
          <p:nvGrpSpPr>
            <p:cNvPr id="9224" name="Group 27"/>
            <p:cNvGrpSpPr>
              <a:grpSpLocks/>
            </p:cNvGrpSpPr>
            <p:nvPr/>
          </p:nvGrpSpPr>
          <p:grpSpPr bwMode="auto">
            <a:xfrm>
              <a:off x="2073" y="1687"/>
              <a:ext cx="3111" cy="563"/>
              <a:chOff x="0" y="0"/>
              <a:chExt cx="3110" cy="562"/>
            </a:xfrm>
          </p:grpSpPr>
          <p:sp>
            <p:nvSpPr>
              <p:cNvPr id="87060" name="AutoShape 20"/>
              <p:cNvSpPr>
                <a:spLocks/>
              </p:cNvSpPr>
              <p:nvPr/>
            </p:nvSpPr>
            <p:spPr bwMode="auto">
              <a:xfrm>
                <a:off x="0" y="0"/>
                <a:ext cx="3110" cy="562"/>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669999"/>
                  </a:gs>
                  <a:gs pos="50000">
                    <a:srgbClr val="FFFFFF"/>
                  </a:gs>
                  <a:gs pos="100000">
                    <a:srgbClr val="669999"/>
                  </a:gs>
                </a:gsLst>
                <a:lin ang="18900000" scaled="1"/>
              </a:gradFill>
              <a:ln w="3175" cap="flat">
                <a:solidFill>
                  <a:srgbClr val="669999"/>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61" name="AutoShape 21"/>
              <p:cNvSpPr>
                <a:spLocks/>
              </p:cNvSpPr>
              <p:nvPr/>
            </p:nvSpPr>
            <p:spPr bwMode="auto">
              <a:xfrm>
                <a:off x="0" y="0"/>
                <a:ext cx="3110" cy="70"/>
              </a:xfrm>
              <a:custGeom>
                <a:avLst/>
                <a:gdLst/>
                <a:ahLst/>
                <a:cxnLst/>
                <a:rect l="0" t="0" r="r" b="b"/>
                <a:pathLst>
                  <a:path w="21600" h="21600">
                    <a:moveTo>
                      <a:pt x="0" y="0"/>
                    </a:moveTo>
                    <a:lnTo>
                      <a:pt x="488" y="21600"/>
                    </a:lnTo>
                    <a:lnTo>
                      <a:pt x="21112" y="21600"/>
                    </a:lnTo>
                    <a:lnTo>
                      <a:pt x="21600" y="0"/>
                    </a:lnTo>
                    <a:close/>
                    <a:moveTo>
                      <a:pt x="0" y="0"/>
                    </a:moveTo>
                  </a:path>
                </a:pathLst>
              </a:custGeom>
              <a:solidFill>
                <a:srgbClr val="84ADAD"/>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62" name="AutoShape 22"/>
              <p:cNvSpPr>
                <a:spLocks/>
              </p:cNvSpPr>
              <p:nvPr/>
            </p:nvSpPr>
            <p:spPr bwMode="auto">
              <a:xfrm>
                <a:off x="0" y="0"/>
                <a:ext cx="70" cy="562"/>
              </a:xfrm>
              <a:custGeom>
                <a:avLst/>
                <a:gdLst/>
                <a:ahLst/>
                <a:cxnLst/>
                <a:rect l="0" t="0" r="r" b="b"/>
                <a:pathLst>
                  <a:path w="21600" h="21600">
                    <a:moveTo>
                      <a:pt x="0" y="0"/>
                    </a:moveTo>
                    <a:lnTo>
                      <a:pt x="21600" y="2700"/>
                    </a:lnTo>
                    <a:lnTo>
                      <a:pt x="21600" y="18900"/>
                    </a:lnTo>
                    <a:lnTo>
                      <a:pt x="0" y="21600"/>
                    </a:lnTo>
                    <a:close/>
                    <a:moveTo>
                      <a:pt x="0" y="0"/>
                    </a:moveTo>
                  </a:path>
                </a:pathLst>
              </a:custGeom>
              <a:solidFill>
                <a:srgbClr val="A3C1C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63" name="AutoShape 23"/>
              <p:cNvSpPr>
                <a:spLocks/>
              </p:cNvSpPr>
              <p:nvPr/>
            </p:nvSpPr>
            <p:spPr bwMode="auto">
              <a:xfrm>
                <a:off x="3040" y="0"/>
                <a:ext cx="70" cy="562"/>
              </a:xfrm>
              <a:custGeom>
                <a:avLst/>
                <a:gdLst/>
                <a:ahLst/>
                <a:cxnLst/>
                <a:rect l="0" t="0" r="r" b="b"/>
                <a:pathLst>
                  <a:path w="21600" h="21600">
                    <a:moveTo>
                      <a:pt x="21600" y="0"/>
                    </a:moveTo>
                    <a:lnTo>
                      <a:pt x="0" y="2700"/>
                    </a:lnTo>
                    <a:lnTo>
                      <a:pt x="0" y="18900"/>
                    </a:lnTo>
                    <a:lnTo>
                      <a:pt x="21600" y="21600"/>
                    </a:lnTo>
                    <a:close/>
                    <a:moveTo>
                      <a:pt x="21600" y="0"/>
                    </a:moveTo>
                  </a:path>
                </a:pathLst>
              </a:custGeom>
              <a:solidFill>
                <a:srgbClr val="3D5B5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64" name="AutoShape 24"/>
              <p:cNvSpPr>
                <a:spLocks/>
              </p:cNvSpPr>
              <p:nvPr/>
            </p:nvSpPr>
            <p:spPr bwMode="auto">
              <a:xfrm>
                <a:off x="0" y="492"/>
                <a:ext cx="3110" cy="70"/>
              </a:xfrm>
              <a:custGeom>
                <a:avLst/>
                <a:gdLst/>
                <a:ahLst/>
                <a:cxnLst/>
                <a:rect l="0" t="0" r="r" b="b"/>
                <a:pathLst>
                  <a:path w="21600" h="21600">
                    <a:moveTo>
                      <a:pt x="21600" y="21600"/>
                    </a:moveTo>
                    <a:lnTo>
                      <a:pt x="21112" y="0"/>
                    </a:lnTo>
                    <a:lnTo>
                      <a:pt x="488" y="0"/>
                    </a:lnTo>
                    <a:lnTo>
                      <a:pt x="0" y="21600"/>
                    </a:lnTo>
                    <a:close/>
                    <a:moveTo>
                      <a:pt x="21600" y="21600"/>
                    </a:moveTo>
                  </a:path>
                </a:pathLst>
              </a:custGeom>
              <a:solidFill>
                <a:srgbClr val="517A7A"/>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65" name="AutoShape 25"/>
              <p:cNvSpPr>
                <a:spLocks/>
              </p:cNvSpPr>
              <p:nvPr/>
            </p:nvSpPr>
            <p:spPr bwMode="auto">
              <a:xfrm>
                <a:off x="0" y="0"/>
                <a:ext cx="3110" cy="562"/>
              </a:xfrm>
              <a:custGeom>
                <a:avLst/>
                <a:gdLst/>
                <a:ahLst/>
                <a:cxnLst/>
                <a:rect l="0" t="0" r="r" b="b"/>
                <a:pathLst>
                  <a:path w="21600" h="21600">
                    <a:moveTo>
                      <a:pt x="488" y="2700"/>
                    </a:moveTo>
                    <a:lnTo>
                      <a:pt x="488" y="18900"/>
                    </a:lnTo>
                    <a:lnTo>
                      <a:pt x="21112" y="18900"/>
                    </a:lnTo>
                    <a:lnTo>
                      <a:pt x="21112" y="2700"/>
                    </a:lnTo>
                    <a:close/>
                    <a:moveTo>
                      <a:pt x="0" y="0"/>
                    </a:moveTo>
                    <a:lnTo>
                      <a:pt x="488" y="2700"/>
                    </a:lnTo>
                    <a:moveTo>
                      <a:pt x="0" y="21600"/>
                    </a:moveTo>
                    <a:lnTo>
                      <a:pt x="488" y="18900"/>
                    </a:lnTo>
                    <a:moveTo>
                      <a:pt x="21600" y="21600"/>
                    </a:moveTo>
                    <a:lnTo>
                      <a:pt x="21112" y="18900"/>
                    </a:lnTo>
                    <a:moveTo>
                      <a:pt x="21600" y="0"/>
                    </a:moveTo>
                    <a:lnTo>
                      <a:pt x="21112" y="2700"/>
                    </a:lnTo>
                  </a:path>
                </a:pathLst>
              </a:custGeom>
              <a:noFill/>
              <a:ln w="3175" cap="flat">
                <a:solidFill>
                  <a:srgbClr val="669999"/>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66" name="Rectangle 26"/>
              <p:cNvSpPr>
                <a:spLocks/>
              </p:cNvSpPr>
              <p:nvPr/>
            </p:nvSpPr>
            <p:spPr bwMode="auto">
              <a:xfrm>
                <a:off x="70" y="185"/>
                <a:ext cx="2968" cy="199"/>
              </a:xfrm>
              <a:prstGeom prst="rect">
                <a:avLst/>
              </a:prstGeom>
              <a:noFill/>
              <a:ln>
                <a:noFill/>
              </a:ln>
              <a:extLst>
                <a:ext uri="{909E8E84-426E-40dd-AFC4-6F175D3DCCD1}"/>
                <a:ext uri="{91240B29-F687-4f45-9708-019B960494DF}"/>
              </a:extLst>
            </p:spPr>
            <p:txBody>
              <a:bodyPr lIns="0" tIns="0" rIns="0" bIns="0" anchor="ctr"/>
              <a:lstStyle/>
              <a:p>
                <a:pPr>
                  <a:defRPr/>
                </a:pPr>
                <a:r>
                  <a:rPr lang="en-US" sz="2000">
                    <a:effectLst>
                      <a:outerShdw blurRad="38100" dist="38100" dir="2700000" algn="tl">
                        <a:srgbClr val="000000"/>
                      </a:outerShdw>
                    </a:effectLst>
                    <a:latin typeface="Verdana Bold" charset="0"/>
                    <a:ea typeface="MS PGothic" pitchFamily="34" charset="-128"/>
                    <a:sym typeface="Verdana Bold" charset="0"/>
                  </a:rPr>
                  <a:t>Psiko-motor davranış</a:t>
                </a:r>
              </a:p>
            </p:txBody>
          </p:sp>
        </p:grpSp>
        <p:grpSp>
          <p:nvGrpSpPr>
            <p:cNvPr id="9225" name="Group 35"/>
            <p:cNvGrpSpPr>
              <a:grpSpLocks/>
            </p:cNvGrpSpPr>
            <p:nvPr/>
          </p:nvGrpSpPr>
          <p:grpSpPr bwMode="auto">
            <a:xfrm>
              <a:off x="2073" y="2524"/>
              <a:ext cx="3111" cy="576"/>
              <a:chOff x="0" y="0"/>
              <a:chExt cx="3110" cy="576"/>
            </a:xfrm>
          </p:grpSpPr>
          <p:sp>
            <p:nvSpPr>
              <p:cNvPr id="87069" name="AutoShape 29"/>
              <p:cNvSpPr>
                <a:spLocks/>
              </p:cNvSpPr>
              <p:nvPr/>
            </p:nvSpPr>
            <p:spPr bwMode="auto">
              <a:xfrm>
                <a:off x="0" y="6"/>
                <a:ext cx="3110" cy="71"/>
              </a:xfrm>
              <a:custGeom>
                <a:avLst/>
                <a:gdLst/>
                <a:ahLst/>
                <a:cxnLst/>
                <a:rect l="0" t="0" r="r" b="b"/>
                <a:pathLst>
                  <a:path w="21600" h="21600">
                    <a:moveTo>
                      <a:pt x="0" y="0"/>
                    </a:moveTo>
                    <a:lnTo>
                      <a:pt x="488" y="21600"/>
                    </a:lnTo>
                    <a:lnTo>
                      <a:pt x="21112" y="21600"/>
                    </a:lnTo>
                    <a:lnTo>
                      <a:pt x="21600" y="0"/>
                    </a:lnTo>
                    <a:close/>
                    <a:moveTo>
                      <a:pt x="0" y="0"/>
                    </a:moveTo>
                  </a:path>
                </a:pathLst>
              </a:custGeom>
              <a:solidFill>
                <a:srgbClr val="84ADAD"/>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70" name="AutoShape 30"/>
              <p:cNvSpPr>
                <a:spLocks/>
              </p:cNvSpPr>
              <p:nvPr/>
            </p:nvSpPr>
            <p:spPr bwMode="auto">
              <a:xfrm>
                <a:off x="0" y="6"/>
                <a:ext cx="70" cy="563"/>
              </a:xfrm>
              <a:custGeom>
                <a:avLst/>
                <a:gdLst/>
                <a:ahLst/>
                <a:cxnLst/>
                <a:rect l="0" t="0" r="r" b="b"/>
                <a:pathLst>
                  <a:path w="21600" h="21600">
                    <a:moveTo>
                      <a:pt x="0" y="0"/>
                    </a:moveTo>
                    <a:lnTo>
                      <a:pt x="21600" y="2700"/>
                    </a:lnTo>
                    <a:lnTo>
                      <a:pt x="21600" y="18900"/>
                    </a:lnTo>
                    <a:lnTo>
                      <a:pt x="0" y="21600"/>
                    </a:lnTo>
                    <a:close/>
                    <a:moveTo>
                      <a:pt x="0" y="0"/>
                    </a:moveTo>
                  </a:path>
                </a:pathLst>
              </a:custGeom>
              <a:solidFill>
                <a:srgbClr val="A3C1C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71" name="AutoShape 31"/>
              <p:cNvSpPr>
                <a:spLocks/>
              </p:cNvSpPr>
              <p:nvPr/>
            </p:nvSpPr>
            <p:spPr bwMode="auto">
              <a:xfrm>
                <a:off x="3040" y="6"/>
                <a:ext cx="70" cy="563"/>
              </a:xfrm>
              <a:custGeom>
                <a:avLst/>
                <a:gdLst/>
                <a:ahLst/>
                <a:cxnLst/>
                <a:rect l="0" t="0" r="r" b="b"/>
                <a:pathLst>
                  <a:path w="21600" h="21600">
                    <a:moveTo>
                      <a:pt x="21600" y="0"/>
                    </a:moveTo>
                    <a:lnTo>
                      <a:pt x="0" y="2700"/>
                    </a:lnTo>
                    <a:lnTo>
                      <a:pt x="0" y="18900"/>
                    </a:lnTo>
                    <a:lnTo>
                      <a:pt x="21600" y="21600"/>
                    </a:lnTo>
                    <a:close/>
                    <a:moveTo>
                      <a:pt x="21600" y="0"/>
                    </a:moveTo>
                  </a:path>
                </a:pathLst>
              </a:custGeom>
              <a:solidFill>
                <a:srgbClr val="3D5B5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72" name="AutoShape 32"/>
              <p:cNvSpPr>
                <a:spLocks/>
              </p:cNvSpPr>
              <p:nvPr/>
            </p:nvSpPr>
            <p:spPr bwMode="auto">
              <a:xfrm>
                <a:off x="0" y="498"/>
                <a:ext cx="3110" cy="71"/>
              </a:xfrm>
              <a:custGeom>
                <a:avLst/>
                <a:gdLst/>
                <a:ahLst/>
                <a:cxnLst/>
                <a:rect l="0" t="0" r="r" b="b"/>
                <a:pathLst>
                  <a:path w="21600" h="21600">
                    <a:moveTo>
                      <a:pt x="21600" y="21600"/>
                    </a:moveTo>
                    <a:lnTo>
                      <a:pt x="21112" y="0"/>
                    </a:lnTo>
                    <a:lnTo>
                      <a:pt x="488" y="0"/>
                    </a:lnTo>
                    <a:lnTo>
                      <a:pt x="0" y="21600"/>
                    </a:lnTo>
                    <a:close/>
                    <a:moveTo>
                      <a:pt x="21600" y="21600"/>
                    </a:moveTo>
                  </a:path>
                </a:pathLst>
              </a:custGeom>
              <a:solidFill>
                <a:srgbClr val="517A7A"/>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73" name="AutoShape 33"/>
              <p:cNvSpPr>
                <a:spLocks/>
              </p:cNvSpPr>
              <p:nvPr/>
            </p:nvSpPr>
            <p:spPr bwMode="auto">
              <a:xfrm>
                <a:off x="0" y="6"/>
                <a:ext cx="3110" cy="563"/>
              </a:xfrm>
              <a:custGeom>
                <a:avLst/>
                <a:gdLst/>
                <a:ahLst/>
                <a:cxnLst/>
                <a:rect l="0" t="0" r="r" b="b"/>
                <a:pathLst>
                  <a:path w="21600" h="21600">
                    <a:moveTo>
                      <a:pt x="488" y="2700"/>
                    </a:moveTo>
                    <a:lnTo>
                      <a:pt x="488" y="18900"/>
                    </a:lnTo>
                    <a:lnTo>
                      <a:pt x="21112" y="18900"/>
                    </a:lnTo>
                    <a:lnTo>
                      <a:pt x="21112" y="2700"/>
                    </a:lnTo>
                    <a:close/>
                    <a:moveTo>
                      <a:pt x="0" y="0"/>
                    </a:moveTo>
                    <a:lnTo>
                      <a:pt x="488" y="2700"/>
                    </a:lnTo>
                    <a:moveTo>
                      <a:pt x="0" y="21600"/>
                    </a:moveTo>
                    <a:lnTo>
                      <a:pt x="488" y="18900"/>
                    </a:lnTo>
                    <a:moveTo>
                      <a:pt x="21600" y="21600"/>
                    </a:moveTo>
                    <a:lnTo>
                      <a:pt x="21112" y="18900"/>
                    </a:lnTo>
                    <a:moveTo>
                      <a:pt x="21600" y="0"/>
                    </a:moveTo>
                    <a:lnTo>
                      <a:pt x="21112" y="2700"/>
                    </a:lnTo>
                  </a:path>
                </a:pathLst>
              </a:custGeom>
              <a:noFill/>
              <a:ln w="3175" cap="flat">
                <a:solidFill>
                  <a:srgbClr val="669999"/>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7074" name="Rectangle 34"/>
              <p:cNvSpPr>
                <a:spLocks/>
              </p:cNvSpPr>
              <p:nvPr/>
            </p:nvSpPr>
            <p:spPr bwMode="auto">
              <a:xfrm>
                <a:off x="70" y="0"/>
                <a:ext cx="2968" cy="576"/>
              </a:xfrm>
              <a:prstGeom prst="rect">
                <a:avLst/>
              </a:prstGeom>
              <a:noFill/>
              <a:ln>
                <a:noFill/>
              </a:ln>
              <a:extLst>
                <a:ext uri="{909E8E84-426E-40dd-AFC4-6F175D3DCCD1}"/>
                <a:ext uri="{91240B29-F687-4f45-9708-019B960494DF}"/>
              </a:extLst>
            </p:spPr>
            <p:txBody>
              <a:bodyPr lIns="0" tIns="0" rIns="0" bIns="0" anchor="ctr"/>
              <a:lstStyle/>
              <a:p>
                <a:pPr algn="just">
                  <a:defRPr/>
                </a:pPr>
                <a:r>
                  <a:rPr lang="en-US" sz="2000" dirty="0" err="1">
                    <a:effectLst>
                      <a:outerShdw blurRad="38100" dist="38100" dir="2700000" algn="tl">
                        <a:srgbClr val="000000"/>
                      </a:outerShdw>
                    </a:effectLst>
                    <a:latin typeface="Verdana Bold" charset="0"/>
                    <a:ea typeface="MS PGothic" pitchFamily="34" charset="-128"/>
                    <a:sym typeface="Verdana Bold" charset="0"/>
                  </a:rPr>
                  <a:t>Bilişsel</a:t>
                </a:r>
                <a:r>
                  <a:rPr lang="en-US" sz="2000" dirty="0">
                    <a:effectLst>
                      <a:outerShdw blurRad="38100" dist="38100" dir="2700000" algn="tl">
                        <a:srgbClr val="000000"/>
                      </a:outerShdw>
                    </a:effectLst>
                    <a:latin typeface="Verdana Bold" charset="0"/>
                    <a:ea typeface="MS PGothic" pitchFamily="34" charset="-128"/>
                    <a:sym typeface="Verdana Bold" charset="0"/>
                  </a:rPr>
                  <a:t> </a:t>
                </a:r>
                <a:r>
                  <a:rPr lang="en-US" sz="2000" dirty="0" err="1">
                    <a:effectLst>
                      <a:outerShdw blurRad="38100" dist="38100" dir="2700000" algn="tl">
                        <a:srgbClr val="000000"/>
                      </a:outerShdw>
                    </a:effectLst>
                    <a:latin typeface="Verdana Bold" charset="0"/>
                    <a:ea typeface="MS PGothic" pitchFamily="34" charset="-128"/>
                    <a:sym typeface="Verdana Bold" charset="0"/>
                  </a:rPr>
                  <a:t>Davranış</a:t>
                </a:r>
                <a:endParaRPr lang="en-US" sz="2000" dirty="0">
                  <a:effectLst>
                    <a:outerShdw blurRad="38100" dist="38100" dir="2700000" algn="tl">
                      <a:srgbClr val="000000"/>
                    </a:outerShdw>
                  </a:effectLst>
                  <a:latin typeface="Verdana Bold" charset="0"/>
                  <a:ea typeface="MS PGothic" pitchFamily="34" charset="-128"/>
                  <a:sym typeface="Verdana Bold" charset="0"/>
                </a:endParaRPr>
              </a:p>
            </p:txBody>
          </p:sp>
        </p:grpSp>
      </p:grpSp>
    </p:spTree>
    <p:extLst>
      <p:ext uri="{BB962C8B-B14F-4D97-AF65-F5344CB8AC3E}">
        <p14:creationId xmlns:p14="http://schemas.microsoft.com/office/powerpoint/2010/main" val="218475510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99"/>
          <p:cNvGrpSpPr>
            <a:grpSpLocks/>
          </p:cNvGrpSpPr>
          <p:nvPr/>
        </p:nvGrpSpPr>
        <p:grpSpPr bwMode="auto">
          <a:xfrm>
            <a:off x="1905000" y="990601"/>
            <a:ext cx="8763000" cy="5521325"/>
            <a:chOff x="0" y="0"/>
            <a:chExt cx="5520" cy="3478"/>
          </a:xfrm>
        </p:grpSpPr>
        <p:sp>
          <p:nvSpPr>
            <p:cNvPr id="88065" name="Freeform 1"/>
            <p:cNvSpPr>
              <a:spLocks/>
            </p:cNvSpPr>
            <p:nvPr/>
          </p:nvSpPr>
          <p:spPr bwMode="auto">
            <a:xfrm rot="10800000">
              <a:off x="4503" y="1988"/>
              <a:ext cx="145" cy="1242"/>
            </a:xfrm>
            <a:custGeom>
              <a:avLst/>
              <a:gdLst>
                <a:gd name="T0" fmla="*/ 0 w 21600"/>
                <a:gd name="T1" fmla="*/ 0 h 21600"/>
                <a:gd name="T2" fmla="*/ 21600 w 21600"/>
                <a:gd name="T3" fmla="*/ 0 h 21600"/>
                <a:gd name="T4" fmla="*/ 21600 w 21600"/>
                <a:gd name="T5" fmla="*/ 21600 h 21600"/>
              </a:gdLst>
              <a:ahLst/>
              <a:cxnLst>
                <a:cxn ang="0">
                  <a:pos x="T0" y="T1"/>
                </a:cxn>
                <a:cxn ang="0">
                  <a:pos x="T2" y="T3"/>
                </a:cxn>
                <a:cxn ang="0">
                  <a:pos x="T4" y="T5"/>
                </a:cxn>
              </a:cxnLst>
              <a:rect l="0" t="0" r="r" b="b"/>
              <a:pathLst>
                <a:path w="21600" h="21600">
                  <a:moveTo>
                    <a:pt x="0" y="0"/>
                  </a:moveTo>
                  <a:lnTo>
                    <a:pt x="21600" y="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66" name="Freeform 2"/>
            <p:cNvSpPr>
              <a:spLocks/>
            </p:cNvSpPr>
            <p:nvPr/>
          </p:nvSpPr>
          <p:spPr bwMode="auto">
            <a:xfrm rot="10800000">
              <a:off x="4503" y="1988"/>
              <a:ext cx="145" cy="496"/>
            </a:xfrm>
            <a:custGeom>
              <a:avLst/>
              <a:gdLst>
                <a:gd name="T0" fmla="*/ 0 w 21600"/>
                <a:gd name="T1" fmla="*/ 0 h 21600"/>
                <a:gd name="T2" fmla="*/ 21600 w 21600"/>
                <a:gd name="T3" fmla="*/ 0 h 21600"/>
                <a:gd name="T4" fmla="*/ 21600 w 21600"/>
                <a:gd name="T5" fmla="*/ 21600 h 21600"/>
              </a:gdLst>
              <a:ahLst/>
              <a:cxnLst>
                <a:cxn ang="0">
                  <a:pos x="T0" y="T1"/>
                </a:cxn>
                <a:cxn ang="0">
                  <a:pos x="T2" y="T3"/>
                </a:cxn>
                <a:cxn ang="0">
                  <a:pos x="T4" y="T5"/>
                </a:cxn>
              </a:cxnLst>
              <a:rect l="0" t="0" r="r" b="b"/>
              <a:pathLst>
                <a:path w="21600" h="21600">
                  <a:moveTo>
                    <a:pt x="0" y="0"/>
                  </a:moveTo>
                  <a:lnTo>
                    <a:pt x="21600" y="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67" name="Freeform 3"/>
            <p:cNvSpPr>
              <a:spLocks/>
            </p:cNvSpPr>
            <p:nvPr/>
          </p:nvSpPr>
          <p:spPr bwMode="auto">
            <a:xfrm rot="5400000" flipH="1">
              <a:off x="3876" y="857"/>
              <a:ext cx="249" cy="1018"/>
            </a:xfrm>
            <a:custGeom>
              <a:avLst/>
              <a:gdLst>
                <a:gd name="T0" fmla="*/ 0 w 21600"/>
                <a:gd name="T1" fmla="*/ 0 h 21600"/>
                <a:gd name="T2" fmla="*/ 10800 w 21600"/>
                <a:gd name="T3" fmla="*/ 0 h 21600"/>
                <a:gd name="T4" fmla="*/ 10800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68" name="Line 4"/>
            <p:cNvSpPr>
              <a:spLocks noChangeShapeType="1"/>
            </p:cNvSpPr>
            <p:nvPr/>
          </p:nvSpPr>
          <p:spPr bwMode="auto">
            <a:xfrm rot="10800000" flipH="1">
              <a:off x="3486" y="1242"/>
              <a:ext cx="0" cy="248"/>
            </a:xfrm>
            <a:prstGeom prst="line">
              <a:avLst/>
            </a:prstGeom>
            <a:noFill/>
            <a:ln w="9525" cap="flat">
              <a:solidFill>
                <a:srgbClr val="000000"/>
              </a:solidFill>
              <a:prstDash val="solid"/>
              <a:round/>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69" name="Freeform 5"/>
            <p:cNvSpPr>
              <a:spLocks/>
            </p:cNvSpPr>
            <p:nvPr/>
          </p:nvSpPr>
          <p:spPr bwMode="auto">
            <a:xfrm rot="-5400000">
              <a:off x="2853" y="857"/>
              <a:ext cx="248" cy="1017"/>
            </a:xfrm>
            <a:custGeom>
              <a:avLst/>
              <a:gdLst>
                <a:gd name="T0" fmla="*/ 0 w 21600"/>
                <a:gd name="T1" fmla="*/ 0 h 21600"/>
                <a:gd name="T2" fmla="*/ 10800 w 21600"/>
                <a:gd name="T3" fmla="*/ 0 h 21600"/>
                <a:gd name="T4" fmla="*/ 10800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70" name="Freeform 6"/>
            <p:cNvSpPr>
              <a:spLocks/>
            </p:cNvSpPr>
            <p:nvPr/>
          </p:nvSpPr>
          <p:spPr bwMode="auto">
            <a:xfrm rot="5400000" flipH="1">
              <a:off x="1074" y="1112"/>
              <a:ext cx="248" cy="508"/>
            </a:xfrm>
            <a:custGeom>
              <a:avLst/>
              <a:gdLst>
                <a:gd name="T0" fmla="*/ 0 w 21600"/>
                <a:gd name="T1" fmla="*/ 0 h 21600"/>
                <a:gd name="T2" fmla="*/ 10800 w 21600"/>
                <a:gd name="T3" fmla="*/ 0 h 21600"/>
                <a:gd name="T4" fmla="*/ 10800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71" name="Freeform 7"/>
            <p:cNvSpPr>
              <a:spLocks/>
            </p:cNvSpPr>
            <p:nvPr/>
          </p:nvSpPr>
          <p:spPr bwMode="auto">
            <a:xfrm rot="-5400000">
              <a:off x="565" y="1112"/>
              <a:ext cx="249" cy="508"/>
            </a:xfrm>
            <a:custGeom>
              <a:avLst/>
              <a:gdLst>
                <a:gd name="T0" fmla="*/ 0 w 21600"/>
                <a:gd name="T1" fmla="*/ 0 h 21600"/>
                <a:gd name="T2" fmla="*/ 10800 w 21600"/>
                <a:gd name="T3" fmla="*/ 0 h 21600"/>
                <a:gd name="T4" fmla="*/ 10800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72" name="Freeform 8"/>
            <p:cNvSpPr>
              <a:spLocks/>
            </p:cNvSpPr>
            <p:nvPr/>
          </p:nvSpPr>
          <p:spPr bwMode="auto">
            <a:xfrm rot="5400000" flipH="1">
              <a:off x="2726" y="-14"/>
              <a:ext cx="248" cy="1270"/>
            </a:xfrm>
            <a:custGeom>
              <a:avLst/>
              <a:gdLst>
                <a:gd name="T0" fmla="*/ 0 w 21600"/>
                <a:gd name="T1" fmla="*/ 0 h 21600"/>
                <a:gd name="T2" fmla="*/ 10835 w 21600"/>
                <a:gd name="T3" fmla="*/ 0 h 21600"/>
                <a:gd name="T4" fmla="*/ 10835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10835" y="0"/>
                  </a:lnTo>
                  <a:lnTo>
                    <a:pt x="10835" y="2160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73" name="Freeform 9"/>
            <p:cNvSpPr>
              <a:spLocks/>
            </p:cNvSpPr>
            <p:nvPr/>
          </p:nvSpPr>
          <p:spPr bwMode="auto">
            <a:xfrm rot="-5400000">
              <a:off x="1969" y="493"/>
              <a:ext cx="249" cy="254"/>
            </a:xfrm>
            <a:custGeom>
              <a:avLst/>
              <a:gdLst>
                <a:gd name="T0" fmla="*/ 0 w 21600"/>
                <a:gd name="T1" fmla="*/ 0 h 21600"/>
                <a:gd name="T2" fmla="*/ 10835 w 21600"/>
                <a:gd name="T3" fmla="*/ 0 h 21600"/>
                <a:gd name="T4" fmla="*/ 10835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10835" y="0"/>
                  </a:lnTo>
                  <a:lnTo>
                    <a:pt x="10835" y="2160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74" name="Freeform 10"/>
            <p:cNvSpPr>
              <a:spLocks/>
            </p:cNvSpPr>
            <p:nvPr/>
          </p:nvSpPr>
          <p:spPr bwMode="auto">
            <a:xfrm rot="-5400000">
              <a:off x="1455" y="-14"/>
              <a:ext cx="248" cy="1270"/>
            </a:xfrm>
            <a:custGeom>
              <a:avLst/>
              <a:gdLst>
                <a:gd name="T0" fmla="*/ 0 w 21600"/>
                <a:gd name="T1" fmla="*/ 0 h 21600"/>
                <a:gd name="T2" fmla="*/ 10835 w 21600"/>
                <a:gd name="T3" fmla="*/ 0 h 21600"/>
                <a:gd name="T4" fmla="*/ 10835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10835" y="0"/>
                  </a:lnTo>
                  <a:lnTo>
                    <a:pt x="10835" y="21600"/>
                  </a:lnTo>
                  <a:lnTo>
                    <a:pt x="21600" y="21600"/>
                  </a:lnTo>
                </a:path>
              </a:pathLst>
            </a:custGeom>
            <a:noFill/>
            <a:ln w="9525" cap="flat">
              <a:solidFill>
                <a:srgbClr val="0000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grpSp>
          <p:nvGrpSpPr>
            <p:cNvPr id="10253" name="Group 18"/>
            <p:cNvGrpSpPr>
              <a:grpSpLocks/>
            </p:cNvGrpSpPr>
            <p:nvPr/>
          </p:nvGrpSpPr>
          <p:grpSpPr bwMode="auto">
            <a:xfrm>
              <a:off x="1779" y="0"/>
              <a:ext cx="871" cy="496"/>
              <a:chOff x="0" y="0"/>
              <a:chExt cx="871" cy="496"/>
            </a:xfrm>
          </p:grpSpPr>
          <p:sp>
            <p:nvSpPr>
              <p:cNvPr id="88075" name="AutoShape 11"/>
              <p:cNvSpPr>
                <a:spLocks/>
              </p:cNvSpPr>
              <p:nvPr/>
            </p:nvSpPr>
            <p:spPr bwMode="auto">
              <a:xfrm>
                <a:off x="0" y="0"/>
                <a:ext cx="871" cy="496"/>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CCCC00"/>
                  </a:gs>
                  <a:gs pos="50000">
                    <a:srgbClr val="FFFFFF"/>
                  </a:gs>
                  <a:gs pos="100000">
                    <a:srgbClr val="CCCC00"/>
                  </a:gs>
                </a:gsLst>
                <a:lin ang="18900000" scaled="1"/>
              </a:gradFill>
              <a:ln w="3175" cap="flat">
                <a:solidFill>
                  <a:srgbClr val="CCCC00"/>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76" name="AutoShape 12"/>
              <p:cNvSpPr>
                <a:spLocks/>
              </p:cNvSpPr>
              <p:nvPr/>
            </p:nvSpPr>
            <p:spPr bwMode="auto">
              <a:xfrm>
                <a:off x="0" y="0"/>
                <a:ext cx="871" cy="62"/>
              </a:xfrm>
              <a:custGeom>
                <a:avLst/>
                <a:gdLst/>
                <a:ahLst/>
                <a:cxnLst/>
                <a:rect l="0" t="0" r="r" b="b"/>
                <a:pathLst>
                  <a:path w="21600" h="21600">
                    <a:moveTo>
                      <a:pt x="0" y="0"/>
                    </a:moveTo>
                    <a:lnTo>
                      <a:pt x="1539" y="21600"/>
                    </a:lnTo>
                    <a:lnTo>
                      <a:pt x="20061" y="21600"/>
                    </a:lnTo>
                    <a:lnTo>
                      <a:pt x="21600" y="0"/>
                    </a:lnTo>
                    <a:close/>
                    <a:moveTo>
                      <a:pt x="0" y="0"/>
                    </a:moveTo>
                  </a:path>
                </a:pathLst>
              </a:custGeom>
              <a:solidFill>
                <a:srgbClr val="D6D633"/>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77" name="AutoShape 13"/>
              <p:cNvSpPr>
                <a:spLocks/>
              </p:cNvSpPr>
              <p:nvPr/>
            </p:nvSpPr>
            <p:spPr bwMode="auto">
              <a:xfrm>
                <a:off x="0" y="0"/>
                <a:ext cx="62" cy="496"/>
              </a:xfrm>
              <a:custGeom>
                <a:avLst/>
                <a:gdLst/>
                <a:ahLst/>
                <a:cxnLst/>
                <a:rect l="0" t="0" r="r" b="b"/>
                <a:pathLst>
                  <a:path w="21600" h="21600">
                    <a:moveTo>
                      <a:pt x="0" y="0"/>
                    </a:moveTo>
                    <a:lnTo>
                      <a:pt x="21600" y="2700"/>
                    </a:lnTo>
                    <a:lnTo>
                      <a:pt x="21600" y="18900"/>
                    </a:lnTo>
                    <a:lnTo>
                      <a:pt x="0" y="21600"/>
                    </a:lnTo>
                    <a:close/>
                    <a:moveTo>
                      <a:pt x="0" y="0"/>
                    </a:moveTo>
                  </a:path>
                </a:pathLst>
              </a:custGeom>
              <a:solidFill>
                <a:srgbClr val="E0E066"/>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78" name="AutoShape 14"/>
              <p:cNvSpPr>
                <a:spLocks/>
              </p:cNvSpPr>
              <p:nvPr/>
            </p:nvSpPr>
            <p:spPr bwMode="auto">
              <a:xfrm>
                <a:off x="809" y="0"/>
                <a:ext cx="62" cy="496"/>
              </a:xfrm>
              <a:custGeom>
                <a:avLst/>
                <a:gdLst/>
                <a:ahLst/>
                <a:cxnLst/>
                <a:rect l="0" t="0" r="r" b="b"/>
                <a:pathLst>
                  <a:path w="21600" h="21600">
                    <a:moveTo>
                      <a:pt x="21600" y="0"/>
                    </a:moveTo>
                    <a:lnTo>
                      <a:pt x="0" y="2700"/>
                    </a:lnTo>
                    <a:lnTo>
                      <a:pt x="0" y="18900"/>
                    </a:lnTo>
                    <a:lnTo>
                      <a:pt x="21600" y="21600"/>
                    </a:lnTo>
                    <a:close/>
                    <a:moveTo>
                      <a:pt x="21600" y="0"/>
                    </a:moveTo>
                  </a:path>
                </a:pathLst>
              </a:custGeom>
              <a:solidFill>
                <a:srgbClr val="7A7A00"/>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79" name="AutoShape 15"/>
              <p:cNvSpPr>
                <a:spLocks/>
              </p:cNvSpPr>
              <p:nvPr/>
            </p:nvSpPr>
            <p:spPr bwMode="auto">
              <a:xfrm>
                <a:off x="0" y="434"/>
                <a:ext cx="871" cy="62"/>
              </a:xfrm>
              <a:custGeom>
                <a:avLst/>
                <a:gdLst/>
                <a:ahLst/>
                <a:cxnLst/>
                <a:rect l="0" t="0" r="r" b="b"/>
                <a:pathLst>
                  <a:path w="21600" h="21600">
                    <a:moveTo>
                      <a:pt x="21600" y="21600"/>
                    </a:moveTo>
                    <a:lnTo>
                      <a:pt x="20061" y="0"/>
                    </a:lnTo>
                    <a:lnTo>
                      <a:pt x="1539" y="0"/>
                    </a:lnTo>
                    <a:lnTo>
                      <a:pt x="0" y="21600"/>
                    </a:lnTo>
                    <a:close/>
                    <a:moveTo>
                      <a:pt x="21600" y="21600"/>
                    </a:moveTo>
                  </a:path>
                </a:pathLst>
              </a:custGeom>
              <a:solidFill>
                <a:srgbClr val="A3A300"/>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80" name="AutoShape 16"/>
              <p:cNvSpPr>
                <a:spLocks/>
              </p:cNvSpPr>
              <p:nvPr/>
            </p:nvSpPr>
            <p:spPr bwMode="auto">
              <a:xfrm>
                <a:off x="0" y="0"/>
                <a:ext cx="871" cy="496"/>
              </a:xfrm>
              <a:custGeom>
                <a:avLst/>
                <a:gdLst/>
                <a:ahLst/>
                <a:cxnLst/>
                <a:rect l="0" t="0" r="r" b="b"/>
                <a:pathLst>
                  <a:path w="21600" h="21600">
                    <a:moveTo>
                      <a:pt x="1539" y="2700"/>
                    </a:moveTo>
                    <a:lnTo>
                      <a:pt x="1539" y="18900"/>
                    </a:lnTo>
                    <a:lnTo>
                      <a:pt x="20061" y="18900"/>
                    </a:lnTo>
                    <a:lnTo>
                      <a:pt x="20061" y="2700"/>
                    </a:lnTo>
                    <a:close/>
                    <a:moveTo>
                      <a:pt x="0" y="0"/>
                    </a:moveTo>
                    <a:lnTo>
                      <a:pt x="1539" y="2700"/>
                    </a:lnTo>
                    <a:moveTo>
                      <a:pt x="0" y="21600"/>
                    </a:moveTo>
                    <a:lnTo>
                      <a:pt x="1539" y="18900"/>
                    </a:lnTo>
                    <a:moveTo>
                      <a:pt x="21600" y="21600"/>
                    </a:moveTo>
                    <a:lnTo>
                      <a:pt x="20061" y="18900"/>
                    </a:lnTo>
                    <a:moveTo>
                      <a:pt x="21600" y="0"/>
                    </a:moveTo>
                    <a:lnTo>
                      <a:pt x="20061" y="2700"/>
                    </a:lnTo>
                  </a:path>
                </a:pathLst>
              </a:custGeom>
              <a:noFill/>
              <a:ln w="3175" cap="flat">
                <a:solidFill>
                  <a:srgbClr val="CCCC0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81" name="Rectangle 17"/>
              <p:cNvSpPr>
                <a:spLocks/>
              </p:cNvSpPr>
              <p:nvPr/>
            </p:nvSpPr>
            <p:spPr bwMode="auto">
              <a:xfrm>
                <a:off x="63" y="128"/>
                <a:ext cx="744" cy="240"/>
              </a:xfrm>
              <a:prstGeom prst="rect">
                <a:avLst/>
              </a:prstGeom>
              <a:noFill/>
              <a:ln>
                <a:noFill/>
              </a:ln>
              <a:extLst>
                <a:ext uri="{909E8E84-426E-40dd-AFC4-6F175D3DCCD1}"/>
                <a:ext uri="{91240B29-F687-4f45-9708-019B960494DF}"/>
              </a:extLst>
            </p:spPr>
            <p:txBody>
              <a:bodyPr lIns="0" tIns="0" rIns="0" bIns="0" anchor="ctr"/>
              <a:lstStyle/>
              <a:p>
                <a:pPr>
                  <a:defRPr/>
                </a:pPr>
                <a:r>
                  <a:rPr lang="en-US" sz="1200">
                    <a:effectLst>
                      <a:outerShdw blurRad="38100" dist="38100" dir="2700000" algn="tl">
                        <a:srgbClr val="000000"/>
                      </a:outerShdw>
                    </a:effectLst>
                    <a:latin typeface="Verdana Bold" charset="0"/>
                    <a:ea typeface="MS PGothic" pitchFamily="34" charset="-128"/>
                    <a:sym typeface="Verdana Bold" charset="0"/>
                  </a:rPr>
                  <a:t>Davranışların Kökeni</a:t>
                </a:r>
              </a:p>
            </p:txBody>
          </p:sp>
        </p:grpSp>
        <p:grpSp>
          <p:nvGrpSpPr>
            <p:cNvPr id="10254" name="Group 26"/>
            <p:cNvGrpSpPr>
              <a:grpSpLocks/>
            </p:cNvGrpSpPr>
            <p:nvPr/>
          </p:nvGrpSpPr>
          <p:grpSpPr bwMode="auto">
            <a:xfrm>
              <a:off x="508" y="745"/>
              <a:ext cx="871" cy="497"/>
              <a:chOff x="0" y="0"/>
              <a:chExt cx="871" cy="496"/>
            </a:xfrm>
          </p:grpSpPr>
          <p:sp>
            <p:nvSpPr>
              <p:cNvPr id="88083" name="AutoShape 19"/>
              <p:cNvSpPr>
                <a:spLocks/>
              </p:cNvSpPr>
              <p:nvPr/>
            </p:nvSpPr>
            <p:spPr bwMode="auto">
              <a:xfrm>
                <a:off x="0" y="0"/>
                <a:ext cx="871" cy="496"/>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669999"/>
                  </a:gs>
                  <a:gs pos="50000">
                    <a:srgbClr val="FFFFFF"/>
                  </a:gs>
                  <a:gs pos="100000">
                    <a:srgbClr val="669999"/>
                  </a:gs>
                </a:gsLst>
                <a:lin ang="18900000" scaled="1"/>
              </a:gradFill>
              <a:ln w="3175" cap="flat">
                <a:solidFill>
                  <a:srgbClr val="669999"/>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84" name="AutoShape 20"/>
              <p:cNvSpPr>
                <a:spLocks/>
              </p:cNvSpPr>
              <p:nvPr/>
            </p:nvSpPr>
            <p:spPr bwMode="auto">
              <a:xfrm>
                <a:off x="0" y="0"/>
                <a:ext cx="871" cy="62"/>
              </a:xfrm>
              <a:custGeom>
                <a:avLst/>
                <a:gdLst/>
                <a:ahLst/>
                <a:cxnLst/>
                <a:rect l="0" t="0" r="r" b="b"/>
                <a:pathLst>
                  <a:path w="21600" h="21600">
                    <a:moveTo>
                      <a:pt x="0" y="0"/>
                    </a:moveTo>
                    <a:lnTo>
                      <a:pt x="1539" y="21600"/>
                    </a:lnTo>
                    <a:lnTo>
                      <a:pt x="20061" y="21600"/>
                    </a:lnTo>
                    <a:lnTo>
                      <a:pt x="21600" y="0"/>
                    </a:lnTo>
                    <a:close/>
                    <a:moveTo>
                      <a:pt x="0" y="0"/>
                    </a:moveTo>
                  </a:path>
                </a:pathLst>
              </a:custGeom>
              <a:solidFill>
                <a:srgbClr val="84ADAD"/>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85" name="AutoShape 21"/>
              <p:cNvSpPr>
                <a:spLocks/>
              </p:cNvSpPr>
              <p:nvPr/>
            </p:nvSpPr>
            <p:spPr bwMode="auto">
              <a:xfrm>
                <a:off x="0" y="0"/>
                <a:ext cx="62" cy="496"/>
              </a:xfrm>
              <a:custGeom>
                <a:avLst/>
                <a:gdLst/>
                <a:ahLst/>
                <a:cxnLst/>
                <a:rect l="0" t="0" r="r" b="b"/>
                <a:pathLst>
                  <a:path w="21600" h="21600">
                    <a:moveTo>
                      <a:pt x="0" y="0"/>
                    </a:moveTo>
                    <a:lnTo>
                      <a:pt x="21600" y="2700"/>
                    </a:lnTo>
                    <a:lnTo>
                      <a:pt x="21600" y="18900"/>
                    </a:lnTo>
                    <a:lnTo>
                      <a:pt x="0" y="21600"/>
                    </a:lnTo>
                    <a:close/>
                    <a:moveTo>
                      <a:pt x="0" y="0"/>
                    </a:moveTo>
                  </a:path>
                </a:pathLst>
              </a:custGeom>
              <a:solidFill>
                <a:srgbClr val="A3C1C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86" name="AutoShape 22"/>
              <p:cNvSpPr>
                <a:spLocks/>
              </p:cNvSpPr>
              <p:nvPr/>
            </p:nvSpPr>
            <p:spPr bwMode="auto">
              <a:xfrm>
                <a:off x="809" y="0"/>
                <a:ext cx="62" cy="496"/>
              </a:xfrm>
              <a:custGeom>
                <a:avLst/>
                <a:gdLst/>
                <a:ahLst/>
                <a:cxnLst/>
                <a:rect l="0" t="0" r="r" b="b"/>
                <a:pathLst>
                  <a:path w="21600" h="21600">
                    <a:moveTo>
                      <a:pt x="21600" y="0"/>
                    </a:moveTo>
                    <a:lnTo>
                      <a:pt x="0" y="2700"/>
                    </a:lnTo>
                    <a:lnTo>
                      <a:pt x="0" y="18900"/>
                    </a:lnTo>
                    <a:lnTo>
                      <a:pt x="21600" y="21600"/>
                    </a:lnTo>
                    <a:close/>
                    <a:moveTo>
                      <a:pt x="21600" y="0"/>
                    </a:moveTo>
                  </a:path>
                </a:pathLst>
              </a:custGeom>
              <a:solidFill>
                <a:srgbClr val="3D5B5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87" name="AutoShape 23"/>
              <p:cNvSpPr>
                <a:spLocks/>
              </p:cNvSpPr>
              <p:nvPr/>
            </p:nvSpPr>
            <p:spPr bwMode="auto">
              <a:xfrm>
                <a:off x="0" y="434"/>
                <a:ext cx="871" cy="62"/>
              </a:xfrm>
              <a:custGeom>
                <a:avLst/>
                <a:gdLst/>
                <a:ahLst/>
                <a:cxnLst/>
                <a:rect l="0" t="0" r="r" b="b"/>
                <a:pathLst>
                  <a:path w="21600" h="21600">
                    <a:moveTo>
                      <a:pt x="21600" y="21600"/>
                    </a:moveTo>
                    <a:lnTo>
                      <a:pt x="20061" y="0"/>
                    </a:lnTo>
                    <a:lnTo>
                      <a:pt x="1539" y="0"/>
                    </a:lnTo>
                    <a:lnTo>
                      <a:pt x="0" y="21600"/>
                    </a:lnTo>
                    <a:close/>
                    <a:moveTo>
                      <a:pt x="21600" y="21600"/>
                    </a:moveTo>
                  </a:path>
                </a:pathLst>
              </a:custGeom>
              <a:solidFill>
                <a:srgbClr val="517A7A"/>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88" name="AutoShape 24"/>
              <p:cNvSpPr>
                <a:spLocks/>
              </p:cNvSpPr>
              <p:nvPr/>
            </p:nvSpPr>
            <p:spPr bwMode="auto">
              <a:xfrm>
                <a:off x="0" y="0"/>
                <a:ext cx="871" cy="496"/>
              </a:xfrm>
              <a:custGeom>
                <a:avLst/>
                <a:gdLst/>
                <a:ahLst/>
                <a:cxnLst/>
                <a:rect l="0" t="0" r="r" b="b"/>
                <a:pathLst>
                  <a:path w="21600" h="21600">
                    <a:moveTo>
                      <a:pt x="1539" y="2700"/>
                    </a:moveTo>
                    <a:lnTo>
                      <a:pt x="1539" y="18900"/>
                    </a:lnTo>
                    <a:lnTo>
                      <a:pt x="20061" y="18900"/>
                    </a:lnTo>
                    <a:lnTo>
                      <a:pt x="20061" y="2700"/>
                    </a:lnTo>
                    <a:close/>
                    <a:moveTo>
                      <a:pt x="0" y="0"/>
                    </a:moveTo>
                    <a:lnTo>
                      <a:pt x="1539" y="2700"/>
                    </a:lnTo>
                    <a:moveTo>
                      <a:pt x="0" y="21600"/>
                    </a:moveTo>
                    <a:lnTo>
                      <a:pt x="1539" y="18900"/>
                    </a:lnTo>
                    <a:moveTo>
                      <a:pt x="21600" y="21600"/>
                    </a:moveTo>
                    <a:lnTo>
                      <a:pt x="20061" y="18900"/>
                    </a:lnTo>
                    <a:moveTo>
                      <a:pt x="21600" y="0"/>
                    </a:moveTo>
                    <a:lnTo>
                      <a:pt x="20061" y="2700"/>
                    </a:lnTo>
                  </a:path>
                </a:pathLst>
              </a:custGeom>
              <a:noFill/>
              <a:ln w="3175" cap="flat">
                <a:solidFill>
                  <a:srgbClr val="669999"/>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89" name="Rectangle 25"/>
              <p:cNvSpPr>
                <a:spLocks/>
              </p:cNvSpPr>
              <p:nvPr/>
            </p:nvSpPr>
            <p:spPr bwMode="auto">
              <a:xfrm>
                <a:off x="63" y="104"/>
                <a:ext cx="744" cy="288"/>
              </a:xfrm>
              <a:prstGeom prst="rect">
                <a:avLst/>
              </a:prstGeom>
              <a:noFill/>
              <a:ln>
                <a:noFill/>
              </a:ln>
              <a:extLst>
                <a:ext uri="{909E8E84-426E-40dd-AFC4-6F175D3DCCD1}"/>
                <a:ext uri="{91240B29-F687-4f45-9708-019B960494DF}"/>
              </a:extLst>
            </p:spPr>
            <p:txBody>
              <a:bodyPr lIns="0" tIns="0" rIns="0" bIns="0" anchor="ctr"/>
              <a:lstStyle/>
              <a:p>
                <a:pPr>
                  <a:defRPr/>
                </a:pPr>
                <a:r>
                  <a:rPr lang="en-US" sz="1000">
                    <a:effectLst>
                      <a:outerShdw blurRad="38100" dist="38100" dir="2700000" algn="tl">
                        <a:srgbClr val="000000"/>
                      </a:outerShdw>
                    </a:effectLst>
                    <a:ea typeface="MS PGothic" pitchFamily="34" charset="-128"/>
                  </a:rPr>
                  <a:t>Kalıtım</a:t>
                </a:r>
              </a:p>
              <a:p>
                <a:pPr>
                  <a:defRPr/>
                </a:pPr>
                <a:r>
                  <a:rPr lang="en-US" sz="1000">
                    <a:effectLst>
                      <a:outerShdw blurRad="38100" dist="38100" dir="2700000" algn="tl">
                        <a:srgbClr val="000000"/>
                      </a:outerShdw>
                    </a:effectLst>
                    <a:ea typeface="MS PGothic" pitchFamily="34" charset="-128"/>
                  </a:rPr>
                  <a:t>(Doğuştan Gelen Davranışlar)</a:t>
                </a:r>
              </a:p>
            </p:txBody>
          </p:sp>
        </p:grpSp>
        <p:grpSp>
          <p:nvGrpSpPr>
            <p:cNvPr id="10255" name="Group 34"/>
            <p:cNvGrpSpPr>
              <a:grpSpLocks/>
            </p:cNvGrpSpPr>
            <p:nvPr/>
          </p:nvGrpSpPr>
          <p:grpSpPr bwMode="auto">
            <a:xfrm>
              <a:off x="1525" y="745"/>
              <a:ext cx="871" cy="497"/>
              <a:chOff x="0" y="0"/>
              <a:chExt cx="871" cy="496"/>
            </a:xfrm>
          </p:grpSpPr>
          <p:sp>
            <p:nvSpPr>
              <p:cNvPr id="88091" name="AutoShape 27"/>
              <p:cNvSpPr>
                <a:spLocks/>
              </p:cNvSpPr>
              <p:nvPr/>
            </p:nvSpPr>
            <p:spPr bwMode="auto">
              <a:xfrm>
                <a:off x="0" y="0"/>
                <a:ext cx="871" cy="496"/>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669999"/>
                  </a:gs>
                  <a:gs pos="50000">
                    <a:srgbClr val="FFFFFF"/>
                  </a:gs>
                  <a:gs pos="100000">
                    <a:srgbClr val="669999"/>
                  </a:gs>
                </a:gsLst>
                <a:lin ang="18900000" scaled="1"/>
              </a:gradFill>
              <a:ln w="3175" cap="flat">
                <a:solidFill>
                  <a:srgbClr val="669999"/>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92" name="AutoShape 28"/>
              <p:cNvSpPr>
                <a:spLocks/>
              </p:cNvSpPr>
              <p:nvPr/>
            </p:nvSpPr>
            <p:spPr bwMode="auto">
              <a:xfrm>
                <a:off x="0" y="0"/>
                <a:ext cx="871" cy="62"/>
              </a:xfrm>
              <a:custGeom>
                <a:avLst/>
                <a:gdLst/>
                <a:ahLst/>
                <a:cxnLst/>
                <a:rect l="0" t="0" r="r" b="b"/>
                <a:pathLst>
                  <a:path w="21600" h="21600">
                    <a:moveTo>
                      <a:pt x="0" y="0"/>
                    </a:moveTo>
                    <a:lnTo>
                      <a:pt x="1539" y="21600"/>
                    </a:lnTo>
                    <a:lnTo>
                      <a:pt x="20061" y="21600"/>
                    </a:lnTo>
                    <a:lnTo>
                      <a:pt x="21600" y="0"/>
                    </a:lnTo>
                    <a:close/>
                    <a:moveTo>
                      <a:pt x="0" y="0"/>
                    </a:moveTo>
                  </a:path>
                </a:pathLst>
              </a:custGeom>
              <a:solidFill>
                <a:srgbClr val="84ADAD"/>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93" name="AutoShape 29"/>
              <p:cNvSpPr>
                <a:spLocks/>
              </p:cNvSpPr>
              <p:nvPr/>
            </p:nvSpPr>
            <p:spPr bwMode="auto">
              <a:xfrm>
                <a:off x="0" y="0"/>
                <a:ext cx="62" cy="496"/>
              </a:xfrm>
              <a:custGeom>
                <a:avLst/>
                <a:gdLst/>
                <a:ahLst/>
                <a:cxnLst/>
                <a:rect l="0" t="0" r="r" b="b"/>
                <a:pathLst>
                  <a:path w="21600" h="21600">
                    <a:moveTo>
                      <a:pt x="0" y="0"/>
                    </a:moveTo>
                    <a:lnTo>
                      <a:pt x="21600" y="2700"/>
                    </a:lnTo>
                    <a:lnTo>
                      <a:pt x="21600" y="18900"/>
                    </a:lnTo>
                    <a:lnTo>
                      <a:pt x="0" y="21600"/>
                    </a:lnTo>
                    <a:close/>
                    <a:moveTo>
                      <a:pt x="0" y="0"/>
                    </a:moveTo>
                  </a:path>
                </a:pathLst>
              </a:custGeom>
              <a:solidFill>
                <a:srgbClr val="A3C1C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94" name="AutoShape 30"/>
              <p:cNvSpPr>
                <a:spLocks/>
              </p:cNvSpPr>
              <p:nvPr/>
            </p:nvSpPr>
            <p:spPr bwMode="auto">
              <a:xfrm>
                <a:off x="809" y="0"/>
                <a:ext cx="62" cy="496"/>
              </a:xfrm>
              <a:custGeom>
                <a:avLst/>
                <a:gdLst/>
                <a:ahLst/>
                <a:cxnLst/>
                <a:rect l="0" t="0" r="r" b="b"/>
                <a:pathLst>
                  <a:path w="21600" h="21600">
                    <a:moveTo>
                      <a:pt x="21600" y="0"/>
                    </a:moveTo>
                    <a:lnTo>
                      <a:pt x="0" y="2700"/>
                    </a:lnTo>
                    <a:lnTo>
                      <a:pt x="0" y="18900"/>
                    </a:lnTo>
                    <a:lnTo>
                      <a:pt x="21600" y="21600"/>
                    </a:lnTo>
                    <a:close/>
                    <a:moveTo>
                      <a:pt x="21600" y="0"/>
                    </a:moveTo>
                  </a:path>
                </a:pathLst>
              </a:custGeom>
              <a:solidFill>
                <a:srgbClr val="3D5B5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95" name="AutoShape 31"/>
              <p:cNvSpPr>
                <a:spLocks/>
              </p:cNvSpPr>
              <p:nvPr/>
            </p:nvSpPr>
            <p:spPr bwMode="auto">
              <a:xfrm>
                <a:off x="0" y="434"/>
                <a:ext cx="871" cy="62"/>
              </a:xfrm>
              <a:custGeom>
                <a:avLst/>
                <a:gdLst/>
                <a:ahLst/>
                <a:cxnLst/>
                <a:rect l="0" t="0" r="r" b="b"/>
                <a:pathLst>
                  <a:path w="21600" h="21600">
                    <a:moveTo>
                      <a:pt x="21600" y="21600"/>
                    </a:moveTo>
                    <a:lnTo>
                      <a:pt x="20061" y="0"/>
                    </a:lnTo>
                    <a:lnTo>
                      <a:pt x="1539" y="0"/>
                    </a:lnTo>
                    <a:lnTo>
                      <a:pt x="0" y="21600"/>
                    </a:lnTo>
                    <a:close/>
                    <a:moveTo>
                      <a:pt x="21600" y="21600"/>
                    </a:moveTo>
                  </a:path>
                </a:pathLst>
              </a:custGeom>
              <a:solidFill>
                <a:srgbClr val="517A7A"/>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96" name="AutoShape 32"/>
              <p:cNvSpPr>
                <a:spLocks/>
              </p:cNvSpPr>
              <p:nvPr/>
            </p:nvSpPr>
            <p:spPr bwMode="auto">
              <a:xfrm>
                <a:off x="0" y="0"/>
                <a:ext cx="871" cy="496"/>
              </a:xfrm>
              <a:custGeom>
                <a:avLst/>
                <a:gdLst/>
                <a:ahLst/>
                <a:cxnLst/>
                <a:rect l="0" t="0" r="r" b="b"/>
                <a:pathLst>
                  <a:path w="21600" h="21600">
                    <a:moveTo>
                      <a:pt x="1539" y="2700"/>
                    </a:moveTo>
                    <a:lnTo>
                      <a:pt x="1539" y="18900"/>
                    </a:lnTo>
                    <a:lnTo>
                      <a:pt x="20061" y="18900"/>
                    </a:lnTo>
                    <a:lnTo>
                      <a:pt x="20061" y="2700"/>
                    </a:lnTo>
                    <a:close/>
                    <a:moveTo>
                      <a:pt x="0" y="0"/>
                    </a:moveTo>
                    <a:lnTo>
                      <a:pt x="1539" y="2700"/>
                    </a:lnTo>
                    <a:moveTo>
                      <a:pt x="0" y="21600"/>
                    </a:moveTo>
                    <a:lnTo>
                      <a:pt x="1539" y="18900"/>
                    </a:lnTo>
                    <a:moveTo>
                      <a:pt x="21600" y="21600"/>
                    </a:moveTo>
                    <a:lnTo>
                      <a:pt x="20061" y="18900"/>
                    </a:lnTo>
                    <a:moveTo>
                      <a:pt x="21600" y="0"/>
                    </a:moveTo>
                    <a:lnTo>
                      <a:pt x="20061" y="2700"/>
                    </a:lnTo>
                  </a:path>
                </a:pathLst>
              </a:custGeom>
              <a:noFill/>
              <a:ln w="3175" cap="flat">
                <a:solidFill>
                  <a:srgbClr val="669999"/>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097" name="Rectangle 33"/>
              <p:cNvSpPr>
                <a:spLocks/>
              </p:cNvSpPr>
              <p:nvPr/>
            </p:nvSpPr>
            <p:spPr bwMode="auto">
              <a:xfrm>
                <a:off x="63" y="192"/>
                <a:ext cx="744" cy="119"/>
              </a:xfrm>
              <a:prstGeom prst="rect">
                <a:avLst/>
              </a:prstGeom>
              <a:noFill/>
              <a:ln>
                <a:noFill/>
              </a:ln>
              <a:extLst>
                <a:ext uri="{909E8E84-426E-40dd-AFC4-6F175D3DCCD1}"/>
                <a:ext uri="{91240B29-F687-4f45-9708-019B960494DF}"/>
              </a:extLst>
            </p:spPr>
            <p:txBody>
              <a:bodyPr lIns="0" tIns="0" rIns="0" bIns="0" anchor="ctr"/>
              <a:lstStyle/>
              <a:p>
                <a:pPr>
                  <a:defRPr/>
                </a:pPr>
                <a:r>
                  <a:rPr lang="en-US" sz="1200">
                    <a:effectLst>
                      <a:outerShdw blurRad="38100" dist="38100" dir="2700000" algn="tl">
                        <a:srgbClr val="000000"/>
                      </a:outerShdw>
                    </a:effectLst>
                    <a:ea typeface="MS PGothic" pitchFamily="34" charset="-128"/>
                  </a:rPr>
                  <a:t>Geçici Davranışlar</a:t>
                </a:r>
              </a:p>
            </p:txBody>
          </p:sp>
        </p:grpSp>
        <p:grpSp>
          <p:nvGrpSpPr>
            <p:cNvPr id="10256" name="Group 42"/>
            <p:cNvGrpSpPr>
              <a:grpSpLocks/>
            </p:cNvGrpSpPr>
            <p:nvPr/>
          </p:nvGrpSpPr>
          <p:grpSpPr bwMode="auto">
            <a:xfrm>
              <a:off x="3050" y="681"/>
              <a:ext cx="872" cy="624"/>
              <a:chOff x="0" y="0"/>
              <a:chExt cx="871" cy="624"/>
            </a:xfrm>
          </p:grpSpPr>
          <p:sp>
            <p:nvSpPr>
              <p:cNvPr id="88099" name="AutoShape 35"/>
              <p:cNvSpPr>
                <a:spLocks/>
              </p:cNvSpPr>
              <p:nvPr/>
            </p:nvSpPr>
            <p:spPr bwMode="auto">
              <a:xfrm>
                <a:off x="0" y="63"/>
                <a:ext cx="871" cy="497"/>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669999"/>
                  </a:gs>
                  <a:gs pos="50000">
                    <a:srgbClr val="FFFFFF"/>
                  </a:gs>
                  <a:gs pos="100000">
                    <a:srgbClr val="669999"/>
                  </a:gs>
                </a:gsLst>
                <a:lin ang="18900000" scaled="1"/>
              </a:gradFill>
              <a:ln w="3175" cap="flat">
                <a:solidFill>
                  <a:srgbClr val="669999"/>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00" name="AutoShape 36"/>
              <p:cNvSpPr>
                <a:spLocks/>
              </p:cNvSpPr>
              <p:nvPr/>
            </p:nvSpPr>
            <p:spPr bwMode="auto">
              <a:xfrm>
                <a:off x="0" y="63"/>
                <a:ext cx="871" cy="62"/>
              </a:xfrm>
              <a:custGeom>
                <a:avLst/>
                <a:gdLst/>
                <a:ahLst/>
                <a:cxnLst/>
                <a:rect l="0" t="0" r="r" b="b"/>
                <a:pathLst>
                  <a:path w="21600" h="21600">
                    <a:moveTo>
                      <a:pt x="0" y="0"/>
                    </a:moveTo>
                    <a:lnTo>
                      <a:pt x="1539" y="21600"/>
                    </a:lnTo>
                    <a:lnTo>
                      <a:pt x="20061" y="21600"/>
                    </a:lnTo>
                    <a:lnTo>
                      <a:pt x="21600" y="0"/>
                    </a:lnTo>
                    <a:close/>
                    <a:moveTo>
                      <a:pt x="0" y="0"/>
                    </a:moveTo>
                  </a:path>
                </a:pathLst>
              </a:custGeom>
              <a:solidFill>
                <a:srgbClr val="84ADAD"/>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01" name="AutoShape 37"/>
              <p:cNvSpPr>
                <a:spLocks/>
              </p:cNvSpPr>
              <p:nvPr/>
            </p:nvSpPr>
            <p:spPr bwMode="auto">
              <a:xfrm>
                <a:off x="0" y="63"/>
                <a:ext cx="62" cy="497"/>
              </a:xfrm>
              <a:custGeom>
                <a:avLst/>
                <a:gdLst/>
                <a:ahLst/>
                <a:cxnLst/>
                <a:rect l="0" t="0" r="r" b="b"/>
                <a:pathLst>
                  <a:path w="21600" h="21600">
                    <a:moveTo>
                      <a:pt x="0" y="0"/>
                    </a:moveTo>
                    <a:lnTo>
                      <a:pt x="21600" y="2700"/>
                    </a:lnTo>
                    <a:lnTo>
                      <a:pt x="21600" y="18900"/>
                    </a:lnTo>
                    <a:lnTo>
                      <a:pt x="0" y="21600"/>
                    </a:lnTo>
                    <a:close/>
                    <a:moveTo>
                      <a:pt x="0" y="0"/>
                    </a:moveTo>
                  </a:path>
                </a:pathLst>
              </a:custGeom>
              <a:solidFill>
                <a:srgbClr val="A3C1C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02" name="AutoShape 38"/>
              <p:cNvSpPr>
                <a:spLocks/>
              </p:cNvSpPr>
              <p:nvPr/>
            </p:nvSpPr>
            <p:spPr bwMode="auto">
              <a:xfrm>
                <a:off x="809" y="63"/>
                <a:ext cx="62" cy="497"/>
              </a:xfrm>
              <a:custGeom>
                <a:avLst/>
                <a:gdLst/>
                <a:ahLst/>
                <a:cxnLst/>
                <a:rect l="0" t="0" r="r" b="b"/>
                <a:pathLst>
                  <a:path w="21600" h="21600">
                    <a:moveTo>
                      <a:pt x="21600" y="0"/>
                    </a:moveTo>
                    <a:lnTo>
                      <a:pt x="0" y="2700"/>
                    </a:lnTo>
                    <a:lnTo>
                      <a:pt x="0" y="18900"/>
                    </a:lnTo>
                    <a:lnTo>
                      <a:pt x="21600" y="21600"/>
                    </a:lnTo>
                    <a:close/>
                    <a:moveTo>
                      <a:pt x="21600" y="0"/>
                    </a:moveTo>
                  </a:path>
                </a:pathLst>
              </a:custGeom>
              <a:solidFill>
                <a:srgbClr val="3D5B5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03" name="AutoShape 39"/>
              <p:cNvSpPr>
                <a:spLocks/>
              </p:cNvSpPr>
              <p:nvPr/>
            </p:nvSpPr>
            <p:spPr bwMode="auto">
              <a:xfrm>
                <a:off x="0" y="498"/>
                <a:ext cx="871" cy="62"/>
              </a:xfrm>
              <a:custGeom>
                <a:avLst/>
                <a:gdLst/>
                <a:ahLst/>
                <a:cxnLst/>
                <a:rect l="0" t="0" r="r" b="b"/>
                <a:pathLst>
                  <a:path w="21600" h="21600">
                    <a:moveTo>
                      <a:pt x="21600" y="21600"/>
                    </a:moveTo>
                    <a:lnTo>
                      <a:pt x="20061" y="0"/>
                    </a:lnTo>
                    <a:lnTo>
                      <a:pt x="1539" y="0"/>
                    </a:lnTo>
                    <a:lnTo>
                      <a:pt x="0" y="21600"/>
                    </a:lnTo>
                    <a:close/>
                    <a:moveTo>
                      <a:pt x="21600" y="21600"/>
                    </a:moveTo>
                  </a:path>
                </a:pathLst>
              </a:custGeom>
              <a:solidFill>
                <a:srgbClr val="517A7A"/>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04" name="AutoShape 40"/>
              <p:cNvSpPr>
                <a:spLocks/>
              </p:cNvSpPr>
              <p:nvPr/>
            </p:nvSpPr>
            <p:spPr bwMode="auto">
              <a:xfrm>
                <a:off x="0" y="63"/>
                <a:ext cx="871" cy="497"/>
              </a:xfrm>
              <a:custGeom>
                <a:avLst/>
                <a:gdLst/>
                <a:ahLst/>
                <a:cxnLst/>
                <a:rect l="0" t="0" r="r" b="b"/>
                <a:pathLst>
                  <a:path w="21600" h="21600">
                    <a:moveTo>
                      <a:pt x="1539" y="2700"/>
                    </a:moveTo>
                    <a:lnTo>
                      <a:pt x="1539" y="18900"/>
                    </a:lnTo>
                    <a:lnTo>
                      <a:pt x="20061" y="18900"/>
                    </a:lnTo>
                    <a:lnTo>
                      <a:pt x="20061" y="2700"/>
                    </a:lnTo>
                    <a:close/>
                    <a:moveTo>
                      <a:pt x="0" y="0"/>
                    </a:moveTo>
                    <a:lnTo>
                      <a:pt x="1539" y="2700"/>
                    </a:lnTo>
                    <a:moveTo>
                      <a:pt x="0" y="21600"/>
                    </a:moveTo>
                    <a:lnTo>
                      <a:pt x="1539" y="18900"/>
                    </a:lnTo>
                    <a:moveTo>
                      <a:pt x="21600" y="21600"/>
                    </a:moveTo>
                    <a:lnTo>
                      <a:pt x="20061" y="18900"/>
                    </a:lnTo>
                    <a:moveTo>
                      <a:pt x="21600" y="0"/>
                    </a:moveTo>
                    <a:lnTo>
                      <a:pt x="20061" y="2700"/>
                    </a:lnTo>
                  </a:path>
                </a:pathLst>
              </a:custGeom>
              <a:noFill/>
              <a:ln w="3175" cap="flat">
                <a:solidFill>
                  <a:srgbClr val="669999"/>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05" name="Rectangle 41"/>
              <p:cNvSpPr>
                <a:spLocks/>
              </p:cNvSpPr>
              <p:nvPr/>
            </p:nvSpPr>
            <p:spPr bwMode="auto">
              <a:xfrm>
                <a:off x="63" y="0"/>
                <a:ext cx="744" cy="624"/>
              </a:xfrm>
              <a:prstGeom prst="rect">
                <a:avLst/>
              </a:prstGeom>
              <a:noFill/>
              <a:ln>
                <a:noFill/>
              </a:ln>
              <a:extLst>
                <a:ext uri="{909E8E84-426E-40dd-AFC4-6F175D3DCCD1}"/>
                <a:ext uri="{91240B29-F687-4f45-9708-019B960494DF}"/>
              </a:extLst>
            </p:spPr>
            <p:txBody>
              <a:bodyPr lIns="0" tIns="0" rIns="0" bIns="0" anchor="ctr"/>
              <a:lstStyle/>
              <a:p>
                <a:pPr>
                  <a:defRPr/>
                </a:pPr>
                <a:endParaRPr lang="en-US" sz="1100">
                  <a:effectLst>
                    <a:outerShdw blurRad="38100" dist="38100" dir="2700000" algn="tl">
                      <a:srgbClr val="000000"/>
                    </a:outerShdw>
                  </a:effectLst>
                  <a:ea typeface="MS PGothic" pitchFamily="34" charset="-128"/>
                </a:endParaRPr>
              </a:p>
              <a:p>
                <a:pPr>
                  <a:defRPr/>
                </a:pPr>
                <a:endParaRPr lang="en-US" sz="1100">
                  <a:effectLst>
                    <a:outerShdw blurRad="38100" dist="38100" dir="2700000" algn="tl">
                      <a:srgbClr val="000000"/>
                    </a:outerShdw>
                  </a:effectLst>
                  <a:ea typeface="MS PGothic" pitchFamily="34" charset="-128"/>
                </a:endParaRPr>
              </a:p>
              <a:p>
                <a:pPr>
                  <a:defRPr/>
                </a:pPr>
                <a:endParaRPr lang="en-US" sz="1100">
                  <a:effectLst>
                    <a:outerShdw blurRad="38100" dist="38100" dir="2700000" algn="tl">
                      <a:srgbClr val="000000"/>
                    </a:outerShdw>
                  </a:effectLst>
                  <a:ea typeface="MS PGothic" pitchFamily="34" charset="-128"/>
                </a:endParaRPr>
              </a:p>
              <a:p>
                <a:pPr>
                  <a:defRPr/>
                </a:pPr>
                <a:r>
                  <a:rPr lang="en-US" sz="1100">
                    <a:effectLst>
                      <a:outerShdw blurRad="38100" dist="38100" dir="2700000" algn="tl">
                        <a:srgbClr val="000000"/>
                      </a:outerShdw>
                    </a:effectLst>
                    <a:ea typeface="MS PGothic" pitchFamily="34" charset="-128"/>
                  </a:rPr>
                  <a:t>Çevre</a:t>
                </a:r>
              </a:p>
              <a:p>
                <a:pPr>
                  <a:defRPr/>
                </a:pPr>
                <a:r>
                  <a:rPr lang="en-US" sz="1100">
                    <a:effectLst>
                      <a:outerShdw blurRad="38100" dist="38100" dir="2700000" algn="tl">
                        <a:srgbClr val="000000"/>
                      </a:outerShdw>
                    </a:effectLst>
                    <a:ea typeface="MS PGothic" pitchFamily="34" charset="-128"/>
                  </a:rPr>
                  <a:t> (Öğrenilmiş Davranışlar)</a:t>
                </a:r>
              </a:p>
            </p:txBody>
          </p:sp>
        </p:grpSp>
        <p:grpSp>
          <p:nvGrpSpPr>
            <p:cNvPr id="10257" name="Group 50"/>
            <p:cNvGrpSpPr>
              <a:grpSpLocks/>
            </p:cNvGrpSpPr>
            <p:nvPr/>
          </p:nvGrpSpPr>
          <p:grpSpPr bwMode="auto">
            <a:xfrm>
              <a:off x="0" y="1490"/>
              <a:ext cx="871" cy="497"/>
              <a:chOff x="0" y="0"/>
              <a:chExt cx="871" cy="496"/>
            </a:xfrm>
          </p:grpSpPr>
          <p:sp>
            <p:nvSpPr>
              <p:cNvPr id="88107" name="AutoShape 43"/>
              <p:cNvSpPr>
                <a:spLocks/>
              </p:cNvSpPr>
              <p:nvPr/>
            </p:nvSpPr>
            <p:spPr bwMode="auto">
              <a:xfrm>
                <a:off x="0" y="0"/>
                <a:ext cx="871" cy="496"/>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7E9CE8"/>
                  </a:gs>
                  <a:gs pos="50000">
                    <a:srgbClr val="FFFFFF"/>
                  </a:gs>
                  <a:gs pos="100000">
                    <a:srgbClr val="7E9CE8"/>
                  </a:gs>
                </a:gsLst>
                <a:lin ang="18900000" scaled="1"/>
              </a:gradFill>
              <a:ln w="3175" cap="flat">
                <a:solidFill>
                  <a:srgbClr val="7E9CE8"/>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08" name="AutoShape 44"/>
              <p:cNvSpPr>
                <a:spLocks/>
              </p:cNvSpPr>
              <p:nvPr/>
            </p:nvSpPr>
            <p:spPr bwMode="auto">
              <a:xfrm>
                <a:off x="0" y="0"/>
                <a:ext cx="871" cy="62"/>
              </a:xfrm>
              <a:custGeom>
                <a:avLst/>
                <a:gdLst/>
                <a:ahLst/>
                <a:cxnLst/>
                <a:rect l="0" t="0" r="r" b="b"/>
                <a:pathLst>
                  <a:path w="21600" h="21600">
                    <a:moveTo>
                      <a:pt x="0" y="0"/>
                    </a:moveTo>
                    <a:lnTo>
                      <a:pt x="1540" y="21600"/>
                    </a:lnTo>
                    <a:lnTo>
                      <a:pt x="20060" y="21600"/>
                    </a:lnTo>
                    <a:lnTo>
                      <a:pt x="21600" y="0"/>
                    </a:lnTo>
                    <a:close/>
                    <a:moveTo>
                      <a:pt x="0" y="0"/>
                    </a:moveTo>
                  </a:path>
                </a:pathLst>
              </a:custGeom>
              <a:solidFill>
                <a:srgbClr val="97AFEC"/>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09" name="AutoShape 45"/>
              <p:cNvSpPr>
                <a:spLocks/>
              </p:cNvSpPr>
              <p:nvPr/>
            </p:nvSpPr>
            <p:spPr bwMode="auto">
              <a:xfrm>
                <a:off x="0" y="0"/>
                <a:ext cx="62" cy="496"/>
              </a:xfrm>
              <a:custGeom>
                <a:avLst/>
                <a:gdLst/>
                <a:ahLst/>
                <a:cxnLst/>
                <a:rect l="0" t="0" r="r" b="b"/>
                <a:pathLst>
                  <a:path w="21600" h="21600">
                    <a:moveTo>
                      <a:pt x="0" y="0"/>
                    </a:moveTo>
                    <a:lnTo>
                      <a:pt x="21600" y="2700"/>
                    </a:lnTo>
                    <a:lnTo>
                      <a:pt x="21600" y="18900"/>
                    </a:lnTo>
                    <a:lnTo>
                      <a:pt x="0" y="21600"/>
                    </a:lnTo>
                    <a:close/>
                    <a:moveTo>
                      <a:pt x="0" y="0"/>
                    </a:moveTo>
                  </a:path>
                </a:pathLst>
              </a:custGeom>
              <a:solidFill>
                <a:srgbClr val="B1C3F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10" name="AutoShape 46"/>
              <p:cNvSpPr>
                <a:spLocks/>
              </p:cNvSpPr>
              <p:nvPr/>
            </p:nvSpPr>
            <p:spPr bwMode="auto">
              <a:xfrm>
                <a:off x="809" y="0"/>
                <a:ext cx="62" cy="496"/>
              </a:xfrm>
              <a:custGeom>
                <a:avLst/>
                <a:gdLst/>
                <a:ahLst/>
                <a:cxnLst/>
                <a:rect l="0" t="0" r="r" b="b"/>
                <a:pathLst>
                  <a:path w="21600" h="21600">
                    <a:moveTo>
                      <a:pt x="21600" y="0"/>
                    </a:moveTo>
                    <a:lnTo>
                      <a:pt x="0" y="2700"/>
                    </a:lnTo>
                    <a:lnTo>
                      <a:pt x="0" y="18900"/>
                    </a:lnTo>
                    <a:lnTo>
                      <a:pt x="21600" y="21600"/>
                    </a:lnTo>
                    <a:close/>
                    <a:moveTo>
                      <a:pt x="21600" y="0"/>
                    </a:moveTo>
                  </a:path>
                </a:pathLst>
              </a:custGeom>
              <a:solidFill>
                <a:srgbClr val="4B5D8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11" name="AutoShape 47"/>
              <p:cNvSpPr>
                <a:spLocks/>
              </p:cNvSpPr>
              <p:nvPr/>
            </p:nvSpPr>
            <p:spPr bwMode="auto">
              <a:xfrm>
                <a:off x="0" y="434"/>
                <a:ext cx="871" cy="62"/>
              </a:xfrm>
              <a:custGeom>
                <a:avLst/>
                <a:gdLst/>
                <a:ahLst/>
                <a:cxnLst/>
                <a:rect l="0" t="0" r="r" b="b"/>
                <a:pathLst>
                  <a:path w="21600" h="21600">
                    <a:moveTo>
                      <a:pt x="21600" y="21600"/>
                    </a:moveTo>
                    <a:lnTo>
                      <a:pt x="20060" y="0"/>
                    </a:lnTo>
                    <a:lnTo>
                      <a:pt x="1540" y="0"/>
                    </a:lnTo>
                    <a:lnTo>
                      <a:pt x="0" y="21600"/>
                    </a:lnTo>
                    <a:close/>
                    <a:moveTo>
                      <a:pt x="21600" y="21600"/>
                    </a:moveTo>
                  </a:path>
                </a:pathLst>
              </a:custGeom>
              <a:solidFill>
                <a:srgbClr val="647CB9"/>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12" name="AutoShape 48"/>
              <p:cNvSpPr>
                <a:spLocks/>
              </p:cNvSpPr>
              <p:nvPr/>
            </p:nvSpPr>
            <p:spPr bwMode="auto">
              <a:xfrm>
                <a:off x="0" y="0"/>
                <a:ext cx="871" cy="496"/>
              </a:xfrm>
              <a:custGeom>
                <a:avLst/>
                <a:gdLst/>
                <a:ahLst/>
                <a:cxnLst/>
                <a:rect l="0" t="0" r="r" b="b"/>
                <a:pathLst>
                  <a:path w="21600" h="21600">
                    <a:moveTo>
                      <a:pt x="1540" y="2700"/>
                    </a:moveTo>
                    <a:lnTo>
                      <a:pt x="1540" y="18900"/>
                    </a:lnTo>
                    <a:lnTo>
                      <a:pt x="20060" y="18900"/>
                    </a:lnTo>
                    <a:lnTo>
                      <a:pt x="20060" y="2700"/>
                    </a:lnTo>
                    <a:close/>
                    <a:moveTo>
                      <a:pt x="0" y="0"/>
                    </a:moveTo>
                    <a:lnTo>
                      <a:pt x="1540" y="2700"/>
                    </a:lnTo>
                    <a:moveTo>
                      <a:pt x="0" y="21600"/>
                    </a:moveTo>
                    <a:lnTo>
                      <a:pt x="1540" y="18900"/>
                    </a:lnTo>
                    <a:moveTo>
                      <a:pt x="21600" y="21600"/>
                    </a:moveTo>
                    <a:lnTo>
                      <a:pt x="20060" y="18900"/>
                    </a:lnTo>
                    <a:moveTo>
                      <a:pt x="21600" y="0"/>
                    </a:moveTo>
                    <a:lnTo>
                      <a:pt x="20060" y="2700"/>
                    </a:lnTo>
                  </a:path>
                </a:pathLst>
              </a:custGeom>
              <a:noFill/>
              <a:ln w="3175" cap="flat">
                <a:solidFill>
                  <a:srgbClr val="7E9CE8"/>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13" name="Rectangle 49"/>
              <p:cNvSpPr>
                <a:spLocks/>
              </p:cNvSpPr>
              <p:nvPr/>
            </p:nvSpPr>
            <p:spPr bwMode="auto">
              <a:xfrm>
                <a:off x="63" y="192"/>
                <a:ext cx="744" cy="119"/>
              </a:xfrm>
              <a:prstGeom prst="rect">
                <a:avLst/>
              </a:prstGeom>
              <a:noFill/>
              <a:ln>
                <a:noFill/>
              </a:ln>
              <a:extLst>
                <a:ext uri="{909E8E84-426E-40dd-AFC4-6F175D3DCCD1}"/>
                <a:ext uri="{91240B29-F687-4f45-9708-019B960494DF}"/>
              </a:extLst>
            </p:spPr>
            <p:txBody>
              <a:bodyPr lIns="0" tIns="0" rIns="0" bIns="0" anchor="ctr"/>
              <a:lstStyle/>
              <a:p>
                <a:pPr>
                  <a:defRPr/>
                </a:pPr>
                <a:r>
                  <a:rPr lang="en-US" sz="1200">
                    <a:effectLst>
                      <a:outerShdw blurRad="38100" dist="38100" dir="2700000" algn="tl">
                        <a:srgbClr val="000000"/>
                      </a:outerShdw>
                    </a:effectLst>
                    <a:ea typeface="MS PGothic" pitchFamily="34" charset="-128"/>
                  </a:rPr>
                  <a:t>Refleks</a:t>
                </a:r>
              </a:p>
            </p:txBody>
          </p:sp>
        </p:grpSp>
        <p:grpSp>
          <p:nvGrpSpPr>
            <p:cNvPr id="10258" name="Group 58"/>
            <p:cNvGrpSpPr>
              <a:grpSpLocks/>
            </p:cNvGrpSpPr>
            <p:nvPr/>
          </p:nvGrpSpPr>
          <p:grpSpPr bwMode="auto">
            <a:xfrm>
              <a:off x="1016" y="1490"/>
              <a:ext cx="872" cy="497"/>
              <a:chOff x="0" y="0"/>
              <a:chExt cx="871" cy="496"/>
            </a:xfrm>
          </p:grpSpPr>
          <p:sp>
            <p:nvSpPr>
              <p:cNvPr id="88115" name="AutoShape 51"/>
              <p:cNvSpPr>
                <a:spLocks/>
              </p:cNvSpPr>
              <p:nvPr/>
            </p:nvSpPr>
            <p:spPr bwMode="auto">
              <a:xfrm>
                <a:off x="0" y="0"/>
                <a:ext cx="871" cy="496"/>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7E9CE8"/>
                  </a:gs>
                  <a:gs pos="50000">
                    <a:srgbClr val="FFFFFF"/>
                  </a:gs>
                  <a:gs pos="100000">
                    <a:srgbClr val="7E9CE8"/>
                  </a:gs>
                </a:gsLst>
                <a:lin ang="18900000" scaled="1"/>
              </a:gradFill>
              <a:ln w="3175" cap="flat">
                <a:solidFill>
                  <a:srgbClr val="7E9CE8"/>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16" name="AutoShape 52"/>
              <p:cNvSpPr>
                <a:spLocks/>
              </p:cNvSpPr>
              <p:nvPr/>
            </p:nvSpPr>
            <p:spPr bwMode="auto">
              <a:xfrm>
                <a:off x="0" y="0"/>
                <a:ext cx="871" cy="62"/>
              </a:xfrm>
              <a:custGeom>
                <a:avLst/>
                <a:gdLst/>
                <a:ahLst/>
                <a:cxnLst/>
                <a:rect l="0" t="0" r="r" b="b"/>
                <a:pathLst>
                  <a:path w="21600" h="21600">
                    <a:moveTo>
                      <a:pt x="0" y="0"/>
                    </a:moveTo>
                    <a:lnTo>
                      <a:pt x="1540" y="21600"/>
                    </a:lnTo>
                    <a:lnTo>
                      <a:pt x="20060" y="21600"/>
                    </a:lnTo>
                    <a:lnTo>
                      <a:pt x="21600" y="0"/>
                    </a:lnTo>
                    <a:close/>
                    <a:moveTo>
                      <a:pt x="0" y="0"/>
                    </a:moveTo>
                  </a:path>
                </a:pathLst>
              </a:custGeom>
              <a:solidFill>
                <a:srgbClr val="97AFEC"/>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17" name="AutoShape 53"/>
              <p:cNvSpPr>
                <a:spLocks/>
              </p:cNvSpPr>
              <p:nvPr/>
            </p:nvSpPr>
            <p:spPr bwMode="auto">
              <a:xfrm>
                <a:off x="0" y="0"/>
                <a:ext cx="62" cy="496"/>
              </a:xfrm>
              <a:custGeom>
                <a:avLst/>
                <a:gdLst/>
                <a:ahLst/>
                <a:cxnLst/>
                <a:rect l="0" t="0" r="r" b="b"/>
                <a:pathLst>
                  <a:path w="21600" h="21600">
                    <a:moveTo>
                      <a:pt x="0" y="0"/>
                    </a:moveTo>
                    <a:lnTo>
                      <a:pt x="21600" y="2700"/>
                    </a:lnTo>
                    <a:lnTo>
                      <a:pt x="21600" y="18900"/>
                    </a:lnTo>
                    <a:lnTo>
                      <a:pt x="0" y="21600"/>
                    </a:lnTo>
                    <a:close/>
                    <a:moveTo>
                      <a:pt x="0" y="0"/>
                    </a:moveTo>
                  </a:path>
                </a:pathLst>
              </a:custGeom>
              <a:solidFill>
                <a:srgbClr val="B1C3F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18" name="AutoShape 54"/>
              <p:cNvSpPr>
                <a:spLocks/>
              </p:cNvSpPr>
              <p:nvPr/>
            </p:nvSpPr>
            <p:spPr bwMode="auto">
              <a:xfrm>
                <a:off x="809" y="0"/>
                <a:ext cx="62" cy="496"/>
              </a:xfrm>
              <a:custGeom>
                <a:avLst/>
                <a:gdLst/>
                <a:ahLst/>
                <a:cxnLst/>
                <a:rect l="0" t="0" r="r" b="b"/>
                <a:pathLst>
                  <a:path w="21600" h="21600">
                    <a:moveTo>
                      <a:pt x="21600" y="0"/>
                    </a:moveTo>
                    <a:lnTo>
                      <a:pt x="0" y="2700"/>
                    </a:lnTo>
                    <a:lnTo>
                      <a:pt x="0" y="18900"/>
                    </a:lnTo>
                    <a:lnTo>
                      <a:pt x="21600" y="21600"/>
                    </a:lnTo>
                    <a:close/>
                    <a:moveTo>
                      <a:pt x="21600" y="0"/>
                    </a:moveTo>
                  </a:path>
                </a:pathLst>
              </a:custGeom>
              <a:solidFill>
                <a:srgbClr val="4B5D8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19" name="AutoShape 55"/>
              <p:cNvSpPr>
                <a:spLocks/>
              </p:cNvSpPr>
              <p:nvPr/>
            </p:nvSpPr>
            <p:spPr bwMode="auto">
              <a:xfrm>
                <a:off x="0" y="434"/>
                <a:ext cx="871" cy="62"/>
              </a:xfrm>
              <a:custGeom>
                <a:avLst/>
                <a:gdLst/>
                <a:ahLst/>
                <a:cxnLst/>
                <a:rect l="0" t="0" r="r" b="b"/>
                <a:pathLst>
                  <a:path w="21600" h="21600">
                    <a:moveTo>
                      <a:pt x="21600" y="21600"/>
                    </a:moveTo>
                    <a:lnTo>
                      <a:pt x="20060" y="0"/>
                    </a:lnTo>
                    <a:lnTo>
                      <a:pt x="1540" y="0"/>
                    </a:lnTo>
                    <a:lnTo>
                      <a:pt x="0" y="21600"/>
                    </a:lnTo>
                    <a:close/>
                    <a:moveTo>
                      <a:pt x="21600" y="21600"/>
                    </a:moveTo>
                  </a:path>
                </a:pathLst>
              </a:custGeom>
              <a:solidFill>
                <a:srgbClr val="647CB9"/>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20" name="AutoShape 56"/>
              <p:cNvSpPr>
                <a:spLocks/>
              </p:cNvSpPr>
              <p:nvPr/>
            </p:nvSpPr>
            <p:spPr bwMode="auto">
              <a:xfrm>
                <a:off x="0" y="0"/>
                <a:ext cx="871" cy="496"/>
              </a:xfrm>
              <a:custGeom>
                <a:avLst/>
                <a:gdLst/>
                <a:ahLst/>
                <a:cxnLst/>
                <a:rect l="0" t="0" r="r" b="b"/>
                <a:pathLst>
                  <a:path w="21600" h="21600">
                    <a:moveTo>
                      <a:pt x="1540" y="2700"/>
                    </a:moveTo>
                    <a:lnTo>
                      <a:pt x="1540" y="18900"/>
                    </a:lnTo>
                    <a:lnTo>
                      <a:pt x="20060" y="18900"/>
                    </a:lnTo>
                    <a:lnTo>
                      <a:pt x="20060" y="2700"/>
                    </a:lnTo>
                    <a:close/>
                    <a:moveTo>
                      <a:pt x="0" y="0"/>
                    </a:moveTo>
                    <a:lnTo>
                      <a:pt x="1540" y="2700"/>
                    </a:lnTo>
                    <a:moveTo>
                      <a:pt x="0" y="21600"/>
                    </a:moveTo>
                    <a:lnTo>
                      <a:pt x="1540" y="18900"/>
                    </a:lnTo>
                    <a:moveTo>
                      <a:pt x="21600" y="21600"/>
                    </a:moveTo>
                    <a:lnTo>
                      <a:pt x="20060" y="18900"/>
                    </a:lnTo>
                    <a:moveTo>
                      <a:pt x="21600" y="0"/>
                    </a:moveTo>
                    <a:lnTo>
                      <a:pt x="20060" y="2700"/>
                    </a:lnTo>
                  </a:path>
                </a:pathLst>
              </a:custGeom>
              <a:noFill/>
              <a:ln w="3175" cap="flat">
                <a:solidFill>
                  <a:srgbClr val="7E9CE8"/>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21" name="Rectangle 57"/>
              <p:cNvSpPr>
                <a:spLocks/>
              </p:cNvSpPr>
              <p:nvPr/>
            </p:nvSpPr>
            <p:spPr bwMode="auto">
              <a:xfrm>
                <a:off x="63" y="192"/>
                <a:ext cx="744" cy="119"/>
              </a:xfrm>
              <a:prstGeom prst="rect">
                <a:avLst/>
              </a:prstGeom>
              <a:noFill/>
              <a:ln>
                <a:noFill/>
              </a:ln>
              <a:extLst>
                <a:ext uri="{909E8E84-426E-40dd-AFC4-6F175D3DCCD1}"/>
                <a:ext uri="{91240B29-F687-4f45-9708-019B960494DF}"/>
              </a:extLst>
            </p:spPr>
            <p:txBody>
              <a:bodyPr lIns="0" tIns="0" rIns="0" bIns="0" anchor="ctr"/>
              <a:lstStyle/>
              <a:p>
                <a:pPr>
                  <a:defRPr/>
                </a:pPr>
                <a:r>
                  <a:rPr lang="en-US" sz="1200">
                    <a:effectLst>
                      <a:outerShdw blurRad="38100" dist="38100" dir="2700000" algn="tl">
                        <a:srgbClr val="000000"/>
                      </a:outerShdw>
                    </a:effectLst>
                    <a:ea typeface="MS PGothic" pitchFamily="34" charset="-128"/>
                  </a:rPr>
                  <a:t>İçgüdü</a:t>
                </a:r>
              </a:p>
            </p:txBody>
          </p:sp>
        </p:grpSp>
        <p:grpSp>
          <p:nvGrpSpPr>
            <p:cNvPr id="10259" name="Group 66"/>
            <p:cNvGrpSpPr>
              <a:grpSpLocks/>
            </p:cNvGrpSpPr>
            <p:nvPr/>
          </p:nvGrpSpPr>
          <p:grpSpPr bwMode="auto">
            <a:xfrm>
              <a:off x="2033" y="1490"/>
              <a:ext cx="872" cy="497"/>
              <a:chOff x="0" y="0"/>
              <a:chExt cx="871" cy="496"/>
            </a:xfrm>
          </p:grpSpPr>
          <p:sp>
            <p:nvSpPr>
              <p:cNvPr id="88123" name="AutoShape 59"/>
              <p:cNvSpPr>
                <a:spLocks/>
              </p:cNvSpPr>
              <p:nvPr/>
            </p:nvSpPr>
            <p:spPr bwMode="auto">
              <a:xfrm>
                <a:off x="0" y="0"/>
                <a:ext cx="871" cy="496"/>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7E9CE8"/>
                  </a:gs>
                  <a:gs pos="50000">
                    <a:srgbClr val="FFFFFF"/>
                  </a:gs>
                  <a:gs pos="100000">
                    <a:srgbClr val="7E9CE8"/>
                  </a:gs>
                </a:gsLst>
                <a:lin ang="18900000" scaled="1"/>
              </a:gradFill>
              <a:ln w="3175" cap="flat">
                <a:solidFill>
                  <a:srgbClr val="7E9CE8"/>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24" name="AutoShape 60"/>
              <p:cNvSpPr>
                <a:spLocks/>
              </p:cNvSpPr>
              <p:nvPr/>
            </p:nvSpPr>
            <p:spPr bwMode="auto">
              <a:xfrm>
                <a:off x="0" y="0"/>
                <a:ext cx="871" cy="62"/>
              </a:xfrm>
              <a:custGeom>
                <a:avLst/>
                <a:gdLst/>
                <a:ahLst/>
                <a:cxnLst/>
                <a:rect l="0" t="0" r="r" b="b"/>
                <a:pathLst>
                  <a:path w="21600" h="21600">
                    <a:moveTo>
                      <a:pt x="0" y="0"/>
                    </a:moveTo>
                    <a:lnTo>
                      <a:pt x="1539" y="21600"/>
                    </a:lnTo>
                    <a:lnTo>
                      <a:pt x="20061" y="21600"/>
                    </a:lnTo>
                    <a:lnTo>
                      <a:pt x="21600" y="0"/>
                    </a:lnTo>
                    <a:close/>
                    <a:moveTo>
                      <a:pt x="0" y="0"/>
                    </a:moveTo>
                  </a:path>
                </a:pathLst>
              </a:custGeom>
              <a:solidFill>
                <a:srgbClr val="97AFEC"/>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25" name="AutoShape 61"/>
              <p:cNvSpPr>
                <a:spLocks/>
              </p:cNvSpPr>
              <p:nvPr/>
            </p:nvSpPr>
            <p:spPr bwMode="auto">
              <a:xfrm>
                <a:off x="0" y="0"/>
                <a:ext cx="62" cy="496"/>
              </a:xfrm>
              <a:custGeom>
                <a:avLst/>
                <a:gdLst/>
                <a:ahLst/>
                <a:cxnLst/>
                <a:rect l="0" t="0" r="r" b="b"/>
                <a:pathLst>
                  <a:path w="21600" h="21600">
                    <a:moveTo>
                      <a:pt x="0" y="0"/>
                    </a:moveTo>
                    <a:lnTo>
                      <a:pt x="21600" y="2700"/>
                    </a:lnTo>
                    <a:lnTo>
                      <a:pt x="21600" y="18900"/>
                    </a:lnTo>
                    <a:lnTo>
                      <a:pt x="0" y="21600"/>
                    </a:lnTo>
                    <a:close/>
                    <a:moveTo>
                      <a:pt x="0" y="0"/>
                    </a:moveTo>
                  </a:path>
                </a:pathLst>
              </a:custGeom>
              <a:solidFill>
                <a:srgbClr val="B1C3F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26" name="AutoShape 62"/>
              <p:cNvSpPr>
                <a:spLocks/>
              </p:cNvSpPr>
              <p:nvPr/>
            </p:nvSpPr>
            <p:spPr bwMode="auto">
              <a:xfrm>
                <a:off x="809" y="0"/>
                <a:ext cx="62" cy="496"/>
              </a:xfrm>
              <a:custGeom>
                <a:avLst/>
                <a:gdLst/>
                <a:ahLst/>
                <a:cxnLst/>
                <a:rect l="0" t="0" r="r" b="b"/>
                <a:pathLst>
                  <a:path w="21600" h="21600">
                    <a:moveTo>
                      <a:pt x="21600" y="0"/>
                    </a:moveTo>
                    <a:lnTo>
                      <a:pt x="0" y="2700"/>
                    </a:lnTo>
                    <a:lnTo>
                      <a:pt x="0" y="18900"/>
                    </a:lnTo>
                    <a:lnTo>
                      <a:pt x="21600" y="21600"/>
                    </a:lnTo>
                    <a:close/>
                    <a:moveTo>
                      <a:pt x="21600" y="0"/>
                    </a:moveTo>
                  </a:path>
                </a:pathLst>
              </a:custGeom>
              <a:solidFill>
                <a:srgbClr val="4B5D8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27" name="AutoShape 63"/>
              <p:cNvSpPr>
                <a:spLocks/>
              </p:cNvSpPr>
              <p:nvPr/>
            </p:nvSpPr>
            <p:spPr bwMode="auto">
              <a:xfrm>
                <a:off x="0" y="434"/>
                <a:ext cx="871" cy="62"/>
              </a:xfrm>
              <a:custGeom>
                <a:avLst/>
                <a:gdLst/>
                <a:ahLst/>
                <a:cxnLst/>
                <a:rect l="0" t="0" r="r" b="b"/>
                <a:pathLst>
                  <a:path w="21600" h="21600">
                    <a:moveTo>
                      <a:pt x="21600" y="21600"/>
                    </a:moveTo>
                    <a:lnTo>
                      <a:pt x="20061" y="0"/>
                    </a:lnTo>
                    <a:lnTo>
                      <a:pt x="1539" y="0"/>
                    </a:lnTo>
                    <a:lnTo>
                      <a:pt x="0" y="21600"/>
                    </a:lnTo>
                    <a:close/>
                    <a:moveTo>
                      <a:pt x="21600" y="21600"/>
                    </a:moveTo>
                  </a:path>
                </a:pathLst>
              </a:custGeom>
              <a:solidFill>
                <a:srgbClr val="647CB9"/>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28" name="AutoShape 64"/>
              <p:cNvSpPr>
                <a:spLocks/>
              </p:cNvSpPr>
              <p:nvPr/>
            </p:nvSpPr>
            <p:spPr bwMode="auto">
              <a:xfrm>
                <a:off x="0" y="0"/>
                <a:ext cx="871" cy="496"/>
              </a:xfrm>
              <a:custGeom>
                <a:avLst/>
                <a:gdLst/>
                <a:ahLst/>
                <a:cxnLst/>
                <a:rect l="0" t="0" r="r" b="b"/>
                <a:pathLst>
                  <a:path w="21600" h="21600">
                    <a:moveTo>
                      <a:pt x="1539" y="2700"/>
                    </a:moveTo>
                    <a:lnTo>
                      <a:pt x="1539" y="18900"/>
                    </a:lnTo>
                    <a:lnTo>
                      <a:pt x="20061" y="18900"/>
                    </a:lnTo>
                    <a:lnTo>
                      <a:pt x="20061" y="2700"/>
                    </a:lnTo>
                    <a:close/>
                    <a:moveTo>
                      <a:pt x="0" y="0"/>
                    </a:moveTo>
                    <a:lnTo>
                      <a:pt x="1539" y="2700"/>
                    </a:lnTo>
                    <a:moveTo>
                      <a:pt x="0" y="21600"/>
                    </a:moveTo>
                    <a:lnTo>
                      <a:pt x="1539" y="18900"/>
                    </a:lnTo>
                    <a:moveTo>
                      <a:pt x="21600" y="21600"/>
                    </a:moveTo>
                    <a:lnTo>
                      <a:pt x="20061" y="18900"/>
                    </a:lnTo>
                    <a:moveTo>
                      <a:pt x="21600" y="0"/>
                    </a:moveTo>
                    <a:lnTo>
                      <a:pt x="20061" y="2700"/>
                    </a:lnTo>
                  </a:path>
                </a:pathLst>
              </a:custGeom>
              <a:noFill/>
              <a:ln w="3175" cap="flat">
                <a:solidFill>
                  <a:srgbClr val="7E9CE8"/>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29" name="Rectangle 65"/>
              <p:cNvSpPr>
                <a:spLocks/>
              </p:cNvSpPr>
              <p:nvPr/>
            </p:nvSpPr>
            <p:spPr bwMode="auto">
              <a:xfrm>
                <a:off x="63" y="192"/>
                <a:ext cx="744" cy="119"/>
              </a:xfrm>
              <a:prstGeom prst="rect">
                <a:avLst/>
              </a:prstGeom>
              <a:noFill/>
              <a:ln>
                <a:noFill/>
              </a:ln>
              <a:extLst>
                <a:ext uri="{909E8E84-426E-40dd-AFC4-6F175D3DCCD1}"/>
                <a:ext uri="{91240B29-F687-4f45-9708-019B960494DF}"/>
              </a:extLst>
            </p:spPr>
            <p:txBody>
              <a:bodyPr lIns="0" tIns="0" rIns="0" bIns="0" anchor="ctr"/>
              <a:lstStyle/>
              <a:p>
                <a:pPr>
                  <a:defRPr/>
                </a:pPr>
                <a:r>
                  <a:rPr lang="en-US" sz="1200">
                    <a:effectLst>
                      <a:outerShdw blurRad="38100" dist="38100" dir="2700000" algn="tl">
                        <a:srgbClr val="000000"/>
                      </a:outerShdw>
                    </a:effectLst>
                    <a:ea typeface="MS PGothic" pitchFamily="34" charset="-128"/>
                  </a:rPr>
                  <a:t>Uyarıcı</a:t>
                </a:r>
              </a:p>
            </p:txBody>
          </p:sp>
        </p:grpSp>
        <p:grpSp>
          <p:nvGrpSpPr>
            <p:cNvPr id="10260" name="Group 74"/>
            <p:cNvGrpSpPr>
              <a:grpSpLocks/>
            </p:cNvGrpSpPr>
            <p:nvPr/>
          </p:nvGrpSpPr>
          <p:grpSpPr bwMode="auto">
            <a:xfrm>
              <a:off x="3050" y="1490"/>
              <a:ext cx="872" cy="497"/>
              <a:chOff x="0" y="0"/>
              <a:chExt cx="871" cy="496"/>
            </a:xfrm>
          </p:grpSpPr>
          <p:sp>
            <p:nvSpPr>
              <p:cNvPr id="88131" name="AutoShape 67"/>
              <p:cNvSpPr>
                <a:spLocks/>
              </p:cNvSpPr>
              <p:nvPr/>
            </p:nvSpPr>
            <p:spPr bwMode="auto">
              <a:xfrm>
                <a:off x="0" y="0"/>
                <a:ext cx="871" cy="496"/>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7E9CE8"/>
                  </a:gs>
                  <a:gs pos="50000">
                    <a:srgbClr val="FFFFFF"/>
                  </a:gs>
                  <a:gs pos="100000">
                    <a:srgbClr val="7E9CE8"/>
                  </a:gs>
                </a:gsLst>
                <a:lin ang="18900000" scaled="1"/>
              </a:gradFill>
              <a:ln w="3175" cap="flat">
                <a:solidFill>
                  <a:srgbClr val="7E9CE8"/>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32" name="AutoShape 68"/>
              <p:cNvSpPr>
                <a:spLocks/>
              </p:cNvSpPr>
              <p:nvPr/>
            </p:nvSpPr>
            <p:spPr bwMode="auto">
              <a:xfrm>
                <a:off x="0" y="0"/>
                <a:ext cx="871" cy="62"/>
              </a:xfrm>
              <a:custGeom>
                <a:avLst/>
                <a:gdLst/>
                <a:ahLst/>
                <a:cxnLst/>
                <a:rect l="0" t="0" r="r" b="b"/>
                <a:pathLst>
                  <a:path w="21600" h="21600">
                    <a:moveTo>
                      <a:pt x="0" y="0"/>
                    </a:moveTo>
                    <a:lnTo>
                      <a:pt x="1539" y="21600"/>
                    </a:lnTo>
                    <a:lnTo>
                      <a:pt x="20061" y="21600"/>
                    </a:lnTo>
                    <a:lnTo>
                      <a:pt x="21600" y="0"/>
                    </a:lnTo>
                    <a:close/>
                    <a:moveTo>
                      <a:pt x="0" y="0"/>
                    </a:moveTo>
                  </a:path>
                </a:pathLst>
              </a:custGeom>
              <a:solidFill>
                <a:srgbClr val="97AFEC"/>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33" name="AutoShape 69"/>
              <p:cNvSpPr>
                <a:spLocks/>
              </p:cNvSpPr>
              <p:nvPr/>
            </p:nvSpPr>
            <p:spPr bwMode="auto">
              <a:xfrm>
                <a:off x="0" y="0"/>
                <a:ext cx="62" cy="496"/>
              </a:xfrm>
              <a:custGeom>
                <a:avLst/>
                <a:gdLst/>
                <a:ahLst/>
                <a:cxnLst/>
                <a:rect l="0" t="0" r="r" b="b"/>
                <a:pathLst>
                  <a:path w="21600" h="21600">
                    <a:moveTo>
                      <a:pt x="0" y="0"/>
                    </a:moveTo>
                    <a:lnTo>
                      <a:pt x="21600" y="2700"/>
                    </a:lnTo>
                    <a:lnTo>
                      <a:pt x="21600" y="18900"/>
                    </a:lnTo>
                    <a:lnTo>
                      <a:pt x="0" y="21600"/>
                    </a:lnTo>
                    <a:close/>
                    <a:moveTo>
                      <a:pt x="0" y="0"/>
                    </a:moveTo>
                  </a:path>
                </a:pathLst>
              </a:custGeom>
              <a:solidFill>
                <a:srgbClr val="B1C3F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34" name="AutoShape 70"/>
              <p:cNvSpPr>
                <a:spLocks/>
              </p:cNvSpPr>
              <p:nvPr/>
            </p:nvSpPr>
            <p:spPr bwMode="auto">
              <a:xfrm>
                <a:off x="809" y="0"/>
                <a:ext cx="62" cy="496"/>
              </a:xfrm>
              <a:custGeom>
                <a:avLst/>
                <a:gdLst/>
                <a:ahLst/>
                <a:cxnLst/>
                <a:rect l="0" t="0" r="r" b="b"/>
                <a:pathLst>
                  <a:path w="21600" h="21600">
                    <a:moveTo>
                      <a:pt x="21600" y="0"/>
                    </a:moveTo>
                    <a:lnTo>
                      <a:pt x="0" y="2700"/>
                    </a:lnTo>
                    <a:lnTo>
                      <a:pt x="0" y="18900"/>
                    </a:lnTo>
                    <a:lnTo>
                      <a:pt x="21600" y="21600"/>
                    </a:lnTo>
                    <a:close/>
                    <a:moveTo>
                      <a:pt x="21600" y="0"/>
                    </a:moveTo>
                  </a:path>
                </a:pathLst>
              </a:custGeom>
              <a:solidFill>
                <a:srgbClr val="4B5D8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35" name="AutoShape 71"/>
              <p:cNvSpPr>
                <a:spLocks/>
              </p:cNvSpPr>
              <p:nvPr/>
            </p:nvSpPr>
            <p:spPr bwMode="auto">
              <a:xfrm>
                <a:off x="0" y="434"/>
                <a:ext cx="871" cy="62"/>
              </a:xfrm>
              <a:custGeom>
                <a:avLst/>
                <a:gdLst/>
                <a:ahLst/>
                <a:cxnLst/>
                <a:rect l="0" t="0" r="r" b="b"/>
                <a:pathLst>
                  <a:path w="21600" h="21600">
                    <a:moveTo>
                      <a:pt x="21600" y="21600"/>
                    </a:moveTo>
                    <a:lnTo>
                      <a:pt x="20061" y="0"/>
                    </a:lnTo>
                    <a:lnTo>
                      <a:pt x="1539" y="0"/>
                    </a:lnTo>
                    <a:lnTo>
                      <a:pt x="0" y="21600"/>
                    </a:lnTo>
                    <a:close/>
                    <a:moveTo>
                      <a:pt x="21600" y="21600"/>
                    </a:moveTo>
                  </a:path>
                </a:pathLst>
              </a:custGeom>
              <a:solidFill>
                <a:srgbClr val="647CB9"/>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36" name="AutoShape 72"/>
              <p:cNvSpPr>
                <a:spLocks/>
              </p:cNvSpPr>
              <p:nvPr/>
            </p:nvSpPr>
            <p:spPr bwMode="auto">
              <a:xfrm>
                <a:off x="0" y="0"/>
                <a:ext cx="871" cy="496"/>
              </a:xfrm>
              <a:custGeom>
                <a:avLst/>
                <a:gdLst/>
                <a:ahLst/>
                <a:cxnLst/>
                <a:rect l="0" t="0" r="r" b="b"/>
                <a:pathLst>
                  <a:path w="21600" h="21600">
                    <a:moveTo>
                      <a:pt x="1539" y="2700"/>
                    </a:moveTo>
                    <a:lnTo>
                      <a:pt x="1539" y="18900"/>
                    </a:lnTo>
                    <a:lnTo>
                      <a:pt x="20061" y="18900"/>
                    </a:lnTo>
                    <a:lnTo>
                      <a:pt x="20061" y="2700"/>
                    </a:lnTo>
                    <a:close/>
                    <a:moveTo>
                      <a:pt x="0" y="0"/>
                    </a:moveTo>
                    <a:lnTo>
                      <a:pt x="1539" y="2700"/>
                    </a:lnTo>
                    <a:moveTo>
                      <a:pt x="0" y="21600"/>
                    </a:moveTo>
                    <a:lnTo>
                      <a:pt x="1539" y="18900"/>
                    </a:lnTo>
                    <a:moveTo>
                      <a:pt x="21600" y="21600"/>
                    </a:moveTo>
                    <a:lnTo>
                      <a:pt x="20061" y="18900"/>
                    </a:lnTo>
                    <a:moveTo>
                      <a:pt x="21600" y="0"/>
                    </a:moveTo>
                    <a:lnTo>
                      <a:pt x="20061" y="2700"/>
                    </a:lnTo>
                  </a:path>
                </a:pathLst>
              </a:custGeom>
              <a:noFill/>
              <a:ln w="3175" cap="flat">
                <a:solidFill>
                  <a:srgbClr val="7E9CE8"/>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37" name="Rectangle 73"/>
              <p:cNvSpPr>
                <a:spLocks/>
              </p:cNvSpPr>
              <p:nvPr/>
            </p:nvSpPr>
            <p:spPr bwMode="auto">
              <a:xfrm>
                <a:off x="63" y="192"/>
                <a:ext cx="744" cy="119"/>
              </a:xfrm>
              <a:prstGeom prst="rect">
                <a:avLst/>
              </a:prstGeom>
              <a:noFill/>
              <a:ln>
                <a:noFill/>
              </a:ln>
              <a:extLst>
                <a:ext uri="{909E8E84-426E-40dd-AFC4-6F175D3DCCD1}"/>
                <a:ext uri="{91240B29-F687-4f45-9708-019B960494DF}"/>
              </a:extLst>
            </p:spPr>
            <p:txBody>
              <a:bodyPr lIns="0" tIns="0" rIns="0" bIns="0" anchor="ctr"/>
              <a:lstStyle/>
              <a:p>
                <a:pPr>
                  <a:defRPr/>
                </a:pPr>
                <a:r>
                  <a:rPr lang="en-US" sz="1200">
                    <a:effectLst>
                      <a:outerShdw blurRad="38100" dist="38100" dir="2700000" algn="tl">
                        <a:srgbClr val="000000"/>
                      </a:outerShdw>
                    </a:effectLst>
                    <a:ea typeface="MS PGothic" pitchFamily="34" charset="-128"/>
                  </a:rPr>
                  <a:t>Tepki</a:t>
                </a:r>
              </a:p>
            </p:txBody>
          </p:sp>
        </p:grpSp>
        <p:grpSp>
          <p:nvGrpSpPr>
            <p:cNvPr id="10261" name="Group 82"/>
            <p:cNvGrpSpPr>
              <a:grpSpLocks/>
            </p:cNvGrpSpPr>
            <p:nvPr/>
          </p:nvGrpSpPr>
          <p:grpSpPr bwMode="auto">
            <a:xfrm>
              <a:off x="4067" y="1490"/>
              <a:ext cx="872" cy="497"/>
              <a:chOff x="0" y="0"/>
              <a:chExt cx="871" cy="496"/>
            </a:xfrm>
          </p:grpSpPr>
          <p:sp>
            <p:nvSpPr>
              <p:cNvPr id="88139" name="AutoShape 75"/>
              <p:cNvSpPr>
                <a:spLocks/>
              </p:cNvSpPr>
              <p:nvPr/>
            </p:nvSpPr>
            <p:spPr bwMode="auto">
              <a:xfrm>
                <a:off x="0" y="0"/>
                <a:ext cx="871" cy="496"/>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7E9CE8"/>
                  </a:gs>
                  <a:gs pos="50000">
                    <a:srgbClr val="FFFFFF"/>
                  </a:gs>
                  <a:gs pos="100000">
                    <a:srgbClr val="7E9CE8"/>
                  </a:gs>
                </a:gsLst>
                <a:lin ang="18900000" scaled="1"/>
              </a:gradFill>
              <a:ln w="3175" cap="flat">
                <a:solidFill>
                  <a:srgbClr val="7E9CE8"/>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40" name="AutoShape 76"/>
              <p:cNvSpPr>
                <a:spLocks/>
              </p:cNvSpPr>
              <p:nvPr/>
            </p:nvSpPr>
            <p:spPr bwMode="auto">
              <a:xfrm>
                <a:off x="0" y="0"/>
                <a:ext cx="871" cy="62"/>
              </a:xfrm>
              <a:custGeom>
                <a:avLst/>
                <a:gdLst/>
                <a:ahLst/>
                <a:cxnLst/>
                <a:rect l="0" t="0" r="r" b="b"/>
                <a:pathLst>
                  <a:path w="21600" h="21600">
                    <a:moveTo>
                      <a:pt x="0" y="0"/>
                    </a:moveTo>
                    <a:lnTo>
                      <a:pt x="1539" y="21600"/>
                    </a:lnTo>
                    <a:lnTo>
                      <a:pt x="20061" y="21600"/>
                    </a:lnTo>
                    <a:lnTo>
                      <a:pt x="21600" y="0"/>
                    </a:lnTo>
                    <a:close/>
                    <a:moveTo>
                      <a:pt x="0" y="0"/>
                    </a:moveTo>
                  </a:path>
                </a:pathLst>
              </a:custGeom>
              <a:solidFill>
                <a:srgbClr val="97AFEC"/>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41" name="AutoShape 77"/>
              <p:cNvSpPr>
                <a:spLocks/>
              </p:cNvSpPr>
              <p:nvPr/>
            </p:nvSpPr>
            <p:spPr bwMode="auto">
              <a:xfrm>
                <a:off x="0" y="0"/>
                <a:ext cx="62" cy="496"/>
              </a:xfrm>
              <a:custGeom>
                <a:avLst/>
                <a:gdLst/>
                <a:ahLst/>
                <a:cxnLst/>
                <a:rect l="0" t="0" r="r" b="b"/>
                <a:pathLst>
                  <a:path w="21600" h="21600">
                    <a:moveTo>
                      <a:pt x="0" y="0"/>
                    </a:moveTo>
                    <a:lnTo>
                      <a:pt x="21600" y="2700"/>
                    </a:lnTo>
                    <a:lnTo>
                      <a:pt x="21600" y="18900"/>
                    </a:lnTo>
                    <a:lnTo>
                      <a:pt x="0" y="21600"/>
                    </a:lnTo>
                    <a:close/>
                    <a:moveTo>
                      <a:pt x="0" y="0"/>
                    </a:moveTo>
                  </a:path>
                </a:pathLst>
              </a:custGeom>
              <a:solidFill>
                <a:srgbClr val="B1C3F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42" name="AutoShape 78"/>
              <p:cNvSpPr>
                <a:spLocks/>
              </p:cNvSpPr>
              <p:nvPr/>
            </p:nvSpPr>
            <p:spPr bwMode="auto">
              <a:xfrm>
                <a:off x="809" y="0"/>
                <a:ext cx="62" cy="496"/>
              </a:xfrm>
              <a:custGeom>
                <a:avLst/>
                <a:gdLst/>
                <a:ahLst/>
                <a:cxnLst/>
                <a:rect l="0" t="0" r="r" b="b"/>
                <a:pathLst>
                  <a:path w="21600" h="21600">
                    <a:moveTo>
                      <a:pt x="21600" y="0"/>
                    </a:moveTo>
                    <a:lnTo>
                      <a:pt x="0" y="2700"/>
                    </a:lnTo>
                    <a:lnTo>
                      <a:pt x="0" y="18900"/>
                    </a:lnTo>
                    <a:lnTo>
                      <a:pt x="21600" y="21600"/>
                    </a:lnTo>
                    <a:close/>
                    <a:moveTo>
                      <a:pt x="21600" y="0"/>
                    </a:moveTo>
                  </a:path>
                </a:pathLst>
              </a:custGeom>
              <a:solidFill>
                <a:srgbClr val="4B5D8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43" name="AutoShape 79"/>
              <p:cNvSpPr>
                <a:spLocks/>
              </p:cNvSpPr>
              <p:nvPr/>
            </p:nvSpPr>
            <p:spPr bwMode="auto">
              <a:xfrm>
                <a:off x="0" y="434"/>
                <a:ext cx="871" cy="62"/>
              </a:xfrm>
              <a:custGeom>
                <a:avLst/>
                <a:gdLst/>
                <a:ahLst/>
                <a:cxnLst/>
                <a:rect l="0" t="0" r="r" b="b"/>
                <a:pathLst>
                  <a:path w="21600" h="21600">
                    <a:moveTo>
                      <a:pt x="21600" y="21600"/>
                    </a:moveTo>
                    <a:lnTo>
                      <a:pt x="20061" y="0"/>
                    </a:lnTo>
                    <a:lnTo>
                      <a:pt x="1539" y="0"/>
                    </a:lnTo>
                    <a:lnTo>
                      <a:pt x="0" y="21600"/>
                    </a:lnTo>
                    <a:close/>
                    <a:moveTo>
                      <a:pt x="21600" y="21600"/>
                    </a:moveTo>
                  </a:path>
                </a:pathLst>
              </a:custGeom>
              <a:solidFill>
                <a:srgbClr val="647CB9"/>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44" name="AutoShape 80"/>
              <p:cNvSpPr>
                <a:spLocks/>
              </p:cNvSpPr>
              <p:nvPr/>
            </p:nvSpPr>
            <p:spPr bwMode="auto">
              <a:xfrm>
                <a:off x="0" y="0"/>
                <a:ext cx="871" cy="496"/>
              </a:xfrm>
              <a:custGeom>
                <a:avLst/>
                <a:gdLst/>
                <a:ahLst/>
                <a:cxnLst/>
                <a:rect l="0" t="0" r="r" b="b"/>
                <a:pathLst>
                  <a:path w="21600" h="21600">
                    <a:moveTo>
                      <a:pt x="1539" y="2700"/>
                    </a:moveTo>
                    <a:lnTo>
                      <a:pt x="1539" y="18900"/>
                    </a:lnTo>
                    <a:lnTo>
                      <a:pt x="20061" y="18900"/>
                    </a:lnTo>
                    <a:lnTo>
                      <a:pt x="20061" y="2700"/>
                    </a:lnTo>
                    <a:close/>
                    <a:moveTo>
                      <a:pt x="0" y="0"/>
                    </a:moveTo>
                    <a:lnTo>
                      <a:pt x="1539" y="2700"/>
                    </a:lnTo>
                    <a:moveTo>
                      <a:pt x="0" y="21600"/>
                    </a:moveTo>
                    <a:lnTo>
                      <a:pt x="1539" y="18900"/>
                    </a:lnTo>
                    <a:moveTo>
                      <a:pt x="21600" y="21600"/>
                    </a:moveTo>
                    <a:lnTo>
                      <a:pt x="20061" y="18900"/>
                    </a:lnTo>
                    <a:moveTo>
                      <a:pt x="21600" y="0"/>
                    </a:moveTo>
                    <a:lnTo>
                      <a:pt x="20061" y="2700"/>
                    </a:lnTo>
                  </a:path>
                </a:pathLst>
              </a:custGeom>
              <a:noFill/>
              <a:ln w="3175" cap="flat">
                <a:solidFill>
                  <a:srgbClr val="7E9CE8"/>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45" name="Rectangle 81"/>
              <p:cNvSpPr>
                <a:spLocks/>
              </p:cNvSpPr>
              <p:nvPr/>
            </p:nvSpPr>
            <p:spPr bwMode="auto">
              <a:xfrm>
                <a:off x="63" y="192"/>
                <a:ext cx="744" cy="119"/>
              </a:xfrm>
              <a:prstGeom prst="rect">
                <a:avLst/>
              </a:prstGeom>
              <a:noFill/>
              <a:ln>
                <a:noFill/>
              </a:ln>
              <a:extLst>
                <a:ext uri="{909E8E84-426E-40dd-AFC4-6F175D3DCCD1}"/>
                <a:ext uri="{91240B29-F687-4f45-9708-019B960494DF}"/>
              </a:extLst>
            </p:spPr>
            <p:txBody>
              <a:bodyPr lIns="0" tIns="0" rIns="0" bIns="0" anchor="ctr"/>
              <a:lstStyle/>
              <a:p>
                <a:pPr>
                  <a:defRPr/>
                </a:pPr>
                <a:r>
                  <a:rPr lang="en-US" sz="1200">
                    <a:effectLst>
                      <a:outerShdw blurRad="38100" dist="38100" dir="2700000" algn="tl">
                        <a:srgbClr val="000000"/>
                      </a:outerShdw>
                    </a:effectLst>
                    <a:ea typeface="MS PGothic" pitchFamily="34" charset="-128"/>
                  </a:rPr>
                  <a:t>Karşılık</a:t>
                </a:r>
              </a:p>
            </p:txBody>
          </p:sp>
        </p:grpSp>
        <p:grpSp>
          <p:nvGrpSpPr>
            <p:cNvPr id="10262" name="Group 90"/>
            <p:cNvGrpSpPr>
              <a:grpSpLocks/>
            </p:cNvGrpSpPr>
            <p:nvPr/>
          </p:nvGrpSpPr>
          <p:grpSpPr bwMode="auto">
            <a:xfrm>
              <a:off x="4648" y="2235"/>
              <a:ext cx="872" cy="497"/>
              <a:chOff x="0" y="0"/>
              <a:chExt cx="871" cy="496"/>
            </a:xfrm>
          </p:grpSpPr>
          <p:sp>
            <p:nvSpPr>
              <p:cNvPr id="88147" name="AutoShape 83"/>
              <p:cNvSpPr>
                <a:spLocks/>
              </p:cNvSpPr>
              <p:nvPr/>
            </p:nvSpPr>
            <p:spPr bwMode="auto">
              <a:xfrm>
                <a:off x="0" y="0"/>
                <a:ext cx="871" cy="496"/>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7E9CE8"/>
                  </a:gs>
                  <a:gs pos="50000">
                    <a:srgbClr val="FFFFFF"/>
                  </a:gs>
                  <a:gs pos="100000">
                    <a:srgbClr val="7E9CE8"/>
                  </a:gs>
                </a:gsLst>
                <a:lin ang="18900000" scaled="1"/>
              </a:gradFill>
              <a:ln w="3175" cap="flat">
                <a:solidFill>
                  <a:srgbClr val="7E9CE8"/>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48" name="AutoShape 84"/>
              <p:cNvSpPr>
                <a:spLocks/>
              </p:cNvSpPr>
              <p:nvPr/>
            </p:nvSpPr>
            <p:spPr bwMode="auto">
              <a:xfrm>
                <a:off x="0" y="0"/>
                <a:ext cx="871" cy="62"/>
              </a:xfrm>
              <a:custGeom>
                <a:avLst/>
                <a:gdLst/>
                <a:ahLst/>
                <a:cxnLst/>
                <a:rect l="0" t="0" r="r" b="b"/>
                <a:pathLst>
                  <a:path w="21600" h="21600">
                    <a:moveTo>
                      <a:pt x="0" y="0"/>
                    </a:moveTo>
                    <a:lnTo>
                      <a:pt x="1540" y="21600"/>
                    </a:lnTo>
                    <a:lnTo>
                      <a:pt x="20060" y="21600"/>
                    </a:lnTo>
                    <a:lnTo>
                      <a:pt x="21600" y="0"/>
                    </a:lnTo>
                    <a:close/>
                    <a:moveTo>
                      <a:pt x="0" y="0"/>
                    </a:moveTo>
                  </a:path>
                </a:pathLst>
              </a:custGeom>
              <a:solidFill>
                <a:srgbClr val="97AFEC"/>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49" name="AutoShape 85"/>
              <p:cNvSpPr>
                <a:spLocks/>
              </p:cNvSpPr>
              <p:nvPr/>
            </p:nvSpPr>
            <p:spPr bwMode="auto">
              <a:xfrm>
                <a:off x="0" y="0"/>
                <a:ext cx="62" cy="496"/>
              </a:xfrm>
              <a:custGeom>
                <a:avLst/>
                <a:gdLst/>
                <a:ahLst/>
                <a:cxnLst/>
                <a:rect l="0" t="0" r="r" b="b"/>
                <a:pathLst>
                  <a:path w="21600" h="21600">
                    <a:moveTo>
                      <a:pt x="0" y="0"/>
                    </a:moveTo>
                    <a:lnTo>
                      <a:pt x="21600" y="2700"/>
                    </a:lnTo>
                    <a:lnTo>
                      <a:pt x="21600" y="18900"/>
                    </a:lnTo>
                    <a:lnTo>
                      <a:pt x="0" y="21600"/>
                    </a:lnTo>
                    <a:close/>
                    <a:moveTo>
                      <a:pt x="0" y="0"/>
                    </a:moveTo>
                  </a:path>
                </a:pathLst>
              </a:custGeom>
              <a:solidFill>
                <a:srgbClr val="B1C3F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50" name="AutoShape 86"/>
              <p:cNvSpPr>
                <a:spLocks/>
              </p:cNvSpPr>
              <p:nvPr/>
            </p:nvSpPr>
            <p:spPr bwMode="auto">
              <a:xfrm>
                <a:off x="809" y="0"/>
                <a:ext cx="62" cy="496"/>
              </a:xfrm>
              <a:custGeom>
                <a:avLst/>
                <a:gdLst/>
                <a:ahLst/>
                <a:cxnLst/>
                <a:rect l="0" t="0" r="r" b="b"/>
                <a:pathLst>
                  <a:path w="21600" h="21600">
                    <a:moveTo>
                      <a:pt x="21600" y="0"/>
                    </a:moveTo>
                    <a:lnTo>
                      <a:pt x="0" y="2700"/>
                    </a:lnTo>
                    <a:lnTo>
                      <a:pt x="0" y="18900"/>
                    </a:lnTo>
                    <a:lnTo>
                      <a:pt x="21600" y="21600"/>
                    </a:lnTo>
                    <a:close/>
                    <a:moveTo>
                      <a:pt x="21600" y="0"/>
                    </a:moveTo>
                  </a:path>
                </a:pathLst>
              </a:custGeom>
              <a:solidFill>
                <a:srgbClr val="4B5D8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51" name="AutoShape 87"/>
              <p:cNvSpPr>
                <a:spLocks/>
              </p:cNvSpPr>
              <p:nvPr/>
            </p:nvSpPr>
            <p:spPr bwMode="auto">
              <a:xfrm>
                <a:off x="0" y="434"/>
                <a:ext cx="871" cy="62"/>
              </a:xfrm>
              <a:custGeom>
                <a:avLst/>
                <a:gdLst/>
                <a:ahLst/>
                <a:cxnLst/>
                <a:rect l="0" t="0" r="r" b="b"/>
                <a:pathLst>
                  <a:path w="21600" h="21600">
                    <a:moveTo>
                      <a:pt x="21600" y="21600"/>
                    </a:moveTo>
                    <a:lnTo>
                      <a:pt x="20060" y="0"/>
                    </a:lnTo>
                    <a:lnTo>
                      <a:pt x="1540" y="0"/>
                    </a:lnTo>
                    <a:lnTo>
                      <a:pt x="0" y="21600"/>
                    </a:lnTo>
                    <a:close/>
                    <a:moveTo>
                      <a:pt x="21600" y="21600"/>
                    </a:moveTo>
                  </a:path>
                </a:pathLst>
              </a:custGeom>
              <a:solidFill>
                <a:srgbClr val="647CB9"/>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52" name="AutoShape 88"/>
              <p:cNvSpPr>
                <a:spLocks/>
              </p:cNvSpPr>
              <p:nvPr/>
            </p:nvSpPr>
            <p:spPr bwMode="auto">
              <a:xfrm>
                <a:off x="0" y="0"/>
                <a:ext cx="871" cy="496"/>
              </a:xfrm>
              <a:custGeom>
                <a:avLst/>
                <a:gdLst/>
                <a:ahLst/>
                <a:cxnLst/>
                <a:rect l="0" t="0" r="r" b="b"/>
                <a:pathLst>
                  <a:path w="21600" h="21600">
                    <a:moveTo>
                      <a:pt x="1540" y="2700"/>
                    </a:moveTo>
                    <a:lnTo>
                      <a:pt x="1540" y="18900"/>
                    </a:lnTo>
                    <a:lnTo>
                      <a:pt x="20060" y="18900"/>
                    </a:lnTo>
                    <a:lnTo>
                      <a:pt x="20060" y="2700"/>
                    </a:lnTo>
                    <a:close/>
                    <a:moveTo>
                      <a:pt x="0" y="0"/>
                    </a:moveTo>
                    <a:lnTo>
                      <a:pt x="1540" y="2700"/>
                    </a:lnTo>
                    <a:moveTo>
                      <a:pt x="0" y="21600"/>
                    </a:moveTo>
                    <a:lnTo>
                      <a:pt x="1540" y="18900"/>
                    </a:lnTo>
                    <a:moveTo>
                      <a:pt x="21600" y="21600"/>
                    </a:moveTo>
                    <a:lnTo>
                      <a:pt x="20060" y="18900"/>
                    </a:lnTo>
                    <a:moveTo>
                      <a:pt x="21600" y="0"/>
                    </a:moveTo>
                    <a:lnTo>
                      <a:pt x="20060" y="2700"/>
                    </a:lnTo>
                  </a:path>
                </a:pathLst>
              </a:custGeom>
              <a:noFill/>
              <a:ln w="3175" cap="flat">
                <a:solidFill>
                  <a:srgbClr val="7E9CE8"/>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53" name="Rectangle 89"/>
              <p:cNvSpPr>
                <a:spLocks/>
              </p:cNvSpPr>
              <p:nvPr/>
            </p:nvSpPr>
            <p:spPr bwMode="auto">
              <a:xfrm>
                <a:off x="63" y="192"/>
                <a:ext cx="744" cy="119"/>
              </a:xfrm>
              <a:prstGeom prst="rect">
                <a:avLst/>
              </a:prstGeom>
              <a:noFill/>
              <a:ln>
                <a:noFill/>
              </a:ln>
              <a:extLst>
                <a:ext uri="{909E8E84-426E-40dd-AFC4-6F175D3DCCD1}"/>
                <a:ext uri="{91240B29-F687-4f45-9708-019B960494DF}"/>
              </a:extLst>
            </p:spPr>
            <p:txBody>
              <a:bodyPr lIns="0" tIns="0" rIns="0" bIns="0" anchor="ctr"/>
              <a:lstStyle/>
              <a:p>
                <a:pPr>
                  <a:defRPr/>
                </a:pPr>
                <a:r>
                  <a:rPr lang="en-US" sz="1200">
                    <a:effectLst>
                      <a:outerShdw blurRad="38100" dist="38100" dir="2700000" algn="tl">
                        <a:srgbClr val="000000"/>
                      </a:outerShdw>
                    </a:effectLst>
                    <a:ea typeface="MS PGothic" pitchFamily="34" charset="-128"/>
                  </a:rPr>
                  <a:t>Pekiştirme</a:t>
                </a:r>
              </a:p>
            </p:txBody>
          </p:sp>
        </p:grpSp>
        <p:grpSp>
          <p:nvGrpSpPr>
            <p:cNvPr id="10263" name="Group 98"/>
            <p:cNvGrpSpPr>
              <a:grpSpLocks/>
            </p:cNvGrpSpPr>
            <p:nvPr/>
          </p:nvGrpSpPr>
          <p:grpSpPr bwMode="auto">
            <a:xfrm>
              <a:off x="4648" y="2981"/>
              <a:ext cx="872" cy="497"/>
              <a:chOff x="0" y="0"/>
              <a:chExt cx="871" cy="496"/>
            </a:xfrm>
          </p:grpSpPr>
          <p:sp>
            <p:nvSpPr>
              <p:cNvPr id="88155" name="AutoShape 91"/>
              <p:cNvSpPr>
                <a:spLocks/>
              </p:cNvSpPr>
              <p:nvPr/>
            </p:nvSpPr>
            <p:spPr bwMode="auto">
              <a:xfrm>
                <a:off x="0" y="0"/>
                <a:ext cx="871" cy="496"/>
              </a:xfrm>
              <a:custGeom>
                <a:avLst/>
                <a:gdLst/>
                <a:ahLst/>
                <a:cxnLst/>
                <a:rect l="0" t="0" r="r" b="b"/>
                <a:pathLst>
                  <a:path w="21600" h="21600">
                    <a:moveTo>
                      <a:pt x="0" y="0"/>
                    </a:moveTo>
                    <a:lnTo>
                      <a:pt x="0" y="21600"/>
                    </a:lnTo>
                    <a:lnTo>
                      <a:pt x="21600" y="21600"/>
                    </a:lnTo>
                    <a:lnTo>
                      <a:pt x="21600" y="0"/>
                    </a:lnTo>
                    <a:close/>
                    <a:moveTo>
                      <a:pt x="0" y="0"/>
                    </a:moveTo>
                  </a:path>
                </a:pathLst>
              </a:custGeom>
              <a:gradFill rotWithShape="0">
                <a:gsLst>
                  <a:gs pos="0">
                    <a:srgbClr val="7E9CE8"/>
                  </a:gs>
                  <a:gs pos="50000">
                    <a:srgbClr val="FFFFFF"/>
                  </a:gs>
                  <a:gs pos="100000">
                    <a:srgbClr val="7E9CE8"/>
                  </a:gs>
                </a:gsLst>
                <a:lin ang="18900000" scaled="1"/>
              </a:gradFill>
              <a:ln w="3175" cap="flat">
                <a:solidFill>
                  <a:srgbClr val="7E9CE8"/>
                </a:solidFill>
                <a:prstDash val="solid"/>
                <a:miter lim="800000"/>
                <a:headEnd type="none" w="med" len="med"/>
                <a:tailEnd type="none" w="med" len="med"/>
              </a:ln>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56" name="AutoShape 92"/>
              <p:cNvSpPr>
                <a:spLocks/>
              </p:cNvSpPr>
              <p:nvPr/>
            </p:nvSpPr>
            <p:spPr bwMode="auto">
              <a:xfrm>
                <a:off x="0" y="0"/>
                <a:ext cx="871" cy="62"/>
              </a:xfrm>
              <a:custGeom>
                <a:avLst/>
                <a:gdLst/>
                <a:ahLst/>
                <a:cxnLst/>
                <a:rect l="0" t="0" r="r" b="b"/>
                <a:pathLst>
                  <a:path w="21600" h="21600">
                    <a:moveTo>
                      <a:pt x="0" y="0"/>
                    </a:moveTo>
                    <a:lnTo>
                      <a:pt x="1540" y="21600"/>
                    </a:lnTo>
                    <a:lnTo>
                      <a:pt x="20060" y="21600"/>
                    </a:lnTo>
                    <a:lnTo>
                      <a:pt x="21600" y="0"/>
                    </a:lnTo>
                    <a:close/>
                    <a:moveTo>
                      <a:pt x="0" y="0"/>
                    </a:moveTo>
                  </a:path>
                </a:pathLst>
              </a:custGeom>
              <a:solidFill>
                <a:srgbClr val="97AFEC"/>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57" name="AutoShape 93"/>
              <p:cNvSpPr>
                <a:spLocks/>
              </p:cNvSpPr>
              <p:nvPr/>
            </p:nvSpPr>
            <p:spPr bwMode="auto">
              <a:xfrm>
                <a:off x="0" y="0"/>
                <a:ext cx="62" cy="496"/>
              </a:xfrm>
              <a:custGeom>
                <a:avLst/>
                <a:gdLst/>
                <a:ahLst/>
                <a:cxnLst/>
                <a:rect l="0" t="0" r="r" b="b"/>
                <a:pathLst>
                  <a:path w="21600" h="21600">
                    <a:moveTo>
                      <a:pt x="0" y="0"/>
                    </a:moveTo>
                    <a:lnTo>
                      <a:pt x="21600" y="2700"/>
                    </a:lnTo>
                    <a:lnTo>
                      <a:pt x="21600" y="18900"/>
                    </a:lnTo>
                    <a:lnTo>
                      <a:pt x="0" y="21600"/>
                    </a:lnTo>
                    <a:close/>
                    <a:moveTo>
                      <a:pt x="0" y="0"/>
                    </a:moveTo>
                  </a:path>
                </a:pathLst>
              </a:custGeom>
              <a:solidFill>
                <a:srgbClr val="B1C3F1"/>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58" name="AutoShape 94"/>
              <p:cNvSpPr>
                <a:spLocks/>
              </p:cNvSpPr>
              <p:nvPr/>
            </p:nvSpPr>
            <p:spPr bwMode="auto">
              <a:xfrm>
                <a:off x="809" y="0"/>
                <a:ext cx="62" cy="496"/>
              </a:xfrm>
              <a:custGeom>
                <a:avLst/>
                <a:gdLst/>
                <a:ahLst/>
                <a:cxnLst/>
                <a:rect l="0" t="0" r="r" b="b"/>
                <a:pathLst>
                  <a:path w="21600" h="21600">
                    <a:moveTo>
                      <a:pt x="21600" y="0"/>
                    </a:moveTo>
                    <a:lnTo>
                      <a:pt x="0" y="2700"/>
                    </a:lnTo>
                    <a:lnTo>
                      <a:pt x="0" y="18900"/>
                    </a:lnTo>
                    <a:lnTo>
                      <a:pt x="21600" y="21600"/>
                    </a:lnTo>
                    <a:close/>
                    <a:moveTo>
                      <a:pt x="21600" y="0"/>
                    </a:moveTo>
                  </a:path>
                </a:pathLst>
              </a:custGeom>
              <a:solidFill>
                <a:srgbClr val="4B5D8B"/>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59" name="AutoShape 95"/>
              <p:cNvSpPr>
                <a:spLocks/>
              </p:cNvSpPr>
              <p:nvPr/>
            </p:nvSpPr>
            <p:spPr bwMode="auto">
              <a:xfrm>
                <a:off x="0" y="434"/>
                <a:ext cx="871" cy="62"/>
              </a:xfrm>
              <a:custGeom>
                <a:avLst/>
                <a:gdLst/>
                <a:ahLst/>
                <a:cxnLst/>
                <a:rect l="0" t="0" r="r" b="b"/>
                <a:pathLst>
                  <a:path w="21600" h="21600">
                    <a:moveTo>
                      <a:pt x="21600" y="21600"/>
                    </a:moveTo>
                    <a:lnTo>
                      <a:pt x="20060" y="0"/>
                    </a:lnTo>
                    <a:lnTo>
                      <a:pt x="1540" y="0"/>
                    </a:lnTo>
                    <a:lnTo>
                      <a:pt x="0" y="21600"/>
                    </a:lnTo>
                    <a:close/>
                    <a:moveTo>
                      <a:pt x="21600" y="21600"/>
                    </a:moveTo>
                  </a:path>
                </a:pathLst>
              </a:custGeom>
              <a:solidFill>
                <a:srgbClr val="647CB9"/>
              </a:solidFill>
              <a:ln>
                <a:noFill/>
              </a:ln>
              <a:extLst>
                <a:ext uri="{91240B29-F687-4f45-9708-019B960494DF}"/>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60" name="AutoShape 96"/>
              <p:cNvSpPr>
                <a:spLocks/>
              </p:cNvSpPr>
              <p:nvPr/>
            </p:nvSpPr>
            <p:spPr bwMode="auto">
              <a:xfrm>
                <a:off x="0" y="0"/>
                <a:ext cx="871" cy="496"/>
              </a:xfrm>
              <a:custGeom>
                <a:avLst/>
                <a:gdLst/>
                <a:ahLst/>
                <a:cxnLst/>
                <a:rect l="0" t="0" r="r" b="b"/>
                <a:pathLst>
                  <a:path w="21600" h="21600">
                    <a:moveTo>
                      <a:pt x="1540" y="2700"/>
                    </a:moveTo>
                    <a:lnTo>
                      <a:pt x="1540" y="18900"/>
                    </a:lnTo>
                    <a:lnTo>
                      <a:pt x="20060" y="18900"/>
                    </a:lnTo>
                    <a:lnTo>
                      <a:pt x="20060" y="2700"/>
                    </a:lnTo>
                    <a:close/>
                    <a:moveTo>
                      <a:pt x="0" y="0"/>
                    </a:moveTo>
                    <a:lnTo>
                      <a:pt x="1540" y="2700"/>
                    </a:lnTo>
                    <a:moveTo>
                      <a:pt x="0" y="21600"/>
                    </a:moveTo>
                    <a:lnTo>
                      <a:pt x="1540" y="18900"/>
                    </a:lnTo>
                    <a:moveTo>
                      <a:pt x="21600" y="21600"/>
                    </a:moveTo>
                    <a:lnTo>
                      <a:pt x="20060" y="18900"/>
                    </a:lnTo>
                    <a:moveTo>
                      <a:pt x="21600" y="0"/>
                    </a:moveTo>
                    <a:lnTo>
                      <a:pt x="20060" y="2700"/>
                    </a:lnTo>
                  </a:path>
                </a:pathLst>
              </a:custGeom>
              <a:noFill/>
              <a:ln w="3175" cap="flat">
                <a:solidFill>
                  <a:srgbClr val="7E9CE8"/>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88161" name="Rectangle 97"/>
              <p:cNvSpPr>
                <a:spLocks/>
              </p:cNvSpPr>
              <p:nvPr/>
            </p:nvSpPr>
            <p:spPr bwMode="auto">
              <a:xfrm>
                <a:off x="63" y="192"/>
                <a:ext cx="744" cy="119"/>
              </a:xfrm>
              <a:prstGeom prst="rect">
                <a:avLst/>
              </a:prstGeom>
              <a:noFill/>
              <a:ln>
                <a:noFill/>
              </a:ln>
              <a:extLst>
                <a:ext uri="{909E8E84-426E-40dd-AFC4-6F175D3DCCD1}"/>
                <a:ext uri="{91240B29-F687-4f45-9708-019B960494DF}"/>
              </a:extLst>
            </p:spPr>
            <p:txBody>
              <a:bodyPr lIns="0" tIns="0" rIns="0" bIns="0" anchor="ctr"/>
              <a:lstStyle/>
              <a:p>
                <a:pPr>
                  <a:defRPr/>
                </a:pPr>
                <a:r>
                  <a:rPr lang="en-US" sz="1200">
                    <a:effectLst>
                      <a:outerShdw blurRad="38100" dist="38100" dir="2700000" algn="tl">
                        <a:srgbClr val="000000"/>
                      </a:outerShdw>
                    </a:effectLst>
                    <a:ea typeface="MS PGothic" pitchFamily="34" charset="-128"/>
                  </a:rPr>
                  <a:t>Ceza</a:t>
                </a:r>
              </a:p>
            </p:txBody>
          </p:sp>
        </p:grpSp>
      </p:grpSp>
    </p:spTree>
    <p:extLst>
      <p:ext uri="{BB962C8B-B14F-4D97-AF65-F5344CB8AC3E}">
        <p14:creationId xmlns:p14="http://schemas.microsoft.com/office/powerpoint/2010/main" val="3844662808"/>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title"/>
          </p:nvPr>
        </p:nvSpPr>
        <p:spPr>
          <a:xfrm>
            <a:off x="1919288" y="404814"/>
            <a:ext cx="8229600" cy="1298575"/>
          </a:xfrm>
        </p:spPr>
        <p:txBody>
          <a:bodyPr/>
          <a:lstStyle/>
          <a:p>
            <a:pPr eaLnBrk="1" hangingPunct="1"/>
            <a:r>
              <a:rPr lang="en-US" altLang="tr-TR" smtClean="0"/>
              <a:t>A. Doğuştan Gelen Davranışlar</a:t>
            </a:r>
          </a:p>
        </p:txBody>
      </p:sp>
      <p:sp>
        <p:nvSpPr>
          <p:cNvPr id="11267" name="Rectangle 1"/>
          <p:cNvSpPr>
            <a:spLocks noGrp="1" noChangeArrowheads="1"/>
          </p:cNvSpPr>
          <p:nvPr>
            <p:ph idx="1"/>
          </p:nvPr>
        </p:nvSpPr>
        <p:spPr>
          <a:xfrm>
            <a:off x="2362201" y="2362200"/>
            <a:ext cx="3775075" cy="4495800"/>
          </a:xfrm>
        </p:spPr>
        <p:txBody>
          <a:bodyPr/>
          <a:lstStyle/>
          <a:p>
            <a:pPr marL="382588" indent="-342900">
              <a:buClr>
                <a:srgbClr val="003366"/>
              </a:buClr>
              <a:buSzPct val="75000"/>
              <a:buFont typeface="Wingdings" panose="05000000000000000000" pitchFamily="2" charset="2"/>
              <a:buChar char="l"/>
            </a:pPr>
            <a:r>
              <a:rPr lang="en-US" altLang="tr-TR" smtClean="0">
                <a:latin typeface="Arial Bold" charset="0"/>
                <a:sym typeface="Arial Bold" charset="0"/>
              </a:rPr>
              <a:t>Refleks</a:t>
            </a:r>
            <a:r>
              <a:rPr lang="en-US" altLang="tr-TR" smtClean="0"/>
              <a:t> </a:t>
            </a:r>
          </a:p>
          <a:p>
            <a:pPr marL="382588" indent="-342900">
              <a:buClr>
                <a:srgbClr val="003366"/>
              </a:buClr>
              <a:buSzPct val="75000"/>
              <a:buFont typeface="Wingdings" panose="05000000000000000000" pitchFamily="2" charset="2"/>
              <a:buChar char="l"/>
            </a:pPr>
            <a:r>
              <a:rPr lang="en-US" altLang="tr-TR" smtClean="0">
                <a:latin typeface="Arial Bold" charset="0"/>
                <a:sym typeface="Arial Bold" charset="0"/>
              </a:rPr>
              <a:t>İçgüdü</a:t>
            </a:r>
            <a:r>
              <a:rPr lang="en-US" altLang="tr-TR" smtClean="0"/>
              <a:t> </a:t>
            </a:r>
          </a:p>
        </p:txBody>
      </p:sp>
      <p:pic>
        <p:nvPicPr>
          <p:cNvPr id="1126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9375" y="1600200"/>
            <a:ext cx="455295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114501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title"/>
          </p:nvPr>
        </p:nvSpPr>
        <p:spPr/>
        <p:txBody>
          <a:bodyPr/>
          <a:lstStyle/>
          <a:p>
            <a:pPr eaLnBrk="1" hangingPunct="1"/>
            <a:r>
              <a:rPr lang="en-US" altLang="tr-TR" smtClean="0"/>
              <a:t>B. </a:t>
            </a:r>
            <a:r>
              <a:rPr lang="en-US" altLang="tr-TR" smtClean="0">
                <a:latin typeface="Arial" panose="020B0604020202020204" pitchFamily="34" charset="0"/>
                <a:cs typeface="Arial" panose="020B0604020202020204" pitchFamily="34" charset="0"/>
                <a:sym typeface="Arial" panose="020B0604020202020204" pitchFamily="34" charset="0"/>
              </a:rPr>
              <a:t>Geçici Davranışlar</a:t>
            </a:r>
            <a:r>
              <a:rPr lang="en-US" altLang="tr-TR" smtClean="0"/>
              <a:t> </a:t>
            </a:r>
          </a:p>
        </p:txBody>
      </p:sp>
      <p:sp>
        <p:nvSpPr>
          <p:cNvPr id="12291" name="Rectangle 1"/>
          <p:cNvSpPr>
            <a:spLocks noGrp="1" noChangeArrowheads="1"/>
          </p:cNvSpPr>
          <p:nvPr>
            <p:ph idx="1"/>
          </p:nvPr>
        </p:nvSpPr>
        <p:spPr>
          <a:xfrm>
            <a:off x="2362201" y="2362200"/>
            <a:ext cx="3775075" cy="4495800"/>
          </a:xfrm>
        </p:spPr>
        <p:txBody>
          <a:bodyPr/>
          <a:lstStyle/>
          <a:p>
            <a:pPr marL="382588" indent="-342900">
              <a:buClr>
                <a:srgbClr val="003366"/>
              </a:buClr>
              <a:buSzPct val="75000"/>
              <a:buFont typeface="Wingdings" panose="05000000000000000000" pitchFamily="2" charset="2"/>
              <a:buChar char="l"/>
            </a:pPr>
            <a:r>
              <a:rPr lang="en-US" altLang="tr-TR" sz="2000"/>
              <a:t>Bu tür davranışlar, alkol, narkoz, uyuşturucu ya da yüksek ateş gibi etkenler sonucu bireyde ortaya çıkan geçici durumlardır. Normalde çekingen olan birinin alkolün etkisiyle oldukça atılgan ve cesur davranışlar sergilemesi bu türden davranışlara örnek olarak verilebilir. </a:t>
            </a:r>
          </a:p>
        </p:txBody>
      </p:sp>
      <p:pic>
        <p:nvPicPr>
          <p:cNvPr id="1229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1539" y="1881188"/>
            <a:ext cx="418782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5838143"/>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1</TotalTime>
  <Words>332</Words>
  <Application>Microsoft Office PowerPoint</Application>
  <PresentationFormat>Geniş ekran</PresentationFormat>
  <Paragraphs>126</Paragraphs>
  <Slides>24</Slides>
  <Notes>0</Notes>
  <HiddenSlides>0</HiddenSlides>
  <MMClips>0</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24</vt:i4>
      </vt:variant>
    </vt:vector>
  </HeadingPairs>
  <TitlesOfParts>
    <vt:vector size="38" baseType="lpstr">
      <vt:lpstr>MS PGothic</vt:lpstr>
      <vt:lpstr>MS PGothic</vt:lpstr>
      <vt:lpstr>ヒラギノ明朝 ProN W3</vt:lpstr>
      <vt:lpstr>ヒラギノ角ゴ ProN W3</vt:lpstr>
      <vt:lpstr>ヒラギノ角ゴ ProN W6</vt:lpstr>
      <vt:lpstr>Arial</vt:lpstr>
      <vt:lpstr>Arial Bold</vt:lpstr>
      <vt:lpstr>Arial Bold Italic</vt:lpstr>
      <vt:lpstr>Arial Italic</vt:lpstr>
      <vt:lpstr>HGP明朝E</vt:lpstr>
      <vt:lpstr>Trebuchet MS</vt:lpstr>
      <vt:lpstr>Verdana Bold</vt:lpstr>
      <vt:lpstr>Wingdings</vt:lpstr>
      <vt:lpstr>Berlin</vt:lpstr>
      <vt:lpstr>Öğrenme Psikolojisi</vt:lpstr>
      <vt:lpstr>ÖĞRENME PSİKOLOJİSİ</vt:lpstr>
      <vt:lpstr>ÖĞRENME NEDİR?</vt:lpstr>
      <vt:lpstr>              </vt:lpstr>
      <vt:lpstr>ÖĞRENME İLE İLGİLİ TEMEL KAVRAMLAR </vt:lpstr>
      <vt:lpstr>PowerPoint Sunusu</vt:lpstr>
      <vt:lpstr>PowerPoint Sunusu</vt:lpstr>
      <vt:lpstr>A. Doğuştan Gelen Davranışlar</vt:lpstr>
      <vt:lpstr>B. Geçici Davranışlar </vt:lpstr>
      <vt:lpstr>C. Öğrenilmiş Davranışlar </vt:lpstr>
      <vt:lpstr>PowerPoint Sunusu</vt:lpstr>
      <vt:lpstr>Öğrenen ile ilgili Faktörler</vt:lpstr>
      <vt:lpstr>Öğrenen ile ilgili Faktörler</vt:lpstr>
      <vt:lpstr>Öğrenen ile ilgili Faktörler</vt:lpstr>
      <vt:lpstr>Öğrenen ile ilgili Faktörler</vt:lpstr>
      <vt:lpstr>Öğrenen ile ilgili Faktörler</vt:lpstr>
      <vt:lpstr>Öğrenme Yöntemiyle (stratejisi) İlgili Faktörler </vt:lpstr>
      <vt:lpstr>Öğrenme Yöntemiyle (stratejisi) İlgili Faktörler</vt:lpstr>
      <vt:lpstr>Öğrenme Yöntemiyle (stratejisi) İlgili Faktörler</vt:lpstr>
      <vt:lpstr>Öğrenme Yöntemiyle (stratejisi) İlgili Faktörler</vt:lpstr>
      <vt:lpstr>Öğrenen ile ilgili Faktörler</vt:lpstr>
      <vt:lpstr>Öğrenme Malzemesiyle İlgili Faktörler</vt:lpstr>
      <vt:lpstr>Öğrenme Malzemesiyle İlgili Faktörler</vt:lpstr>
      <vt:lpstr>Öğrenme Malzemesiyle İlgili Faktörler (Kavramsal gruplama)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Öğrenme Psikolojisi</dc:title>
  <dc:creator>EYLEMTURK</dc:creator>
  <cp:lastModifiedBy>EYLEMTURK</cp:lastModifiedBy>
  <cp:revision>2</cp:revision>
  <dcterms:created xsi:type="dcterms:W3CDTF">2018-04-25T15:23:57Z</dcterms:created>
  <dcterms:modified xsi:type="dcterms:W3CDTF">2018-04-25T15:59:04Z</dcterms:modified>
</cp:coreProperties>
</file>