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143A2DE-9306-4E08-9B67-06CE5612F160}"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427945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143A2DE-9306-4E08-9B67-06CE5612F160}"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2834252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143A2DE-9306-4E08-9B67-06CE5612F160}"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835E634-7195-47FB-B5C4-EEF4D007D0D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9335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143A2DE-9306-4E08-9B67-06CE5612F160}"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814543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143A2DE-9306-4E08-9B67-06CE5612F160}"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35E634-7195-47FB-B5C4-EEF4D007D0D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1395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143A2DE-9306-4E08-9B67-06CE5612F160}"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39855412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43A2DE-9306-4E08-9B67-06CE5612F160}"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18759137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43A2DE-9306-4E08-9B67-06CE5612F160}"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234943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43A2DE-9306-4E08-9B67-06CE5612F160}"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3186380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143A2DE-9306-4E08-9B67-06CE5612F160}"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3979387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143A2DE-9306-4E08-9B67-06CE5612F160}"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105772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143A2DE-9306-4E08-9B67-06CE5612F160}" type="datetimeFigureOut">
              <a:rPr lang="tr-TR" smtClean="0"/>
              <a:t>24.9.2019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3739946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143A2DE-9306-4E08-9B67-06CE5612F160}" type="datetimeFigureOut">
              <a:rPr lang="tr-TR" smtClean="0"/>
              <a:t>24.9.2019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2735777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43A2DE-9306-4E08-9B67-06CE5612F160}" type="datetimeFigureOut">
              <a:rPr lang="tr-TR" smtClean="0"/>
              <a:t>24.9.2019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1882195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143A2DE-9306-4E08-9B67-06CE5612F160}"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383529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143A2DE-9306-4E08-9B67-06CE5612F160}"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35E634-7195-47FB-B5C4-EEF4D007D0DB}" type="slidenum">
              <a:rPr lang="tr-TR" smtClean="0"/>
              <a:t>‹#›</a:t>
            </a:fld>
            <a:endParaRPr lang="tr-TR"/>
          </a:p>
        </p:txBody>
      </p:sp>
    </p:spTree>
    <p:extLst>
      <p:ext uri="{BB962C8B-B14F-4D97-AF65-F5344CB8AC3E}">
        <p14:creationId xmlns:p14="http://schemas.microsoft.com/office/powerpoint/2010/main" val="133930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143A2DE-9306-4E08-9B67-06CE5612F160}" type="datetimeFigureOut">
              <a:rPr lang="tr-TR" smtClean="0"/>
              <a:t>24.9.2019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835E634-7195-47FB-B5C4-EEF4D007D0DB}" type="slidenum">
              <a:rPr lang="tr-TR" smtClean="0"/>
              <a:t>‹#›</a:t>
            </a:fld>
            <a:endParaRPr lang="tr-TR"/>
          </a:p>
        </p:txBody>
      </p:sp>
    </p:spTree>
    <p:extLst>
      <p:ext uri="{BB962C8B-B14F-4D97-AF65-F5344CB8AC3E}">
        <p14:creationId xmlns:p14="http://schemas.microsoft.com/office/powerpoint/2010/main" val="9093284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Unvan 3"/>
          <p:cNvSpPr>
            <a:spLocks noGrp="1"/>
          </p:cNvSpPr>
          <p:nvPr>
            <p:ph type="title"/>
          </p:nvPr>
        </p:nvSpPr>
        <p:spPr>
          <a:xfrm>
            <a:off x="1491238" y="690212"/>
            <a:ext cx="8911687" cy="1280890"/>
          </a:xfrm>
        </p:spPr>
        <p:txBody>
          <a:bodyPr/>
          <a:lstStyle/>
          <a:p>
            <a:pPr algn="ctr"/>
            <a:r>
              <a:rPr lang="tr-TR" b="1" dirty="0" smtClean="0"/>
              <a:t>İdari İşlemin Unsurları</a:t>
            </a:r>
            <a:endParaRPr lang="tr-TR" b="1" dirty="0"/>
          </a:p>
        </p:txBody>
      </p:sp>
      <p:sp>
        <p:nvSpPr>
          <p:cNvPr id="5" name="İçerik Yer Tutucusu 4"/>
          <p:cNvSpPr>
            <a:spLocks noGrp="1"/>
          </p:cNvSpPr>
          <p:nvPr>
            <p:ph idx="1"/>
          </p:nvPr>
        </p:nvSpPr>
        <p:spPr>
          <a:xfrm>
            <a:off x="1299990" y="2122583"/>
            <a:ext cx="9455475" cy="3777622"/>
          </a:xfrm>
        </p:spPr>
        <p:txBody>
          <a:bodyPr>
            <a:normAutofit/>
          </a:bodyPr>
          <a:lstStyle/>
          <a:p>
            <a:pPr marL="0" indent="0" algn="just">
              <a:buNone/>
            </a:pPr>
            <a:r>
              <a:rPr lang="tr-TR" sz="2800" dirty="0" smtClean="0">
                <a:solidFill>
                  <a:schemeClr val="tx1"/>
                </a:solidFill>
                <a:latin typeface="Times New Roman" panose="02020603050405020304" pitchFamily="18" charset="0"/>
                <a:cs typeface="Times New Roman" panose="02020603050405020304" pitchFamily="18" charset="0"/>
              </a:rPr>
              <a:t>İdari Yargılama Usulü </a:t>
            </a:r>
            <a:r>
              <a:rPr lang="tr-TR" sz="2800" dirty="0">
                <a:solidFill>
                  <a:schemeClr val="tx1"/>
                </a:solidFill>
                <a:latin typeface="Times New Roman" panose="02020603050405020304" pitchFamily="18" charset="0"/>
                <a:cs typeface="Times New Roman" panose="02020603050405020304" pitchFamily="18" charset="0"/>
              </a:rPr>
              <a:t>Kanunu Madde 2 - ) </a:t>
            </a:r>
            <a:r>
              <a:rPr lang="tr-TR" sz="2800" i="1" dirty="0" smtClean="0">
                <a:solidFill>
                  <a:schemeClr val="tx1"/>
                </a:solidFill>
                <a:latin typeface="Times New Roman" panose="02020603050405020304" pitchFamily="18" charset="0"/>
                <a:cs typeface="Times New Roman" panose="02020603050405020304" pitchFamily="18" charset="0"/>
              </a:rPr>
              <a:t>«İdari </a:t>
            </a:r>
            <a:r>
              <a:rPr lang="tr-TR" sz="2800" i="1" dirty="0">
                <a:solidFill>
                  <a:schemeClr val="tx1"/>
                </a:solidFill>
                <a:latin typeface="Times New Roman" panose="02020603050405020304" pitchFamily="18" charset="0"/>
                <a:cs typeface="Times New Roman" panose="02020603050405020304" pitchFamily="18" charset="0"/>
              </a:rPr>
              <a:t>dava türleri şunlardır: </a:t>
            </a:r>
            <a:endParaRPr lang="tr-TR" sz="2800" i="1"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tr-TR" sz="2800" i="1" dirty="0" smtClean="0">
                <a:solidFill>
                  <a:schemeClr val="tx1"/>
                </a:solidFill>
                <a:latin typeface="Times New Roman" panose="02020603050405020304" pitchFamily="18" charset="0"/>
                <a:cs typeface="Times New Roman" panose="02020603050405020304" pitchFamily="18" charset="0"/>
              </a:rPr>
              <a:t>a) İdarî </a:t>
            </a:r>
            <a:r>
              <a:rPr lang="tr-TR" sz="2800" i="1" dirty="0">
                <a:solidFill>
                  <a:schemeClr val="tx1"/>
                </a:solidFill>
                <a:latin typeface="Times New Roman" panose="02020603050405020304" pitchFamily="18" charset="0"/>
                <a:cs typeface="Times New Roman" panose="02020603050405020304" pitchFamily="18" charset="0"/>
              </a:rPr>
              <a:t>işlemler hakkında yetki, şekil, sebep, konu </a:t>
            </a:r>
            <a:r>
              <a:rPr lang="tr-TR" sz="2800" i="1" dirty="0" smtClean="0">
                <a:solidFill>
                  <a:schemeClr val="tx1"/>
                </a:solidFill>
                <a:latin typeface="Times New Roman" panose="02020603050405020304" pitchFamily="18" charset="0"/>
                <a:cs typeface="Times New Roman" panose="02020603050405020304" pitchFamily="18" charset="0"/>
              </a:rPr>
              <a:t>ve maksat </a:t>
            </a:r>
            <a:r>
              <a:rPr lang="tr-TR" sz="2800" i="1" dirty="0">
                <a:solidFill>
                  <a:schemeClr val="tx1"/>
                </a:solidFill>
                <a:latin typeface="Times New Roman" panose="02020603050405020304" pitchFamily="18" charset="0"/>
                <a:cs typeface="Times New Roman" panose="02020603050405020304" pitchFamily="18" charset="0"/>
              </a:rPr>
              <a:t>yönlerinden biri ile hukuka aykırı olduklarından dolayı iptalleri için menfaatleri </a:t>
            </a:r>
            <a:r>
              <a:rPr lang="tr-TR" sz="2800" i="1" dirty="0" smtClean="0">
                <a:solidFill>
                  <a:schemeClr val="tx1"/>
                </a:solidFill>
                <a:latin typeface="Times New Roman" panose="02020603050405020304" pitchFamily="18" charset="0"/>
                <a:cs typeface="Times New Roman" panose="02020603050405020304" pitchFamily="18" charset="0"/>
              </a:rPr>
              <a:t>ihlâl edilenler </a:t>
            </a:r>
            <a:r>
              <a:rPr lang="tr-TR" sz="2800" i="1" dirty="0">
                <a:solidFill>
                  <a:schemeClr val="tx1"/>
                </a:solidFill>
                <a:latin typeface="Times New Roman" panose="02020603050405020304" pitchFamily="18" charset="0"/>
                <a:cs typeface="Times New Roman" panose="02020603050405020304" pitchFamily="18" charset="0"/>
              </a:rPr>
              <a:t>tarafından </a:t>
            </a:r>
            <a:r>
              <a:rPr lang="tr-TR" sz="2800" i="1" dirty="0" smtClean="0">
                <a:solidFill>
                  <a:schemeClr val="tx1"/>
                </a:solidFill>
                <a:latin typeface="Times New Roman" panose="02020603050405020304" pitchFamily="18" charset="0"/>
                <a:cs typeface="Times New Roman" panose="02020603050405020304" pitchFamily="18" charset="0"/>
              </a:rPr>
              <a:t>açılan </a:t>
            </a:r>
            <a:r>
              <a:rPr lang="tr-TR" sz="2800" i="1" dirty="0">
                <a:solidFill>
                  <a:schemeClr val="tx1"/>
                </a:solidFill>
                <a:latin typeface="Times New Roman" panose="02020603050405020304" pitchFamily="18" charset="0"/>
                <a:cs typeface="Times New Roman" panose="02020603050405020304" pitchFamily="18" charset="0"/>
              </a:rPr>
              <a:t>iptal </a:t>
            </a:r>
            <a:r>
              <a:rPr lang="tr-TR" sz="2800" i="1" dirty="0" smtClean="0">
                <a:solidFill>
                  <a:schemeClr val="tx1"/>
                </a:solidFill>
                <a:latin typeface="Times New Roman" panose="02020603050405020304" pitchFamily="18" charset="0"/>
                <a:cs typeface="Times New Roman" panose="02020603050405020304" pitchFamily="18" charset="0"/>
              </a:rPr>
              <a:t>davaları»</a:t>
            </a:r>
            <a:endParaRPr lang="tr-TR" sz="2800"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6120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892365" y="1264554"/>
            <a:ext cx="9955240" cy="5593445"/>
          </a:xfrm>
        </p:spPr>
        <p:txBody>
          <a:bodyPr>
            <a:noAutofit/>
          </a:bodyPr>
          <a:lstStyle/>
          <a:p>
            <a:pPr marL="0" indent="0" algn="just">
              <a:buNone/>
            </a:pPr>
            <a:r>
              <a:rPr lang="tr-TR" sz="2000" b="1" dirty="0" smtClean="0">
                <a:solidFill>
                  <a:schemeClr val="tx1"/>
                </a:solidFill>
                <a:latin typeface="Times New Roman" panose="02020603050405020304" pitchFamily="18" charset="0"/>
                <a:cs typeface="Times New Roman" panose="02020603050405020304" pitchFamily="18" charset="0"/>
              </a:rPr>
              <a:t>D. 5D, E. 2007/7830, K. 2008/772, T. 13.2.2008: </a:t>
            </a:r>
            <a:r>
              <a:rPr lang="tr-TR" sz="2000" dirty="0" smtClean="0">
                <a:solidFill>
                  <a:schemeClr val="tx1"/>
                </a:solidFill>
                <a:latin typeface="Times New Roman" panose="02020603050405020304" pitchFamily="18" charset="0"/>
                <a:cs typeface="Times New Roman" panose="02020603050405020304" pitchFamily="18" charset="0"/>
              </a:rPr>
              <a:t>«</a:t>
            </a:r>
            <a:r>
              <a:rPr lang="tr-TR" sz="2000" i="1" dirty="0" smtClean="0">
                <a:solidFill>
                  <a:schemeClr val="tx1"/>
                </a:solidFill>
                <a:latin typeface="Times New Roman" panose="02020603050405020304" pitchFamily="18" charset="0"/>
                <a:cs typeface="Times New Roman" panose="02020603050405020304" pitchFamily="18" charset="0"/>
              </a:rPr>
              <a:t>Öğretide </a:t>
            </a:r>
            <a:r>
              <a:rPr lang="tr-TR" sz="2000" i="1" dirty="0">
                <a:solidFill>
                  <a:schemeClr val="tx1"/>
                </a:solidFill>
                <a:latin typeface="Times New Roman" panose="02020603050405020304" pitchFamily="18" charset="0"/>
                <a:cs typeface="Times New Roman" panose="02020603050405020304" pitchFamily="18" charset="0"/>
              </a:rPr>
              <a:t>de kabul edildiği üzere; sözlük anlamı ile "düzenli hale koymak, düzen vermek, tanzim ve tertip etmek" olarak tanımlanan "düzenleme", kamu hukukunda "kural koyma" ile eş anlamlıdır. Kural ise, hukukta sürekli, soyut, nesnel, genel durumları belirleyen ve gösteren norm olarak tanımlanmaktadır. Yasama organının yasama tasarrufları dışında idare, Anayasa ve yasal düzenlemelerden aldığı yetki ile kural koyma, düzenleme yapma yetkisine sahiptir. Düzenleme yetkisini kullanarak </a:t>
            </a:r>
            <a:r>
              <a:rPr lang="tr-TR" sz="2000" i="1" strike="sngStrike" dirty="0">
                <a:solidFill>
                  <a:schemeClr val="tx1"/>
                </a:solidFill>
                <a:latin typeface="Times New Roman" panose="02020603050405020304" pitchFamily="18" charset="0"/>
                <a:cs typeface="Times New Roman" panose="02020603050405020304" pitchFamily="18" charset="0"/>
              </a:rPr>
              <a:t>tüzük</a:t>
            </a:r>
            <a:r>
              <a:rPr lang="tr-TR" sz="2000" i="1" dirty="0">
                <a:solidFill>
                  <a:schemeClr val="tx1"/>
                </a:solidFill>
                <a:latin typeface="Times New Roman" panose="02020603050405020304" pitchFamily="18" charset="0"/>
                <a:cs typeface="Times New Roman" panose="02020603050405020304" pitchFamily="18" charset="0"/>
              </a:rPr>
              <a:t>, yönetmelik, genelge gibi düzenleyici işlemleri yapan idarenin bir işleminin "düzenleyici" nitelik taşıdığının kabul edilebilmesi için, </a:t>
            </a:r>
            <a:r>
              <a:rPr lang="tr-TR" sz="2000" i="1" dirty="0" err="1">
                <a:solidFill>
                  <a:schemeClr val="tx1"/>
                </a:solidFill>
                <a:latin typeface="Times New Roman" panose="02020603050405020304" pitchFamily="18" charset="0"/>
                <a:cs typeface="Times New Roman" panose="02020603050405020304" pitchFamily="18" charset="0"/>
              </a:rPr>
              <a:t>sözkonusu</a:t>
            </a:r>
            <a:r>
              <a:rPr lang="tr-TR" sz="2000" i="1" dirty="0">
                <a:solidFill>
                  <a:schemeClr val="tx1"/>
                </a:solidFill>
                <a:latin typeface="Times New Roman" panose="02020603050405020304" pitchFamily="18" charset="0"/>
                <a:cs typeface="Times New Roman" panose="02020603050405020304" pitchFamily="18" charset="0"/>
              </a:rPr>
              <a:t> işlemin sürekli, soyut, nesnel, genel durumları belirleyen ve gösteren hükümler içermesi, başka bir anlatımla, belirtilen nitelikte kurallar koymuş olması gerekir.</a:t>
            </a:r>
          </a:p>
          <a:p>
            <a:pPr marL="0" indent="0" algn="just">
              <a:buNone/>
            </a:pPr>
            <a:r>
              <a:rPr lang="tr-TR" sz="2000" i="1" dirty="0">
                <a:solidFill>
                  <a:schemeClr val="tx1"/>
                </a:solidFill>
                <a:latin typeface="Times New Roman" panose="02020603050405020304" pitchFamily="18" charset="0"/>
                <a:cs typeface="Times New Roman" panose="02020603050405020304" pitchFamily="18" charset="0"/>
              </a:rPr>
              <a:t>"Kural işlemler" ( ya da diğer adıyla "genel düzenleyici işlemler" ), yukarıda da değinildiği üzere, üst hukuk normuna uygun olarak hukuk düzenine yeni kural getiren, ya da, olan bir kuralı değiştiren veya kaldıran işlemlerdir.</a:t>
            </a:r>
          </a:p>
          <a:p>
            <a:pPr marL="0" indent="0" algn="just">
              <a:buNone/>
            </a:pPr>
            <a:r>
              <a:rPr lang="tr-TR" sz="2000" i="1" dirty="0">
                <a:solidFill>
                  <a:schemeClr val="tx1"/>
                </a:solidFill>
                <a:latin typeface="Times New Roman" panose="02020603050405020304" pitchFamily="18" charset="0"/>
                <a:cs typeface="Times New Roman" panose="02020603050405020304" pitchFamily="18" charset="0"/>
              </a:rPr>
              <a:t>Öte yandan, bazı idari işlemlerin, "genel" olmalarına karşın, düzenleyici işlem niteliğinde olmadıklarını da belirtmek gerekir. Bir işlemin kural ( düzenleme ) olup olmadığı, salt bunları yapanların niteliklerine göre değil, bu işlemlerin içerikleri ve doğurdukları hukuksal sonuçlar da </a:t>
            </a:r>
            <a:r>
              <a:rPr lang="tr-TR" sz="2000" i="1" dirty="0" err="1">
                <a:solidFill>
                  <a:schemeClr val="tx1"/>
                </a:solidFill>
                <a:latin typeface="Times New Roman" panose="02020603050405020304" pitchFamily="18" charset="0"/>
                <a:cs typeface="Times New Roman" panose="02020603050405020304" pitchFamily="18" charset="0"/>
              </a:rPr>
              <a:t>gözönünde</a:t>
            </a:r>
            <a:r>
              <a:rPr lang="tr-TR" sz="2000" i="1" dirty="0">
                <a:solidFill>
                  <a:schemeClr val="tx1"/>
                </a:solidFill>
                <a:latin typeface="Times New Roman" panose="02020603050405020304" pitchFamily="18" charset="0"/>
                <a:cs typeface="Times New Roman" panose="02020603050405020304" pitchFamily="18" charset="0"/>
              </a:rPr>
              <a:t> bulundurulmak suretiyle saptanmalıdır</a:t>
            </a:r>
            <a:r>
              <a:rPr lang="tr-TR" sz="2000" i="1" dirty="0" smtClean="0">
                <a:solidFill>
                  <a:schemeClr val="tx1"/>
                </a:solidFill>
                <a:latin typeface="Times New Roman" panose="02020603050405020304" pitchFamily="18" charset="0"/>
                <a:cs typeface="Times New Roman" panose="02020603050405020304" pitchFamily="18" charset="0"/>
              </a:rPr>
              <a:t>.»</a:t>
            </a:r>
            <a:endParaRPr lang="tr-TR" sz="2000" i="1"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tr-TR" sz="2000"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9863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378444" y="1615306"/>
            <a:ext cx="9454139" cy="4317949"/>
          </a:xfrm>
        </p:spPr>
        <p:txBody>
          <a:bodyPr>
            <a:normAutofit/>
          </a:bodyPr>
          <a:lstStyle/>
          <a:p>
            <a:pPr marL="0" indent="0" algn="just">
              <a:buNone/>
            </a:pPr>
            <a:r>
              <a:rPr lang="tr-TR" sz="2800" b="1" dirty="0" smtClean="0">
                <a:solidFill>
                  <a:schemeClr val="tx1"/>
                </a:solidFill>
                <a:latin typeface="Times New Roman" panose="02020603050405020304" pitchFamily="18" charset="0"/>
                <a:cs typeface="Times New Roman" panose="02020603050405020304" pitchFamily="18" charset="0"/>
              </a:rPr>
              <a:t>Yetki Unsuru</a:t>
            </a:r>
          </a:p>
          <a:p>
            <a:pPr marL="0" indent="0" algn="just">
              <a:buNone/>
            </a:pPr>
            <a:r>
              <a:rPr lang="tr-TR" sz="2800" b="1" dirty="0">
                <a:solidFill>
                  <a:schemeClr val="tx1"/>
                </a:solidFill>
                <a:latin typeface="Times New Roman" panose="02020603050405020304" pitchFamily="18" charset="0"/>
                <a:cs typeface="Times New Roman" panose="02020603050405020304" pitchFamily="18" charset="0"/>
              </a:rPr>
              <a:t>Anayasa Madde 6- </a:t>
            </a:r>
            <a:r>
              <a:rPr lang="tr-TR" sz="2800" dirty="0">
                <a:solidFill>
                  <a:schemeClr val="tx1"/>
                </a:solidFill>
                <a:latin typeface="Times New Roman" panose="02020603050405020304" pitchFamily="18" charset="0"/>
                <a:cs typeface="Times New Roman" panose="02020603050405020304" pitchFamily="18" charset="0"/>
              </a:rPr>
              <a:t>«</a:t>
            </a:r>
            <a:r>
              <a:rPr lang="tr-TR" sz="2800" i="1" dirty="0">
                <a:solidFill>
                  <a:schemeClr val="tx1"/>
                </a:solidFill>
                <a:latin typeface="Times New Roman" panose="02020603050405020304" pitchFamily="18" charset="0"/>
                <a:cs typeface="Times New Roman" panose="02020603050405020304" pitchFamily="18" charset="0"/>
              </a:rPr>
              <a:t>Hiçbir kimse veya organ kaynağını Anayasadan almayan bir Devlet yetkisi kullanamaz</a:t>
            </a:r>
            <a:r>
              <a:rPr lang="tr-TR" sz="2800" dirty="0">
                <a:solidFill>
                  <a:schemeClr val="tx1"/>
                </a:solidFill>
                <a:latin typeface="Times New Roman" panose="02020603050405020304" pitchFamily="18" charset="0"/>
                <a:cs typeface="Times New Roman" panose="02020603050405020304" pitchFamily="18" charset="0"/>
              </a:rPr>
              <a:t>.»</a:t>
            </a:r>
          </a:p>
          <a:p>
            <a:pPr marL="0" indent="0" algn="just">
              <a:buNone/>
            </a:pPr>
            <a:r>
              <a:rPr lang="tr-TR" sz="2800" b="1" dirty="0">
                <a:solidFill>
                  <a:schemeClr val="tx1"/>
                </a:solidFill>
                <a:latin typeface="Times New Roman" panose="02020603050405020304" pitchFamily="18" charset="0"/>
                <a:cs typeface="Times New Roman" panose="02020603050405020304" pitchFamily="18" charset="0"/>
              </a:rPr>
              <a:t>Anayasa Madde 123- </a:t>
            </a:r>
            <a:r>
              <a:rPr lang="tr-TR" sz="2800" dirty="0">
                <a:solidFill>
                  <a:schemeClr val="tx1"/>
                </a:solidFill>
                <a:latin typeface="Times New Roman" panose="02020603050405020304" pitchFamily="18" charset="0"/>
                <a:cs typeface="Times New Roman" panose="02020603050405020304" pitchFamily="18" charset="0"/>
              </a:rPr>
              <a:t>«</a:t>
            </a:r>
            <a:r>
              <a:rPr lang="tr-TR" sz="2800" i="1" dirty="0">
                <a:solidFill>
                  <a:schemeClr val="tx1"/>
                </a:solidFill>
                <a:latin typeface="Times New Roman" panose="02020603050405020304" pitchFamily="18" charset="0"/>
                <a:cs typeface="Times New Roman" panose="02020603050405020304" pitchFamily="18" charset="0"/>
              </a:rPr>
              <a:t>İdare, kuruluş ve görevleriyle bir bütündür ve kanunla düzenlenir</a:t>
            </a:r>
            <a:r>
              <a:rPr lang="tr-TR" sz="2800" dirty="0">
                <a:solidFill>
                  <a:schemeClr val="tx1"/>
                </a:solidFill>
                <a:latin typeface="Times New Roman" panose="02020603050405020304" pitchFamily="18" charset="0"/>
                <a:cs typeface="Times New Roman" panose="02020603050405020304" pitchFamily="18" charset="0"/>
              </a:rPr>
              <a:t>.»</a:t>
            </a:r>
          </a:p>
          <a:p>
            <a:pPr marL="0" indent="0" algn="just">
              <a:buNone/>
            </a:pPr>
            <a:endParaRPr lang="tr-TR" sz="28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0132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047938" y="1604290"/>
            <a:ext cx="9454139" cy="4317949"/>
          </a:xfrm>
        </p:spPr>
        <p:txBody>
          <a:bodyPr>
            <a:noAutofit/>
          </a:bodyPr>
          <a:lstStyle/>
          <a:p>
            <a:pPr marL="0" indent="0" algn="just">
              <a:buNone/>
            </a:pPr>
            <a:r>
              <a:rPr lang="tr-TR" sz="2000" b="1" dirty="0" smtClean="0">
                <a:solidFill>
                  <a:schemeClr val="tx1"/>
                </a:solidFill>
                <a:latin typeface="Times New Roman" panose="02020603050405020304" pitchFamily="18" charset="0"/>
                <a:cs typeface="Times New Roman" panose="02020603050405020304" pitchFamily="18" charset="0"/>
              </a:rPr>
              <a:t>Yetki Unsuru</a:t>
            </a:r>
          </a:p>
          <a:p>
            <a:pPr marL="0" indent="0" algn="just">
              <a:buNone/>
            </a:pPr>
            <a:r>
              <a:rPr lang="tr-TR" sz="2000" b="1" dirty="0" smtClean="0">
                <a:solidFill>
                  <a:schemeClr val="tx1"/>
                </a:solidFill>
                <a:latin typeface="Times New Roman" panose="02020603050405020304" pitchFamily="18" charset="0"/>
                <a:cs typeface="Times New Roman" panose="02020603050405020304" pitchFamily="18" charset="0"/>
              </a:rPr>
              <a:t>D. 8D, E. 2008/1501, T. 10.3.2008: </a:t>
            </a:r>
            <a:r>
              <a:rPr lang="tr-TR" sz="2000" dirty="0" smtClean="0">
                <a:solidFill>
                  <a:schemeClr val="tx1"/>
                </a:solidFill>
                <a:latin typeface="Times New Roman" panose="02020603050405020304" pitchFamily="18" charset="0"/>
                <a:cs typeface="Times New Roman" panose="02020603050405020304" pitchFamily="18" charset="0"/>
              </a:rPr>
              <a:t>«İdarelerin </a:t>
            </a:r>
            <a:r>
              <a:rPr lang="tr-TR" sz="2000" dirty="0">
                <a:solidFill>
                  <a:schemeClr val="tx1"/>
                </a:solidFill>
                <a:latin typeface="Times New Roman" panose="02020603050405020304" pitchFamily="18" charset="0"/>
                <a:cs typeface="Times New Roman" panose="02020603050405020304" pitchFamily="18" charset="0"/>
              </a:rPr>
              <a:t>tesis ettikleri idari işlemlerin özünü oluşturan irade, işlemler kamu gücü kullanılarak ve kamu yararı gözetilerek tesis edilecekleri için bir takım kayıt ve şartlara bağlanmıştır. İdari işlemin unsurlarından olan yetki unsuruna ilişkin kurallar bu kayıt ve şartlar içinde yer almaktadır. Yasalarla kendilerine bırakılmış alanlarda faaliyet gösterebilecek olan idarelerin, işlem tesis ederken sahip oldukları hukuki olanak ve görev alanı " yetki " kavramı ile ifade edilmektedir. Yetki aynı zamanda, Anayasanın ve yasaların idareye bıraktığı alanlarda tesis edilecek idari işlemlerin hangi idare makam ve organlarınca yapılabileceğini belirlemektedir. İdarelerin işlem tesis ederken uymak zorunda oldukları yetki kuralları kamu düzenindendir ve idarelerin tesis etmiş oldukları işlemler yargı önüne getirildiklerinde yetki kuralına aykırılık, yargı mercii tarafından resen </a:t>
            </a:r>
            <a:r>
              <a:rPr lang="tr-TR" sz="2000" dirty="0" err="1">
                <a:solidFill>
                  <a:schemeClr val="tx1"/>
                </a:solidFill>
                <a:latin typeface="Times New Roman" panose="02020603050405020304" pitchFamily="18" charset="0"/>
                <a:cs typeface="Times New Roman" panose="02020603050405020304" pitchFamily="18" charset="0"/>
              </a:rPr>
              <a:t>gözönüne</a:t>
            </a:r>
            <a:r>
              <a:rPr lang="tr-TR" sz="2000" dirty="0">
                <a:solidFill>
                  <a:schemeClr val="tx1"/>
                </a:solidFill>
                <a:latin typeface="Times New Roman" panose="02020603050405020304" pitchFamily="18" charset="0"/>
                <a:cs typeface="Times New Roman" panose="02020603050405020304" pitchFamily="18" charset="0"/>
              </a:rPr>
              <a:t> alınabilir niteliktedir.»</a:t>
            </a:r>
          </a:p>
          <a:p>
            <a:pPr marL="0" indent="0" algn="just">
              <a:buNone/>
            </a:pPr>
            <a:endParaRPr lang="tr-TR" sz="20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6880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860652" y="1741667"/>
            <a:ext cx="9454139" cy="4317949"/>
          </a:xfrm>
        </p:spPr>
        <p:txBody>
          <a:bodyPr>
            <a:normAutofit/>
          </a:bodyPr>
          <a:lstStyle/>
          <a:p>
            <a:pPr marL="0" indent="0" algn="just">
              <a:buNone/>
            </a:pPr>
            <a:r>
              <a:rPr lang="tr-TR" sz="2800" b="1" dirty="0" smtClean="0">
                <a:solidFill>
                  <a:schemeClr val="tx1"/>
                </a:solidFill>
                <a:latin typeface="Times New Roman" panose="02020603050405020304" pitchFamily="18" charset="0"/>
                <a:cs typeface="Times New Roman" panose="02020603050405020304" pitchFamily="18" charset="0"/>
              </a:rPr>
              <a:t>Sebep Unsuru</a:t>
            </a:r>
          </a:p>
          <a:p>
            <a:pPr marL="0" indent="0" algn="just">
              <a:buNone/>
            </a:pPr>
            <a:r>
              <a:rPr lang="tr-TR" sz="2800" b="1" dirty="0" smtClean="0">
                <a:solidFill>
                  <a:schemeClr val="tx1"/>
                </a:solidFill>
                <a:latin typeface="Times New Roman" panose="02020603050405020304" pitchFamily="18" charset="0"/>
                <a:cs typeface="Times New Roman" panose="02020603050405020304" pitchFamily="18" charset="0"/>
              </a:rPr>
              <a:t>D. 13D, E. 2015/547, K. 2015/2043, T. 2.6.2015: </a:t>
            </a:r>
            <a:r>
              <a:rPr lang="tr-TR" sz="2800" dirty="0" smtClean="0">
                <a:solidFill>
                  <a:schemeClr val="tx1"/>
                </a:solidFill>
                <a:latin typeface="Times New Roman" panose="02020603050405020304" pitchFamily="18" charset="0"/>
                <a:cs typeface="Times New Roman" panose="02020603050405020304" pitchFamily="18" charset="0"/>
              </a:rPr>
              <a:t>«</a:t>
            </a:r>
            <a:r>
              <a:rPr lang="tr-TR" sz="2800" i="1" dirty="0">
                <a:solidFill>
                  <a:schemeClr val="tx1"/>
                </a:solidFill>
                <a:latin typeface="Times New Roman" panose="02020603050405020304" pitchFamily="18" charset="0"/>
                <a:cs typeface="Times New Roman" panose="02020603050405020304" pitchFamily="18" charset="0"/>
              </a:rPr>
              <a:t>İdari işlemin unsurları arasında yer alan sebep unsuru, idari işlemden önce gelen ve idareyi belirli bir işlem yapmaya sevk eden hukukî veya fiilî etken olarak tanımlanmaktadır.</a:t>
            </a:r>
            <a:r>
              <a:rPr lang="tr-TR" sz="2800" i="1" dirty="0" smtClean="0">
                <a:solidFill>
                  <a:schemeClr val="tx1"/>
                </a:solidFill>
                <a:latin typeface="Times New Roman" panose="02020603050405020304" pitchFamily="18" charset="0"/>
                <a:cs typeface="Times New Roman" panose="02020603050405020304" pitchFamily="18" charset="0"/>
              </a:rPr>
              <a:t>.»</a:t>
            </a:r>
            <a:endParaRPr lang="tr-TR" sz="2800" i="1"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tr-TR" sz="28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5432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268276" y="926418"/>
            <a:ext cx="9454139" cy="4317949"/>
          </a:xfrm>
        </p:spPr>
        <p:txBody>
          <a:bodyPr>
            <a:noAutofit/>
          </a:bodyPr>
          <a:lstStyle/>
          <a:p>
            <a:pPr marL="0" indent="0" algn="just">
              <a:buNone/>
            </a:pPr>
            <a:r>
              <a:rPr lang="tr-TR" sz="2400" b="1" dirty="0" smtClean="0">
                <a:solidFill>
                  <a:schemeClr val="tx1"/>
                </a:solidFill>
                <a:latin typeface="Times New Roman" panose="02020603050405020304" pitchFamily="18" charset="0"/>
                <a:cs typeface="Times New Roman" panose="02020603050405020304" pitchFamily="18" charset="0"/>
              </a:rPr>
              <a:t>Konu Unsuru</a:t>
            </a:r>
          </a:p>
          <a:p>
            <a:pPr marL="0" indent="0" algn="just">
              <a:buNone/>
            </a:pPr>
            <a:r>
              <a:rPr lang="tr-TR" sz="2400" b="1" dirty="0" smtClean="0">
                <a:solidFill>
                  <a:schemeClr val="tx1"/>
                </a:solidFill>
                <a:latin typeface="Times New Roman" panose="02020603050405020304" pitchFamily="18" charset="0"/>
                <a:cs typeface="Times New Roman" panose="02020603050405020304" pitchFamily="18" charset="0"/>
              </a:rPr>
              <a:t>D. 4D, E. 2009/248, K. 2011/4403, T. 23.5.2011: </a:t>
            </a:r>
            <a:r>
              <a:rPr lang="tr-TR" sz="2400" dirty="0" smtClean="0">
                <a:solidFill>
                  <a:schemeClr val="tx1"/>
                </a:solidFill>
                <a:latin typeface="Times New Roman" panose="02020603050405020304" pitchFamily="18" charset="0"/>
                <a:cs typeface="Times New Roman" panose="02020603050405020304" pitchFamily="18" charset="0"/>
              </a:rPr>
              <a:t>«</a:t>
            </a:r>
            <a:r>
              <a:rPr lang="tr-TR" sz="2400" i="1" dirty="0">
                <a:solidFill>
                  <a:schemeClr val="tx1"/>
                </a:solidFill>
                <a:latin typeface="Times New Roman" panose="02020603050405020304" pitchFamily="18" charset="0"/>
                <a:cs typeface="Times New Roman" panose="02020603050405020304" pitchFamily="18" charset="0"/>
              </a:rPr>
              <a:t>İdari işlemler, idari makamlar tarafından bir kamu hizmetini yürütmek üzere kendilerine tanınan kamu gücü kullanılarak, tek yanlı iradeyle tesis edilen ve tesis edildikleri alanda bulunan kişilerin menfaatini doğrudan etkileyen, onların hak ve menfaatleri ile yükümlülüklerinde değişiklik yapan veya yenilik doğuran her türlü irade açıklamasıdır, içtihat ve doktrinde belirlenen hukuki nitelikleri göz önüne alındığında, “bir idari bir işlemin doğuracağı hukuksal sonuca” o işlemin konusu denir. Konusu meşru ve mümkün olması gereken idari işlemlerin doğuracağı sonuçlar, önceden yasalarla ve diğer düzenleyici işlemlerle belirtilmiştir. Bu bakımdan, idari işlemlerde ilgililerin işlemin konusunu değiştirmeye ya da istedikleri gibi belirtmeye yetkileri yoktur</a:t>
            </a:r>
            <a:r>
              <a:rPr lang="tr-TR" sz="2400" i="1" dirty="0" smtClean="0">
                <a:solidFill>
                  <a:schemeClr val="tx1"/>
                </a:solidFill>
                <a:latin typeface="Times New Roman" panose="02020603050405020304" pitchFamily="18" charset="0"/>
                <a:cs typeface="Times New Roman" panose="02020603050405020304" pitchFamily="18" charset="0"/>
              </a:rPr>
              <a:t>.»</a:t>
            </a:r>
            <a:endParaRPr lang="tr-TR" sz="2400" i="1"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tr-TR" sz="24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4681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202175" y="1697600"/>
            <a:ext cx="9454139" cy="4317949"/>
          </a:xfrm>
        </p:spPr>
        <p:txBody>
          <a:bodyPr>
            <a:normAutofit/>
          </a:bodyPr>
          <a:lstStyle/>
          <a:p>
            <a:pPr marL="0" indent="0" algn="just">
              <a:buNone/>
            </a:pPr>
            <a:r>
              <a:rPr lang="tr-TR" sz="2400" b="1" dirty="0" smtClean="0">
                <a:solidFill>
                  <a:schemeClr val="tx1"/>
                </a:solidFill>
                <a:latin typeface="Times New Roman" panose="02020603050405020304" pitchFamily="18" charset="0"/>
                <a:cs typeface="Times New Roman" panose="02020603050405020304" pitchFamily="18" charset="0"/>
              </a:rPr>
              <a:t>Amaç Unsuru</a:t>
            </a:r>
          </a:p>
          <a:p>
            <a:pPr marL="0" indent="0" algn="just">
              <a:buNone/>
            </a:pPr>
            <a:r>
              <a:rPr lang="tr-TR" sz="2400" b="1" dirty="0" smtClean="0">
                <a:solidFill>
                  <a:schemeClr val="tx1"/>
                </a:solidFill>
                <a:latin typeface="Times New Roman" panose="02020603050405020304" pitchFamily="18" charset="0"/>
                <a:cs typeface="Times New Roman" panose="02020603050405020304" pitchFamily="18" charset="0"/>
              </a:rPr>
              <a:t>D. İDDK, E. 2007/939, T. 27.12.2007: </a:t>
            </a:r>
            <a:r>
              <a:rPr lang="tr-TR" sz="2400" dirty="0" smtClean="0">
                <a:solidFill>
                  <a:schemeClr val="tx1"/>
                </a:solidFill>
                <a:latin typeface="Times New Roman" panose="02020603050405020304" pitchFamily="18" charset="0"/>
                <a:cs typeface="Times New Roman" panose="02020603050405020304" pitchFamily="18" charset="0"/>
              </a:rPr>
              <a:t>«</a:t>
            </a:r>
            <a:r>
              <a:rPr lang="tr-TR" sz="2400" i="1" dirty="0">
                <a:solidFill>
                  <a:schemeClr val="tx1"/>
                </a:solidFill>
                <a:latin typeface="Times New Roman" panose="02020603050405020304" pitchFamily="18" charset="0"/>
                <a:cs typeface="Times New Roman" panose="02020603050405020304" pitchFamily="18" charset="0"/>
              </a:rPr>
              <a:t>Bütün idari işlemlerin kamu yararı maksadını taşıması gerektiği tartışmasızdır. İdare işlem tesis ederken kişisel, siyasal, üçüncü kişilere yarar sağlama amacı gütmemeli, mali çıkar sağlama amacıyla yetki saptırması içinde bulunmamalı, ayrıca birden fazla kamu yararının çatışması durumunda "üstün kamu yararını" dikkate almalıdır. Dolayısıyla idari işlemin maksat yönünden yargısal denetimi de işlem ile sağlanan her türlü yarar ve işlemin ortaya çıkardığı tüm sakıncalar göz önüne alınarak yapılmalıdır. Ayrıca, yasada özel bir amaç belirlenmiş ise işlemin bu amaca uygun olması gerektiği de kuşkusuzdur</a:t>
            </a:r>
            <a:r>
              <a:rPr lang="tr-TR" sz="2400" dirty="0" smtClean="0">
                <a:solidFill>
                  <a:schemeClr val="tx1"/>
                </a:solidFill>
                <a:latin typeface="Times New Roman" panose="02020603050405020304" pitchFamily="18" charset="0"/>
                <a:cs typeface="Times New Roman" panose="02020603050405020304" pitchFamily="18" charset="0"/>
              </a:rPr>
              <a:t>.»</a:t>
            </a:r>
            <a:endParaRPr lang="tr-TR" sz="2400" i="1"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tr-TR" sz="24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1925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969819" y="892367"/>
            <a:ext cx="10534794" cy="5420638"/>
          </a:xfrm>
        </p:spPr>
        <p:txBody>
          <a:bodyPr>
            <a:normAutofit fontScale="85000" lnSpcReduction="10000"/>
          </a:bodyPr>
          <a:lstStyle/>
          <a:p>
            <a:pPr marL="0" indent="0" algn="just">
              <a:lnSpc>
                <a:spcPct val="120000"/>
              </a:lnSpc>
              <a:buNone/>
            </a:pPr>
            <a:r>
              <a:rPr lang="tr-TR" b="1" dirty="0" smtClean="0">
                <a:solidFill>
                  <a:schemeClr val="tx1"/>
                </a:solidFill>
                <a:latin typeface="Times New Roman" panose="02020603050405020304" pitchFamily="18" charset="0"/>
                <a:cs typeface="Times New Roman" panose="02020603050405020304" pitchFamily="18" charset="0"/>
              </a:rPr>
              <a:t>Şekil Unsuru</a:t>
            </a:r>
          </a:p>
          <a:p>
            <a:pPr marL="0" indent="0" algn="just">
              <a:lnSpc>
                <a:spcPct val="120000"/>
              </a:lnSpc>
              <a:buNone/>
            </a:pPr>
            <a:r>
              <a:rPr lang="tr-TR" b="1" dirty="0" smtClean="0">
                <a:solidFill>
                  <a:schemeClr val="tx1"/>
                </a:solidFill>
                <a:latin typeface="Times New Roman" panose="02020603050405020304" pitchFamily="18" charset="0"/>
                <a:cs typeface="Times New Roman" panose="02020603050405020304" pitchFamily="18" charset="0"/>
              </a:rPr>
              <a:t>D. 12D, E. 2012/2159, K. 2016/152, T. 21.01.2006: </a:t>
            </a:r>
            <a:r>
              <a:rPr lang="tr-TR" dirty="0" smtClean="0">
                <a:solidFill>
                  <a:schemeClr val="tx1"/>
                </a:solidFill>
                <a:latin typeface="Times New Roman" panose="02020603050405020304" pitchFamily="18" charset="0"/>
                <a:cs typeface="Times New Roman" panose="02020603050405020304" pitchFamily="18" charset="0"/>
              </a:rPr>
              <a:t>«</a:t>
            </a:r>
            <a:r>
              <a:rPr lang="tr-TR" dirty="0">
                <a:solidFill>
                  <a:schemeClr val="tx1"/>
                </a:solidFill>
                <a:latin typeface="Times New Roman" panose="02020603050405020304" pitchFamily="18" charset="0"/>
                <a:cs typeface="Times New Roman" panose="02020603050405020304" pitchFamily="18" charset="0"/>
              </a:rPr>
              <a:t>İdari işlem, o konuda yetkili olan kamu görevlisi ya da bir organın hukuk aleminde sonuç </a:t>
            </a:r>
            <a:r>
              <a:rPr lang="tr-TR" dirty="0" err="1">
                <a:solidFill>
                  <a:schemeClr val="tx1"/>
                </a:solidFill>
                <a:latin typeface="Times New Roman" panose="02020603050405020304" pitchFamily="18" charset="0"/>
                <a:cs typeface="Times New Roman" panose="02020603050405020304" pitchFamily="18" charset="0"/>
              </a:rPr>
              <a:t>doğruran</a:t>
            </a:r>
            <a:r>
              <a:rPr lang="tr-TR" dirty="0">
                <a:solidFill>
                  <a:schemeClr val="tx1"/>
                </a:solidFill>
                <a:latin typeface="Times New Roman" panose="02020603050405020304" pitchFamily="18" charset="0"/>
                <a:cs typeface="Times New Roman" panose="02020603050405020304" pitchFamily="18" charset="0"/>
              </a:rPr>
              <a:t> ve bu anlamda hukuk aleminde değişiklik meydana getiren idare açıklamalarıdır. İdari işlemin unsurlarından olan ve işlemin fiziki görünümü olarak tanımlanan şekil unsuru, öğretide farklı görüşler bulunmakla birlikte kural olarak idari işlemlerin yazılı şekil kuralına tabi olmasını ifade eder ve idari işlem olarak nitelenen yazılı belgenin bir takım bilgileri içermesi gerektiği de izahtan vareste bir husustur.</a:t>
            </a:r>
            <a:r>
              <a:rPr lang="tr-TR" dirty="0" smtClean="0">
                <a:solidFill>
                  <a:schemeClr val="tx1"/>
                </a:solidFill>
                <a:latin typeface="Times New Roman" panose="02020603050405020304" pitchFamily="18" charset="0"/>
                <a:cs typeface="Times New Roman" panose="02020603050405020304" pitchFamily="18" charset="0"/>
              </a:rPr>
              <a:t>.»</a:t>
            </a:r>
            <a:endParaRPr lang="tr-TR" i="1" dirty="0">
              <a:solidFill>
                <a:schemeClr val="tx1"/>
              </a:solidFill>
              <a:latin typeface="Times New Roman" panose="02020603050405020304" pitchFamily="18" charset="0"/>
              <a:cs typeface="Times New Roman" panose="02020603050405020304" pitchFamily="18" charset="0"/>
            </a:endParaRPr>
          </a:p>
          <a:p>
            <a:pPr marL="0" indent="0" algn="just">
              <a:lnSpc>
                <a:spcPct val="120000"/>
              </a:lnSpc>
              <a:buNone/>
            </a:pPr>
            <a:r>
              <a:rPr lang="tr-TR" b="1" dirty="0" smtClean="0">
                <a:solidFill>
                  <a:schemeClr val="tx1"/>
                </a:solidFill>
                <a:latin typeface="Times New Roman" panose="02020603050405020304" pitchFamily="18" charset="0"/>
                <a:cs typeface="Times New Roman" panose="02020603050405020304" pitchFamily="18" charset="0"/>
              </a:rPr>
              <a:t>D. 10D, E. 2000/1220, K. 2001/55, T. 15.01.2001: </a:t>
            </a:r>
            <a:r>
              <a:rPr lang="tr-TR" dirty="0" smtClean="0">
                <a:solidFill>
                  <a:schemeClr val="tx1"/>
                </a:solidFill>
                <a:latin typeface="Times New Roman" panose="02020603050405020304" pitchFamily="18" charset="0"/>
                <a:cs typeface="Times New Roman" panose="02020603050405020304" pitchFamily="18" charset="0"/>
              </a:rPr>
              <a:t>«</a:t>
            </a:r>
            <a:r>
              <a:rPr lang="tr-TR" i="1" dirty="0" smtClean="0">
                <a:solidFill>
                  <a:schemeClr val="tx1"/>
                </a:solidFill>
                <a:latin typeface="Times New Roman" panose="02020603050405020304" pitchFamily="18" charset="0"/>
                <a:cs typeface="Times New Roman" panose="02020603050405020304" pitchFamily="18" charset="0"/>
              </a:rPr>
              <a:t>2577 </a:t>
            </a:r>
            <a:r>
              <a:rPr lang="tr-TR" i="1" dirty="0">
                <a:solidFill>
                  <a:schemeClr val="tx1"/>
                </a:solidFill>
                <a:latin typeface="Times New Roman" panose="02020603050405020304" pitchFamily="18" charset="0"/>
                <a:cs typeface="Times New Roman" panose="02020603050405020304" pitchFamily="18" charset="0"/>
              </a:rPr>
              <a:t>sayılı İdari Yargılama Usulü Kanununun 2. maddesinde, hukuka aykırılığı iddia edilerek menfaatleri ihlal edilenler tarafından idari işlemlere karşı açılan iptal davalarında, işlemin şekil unsuru yönünden de yargısal denetime tabi olduğu kabul edilmiştir.</a:t>
            </a:r>
          </a:p>
          <a:p>
            <a:pPr marL="0" indent="0" algn="just">
              <a:lnSpc>
                <a:spcPct val="120000"/>
              </a:lnSpc>
              <a:buNone/>
            </a:pPr>
            <a:r>
              <a:rPr lang="tr-TR" i="1" dirty="0" smtClean="0">
                <a:solidFill>
                  <a:schemeClr val="tx1"/>
                </a:solidFill>
                <a:latin typeface="Times New Roman" panose="02020603050405020304" pitchFamily="18" charset="0"/>
                <a:cs typeface="Times New Roman" panose="02020603050405020304" pitchFamily="18" charset="0"/>
              </a:rPr>
              <a:t>Bu </a:t>
            </a:r>
            <a:r>
              <a:rPr lang="tr-TR" i="1" dirty="0">
                <a:solidFill>
                  <a:schemeClr val="tx1"/>
                </a:solidFill>
                <a:latin typeface="Times New Roman" panose="02020603050405020304" pitchFamily="18" charset="0"/>
                <a:cs typeface="Times New Roman" panose="02020603050405020304" pitchFamily="18" charset="0"/>
              </a:rPr>
              <a:t>bakımdan, idari işlemin yapılmasında veya bir kararın alınmasında, önceden Yasayla saptanmış bulunan usul ve şekil kuralına uyulmaması hukuka aykırılık halini oluşturur.</a:t>
            </a:r>
          </a:p>
          <a:p>
            <a:pPr marL="0" indent="0" algn="just">
              <a:lnSpc>
                <a:spcPct val="120000"/>
              </a:lnSpc>
              <a:buNone/>
            </a:pPr>
            <a:r>
              <a:rPr lang="tr-TR" i="1" dirty="0" smtClean="0">
                <a:solidFill>
                  <a:schemeClr val="tx1"/>
                </a:solidFill>
                <a:latin typeface="Times New Roman" panose="02020603050405020304" pitchFamily="18" charset="0"/>
                <a:cs typeface="Times New Roman" panose="02020603050405020304" pitchFamily="18" charset="0"/>
              </a:rPr>
              <a:t>Ancak</a:t>
            </a:r>
            <a:r>
              <a:rPr lang="tr-TR" i="1" dirty="0">
                <a:solidFill>
                  <a:schemeClr val="tx1"/>
                </a:solidFill>
                <a:latin typeface="Times New Roman" panose="02020603050405020304" pitchFamily="18" charset="0"/>
                <a:cs typeface="Times New Roman" panose="02020603050405020304" pitchFamily="18" charset="0"/>
              </a:rPr>
              <a:t>, işlemin şekil unsuru üzerindeki yargısal denetimi sırasında, şekil ve usule aykırılık halinin işlem üzerindeki hukuki etkisinin ve önceden uyulması öngörülen şekil koşullarının konuluş amacının da </a:t>
            </a:r>
            <a:r>
              <a:rPr lang="tr-TR" i="1" dirty="0" err="1">
                <a:solidFill>
                  <a:schemeClr val="tx1"/>
                </a:solidFill>
                <a:latin typeface="Times New Roman" panose="02020603050405020304" pitchFamily="18" charset="0"/>
                <a:cs typeface="Times New Roman" panose="02020603050405020304" pitchFamily="18" charset="0"/>
              </a:rPr>
              <a:t>gözönünde</a:t>
            </a:r>
            <a:r>
              <a:rPr lang="tr-TR" i="1" dirty="0">
                <a:solidFill>
                  <a:schemeClr val="tx1"/>
                </a:solidFill>
                <a:latin typeface="Times New Roman" panose="02020603050405020304" pitchFamily="18" charset="0"/>
                <a:cs typeface="Times New Roman" panose="02020603050405020304" pitchFamily="18" charset="0"/>
              </a:rPr>
              <a:t> bulundurulması gerekir.</a:t>
            </a:r>
          </a:p>
          <a:p>
            <a:pPr marL="0" indent="0" algn="just">
              <a:lnSpc>
                <a:spcPct val="120000"/>
              </a:lnSpc>
              <a:buNone/>
            </a:pPr>
            <a:r>
              <a:rPr lang="tr-TR" i="1" dirty="0" smtClean="0">
                <a:solidFill>
                  <a:schemeClr val="tx1"/>
                </a:solidFill>
                <a:latin typeface="Times New Roman" panose="02020603050405020304" pitchFamily="18" charset="0"/>
                <a:cs typeface="Times New Roman" panose="02020603050405020304" pitchFamily="18" charset="0"/>
              </a:rPr>
              <a:t>Bilindiği </a:t>
            </a:r>
            <a:r>
              <a:rPr lang="tr-TR" i="1" dirty="0">
                <a:solidFill>
                  <a:schemeClr val="tx1"/>
                </a:solidFill>
                <a:latin typeface="Times New Roman" panose="02020603050405020304" pitchFamily="18" charset="0"/>
                <a:cs typeface="Times New Roman" panose="02020603050405020304" pitchFamily="18" charset="0"/>
              </a:rPr>
              <a:t>gibi bazı işlemlerin yapılmasında uyulması gereken idari usul ve şeklin önceden Yasayla </a:t>
            </a:r>
            <a:r>
              <a:rPr lang="tr-TR" i="1" dirty="0" err="1">
                <a:solidFill>
                  <a:schemeClr val="tx1"/>
                </a:solidFill>
                <a:latin typeface="Times New Roman" panose="02020603050405020304" pitchFamily="18" charset="0"/>
                <a:cs typeface="Times New Roman" panose="02020603050405020304" pitchFamily="18" charset="0"/>
              </a:rPr>
              <a:t>tesbitinin</a:t>
            </a:r>
            <a:r>
              <a:rPr lang="tr-TR" i="1" dirty="0">
                <a:solidFill>
                  <a:schemeClr val="tx1"/>
                </a:solidFill>
                <a:latin typeface="Times New Roman" panose="02020603050405020304" pitchFamily="18" charset="0"/>
                <a:cs typeface="Times New Roman" panose="02020603050405020304" pitchFamily="18" charset="0"/>
              </a:rPr>
              <a:t> amacı, kişilere teminat sağlamaktır.</a:t>
            </a:r>
          </a:p>
          <a:p>
            <a:pPr marL="0" indent="0" algn="just">
              <a:lnSpc>
                <a:spcPct val="120000"/>
              </a:lnSpc>
              <a:buNone/>
            </a:pPr>
            <a:r>
              <a:rPr lang="tr-TR" i="1" dirty="0" smtClean="0">
                <a:solidFill>
                  <a:schemeClr val="tx1"/>
                </a:solidFill>
                <a:latin typeface="Times New Roman" panose="02020603050405020304" pitchFamily="18" charset="0"/>
                <a:cs typeface="Times New Roman" panose="02020603050405020304" pitchFamily="18" charset="0"/>
              </a:rPr>
              <a:t>Usul </a:t>
            </a:r>
            <a:r>
              <a:rPr lang="tr-TR" i="1" dirty="0">
                <a:solidFill>
                  <a:schemeClr val="tx1"/>
                </a:solidFill>
                <a:latin typeface="Times New Roman" panose="02020603050405020304" pitchFamily="18" charset="0"/>
                <a:cs typeface="Times New Roman" panose="02020603050405020304" pitchFamily="18" charset="0"/>
              </a:rPr>
              <a:t>ve şekille ilgili kurallara uyulmaması hukuka aykırılık halini oluşturmakla beraber, bu aykırılığın her zaman idari işlemin iptalini gerektirmeyeceği yargı kararları ile kabul edilmektedir</a:t>
            </a:r>
            <a:r>
              <a:rPr lang="tr-TR" dirty="0" smtClean="0">
                <a:solidFill>
                  <a:schemeClr val="tx1"/>
                </a:solidFill>
                <a:latin typeface="Times New Roman" panose="02020603050405020304" pitchFamily="18" charset="0"/>
                <a:cs typeface="Times New Roman" panose="02020603050405020304" pitchFamily="18" charset="0"/>
              </a:rPr>
              <a:t>.»</a:t>
            </a:r>
            <a:endParaRPr lang="tr-TR" dirty="0">
              <a:solidFill>
                <a:schemeClr val="tx1"/>
              </a:solidFill>
              <a:latin typeface="Times New Roman" panose="02020603050405020304" pitchFamily="18" charset="0"/>
              <a:cs typeface="Times New Roman" panose="02020603050405020304" pitchFamily="18" charset="0"/>
            </a:endParaRPr>
          </a:p>
          <a:p>
            <a:pPr marL="0" indent="0" algn="just">
              <a:lnSpc>
                <a:spcPct val="120000"/>
              </a:lnSpc>
              <a:buNone/>
            </a:pPr>
            <a:endParaRPr lang="tr-TR" b="1" dirty="0">
              <a:solidFill>
                <a:schemeClr val="tx1"/>
              </a:solidFill>
              <a:latin typeface="Times New Roman" panose="02020603050405020304" pitchFamily="18" charset="0"/>
              <a:cs typeface="Times New Roman" panose="02020603050405020304" pitchFamily="18" charset="0"/>
            </a:endParaRPr>
          </a:p>
          <a:p>
            <a:pPr marL="0" indent="0" algn="just">
              <a:lnSpc>
                <a:spcPct val="120000"/>
              </a:lnSpc>
              <a:buNone/>
            </a:pPr>
            <a:endParaRPr lang="tr-TR"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0945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Unvan 3"/>
          <p:cNvSpPr>
            <a:spLocks noGrp="1"/>
          </p:cNvSpPr>
          <p:nvPr>
            <p:ph type="title"/>
          </p:nvPr>
        </p:nvSpPr>
        <p:spPr>
          <a:xfrm>
            <a:off x="2659026" y="690211"/>
            <a:ext cx="8911687" cy="1280890"/>
          </a:xfrm>
        </p:spPr>
        <p:txBody>
          <a:bodyPr/>
          <a:lstStyle/>
          <a:p>
            <a:r>
              <a:rPr lang="tr-TR" b="1" dirty="0" smtClean="0">
                <a:latin typeface="Times New Roman" panose="02020603050405020304" pitchFamily="18" charset="0"/>
                <a:cs typeface="Times New Roman" panose="02020603050405020304" pitchFamily="18" charset="0"/>
              </a:rPr>
              <a:t>Düzenleyici İdari İşlemler</a:t>
            </a:r>
            <a:endParaRPr lang="tr-TR" b="1" dirty="0">
              <a:latin typeface="Times New Roman" panose="02020603050405020304" pitchFamily="18" charset="0"/>
              <a:cs typeface="Times New Roman" panose="02020603050405020304" pitchFamily="18" charset="0"/>
            </a:endParaRPr>
          </a:p>
        </p:txBody>
      </p:sp>
      <p:sp>
        <p:nvSpPr>
          <p:cNvPr id="5" name="İçerik Yer Tutucusu 4"/>
          <p:cNvSpPr>
            <a:spLocks noGrp="1"/>
          </p:cNvSpPr>
          <p:nvPr>
            <p:ph idx="1"/>
          </p:nvPr>
        </p:nvSpPr>
        <p:spPr>
          <a:xfrm>
            <a:off x="980501" y="1767839"/>
            <a:ext cx="9731631" cy="4588893"/>
          </a:xfrm>
        </p:spPr>
        <p:txBody>
          <a:bodyPr>
            <a:noAutofit/>
          </a:bodyPr>
          <a:lstStyle/>
          <a:p>
            <a:pPr marL="0" indent="0" algn="just">
              <a:buNone/>
            </a:pPr>
            <a:r>
              <a:rPr lang="tr-TR" sz="2000" b="1" dirty="0" smtClean="0">
                <a:solidFill>
                  <a:schemeClr val="tx1"/>
                </a:solidFill>
                <a:latin typeface="Times New Roman" panose="02020603050405020304" pitchFamily="18" charset="0"/>
                <a:cs typeface="Times New Roman" panose="02020603050405020304" pitchFamily="18" charset="0"/>
              </a:rPr>
              <a:t>Anayasa madde </a:t>
            </a:r>
            <a:r>
              <a:rPr lang="tr-TR" sz="2000" b="1" dirty="0" smtClean="0">
                <a:solidFill>
                  <a:schemeClr val="tx1"/>
                </a:solidFill>
                <a:latin typeface="Times New Roman" panose="02020603050405020304" pitchFamily="18" charset="0"/>
                <a:cs typeface="Times New Roman" panose="02020603050405020304" pitchFamily="18" charset="0"/>
              </a:rPr>
              <a:t>104/17 </a:t>
            </a:r>
            <a:r>
              <a:rPr lang="tr-TR" sz="2000" b="1" dirty="0" smtClean="0">
                <a:solidFill>
                  <a:schemeClr val="tx1"/>
                </a:solidFill>
                <a:latin typeface="Times New Roman" panose="02020603050405020304" pitchFamily="18" charset="0"/>
                <a:cs typeface="Times New Roman" panose="02020603050405020304" pitchFamily="18" charset="0"/>
              </a:rPr>
              <a:t>– </a:t>
            </a:r>
            <a:r>
              <a:rPr lang="tr-TR" sz="2000" dirty="0" smtClean="0">
                <a:solidFill>
                  <a:schemeClr val="tx1"/>
                </a:solidFill>
                <a:latin typeface="Times New Roman" panose="02020603050405020304" pitchFamily="18" charset="0"/>
                <a:cs typeface="Times New Roman" panose="02020603050405020304" pitchFamily="18" charset="0"/>
              </a:rPr>
              <a:t>«Cumhurbaşkanı</a:t>
            </a:r>
            <a:r>
              <a:rPr lang="tr-TR" sz="2000" dirty="0">
                <a:solidFill>
                  <a:schemeClr val="tx1"/>
                </a:solidFill>
                <a:latin typeface="Times New Roman" panose="02020603050405020304" pitchFamily="18" charset="0"/>
                <a:cs typeface="Times New Roman" panose="02020603050405020304" pitchFamily="18" charset="0"/>
              </a:rPr>
              <a:t>, yürütme yetkisine ilişkin konularda Cumhurbaşkanlığı kararnamesi çıkarabilir. Anayasanın ikinci kısmının birinci ve ikinci bölümlerinde yer alan temel haklar, kişi hakları ve ödevleriyle dördüncü bölümde yer alan siyasi haklar ve ödevler Cumhurbaşkanlığı kararnamesiyle düzenlenemez. Anayasada münhasıran kanunla düzenlenmesi öngörülen konularda Cumhurbaşkanlığı kararnamesi çıkarılamaz. Kanunda açıkça düzenlenen konularda Cumhurbaşkanlığı kararnamesi çıkarılamaz. Cumhurbaşkanlığı kararnamesi ile kanunlarda farklı hükümler bulunması halinde, kanun hükümleri uygulanır. Türkiye Büyük Millet Meclisinin aynı konuda kanun çıkarması durumunda, Cumhurbaşkanlığı kararnamesi hükümsüz hale gelir</a:t>
            </a:r>
            <a:r>
              <a:rPr lang="tr-TR" sz="2000" dirty="0" smtClean="0">
                <a:solidFill>
                  <a:schemeClr val="tx1"/>
                </a:solidFill>
                <a:latin typeface="Times New Roman" panose="02020603050405020304" pitchFamily="18" charset="0"/>
                <a:cs typeface="Times New Roman" panose="02020603050405020304" pitchFamily="18" charset="0"/>
              </a:rPr>
              <a:t>.»</a:t>
            </a:r>
            <a:endParaRPr lang="tr-TR" sz="20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sz="2000" b="1" dirty="0">
                <a:solidFill>
                  <a:schemeClr val="tx1"/>
                </a:solidFill>
                <a:latin typeface="Times New Roman" panose="02020603050405020304" pitchFamily="18" charset="0"/>
                <a:cs typeface="Times New Roman" panose="02020603050405020304" pitchFamily="18" charset="0"/>
              </a:rPr>
              <a:t>Anayasa madde </a:t>
            </a:r>
            <a:r>
              <a:rPr lang="tr-TR" sz="2000" b="1" dirty="0" smtClean="0">
                <a:solidFill>
                  <a:schemeClr val="tx1"/>
                </a:solidFill>
                <a:latin typeface="Times New Roman" panose="02020603050405020304" pitchFamily="18" charset="0"/>
                <a:cs typeface="Times New Roman" panose="02020603050405020304" pitchFamily="18" charset="0"/>
              </a:rPr>
              <a:t>104/18 </a:t>
            </a:r>
            <a:r>
              <a:rPr lang="tr-TR" sz="2000" b="1" dirty="0" smtClean="0">
                <a:solidFill>
                  <a:schemeClr val="tx1"/>
                </a:solidFill>
                <a:latin typeface="Times New Roman" panose="02020603050405020304" pitchFamily="18" charset="0"/>
                <a:cs typeface="Times New Roman" panose="02020603050405020304" pitchFamily="18" charset="0"/>
              </a:rPr>
              <a:t>– </a:t>
            </a:r>
            <a:r>
              <a:rPr lang="tr-TR" sz="2000" dirty="0" smtClean="0">
                <a:solidFill>
                  <a:schemeClr val="tx1"/>
                </a:solidFill>
                <a:latin typeface="Times New Roman" panose="02020603050405020304" pitchFamily="18" charset="0"/>
                <a:cs typeface="Times New Roman" panose="02020603050405020304" pitchFamily="18" charset="0"/>
              </a:rPr>
              <a:t>«</a:t>
            </a:r>
            <a:r>
              <a:rPr lang="tr-TR" sz="2000" i="1" dirty="0" smtClean="0">
                <a:solidFill>
                  <a:schemeClr val="tx1"/>
                </a:solidFill>
                <a:latin typeface="Times New Roman" panose="02020603050405020304" pitchFamily="18" charset="0"/>
                <a:cs typeface="Times New Roman" panose="02020603050405020304" pitchFamily="18" charset="0"/>
              </a:rPr>
              <a:t>Cumhurbaşkanı</a:t>
            </a:r>
            <a:r>
              <a:rPr lang="tr-TR" sz="2000" i="1" dirty="0">
                <a:solidFill>
                  <a:schemeClr val="tx1"/>
                </a:solidFill>
                <a:latin typeface="Times New Roman" panose="02020603050405020304" pitchFamily="18" charset="0"/>
                <a:cs typeface="Times New Roman" panose="02020603050405020304" pitchFamily="18" charset="0"/>
              </a:rPr>
              <a:t>, kanunların uygulanmasını sağlamak üzere ve bunlara aykırı olmamak şartıyla, yönetmelikler çıkarabilir</a:t>
            </a:r>
            <a:r>
              <a:rPr lang="tr-TR" sz="2000" dirty="0" smtClean="0">
                <a:solidFill>
                  <a:schemeClr val="tx1"/>
                </a:solidFill>
                <a:latin typeface="Times New Roman" panose="02020603050405020304" pitchFamily="18" charset="0"/>
                <a:cs typeface="Times New Roman" panose="02020603050405020304" pitchFamily="18" charset="0"/>
              </a:rPr>
              <a:t>.»</a:t>
            </a:r>
            <a:endParaRPr lang="tr-TR" sz="20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sz="2000" b="1" dirty="0">
                <a:solidFill>
                  <a:schemeClr val="tx1"/>
                </a:solidFill>
                <a:latin typeface="Times New Roman" panose="02020603050405020304" pitchFamily="18" charset="0"/>
                <a:cs typeface="Times New Roman" panose="02020603050405020304" pitchFamily="18" charset="0"/>
              </a:rPr>
              <a:t>Anayasa madde </a:t>
            </a:r>
            <a:r>
              <a:rPr lang="tr-TR" sz="2000" b="1" dirty="0" smtClean="0">
                <a:solidFill>
                  <a:schemeClr val="tx1"/>
                </a:solidFill>
                <a:latin typeface="Times New Roman" panose="02020603050405020304" pitchFamily="18" charset="0"/>
                <a:cs typeface="Times New Roman" panose="02020603050405020304" pitchFamily="18" charset="0"/>
              </a:rPr>
              <a:t>104/19- </a:t>
            </a:r>
            <a:r>
              <a:rPr lang="tr-TR" sz="2000" dirty="0" smtClean="0">
                <a:solidFill>
                  <a:schemeClr val="tx1"/>
                </a:solidFill>
                <a:latin typeface="Times New Roman" panose="02020603050405020304" pitchFamily="18" charset="0"/>
                <a:cs typeface="Times New Roman" panose="02020603050405020304" pitchFamily="18" charset="0"/>
              </a:rPr>
              <a:t>«</a:t>
            </a:r>
            <a:r>
              <a:rPr lang="tr-TR" sz="2000" i="1" dirty="0" smtClean="0">
                <a:solidFill>
                  <a:schemeClr val="tx1"/>
                </a:solidFill>
                <a:latin typeface="Times New Roman" panose="02020603050405020304" pitchFamily="18" charset="0"/>
                <a:cs typeface="Times New Roman" panose="02020603050405020304" pitchFamily="18" charset="0"/>
              </a:rPr>
              <a:t>Kararnameler </a:t>
            </a:r>
            <a:r>
              <a:rPr lang="tr-TR" sz="2000" i="1" dirty="0">
                <a:solidFill>
                  <a:schemeClr val="tx1"/>
                </a:solidFill>
                <a:latin typeface="Times New Roman" panose="02020603050405020304" pitchFamily="18" charset="0"/>
                <a:cs typeface="Times New Roman" panose="02020603050405020304" pitchFamily="18" charset="0"/>
              </a:rPr>
              <a:t>ve yönetmelikler, yayımdan sonraki bir tarih belirlenmemişse, Resmî Gazetede yayımlandıkları gün yürürlüğe girer</a:t>
            </a:r>
            <a:r>
              <a:rPr lang="tr-TR" sz="2000" dirty="0" smtClean="0">
                <a:solidFill>
                  <a:schemeClr val="tx1"/>
                </a:solidFill>
                <a:latin typeface="Times New Roman" panose="02020603050405020304" pitchFamily="18" charset="0"/>
                <a:cs typeface="Times New Roman" panose="02020603050405020304" pitchFamily="18" charset="0"/>
              </a:rPr>
              <a:t>.»</a:t>
            </a:r>
            <a:endParaRPr lang="tr-TR" sz="20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tr-TR"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8930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146001" y="2012414"/>
            <a:ext cx="9738663" cy="3777622"/>
          </a:xfrm>
        </p:spPr>
        <p:txBody>
          <a:bodyPr>
            <a:normAutofit/>
          </a:bodyPr>
          <a:lstStyle/>
          <a:p>
            <a:pPr marL="0" indent="0" algn="just">
              <a:buNone/>
            </a:pPr>
            <a:r>
              <a:rPr lang="tr-TR" sz="2800" b="1" dirty="0" smtClean="0">
                <a:solidFill>
                  <a:schemeClr val="tx1"/>
                </a:solidFill>
                <a:latin typeface="Times New Roman" panose="02020603050405020304" pitchFamily="18" charset="0"/>
                <a:cs typeface="Times New Roman" panose="02020603050405020304" pitchFamily="18" charset="0"/>
              </a:rPr>
              <a:t>Anayasa Madde 124 </a:t>
            </a:r>
            <a:r>
              <a:rPr lang="tr-TR" sz="2800" b="1" dirty="0">
                <a:solidFill>
                  <a:schemeClr val="tx1"/>
                </a:solidFill>
                <a:latin typeface="Times New Roman" panose="02020603050405020304" pitchFamily="18" charset="0"/>
                <a:cs typeface="Times New Roman" panose="02020603050405020304" pitchFamily="18" charset="0"/>
              </a:rPr>
              <a:t>– </a:t>
            </a:r>
            <a:r>
              <a:rPr lang="tr-TR" sz="2800" dirty="0" smtClean="0">
                <a:solidFill>
                  <a:schemeClr val="tx1"/>
                </a:solidFill>
                <a:latin typeface="Times New Roman" panose="02020603050405020304" pitchFamily="18" charset="0"/>
                <a:cs typeface="Times New Roman" panose="02020603050405020304" pitchFamily="18" charset="0"/>
              </a:rPr>
              <a:t>«</a:t>
            </a:r>
            <a:r>
              <a:rPr lang="tr-TR" sz="2800" i="1" dirty="0" smtClean="0">
                <a:solidFill>
                  <a:schemeClr val="tx1"/>
                </a:solidFill>
                <a:latin typeface="Times New Roman" panose="02020603050405020304" pitchFamily="18" charset="0"/>
                <a:cs typeface="Times New Roman" panose="02020603050405020304" pitchFamily="18" charset="0"/>
              </a:rPr>
              <a:t>Cumhurbaşkanı</a:t>
            </a:r>
            <a:r>
              <a:rPr lang="tr-TR" sz="2800" i="1" dirty="0">
                <a:solidFill>
                  <a:schemeClr val="tx1"/>
                </a:solidFill>
                <a:latin typeface="Times New Roman" panose="02020603050405020304" pitchFamily="18" charset="0"/>
                <a:cs typeface="Times New Roman" panose="02020603050405020304" pitchFamily="18" charset="0"/>
              </a:rPr>
              <a:t>, bakanlıklar ve kamu tüzelkişileri, kendi görev alanlarını ilgilendiren kanunların ve Cumhurbaşkanlığı kararnamelerinin uygulanmasını sağlamak üzere ve bunlara aykırı olmamak şartıyla, yönetmelikler çıkarabilirler.(2) </a:t>
            </a:r>
          </a:p>
          <a:p>
            <a:pPr marL="0" indent="0" algn="just">
              <a:buNone/>
            </a:pPr>
            <a:r>
              <a:rPr lang="tr-TR" sz="2800" i="1" dirty="0">
                <a:solidFill>
                  <a:schemeClr val="tx1"/>
                </a:solidFill>
                <a:latin typeface="Times New Roman" panose="02020603050405020304" pitchFamily="18" charset="0"/>
                <a:cs typeface="Times New Roman" panose="02020603050405020304" pitchFamily="18" charset="0"/>
              </a:rPr>
              <a:t>Hangi yönetmeliklerin Resmî Gazetede yayımlanacağı kanunda belirtilir</a:t>
            </a:r>
            <a:r>
              <a:rPr lang="tr-TR" sz="2800" i="1" dirty="0" smtClean="0">
                <a:solidFill>
                  <a:schemeClr val="tx1"/>
                </a:solidFill>
                <a:latin typeface="Times New Roman" panose="02020603050405020304" pitchFamily="18" charset="0"/>
                <a:cs typeface="Times New Roman" panose="02020603050405020304" pitchFamily="18" charset="0"/>
              </a:rPr>
              <a:t>.</a:t>
            </a:r>
            <a:r>
              <a:rPr lang="tr-TR" sz="2800" dirty="0" smtClean="0">
                <a:solidFill>
                  <a:schemeClr val="tx1"/>
                </a:solidFill>
                <a:latin typeface="Times New Roman" panose="02020603050405020304" pitchFamily="18" charset="0"/>
                <a:cs typeface="Times New Roman" panose="02020603050405020304" pitchFamily="18" charset="0"/>
              </a:rPr>
              <a:t>»</a:t>
            </a:r>
            <a:endParaRPr lang="tr-TR"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tr-TR"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556306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TotalTime>
  <Words>806</Words>
  <Application>Microsoft Office PowerPoint</Application>
  <PresentationFormat>Geniş ekran</PresentationFormat>
  <Paragraphs>30</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Century Gothic</vt:lpstr>
      <vt:lpstr>Times New Roman</vt:lpstr>
      <vt:lpstr>Wingdings 3</vt:lpstr>
      <vt:lpstr>Duman</vt:lpstr>
      <vt:lpstr>İdari İşlemin Unsurları</vt:lpstr>
      <vt:lpstr>PowerPoint Sunusu</vt:lpstr>
      <vt:lpstr>PowerPoint Sunusu</vt:lpstr>
      <vt:lpstr>PowerPoint Sunusu</vt:lpstr>
      <vt:lpstr>PowerPoint Sunusu</vt:lpstr>
      <vt:lpstr>PowerPoint Sunusu</vt:lpstr>
      <vt:lpstr>PowerPoint Sunusu</vt:lpstr>
      <vt:lpstr>Düzenleyici İdari İşlemler</vt:lpstr>
      <vt:lpstr>PowerPoint Sunusu</vt:lpstr>
      <vt:lpstr>PowerPoint Sunusu</vt:lpstr>
    </vt:vector>
  </TitlesOfParts>
  <Company>Silentall Unattended Installer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İDARİ TEŞKİLAT</dc:title>
  <dc:creator>betül damar</dc:creator>
  <cp:lastModifiedBy>Fatma Betül Damar</cp:lastModifiedBy>
  <cp:revision>9</cp:revision>
  <dcterms:created xsi:type="dcterms:W3CDTF">2018-02-04T19:37:11Z</dcterms:created>
  <dcterms:modified xsi:type="dcterms:W3CDTF">2019-09-24T15:20:23Z</dcterms:modified>
</cp:coreProperties>
</file>