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4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82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29965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50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87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98458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56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56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04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5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32973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79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60026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26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39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86470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5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05561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36271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11. Hafta: </a:t>
            </a:r>
            <a:r>
              <a:rPr lang="nn-NO" dirty="0"/>
              <a:t>Dini sosyalleşme </a:t>
            </a:r>
          </a:p>
          <a:p>
            <a:endParaRPr lang="tr-TR" dirty="0"/>
          </a:p>
        </p:txBody>
      </p:sp>
    </p:spTree>
    <p:extLst>
      <p:ext uri="{BB962C8B-B14F-4D97-AF65-F5344CB8AC3E}">
        <p14:creationId xmlns:p14="http://schemas.microsoft.com/office/powerpoint/2010/main" val="277562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Giriş: Din ve Sosyalleşme</a:t>
            </a:r>
            <a:endParaRPr lang="tr-TR" dirty="0"/>
          </a:p>
        </p:txBody>
      </p:sp>
      <p:sp>
        <p:nvSpPr>
          <p:cNvPr id="3" name="İçerik Yer Tutucusu 2"/>
          <p:cNvSpPr>
            <a:spLocks noGrp="1"/>
          </p:cNvSpPr>
          <p:nvPr>
            <p:ph idx="1"/>
          </p:nvPr>
        </p:nvSpPr>
        <p:spPr/>
        <p:txBody>
          <a:bodyPr/>
          <a:lstStyle/>
          <a:p>
            <a:r>
              <a:rPr lang="tr-TR" dirty="0"/>
              <a:t>Din, sosyalleşme sürecinde öğrenilir. İnsanlar kendi dinlerini diğer insanlardan öğrenmekte ve kazanmaktadırlar (</a:t>
            </a:r>
            <a:r>
              <a:rPr lang="tr-TR" dirty="0" err="1"/>
              <a:t>Finney</a:t>
            </a:r>
            <a:r>
              <a:rPr lang="tr-TR" dirty="0"/>
              <a:t> 1978; </a:t>
            </a:r>
            <a:r>
              <a:rPr lang="tr-TR" dirty="0" err="1"/>
              <a:t>Chalfant</a:t>
            </a:r>
            <a:r>
              <a:rPr lang="tr-TR" dirty="0"/>
              <a:t> ve </a:t>
            </a:r>
            <a:r>
              <a:rPr lang="tr-TR" dirty="0" err="1"/>
              <a:t>LeBeff</a:t>
            </a:r>
            <a:r>
              <a:rPr lang="tr-TR" dirty="0"/>
              <a:t> 1991; </a:t>
            </a:r>
            <a:r>
              <a:rPr lang="tr-TR" dirty="0" err="1"/>
              <a:t>Batson</a:t>
            </a:r>
            <a:r>
              <a:rPr lang="tr-TR" dirty="0"/>
              <a:t>, </a:t>
            </a:r>
            <a:r>
              <a:rPr lang="tr-TR" dirty="0" err="1"/>
              <a:t>Schoendrade</a:t>
            </a:r>
            <a:r>
              <a:rPr lang="tr-TR" dirty="0"/>
              <a:t> ve </a:t>
            </a:r>
            <a:r>
              <a:rPr lang="tr-TR" dirty="0" err="1"/>
              <a:t>Vemtis</a:t>
            </a:r>
            <a:r>
              <a:rPr lang="tr-TR" dirty="0"/>
              <a:t> 1993, 53).</a:t>
            </a:r>
            <a:endParaRPr lang="tr-TR" dirty="0"/>
          </a:p>
        </p:txBody>
      </p:sp>
    </p:spTree>
    <p:extLst>
      <p:ext uri="{BB962C8B-B14F-4D97-AF65-F5344CB8AC3E}">
        <p14:creationId xmlns:p14="http://schemas.microsoft.com/office/powerpoint/2010/main" val="75915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Sosyalleşme Nedir?</a:t>
            </a:r>
            <a:endParaRPr lang="tr-TR" dirty="0"/>
          </a:p>
        </p:txBody>
      </p:sp>
      <p:sp>
        <p:nvSpPr>
          <p:cNvPr id="3" name="İçerik Yer Tutucusu 2"/>
          <p:cNvSpPr>
            <a:spLocks noGrp="1"/>
          </p:cNvSpPr>
          <p:nvPr>
            <p:ph idx="1"/>
          </p:nvPr>
        </p:nvSpPr>
        <p:spPr/>
        <p:txBody>
          <a:bodyPr>
            <a:normAutofit fontScale="92500"/>
          </a:bodyPr>
          <a:lstStyle/>
          <a:p>
            <a:r>
              <a:rPr lang="tr-TR" dirty="0"/>
              <a:t>Sosyalleşme, oldukça çeşitli şekillerde tanımlanmıştır; fakat bana göre o, çevremizdeki kültürel normların tezahürlerinin özümsendiği bir süreci ifade etmektedir. Sosyalleşme, ailenin, benzer sosyal grupların, toplumun ve milletin inanç, değer ve kurallarının gayri resmi bir biçimde öğrenildiği ve bilinç dışı bir yolla içselleştirildiği süreçtir. Bildiğimiz, yaptığımız, hissettiğimiz, düşündüğümüz ve inandığımız şeylerin niteliği, bizim nasıl sosyalleştiğimiz ya da sosyalleşiyor olduğumuzla alakalıdır. </a:t>
            </a:r>
          </a:p>
        </p:txBody>
      </p:sp>
    </p:spTree>
    <p:extLst>
      <p:ext uri="{BB962C8B-B14F-4D97-AF65-F5344CB8AC3E}">
        <p14:creationId xmlns:p14="http://schemas.microsoft.com/office/powerpoint/2010/main" val="247641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Sosyalleşme Nedir?</a:t>
            </a:r>
          </a:p>
        </p:txBody>
      </p:sp>
      <p:sp>
        <p:nvSpPr>
          <p:cNvPr id="3" name="İçerik Yer Tutucusu 2"/>
          <p:cNvSpPr>
            <a:spLocks noGrp="1"/>
          </p:cNvSpPr>
          <p:nvPr>
            <p:ph idx="1"/>
          </p:nvPr>
        </p:nvSpPr>
        <p:spPr/>
        <p:txBody>
          <a:bodyPr/>
          <a:lstStyle/>
          <a:p>
            <a:r>
              <a:rPr lang="tr-TR" dirty="0"/>
              <a:t>Sosyolojide, </a:t>
            </a:r>
            <a:r>
              <a:rPr lang="tr-TR" dirty="0" err="1"/>
              <a:t>informel</a:t>
            </a:r>
            <a:r>
              <a:rPr lang="tr-TR" dirty="0"/>
              <a:t> biçimde hayatımıza tesir eden ve önemli etkilere sahip kişi veya kurumlar “sosyalleşme ajanları” diye tabir edilmektedir. Aileler, arkadaşlar, akrabalar, spor takımlarındaki teknik direktörler, reklâm müdürleri, yönetim kurulu başkanları, çocuk bakıcıları, komşular, öğretmenler, bilim adamları, uzmanlar, siyasetçiler, film ve müzik starları, spikerler, yapımcılar ve benzerleri hep birer sosyalleşme ajanıdırlar. </a:t>
            </a:r>
          </a:p>
        </p:txBody>
      </p:sp>
    </p:spTree>
    <p:extLst>
      <p:ext uri="{BB962C8B-B14F-4D97-AF65-F5344CB8AC3E}">
        <p14:creationId xmlns:p14="http://schemas.microsoft.com/office/powerpoint/2010/main" val="291236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Dini Sosyalleşme</a:t>
            </a:r>
            <a:endParaRPr lang="tr-TR" dirty="0"/>
          </a:p>
        </p:txBody>
      </p:sp>
      <p:sp>
        <p:nvSpPr>
          <p:cNvPr id="3" name="İçerik Yer Tutucusu 2"/>
          <p:cNvSpPr>
            <a:spLocks noGrp="1"/>
          </p:cNvSpPr>
          <p:nvPr>
            <p:ph idx="1"/>
          </p:nvPr>
        </p:nvSpPr>
        <p:spPr/>
        <p:txBody>
          <a:bodyPr>
            <a:normAutofit fontScale="92500"/>
          </a:bodyPr>
          <a:lstStyle/>
          <a:p>
            <a:r>
              <a:rPr lang="tr-TR" dirty="0"/>
              <a:t>Tüm bu sosyalleşme ajanları, kimliklerimizin nitelikleri üzerinde çok büyük güce ve yaygın bir etkiye sahiptirler. </a:t>
            </a:r>
            <a:r>
              <a:rPr lang="tr-TR" dirty="0" smtClean="0"/>
              <a:t>Dini kimliklerimiz </a:t>
            </a:r>
            <a:r>
              <a:rPr lang="tr-TR" dirty="0"/>
              <a:t>de büyük oranda temel sosyalleşme sürecinin bir </a:t>
            </a:r>
            <a:r>
              <a:rPr lang="tr-TR" dirty="0" smtClean="0"/>
              <a:t>sonucudur (</a:t>
            </a:r>
            <a:r>
              <a:rPr lang="tr-TR" dirty="0" err="1" smtClean="0"/>
              <a:t>Fowlkes</a:t>
            </a:r>
            <a:r>
              <a:rPr lang="tr-TR" dirty="0" smtClean="0"/>
              <a:t> </a:t>
            </a:r>
            <a:r>
              <a:rPr lang="tr-TR" dirty="0"/>
              <a:t>1988). Lisanımızı diğerlerinden öğrendiğimiz gibi, evliliğin ifade ettiği anlamları ya da sığır eti yemenin olağanüstülüğü veya korkunçluğu gibi dinimizi de aynı şekilde başkalarından öğreniyoruz. Bu, hayatımızda bize özgü dini kimliklerimizi tayin eden ve dini etkide önemli rol oynayan “diğer önemli kişiler” den başka bir şey </a:t>
            </a:r>
            <a:r>
              <a:rPr lang="tr-TR" dirty="0" smtClean="0"/>
              <a:t>değildir.</a:t>
            </a:r>
            <a:endParaRPr lang="tr-TR" dirty="0"/>
          </a:p>
        </p:txBody>
      </p:sp>
    </p:spTree>
    <p:extLst>
      <p:ext uri="{BB962C8B-B14F-4D97-AF65-F5344CB8AC3E}">
        <p14:creationId xmlns:p14="http://schemas.microsoft.com/office/powerpoint/2010/main" val="270149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Ailede Dini Sosyalleşme</a:t>
            </a:r>
            <a:endParaRPr lang="tr-TR" dirty="0"/>
          </a:p>
        </p:txBody>
      </p:sp>
      <p:sp>
        <p:nvSpPr>
          <p:cNvPr id="3" name="İçerik Yer Tutucusu 2"/>
          <p:cNvSpPr>
            <a:spLocks noGrp="1"/>
          </p:cNvSpPr>
          <p:nvPr>
            <p:ph idx="1"/>
          </p:nvPr>
        </p:nvSpPr>
        <p:spPr/>
        <p:txBody>
          <a:bodyPr>
            <a:normAutofit lnSpcReduction="10000"/>
          </a:bodyPr>
          <a:lstStyle/>
          <a:p>
            <a:r>
              <a:rPr lang="tr-TR" dirty="0"/>
              <a:t>Dini kimliğin şekillenmesi üzerinde, aile biriminin, özellikle anne babanın derin etkisi </a:t>
            </a:r>
            <a:r>
              <a:rPr lang="tr-TR" dirty="0" smtClean="0"/>
              <a:t>vardır. Örneğin, </a:t>
            </a:r>
            <a:r>
              <a:rPr lang="tr-TR" dirty="0"/>
              <a:t>din sosyoloğu W.E.B. </a:t>
            </a:r>
            <a:r>
              <a:rPr lang="tr-TR" dirty="0" err="1"/>
              <a:t>Du</a:t>
            </a:r>
            <a:r>
              <a:rPr lang="tr-TR" dirty="0"/>
              <a:t> </a:t>
            </a:r>
            <a:r>
              <a:rPr lang="tr-TR" dirty="0" err="1"/>
              <a:t>Bois</a:t>
            </a:r>
            <a:r>
              <a:rPr lang="tr-TR" dirty="0"/>
              <a:t> (</a:t>
            </a:r>
            <a:r>
              <a:rPr lang="tr-TR" dirty="0" smtClean="0"/>
              <a:t>2003 [</a:t>
            </a:r>
            <a:r>
              <a:rPr lang="tr-TR" dirty="0"/>
              <a:t>1903]) güneyde yaşayan siyahların dini hayatlarını ele aldığı çığır açan deneysel incelemesinde, bini aşkın çocuk ve ergenin dini kimlikleriyle ilgili bir araştırma yapmıştır. Deneklere diğerleri arasında kendi kiliselerinin niçin en iyisi olduğu sorulduğunda, ezici çoğunluk “anne baba ya da akrabalarımdan dolayı” yanıtını vermiştir. </a:t>
            </a:r>
          </a:p>
        </p:txBody>
      </p:sp>
    </p:spTree>
    <p:extLst>
      <p:ext uri="{BB962C8B-B14F-4D97-AF65-F5344CB8AC3E}">
        <p14:creationId xmlns:p14="http://schemas.microsoft.com/office/powerpoint/2010/main" val="426429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Ailede Dini Sosyalleşme</a:t>
            </a:r>
            <a:endParaRPr lang="tr-TR" dirty="0"/>
          </a:p>
        </p:txBody>
      </p:sp>
      <p:sp>
        <p:nvSpPr>
          <p:cNvPr id="3" name="İçerik Yer Tutucusu 2"/>
          <p:cNvSpPr>
            <a:spLocks noGrp="1"/>
          </p:cNvSpPr>
          <p:nvPr>
            <p:ph idx="1"/>
          </p:nvPr>
        </p:nvSpPr>
        <p:spPr/>
        <p:txBody>
          <a:bodyPr>
            <a:normAutofit/>
          </a:bodyPr>
          <a:lstStyle/>
          <a:p>
            <a:r>
              <a:rPr lang="tr-TR" dirty="0" smtClean="0"/>
              <a:t>“Dini </a:t>
            </a:r>
            <a:r>
              <a:rPr lang="tr-TR" dirty="0"/>
              <a:t>tutumların şekillenmesinde aile tutumlarının en önemli faktörler arasında yer aldığı şüphe götürmez bir gerçektir.” </a:t>
            </a:r>
            <a:r>
              <a:rPr lang="tr-TR" dirty="0" err="1"/>
              <a:t>Potvin</a:t>
            </a:r>
            <a:r>
              <a:rPr lang="tr-TR" dirty="0"/>
              <a:t> ve </a:t>
            </a:r>
            <a:r>
              <a:rPr lang="tr-TR" dirty="0" err="1"/>
              <a:t>Sloane</a:t>
            </a:r>
            <a:r>
              <a:rPr lang="tr-TR" dirty="0"/>
              <a:t> (1985), aileleri düzenli kiliseye devam eden ergenlerin, düzenli devam etmeyen ya da hiç devam etmeyenlere göre, beş kat daha fazla dindar olma eğiliminde olduğu sonucuna ulaşmıştır. </a:t>
            </a:r>
          </a:p>
        </p:txBody>
      </p:sp>
    </p:spTree>
    <p:extLst>
      <p:ext uri="{BB962C8B-B14F-4D97-AF65-F5344CB8AC3E}">
        <p14:creationId xmlns:p14="http://schemas.microsoft.com/office/powerpoint/2010/main" val="219483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Ailede Dini Sosyalleşme</a:t>
            </a:r>
            <a:endParaRPr lang="tr-TR" dirty="0"/>
          </a:p>
        </p:txBody>
      </p:sp>
      <p:sp>
        <p:nvSpPr>
          <p:cNvPr id="3" name="İçerik Yer Tutucusu 2"/>
          <p:cNvSpPr>
            <a:spLocks noGrp="1"/>
          </p:cNvSpPr>
          <p:nvPr>
            <p:ph idx="1"/>
          </p:nvPr>
        </p:nvSpPr>
        <p:spPr/>
        <p:txBody>
          <a:bodyPr>
            <a:normAutofit lnSpcReduction="10000"/>
          </a:bodyPr>
          <a:lstStyle/>
          <a:p>
            <a:r>
              <a:rPr lang="tr-TR" dirty="0" err="1"/>
              <a:t>Stark</a:t>
            </a:r>
            <a:r>
              <a:rPr lang="tr-TR" dirty="0"/>
              <a:t> ve </a:t>
            </a:r>
            <a:r>
              <a:rPr lang="tr-TR" dirty="0" err="1"/>
              <a:t>Bainbridge</a:t>
            </a:r>
            <a:r>
              <a:rPr lang="tr-TR" dirty="0"/>
              <a:t>, “inançlı olanlar inançlı aileye sahip olma, inançsız olanlar inançsız aileye sahip olma eğilimindedir” diyerek ailenin Tanrı inancıyla çocuklarınınki arasında ciddi bir bağın varlığını keşfetmiştir (1985, 330). Önceki bölümde ifade edildiği gibi, Amerika’da Katolik doğanların %80’den fazlası Katolik, Protestan doğanların %90’dan fazlası Protestan, Yahudi doğanların %90’dan fazlası Yahudi olarak hayatlarını devam </a:t>
            </a:r>
            <a:r>
              <a:rPr lang="tr-TR" dirty="0" smtClean="0"/>
              <a:t>ettirmektedirler.</a:t>
            </a:r>
            <a:endParaRPr lang="tr-TR" dirty="0"/>
          </a:p>
        </p:txBody>
      </p:sp>
    </p:spTree>
    <p:extLst>
      <p:ext uri="{BB962C8B-B14F-4D97-AF65-F5344CB8AC3E}">
        <p14:creationId xmlns:p14="http://schemas.microsoft.com/office/powerpoint/2010/main" val="93044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normAutofit fontScale="92500"/>
          </a:bodyPr>
          <a:lstStyle/>
          <a:p>
            <a:r>
              <a:rPr lang="tr-TR" dirty="0"/>
              <a:t>Genellikle dinimizi diğer insanlardan, özellikle kişisel olarak yakın olduğumuz ya da kuvvetli bağlarla kendilerine bağlılık hissi duyduğumuz insanlardan kazanır ve özümseriz. Ve sonuçta bu şu anlama gelir: dinin özü Tanrı’ya ya da yükseklerdeki aşkın bir gerçekliğe bağlı olmak, onunla irtibat kurmaktır. Gözlemlendiği kadarıyla daha da önemlisi aşkın gerçeklikle bağ kurmanın özü ve esası anne-baba, karı-koca, arkadaş veya kardeş gibi, burada, yeryüzündeki çevremizle olan ilişki ve etkileşimlerdir. </a:t>
            </a:r>
          </a:p>
        </p:txBody>
      </p:sp>
    </p:spTree>
    <p:extLst>
      <p:ext uri="{BB962C8B-B14F-4D97-AF65-F5344CB8AC3E}">
        <p14:creationId xmlns:p14="http://schemas.microsoft.com/office/powerpoint/2010/main" val="32526834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12</TotalTime>
  <Words>564</Words>
  <Application>Microsoft Office PowerPoint</Application>
  <PresentationFormat>Ekran Gösterisi (4:3)</PresentationFormat>
  <Paragraphs>19</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Din Sosyolojisi I</vt:lpstr>
      <vt:lpstr>Giriş: Din ve Sosyalleşme</vt:lpstr>
      <vt:lpstr>Sosyalleşme Nedir?</vt:lpstr>
      <vt:lpstr>Sosyalleşme Nedir?</vt:lpstr>
      <vt:lpstr>Dini Sosyalleşme</vt:lpstr>
      <vt:lpstr>Ailede Dini Sosyalleşme</vt:lpstr>
      <vt:lpstr>Ailede Dini Sosyalleşme</vt:lpstr>
      <vt:lpstr>Ailede Dini Sosyalleşme</vt:lpstr>
      <vt:lpstr>Sonuç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ihsan</dc:creator>
  <cp:lastModifiedBy>user</cp:lastModifiedBy>
  <cp:revision>3</cp:revision>
  <dcterms:created xsi:type="dcterms:W3CDTF">2017-12-18T19:45:56Z</dcterms:created>
  <dcterms:modified xsi:type="dcterms:W3CDTF">2017-12-29T14:02:28Z</dcterms:modified>
</cp:coreProperties>
</file>