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90" r:id="rId3"/>
    <p:sldId id="304" r:id="rId4"/>
    <p:sldId id="305" r:id="rId5"/>
    <p:sldId id="306" r:id="rId6"/>
    <p:sldId id="307" r:id="rId7"/>
    <p:sldId id="308" r:id="rId8"/>
    <p:sldId id="309" r:id="rId9"/>
    <p:sldId id="310" r:id="rId10"/>
    <p:sldId id="311" r:id="rId11"/>
    <p:sldId id="312" r:id="rId12"/>
    <p:sldId id="266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345" autoAdjust="0"/>
    <p:restoredTop sz="94660"/>
  </p:normalViewPr>
  <p:slideViewPr>
    <p:cSldViewPr snapToGrid="0">
      <p:cViewPr varScale="1">
        <p:scale>
          <a:sx n="87" d="100"/>
          <a:sy n="87" d="100"/>
        </p:scale>
        <p:origin x="1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8713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3606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52709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547913" y="1299507"/>
            <a:ext cx="105156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547913" y="370118"/>
            <a:ext cx="105156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25791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3086785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22809" y="381000"/>
            <a:ext cx="9832360" cy="1219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tıklayın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22809" y="1981204"/>
            <a:ext cx="9832360" cy="41878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230157" y="6400800"/>
            <a:ext cx="1549063" cy="276228"/>
          </a:xfrm>
          <a:prstGeom prst="rect">
            <a:avLst/>
          </a:prstGeom>
        </p:spPr>
        <p:txBody>
          <a:bodyPr/>
          <a:lstStyle/>
          <a:p>
            <a:fld id="{D7305B69-F4B6-46CD-AF62-FD4ECA08B47D}" type="datetime1">
              <a:rPr lang="tr-TR">
                <a:solidFill>
                  <a:prstClr val="black"/>
                </a:solidFill>
              </a:rPr>
              <a:pPr/>
              <a:t>27.2.2020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1522812" y="6400800"/>
            <a:ext cx="5956385" cy="276228"/>
          </a:xfrm>
          <a:prstGeom prst="rect">
            <a:avLst/>
          </a:prstGeom>
        </p:spPr>
        <p:txBody>
          <a:bodyPr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10288091" y="6400800"/>
            <a:ext cx="1067080" cy="276228"/>
          </a:xfrm>
          <a:prstGeom prst="rect">
            <a:avLst/>
          </a:prstGeom>
        </p:spPr>
        <p:txBody>
          <a:bodyPr/>
          <a:lstStyle/>
          <a:p>
            <a:fld id="{2A013F82-EE5E-44EE-A61D-E31C6657F26F}" type="slidenum">
              <a:rPr lang="tr-TR">
                <a:solidFill>
                  <a:prstClr val="black"/>
                </a:solidFill>
              </a:rPr>
              <a:pPr/>
              <a:t>‹#›</a:t>
            </a:fld>
            <a:endParaRPr lang="tr-TR" dirty="0">
              <a:solidFill>
                <a:prstClr val="black"/>
              </a:solidFill>
            </a:endParaRPr>
          </a:p>
        </p:txBody>
      </p:sp>
      <p:cxnSp>
        <p:nvCxnSpPr>
          <p:cNvPr id="7" name="Düz Bağlayıcı 6"/>
          <p:cNvCxnSpPr/>
          <p:nvPr/>
        </p:nvCxnSpPr>
        <p:spPr>
          <a:xfrm>
            <a:off x="1659368" y="1709058"/>
            <a:ext cx="9619581" cy="0"/>
          </a:xfrm>
          <a:prstGeom prst="line">
            <a:avLst/>
          </a:prstGeom>
          <a:ln w="12700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6328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230157" y="6400800"/>
            <a:ext cx="1549063" cy="276228"/>
          </a:xfrm>
          <a:prstGeom prst="rect">
            <a:avLst/>
          </a:prstGeom>
        </p:spPr>
        <p:txBody>
          <a:bodyPr/>
          <a:lstStyle/>
          <a:p>
            <a:fld id="{7040B08B-C352-47BE-9B06-0A188FAADA31}" type="datetime1">
              <a:rPr lang="tr-TR">
                <a:solidFill>
                  <a:prstClr val="black"/>
                </a:solidFill>
              </a:rPr>
              <a:pPr/>
              <a:t>27.2.2020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>
          <a:xfrm>
            <a:off x="1522812" y="6400800"/>
            <a:ext cx="5956385" cy="276228"/>
          </a:xfrm>
          <a:prstGeom prst="rect">
            <a:avLst/>
          </a:prstGeom>
        </p:spPr>
        <p:txBody>
          <a:bodyPr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10288091" y="6400800"/>
            <a:ext cx="1067080" cy="276228"/>
          </a:xfrm>
          <a:prstGeom prst="rect">
            <a:avLst/>
          </a:prstGeom>
        </p:spPr>
        <p:txBody>
          <a:bodyPr/>
          <a:lstStyle/>
          <a:p>
            <a:fld id="{2A013F82-EE5E-44EE-A61D-E31C6657F26F}" type="slidenum">
              <a:rPr lang="tr-TR">
                <a:solidFill>
                  <a:prstClr val="black"/>
                </a:solidFill>
              </a:rPr>
              <a:pPr/>
              <a:t>‹#›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454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22811" y="381000"/>
            <a:ext cx="9832359" cy="1219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tıklayın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488556" y="1984248"/>
            <a:ext cx="4801851" cy="41879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553319" y="1984248"/>
            <a:ext cx="4801852" cy="41879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TR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230157" y="6400800"/>
            <a:ext cx="1549063" cy="276228"/>
          </a:xfrm>
          <a:prstGeom prst="rect">
            <a:avLst/>
          </a:prstGeom>
        </p:spPr>
        <p:txBody>
          <a:bodyPr/>
          <a:lstStyle/>
          <a:p>
            <a:fld id="{20538472-C768-438E-A504-E09C6DD853BD}" type="datetime1">
              <a:rPr lang="tr-TR">
                <a:solidFill>
                  <a:prstClr val="black"/>
                </a:solidFill>
              </a:rPr>
              <a:pPr/>
              <a:t>27.2.2020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1522812" y="6400800"/>
            <a:ext cx="5956385" cy="276228"/>
          </a:xfrm>
          <a:prstGeom prst="rect">
            <a:avLst/>
          </a:prstGeom>
        </p:spPr>
        <p:txBody>
          <a:bodyPr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0288091" y="6400800"/>
            <a:ext cx="1067080" cy="276228"/>
          </a:xfrm>
          <a:prstGeom prst="rect">
            <a:avLst/>
          </a:prstGeom>
        </p:spPr>
        <p:txBody>
          <a:bodyPr/>
          <a:lstStyle/>
          <a:p>
            <a:fld id="{2A013F82-EE5E-44EE-A61D-E31C6657F26F}" type="slidenum">
              <a:rPr lang="tr-TR">
                <a:solidFill>
                  <a:prstClr val="black"/>
                </a:solidFill>
              </a:rPr>
              <a:pPr/>
              <a:t>‹#›</a:t>
            </a:fld>
            <a:endParaRPr lang="tr-TR" dirty="0">
              <a:solidFill>
                <a:prstClr val="black"/>
              </a:solidFill>
            </a:endParaRPr>
          </a:p>
        </p:txBody>
      </p:sp>
      <p:cxnSp>
        <p:nvCxnSpPr>
          <p:cNvPr id="8" name="Düz Bağlayıcı 7"/>
          <p:cNvCxnSpPr/>
          <p:nvPr/>
        </p:nvCxnSpPr>
        <p:spPr>
          <a:xfrm>
            <a:off x="1659368" y="1709058"/>
            <a:ext cx="9619581" cy="0"/>
          </a:xfrm>
          <a:prstGeom prst="line">
            <a:avLst/>
          </a:prstGeom>
          <a:ln w="12700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1240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8714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4920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6218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3902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2681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1964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0171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758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7487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"/>
            <a:ext cx="12192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4998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 Kavramları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1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22811" y="1165956"/>
            <a:ext cx="9832360" cy="3450111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 nedir</a:t>
            </a:r>
            <a: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pazarlama karmasının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önemli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elamanıdır.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Mal,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müşteriler için potansiyel tatminler demeti olarak tanımlanabilir.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İşletmeler pazarlama bileşenleri ile ilgili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çalışmalara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 ile başlarlar. Çünkü, işletmenin pazarlama çabaları, malın gerektirdiği koşullara göre planlanacaktır. Pazara yerleşme, malın tüketici tarafından kabulü ile gerçekleşebilir.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Üretici açısından MAL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(Otomobil); Çeşitli fiziksel ve kimyasal maddelerin oluşturduğu bir nesnedir.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Tüketici açısından MAL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(Otomobil); Ulaşım kolaylığı sağlayan bir mal, ayrıca belirli model veya markasıyla bir statü simgesi olabilir.  </a:t>
            </a:r>
          </a:p>
        </p:txBody>
      </p:sp>
    </p:spTree>
    <p:extLst>
      <p:ext uri="{BB962C8B-B14F-4D97-AF65-F5344CB8AC3E}">
        <p14:creationId xmlns:p14="http://schemas.microsoft.com/office/powerpoint/2010/main" val="1422642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57773" y="273588"/>
            <a:ext cx="8959722" cy="72711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Ürün sınıflarının ayırt edici özelliklerine göre değerlendirilmesi… </a:t>
            </a:r>
            <a:endParaRPr lang="tr-TR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10</a:t>
            </a:fld>
            <a:endParaRPr lang="tr-TR" dirty="0">
              <a:solidFill>
                <a:prstClr val="black"/>
              </a:solidFill>
            </a:endParaRPr>
          </a:p>
        </p:txBody>
      </p:sp>
      <p:pic>
        <p:nvPicPr>
          <p:cNvPr id="6" name="İçerik Yer Tutucusu 4">
            <a:extLst>
              <a:ext uri="{FF2B5EF4-FFF2-40B4-BE49-F238E27FC236}">
                <a16:creationId xmlns="" xmlns:a16="http://schemas.microsoft.com/office/drawing/2014/main" id="{1983F6D1-46C3-48CF-8C5E-A7FADB290C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6388" y="1101687"/>
            <a:ext cx="8125239" cy="4750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571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1413" y="467038"/>
            <a:ext cx="7374270" cy="599728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Kaynaklar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11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6" name="İçerik Yer Tutucusu 2"/>
          <p:cNvSpPr>
            <a:spLocks noGrp="1"/>
          </p:cNvSpPr>
          <p:nvPr>
            <p:ph idx="1"/>
          </p:nvPr>
        </p:nvSpPr>
        <p:spPr>
          <a:xfrm>
            <a:off x="2018068" y="1408182"/>
            <a:ext cx="8270023" cy="4351338"/>
          </a:xfrm>
        </p:spPr>
        <p:txBody>
          <a:bodyPr>
            <a:normAutofit/>
          </a:bodyPr>
          <a:lstStyle/>
          <a:p>
            <a:endParaRPr lang="tr-TR" dirty="0"/>
          </a:p>
          <a:p>
            <a:endParaRPr lang="tr-TR" dirty="0"/>
          </a:p>
          <a:p>
            <a:r>
              <a:rPr lang="tr-TR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</a:t>
            </a:r>
          </a:p>
        </p:txBody>
      </p:sp>
      <p:sp>
        <p:nvSpPr>
          <p:cNvPr id="12" name="İçerik Yer Tutucusu 2">
            <a:extLst>
              <a:ext uri="{FF2B5EF4-FFF2-40B4-BE49-F238E27FC236}">
                <a16:creationId xmlns="" xmlns:a16="http://schemas.microsoft.com/office/drawing/2014/main" id="{841BE76F-8D30-4BBE-8A5C-0A1424934755}"/>
              </a:ext>
            </a:extLst>
          </p:cNvPr>
          <p:cNvSpPr txBox="1">
            <a:spLocks/>
          </p:cNvSpPr>
          <p:nvPr/>
        </p:nvSpPr>
        <p:spPr>
          <a:xfrm>
            <a:off x="1237136" y="1662988"/>
            <a:ext cx="10118035" cy="384172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Makro Pazarlama, 2. Baskı. Birol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Tenekecioğlu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N.Figen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Ersoy, Birlik Ofset, Eskişehir, 2000.</a:t>
            </a:r>
          </a:p>
          <a:p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İlkeleri,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Jim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Blythe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(Türkçesi: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Prof.Dr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Yavuz Odabaşı),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Prentice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Hall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Bilim-Teknik Kitabevi, Eskişehir, 2001.</a:t>
            </a:r>
          </a:p>
          <a:p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İlkeleri, Türkiye Uygulamaları: Global Yönetimsel Yaklaşım, Ömer Baybars Tek, Beta, İstanbul, 1999.</a:t>
            </a:r>
          </a:p>
          <a:p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Yönetimi,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B.Tenekecioğlu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F.Esoy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Birlik Ofset, Eskişehir, 2000.</a:t>
            </a:r>
          </a:p>
          <a:p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Yönetimi, Philip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Kotler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(Çeviri: Nejat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Muallimoğlu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Milenyum Baskısı, Beta Yayın Dağıtım A.Ş, İstanbul, 2000.</a:t>
            </a:r>
          </a:p>
          <a:p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Pazarlama-İlkeler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Yönetim, Cemal Yükselen, Detay Yayıncılık Ankara, 2001.</a:t>
            </a:r>
          </a:p>
        </p:txBody>
      </p:sp>
    </p:spTree>
    <p:extLst>
      <p:ext uri="{BB962C8B-B14F-4D97-AF65-F5344CB8AC3E}">
        <p14:creationId xmlns:p14="http://schemas.microsoft.com/office/powerpoint/2010/main" val="3747580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Malları nasıl sınıflandırabiliriz…?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2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10946" y="1705783"/>
            <a:ext cx="9832360" cy="416620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Tüketim malları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(tüketicilerin kişisel veya ailesel ihtiyaçlarını karşıladıkları mallar)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Endüstriyel mallar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(başka mal ve hizmetlerin üretiminde kullanılmak üzere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satınalınan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mallar)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 Dayanıklı mallar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(uzun bir süre veya birden fazla kullanılan mallar)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 Dayanıksız mallar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(Bir veya birkaç kez kullanılabilen mallar)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 Hizmetler</a:t>
            </a:r>
          </a:p>
        </p:txBody>
      </p:sp>
    </p:spTree>
    <p:extLst>
      <p:ext uri="{BB962C8B-B14F-4D97-AF65-F5344CB8AC3E}">
        <p14:creationId xmlns:p14="http://schemas.microsoft.com/office/powerpoint/2010/main" val="2976460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Tüketim Malları ve Pazarlama Özellikleri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3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87215" y="1915103"/>
            <a:ext cx="5539001" cy="2304357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Tüketim malları 3 gruba ayrılır.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A-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Kolayda mallar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B-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Beğenmeli mallar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C-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Özellikli mallar</a:t>
            </a:r>
          </a:p>
        </p:txBody>
      </p:sp>
    </p:spTree>
    <p:extLst>
      <p:ext uri="{BB962C8B-B14F-4D97-AF65-F5344CB8AC3E}">
        <p14:creationId xmlns:p14="http://schemas.microsoft.com/office/powerpoint/2010/main" val="1085601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Tüketim Malları ve Pazarlama Özellikleri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4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41514" y="1661715"/>
            <a:ext cx="8833864" cy="3901803"/>
          </a:xfrm>
        </p:spPr>
        <p:txBody>
          <a:bodyPr/>
          <a:lstStyle/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A- Kolayda Mallar: </a:t>
            </a:r>
            <a:r>
              <a:rPr lang="tr-TR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Tüketicilerin </a:t>
            </a:r>
            <a:r>
              <a:rPr lang="tr-TR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 çaba </a:t>
            </a:r>
            <a:r>
              <a:rPr lang="tr-TR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sarf ederek satın almaya niyetli oldukları, genelde diğer ürünlere göre </a:t>
            </a:r>
            <a:r>
              <a:rPr lang="tr-TR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daha sık </a:t>
            </a:r>
            <a:r>
              <a:rPr lang="tr-TR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satın alınan, göreli olarak </a:t>
            </a:r>
            <a:r>
              <a:rPr lang="tr-TR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daha düşük fiyatlara </a:t>
            </a:r>
            <a:r>
              <a:rPr lang="tr-TR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sahip ürün grubudur (Ekmek, çay, şeker, pirinç vb.).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1800" dirty="0">
              <a:solidFill>
                <a:prstClr val="black"/>
              </a:solidFill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Kolayda mallar </a:t>
            </a:r>
            <a:r>
              <a:rPr lang="tr-TR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r-TR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başlık altında incelenmektedir.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Sıradan (rutin) mallar (</a:t>
            </a:r>
            <a:r>
              <a:rPr lang="tr-TR" sz="1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Staple</a:t>
            </a:r>
            <a:r>
              <a:rPr lang="tr-TR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goods</a:t>
            </a:r>
            <a:r>
              <a:rPr lang="tr-TR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tr-TR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Gündelik, her zaman alınan, tüketicilerin rastgele almaya alışkın oldukları ürünlerdir. Ekmek, süt, ketçap vb.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1800" dirty="0"/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lang="tr-TR" sz="1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Dürtüsel</a:t>
            </a:r>
            <a:r>
              <a:rPr lang="tr-TR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1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içtepisel</a:t>
            </a:r>
            <a:r>
              <a:rPr lang="tr-TR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mallar (</a:t>
            </a:r>
            <a:r>
              <a:rPr lang="tr-TR" sz="1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Impulse</a:t>
            </a:r>
            <a:r>
              <a:rPr lang="tr-TR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goods</a:t>
            </a:r>
            <a:r>
              <a:rPr lang="tr-TR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r>
              <a:rPr lang="tr-TR" sz="1800" dirty="0"/>
              <a:t> </a:t>
            </a:r>
            <a:r>
              <a:rPr lang="tr-TR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Tamamıyla plansız olarak satın alınan ürünlerdir. Tüketici bu tür mallara, çoğunlukla karşılaştığı anda istek duymaktadır. Çiklet, şekerleme ürünleri ve bazı dergiler vb.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 Acil mallar (</a:t>
            </a:r>
            <a:r>
              <a:rPr lang="tr-TR" sz="1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Urgent</a:t>
            </a:r>
            <a:r>
              <a:rPr lang="tr-TR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goods</a:t>
            </a:r>
            <a:r>
              <a:rPr lang="tr-TR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tr-TR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Ortaya çıkan ihtiyacın acilen tatmin edilmesi gereken durumlarda kullanılan ürünlerdir. Şemsiye, silecek suyu, kar küreği vb.</a:t>
            </a:r>
          </a:p>
        </p:txBody>
      </p:sp>
    </p:spTree>
    <p:extLst>
      <p:ext uri="{BB962C8B-B14F-4D97-AF65-F5344CB8AC3E}">
        <p14:creationId xmlns:p14="http://schemas.microsoft.com/office/powerpoint/2010/main" val="671314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2689" y="224705"/>
            <a:ext cx="8959722" cy="599728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Kolayda malların pazarlanmasında </a:t>
            </a:r>
            <a:b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nelere dikkat edilmelidir…?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5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41514" y="1937138"/>
            <a:ext cx="8833864" cy="251367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Kolayda malların yaygın </a:t>
            </a: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dağıtımına özen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gösterilmelidir. Çünkü bu malları satın alırken arama çabasına girmez.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Kolayda malların satış yerlerinde rahatlıkla </a:t>
            </a: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görülebilmesini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sağlamak gerekir.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Kolayda mallar arasında çok önemli farklar bulunmadığından benzer ihtiyacı karşılayan malların </a:t>
            </a: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fiyatları arasında da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büyük farkların olmamasına dikkat edilir.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Kolayda malların </a:t>
            </a: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reklamları üreticiler tarafından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yapılır.</a:t>
            </a:r>
          </a:p>
        </p:txBody>
      </p:sp>
    </p:spTree>
    <p:extLst>
      <p:ext uri="{BB962C8B-B14F-4D97-AF65-F5344CB8AC3E}">
        <p14:creationId xmlns:p14="http://schemas.microsoft.com/office/powerpoint/2010/main" val="2327109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1672" y="418640"/>
            <a:ext cx="8959722" cy="4939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Tüketim Malları ve Pazarlama Özellikleri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6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19480" y="1672731"/>
            <a:ext cx="8833864" cy="4166207"/>
          </a:xfrm>
        </p:spPr>
        <p:txBody>
          <a:bodyPr/>
          <a:lstStyle/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B- Beğenmeli mallar: </a:t>
            </a:r>
            <a:r>
              <a:rPr lang="tr-TR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Tüketicilerin fiyat, kalite ve modaya uygunluk karşılaştırması yaparak satın aldıkları ürünlerdir (Giyecek, mobilya, ev eşyaları, vb.).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Beğenmeli malların çoğunluğu kolayda mallara göre </a:t>
            </a:r>
            <a:r>
              <a:rPr lang="tr-TR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daha pahalı</a:t>
            </a:r>
            <a:r>
              <a:rPr lang="tr-TR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olup daha </a:t>
            </a:r>
            <a:r>
              <a:rPr lang="tr-TR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nadir satın alınan </a:t>
            </a:r>
            <a:r>
              <a:rPr lang="tr-TR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ürünlerdir. Beğenmeli mallar kolayda mallara göre </a:t>
            </a:r>
            <a:r>
              <a:rPr lang="tr-TR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daha uzun süreli </a:t>
            </a:r>
            <a:r>
              <a:rPr lang="tr-TR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kullanılırlar. 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Beğenmeli mallar kendi aralarında 2’ye ayrılmaktadır;  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Türdeş (</a:t>
            </a:r>
            <a:r>
              <a:rPr lang="tr-TR" sz="1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homogeneous</a:t>
            </a:r>
            <a:r>
              <a:rPr lang="tr-TR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mallar, </a:t>
            </a:r>
            <a:r>
              <a:rPr lang="tr-TR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tüketiciler tarafından </a:t>
            </a:r>
            <a:r>
              <a:rPr lang="tr-TR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benzer olarak </a:t>
            </a:r>
            <a:r>
              <a:rPr lang="tr-TR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algılanan beğenmeli mallardır. Örneğin </a:t>
            </a:r>
            <a:r>
              <a:rPr lang="tr-TR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beyaz ve kahverengi eşyalar </a:t>
            </a:r>
            <a:r>
              <a:rPr lang="tr-TR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ürün grubunda yer almaktadır. Tüketiciler türdeş malları satın alırken genelde aradıkları özelliklere sahip </a:t>
            </a:r>
            <a:r>
              <a:rPr lang="tr-TR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seçenekler içerisinde en düşük fiyata sahip </a:t>
            </a:r>
            <a:r>
              <a:rPr lang="tr-TR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olan ürünü tercih etme eğilimindedirler.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Ayrışık (</a:t>
            </a:r>
            <a:r>
              <a:rPr lang="tr-TR" sz="1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heterogeneous</a:t>
            </a:r>
            <a:r>
              <a:rPr lang="tr-TR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mallar</a:t>
            </a:r>
            <a:r>
              <a:rPr lang="tr-TR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tüketicilerin </a:t>
            </a:r>
            <a:r>
              <a:rPr lang="tr-TR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temelde birbirlerinden farklı </a:t>
            </a:r>
            <a:r>
              <a:rPr lang="tr-TR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olarak algıladıkları beğenmeli mallardır. Mobilya, ev eşyaları, giyim eşyaları vb.</a:t>
            </a:r>
          </a:p>
        </p:txBody>
      </p:sp>
    </p:spTree>
    <p:extLst>
      <p:ext uri="{BB962C8B-B14F-4D97-AF65-F5344CB8AC3E}">
        <p14:creationId xmlns:p14="http://schemas.microsoft.com/office/powerpoint/2010/main" val="3943547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1672" y="286438"/>
            <a:ext cx="8959722" cy="72711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tr-TR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Beğenmeli malların pazarlanmasında </a:t>
            </a:r>
            <a:br>
              <a:rPr lang="tr-TR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nelere dikkat edilmelidir…?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7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63548" y="2047304"/>
            <a:ext cx="8833864" cy="2943337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Beğenmeli malları satın alacak tüketiciler, çoğu zaman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perakendecileri dolaştıktan sonra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satın almaya karar verirler. Üretici işletme,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belirli bir bölgede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belirli bir sayıda perakendeci ile ilişki kurarak satış yapabilir.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Beğenmeli mallarda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kalite ve fiyat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büyük önem taşır.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Tutundurma çabalarına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üretici firmalar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kadar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perakendeci firmalar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katılmalıdır. </a:t>
            </a:r>
          </a:p>
        </p:txBody>
      </p:sp>
    </p:spTree>
    <p:extLst>
      <p:ext uri="{BB962C8B-B14F-4D97-AF65-F5344CB8AC3E}">
        <p14:creationId xmlns:p14="http://schemas.microsoft.com/office/powerpoint/2010/main" val="25061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35740" y="407624"/>
            <a:ext cx="8959722" cy="72711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tr-TR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Tüketim Malları ve Pazarlama Özellikleri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8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63548" y="2047304"/>
            <a:ext cx="8833864" cy="2943337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C- Özellikli Mallar: </a:t>
            </a:r>
            <a:r>
              <a:rPr lang="tr-TR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Tüketicilerin satın almadan önce ve satın alırken, özellikleri ile ilgili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bilgi toplamak için yoğun çaba </a:t>
            </a:r>
            <a:r>
              <a:rPr lang="tr-TR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harcadıkları mallardır. Bu tür malların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fiyatları </a:t>
            </a:r>
            <a:r>
              <a:rPr lang="tr-TR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diğer tüketim mallarına oranla daha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yüksek</a:t>
            </a:r>
            <a:r>
              <a:rPr lang="tr-TR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tir. Belirli bir bölgede bir veya birkaç perakendecide satışa sunulur </a:t>
            </a:r>
            <a:r>
              <a:rPr lang="tr-TR" sz="2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(TV, müzik seti, video vb.)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ürünlerin birçoğu, tüketicilerin kendi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imajları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örtüşen anlam taşırlar. Tüketiciler bu ürünlere karşı yüksek düzeyde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sadakat gösterme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eğilimindedirler ve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alternatif ürünleri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genelde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kabul etmezler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03891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57773" y="273588"/>
            <a:ext cx="8959722" cy="72711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tr-TR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Özellikli malların pazarlanmasında </a:t>
            </a:r>
            <a:br>
              <a:rPr lang="tr-TR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nelere dikkat edilmelidir…?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9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41514" y="1760866"/>
            <a:ext cx="8833864" cy="2943337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Tüketiciler, özellikli malları alırken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marka, teknik özellik, fiyat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vb.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karşılaştırmalar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yaptıkları için dağıtım yapılırken belirli bir bölgede bir perakendeci ile işbirliğine gidilerek pazarlama çabalarına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perakendecilerin de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katılmaları sağlanır.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Özellikli malların fiyatlamasında saptanacak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fiyat düzeyi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 esas alınacak ölçüt,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müşterilerin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ilgili mala olan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satın alma arzusunun derecesi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olmalıdır.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Tutundurma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çabalarında üretici kadar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perakendecinin de katılması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sağlanır.  </a:t>
            </a:r>
          </a:p>
        </p:txBody>
      </p:sp>
    </p:spTree>
    <p:extLst>
      <p:ext uri="{BB962C8B-B14F-4D97-AF65-F5344CB8AC3E}">
        <p14:creationId xmlns:p14="http://schemas.microsoft.com/office/powerpoint/2010/main" val="3764797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857</Words>
  <Application>Microsoft Office PowerPoint</Application>
  <PresentationFormat>Geniş ekran</PresentationFormat>
  <Paragraphs>96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11</vt:i4>
      </vt:variant>
    </vt:vector>
  </HeadingPairs>
  <TitlesOfParts>
    <vt:vector size="18" baseType="lpstr">
      <vt:lpstr>ＭＳ Ｐゴシック</vt:lpstr>
      <vt:lpstr>Arial</vt:lpstr>
      <vt:lpstr>Calibri</vt:lpstr>
      <vt:lpstr>Calibri Light</vt:lpstr>
      <vt:lpstr>Times New Roman</vt:lpstr>
      <vt:lpstr>Office Teması</vt:lpstr>
      <vt:lpstr>h.t.</vt:lpstr>
      <vt:lpstr>Mal Kavramları</vt:lpstr>
      <vt:lpstr>Malları nasıl sınıflandırabiliriz…?</vt:lpstr>
      <vt:lpstr>Tüketim Malları ve Pazarlama Özellikleri</vt:lpstr>
      <vt:lpstr>Tüketim Malları ve Pazarlama Özellikleri</vt:lpstr>
      <vt:lpstr>Kolayda malların pazarlanmasında  nelere dikkat edilmelidir…?</vt:lpstr>
      <vt:lpstr>Tüketim Malları ve Pazarlama Özellikleri</vt:lpstr>
      <vt:lpstr>Beğenmeli malların pazarlanmasında  nelere dikkat edilmelidir…?</vt:lpstr>
      <vt:lpstr>Tüketim Malları ve Pazarlama Özellikleri</vt:lpstr>
      <vt:lpstr>Özellikli malların pazarlanmasında  nelere dikkat edilmelidir…?</vt:lpstr>
      <vt:lpstr>Ürün sınıflarının ayırt edici özelliklerine göre değerlendirilmesi… 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Taşınmaz</dc:creator>
  <cp:lastModifiedBy>arahmantursun@gmail.com</cp:lastModifiedBy>
  <cp:revision>28</cp:revision>
  <dcterms:created xsi:type="dcterms:W3CDTF">2020-02-26T08:47:32Z</dcterms:created>
  <dcterms:modified xsi:type="dcterms:W3CDTF">2020-02-27T14:18:01Z</dcterms:modified>
</cp:coreProperties>
</file>