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60A677-2F47-4C69-BF39-D67A1E316DF5}" type="datetimeFigureOut">
              <a:rPr lang="tr-TR" smtClean="0"/>
              <a:t>4.4.2018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BC5645-8C1C-4206-A57E-656228423A45}"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43011"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3012"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D4162ED-6414-414E-ADA7-D5160A67EC4C}" type="slidenum">
              <a:rPr lang="tr-TR" altLang="en-US" smtClean="0"/>
              <a:pPr/>
              <a:t>1</a:t>
            </a:fld>
            <a:endParaRPr lang="tr-TR"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2227"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2228"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FCEF042-DFB1-4F4A-9BFF-015ABAA1A43F}" type="slidenum">
              <a:rPr lang="tr-TR" altLang="en-US" smtClean="0"/>
              <a:pPr/>
              <a:t>10</a:t>
            </a:fld>
            <a:endParaRPr lang="tr-TR"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3251"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3252"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1DEEA7D-D9FF-444D-91C4-00738F998085}" type="slidenum">
              <a:rPr lang="tr-TR" altLang="en-US" smtClean="0"/>
              <a:pPr/>
              <a:t>11</a:t>
            </a:fld>
            <a:endParaRPr lang="tr-TR"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4275"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4276"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BB38FC8-5F92-4D1B-B0A8-A5251ED1E1E8}" type="slidenum">
              <a:rPr lang="tr-TR" altLang="en-US" smtClean="0"/>
              <a:pPr/>
              <a:t>12</a:t>
            </a:fld>
            <a:endParaRPr lang="tr-TR"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5299"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5300"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59B1A7A-64EE-4E40-9B2B-E9ACA86C1DE5}" type="slidenum">
              <a:rPr lang="tr-TR" altLang="en-US" smtClean="0"/>
              <a:pPr/>
              <a:t>13</a:t>
            </a:fld>
            <a:endParaRPr lang="tr-TR"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6323"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6324"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2F62E8C-1319-4F16-8D25-F76697F4F7DA}" type="slidenum">
              <a:rPr lang="tr-TR" altLang="en-US" smtClean="0"/>
              <a:pPr/>
              <a:t>14</a:t>
            </a:fld>
            <a:endParaRPr lang="tr-TR"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44035"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4036"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1C2BEAC-EBDF-4286-99EB-826C3D24574C}" type="slidenum">
              <a:rPr lang="tr-TR" altLang="en-US" smtClean="0"/>
              <a:pPr/>
              <a:t>2</a:t>
            </a:fld>
            <a:endParaRPr lang="tr-TR"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45059"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5060"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C55938B-282A-4686-AF22-5C31F7143902}" type="slidenum">
              <a:rPr lang="tr-TR" altLang="en-US" smtClean="0"/>
              <a:pPr/>
              <a:t>3</a:t>
            </a:fld>
            <a:endParaRPr lang="tr-TR"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46083"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6084"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CF61AD0-96AC-446C-96F2-2CFA89FCB3BB}" type="slidenum">
              <a:rPr lang="tr-TR" altLang="en-US" smtClean="0"/>
              <a:pPr/>
              <a:t>4</a:t>
            </a:fld>
            <a:endParaRPr lang="tr-TR"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47107"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7108"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C986B8F-3792-48D9-8647-F52431AB5571}" type="slidenum">
              <a:rPr lang="tr-TR" altLang="en-US" smtClean="0"/>
              <a:pPr/>
              <a:t>5</a:t>
            </a:fld>
            <a:endParaRPr lang="tr-TR"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48131"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8132"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C84842B-D5C6-48B5-B21C-915D68A4D1E3}" type="slidenum">
              <a:rPr lang="tr-TR" altLang="en-US" smtClean="0"/>
              <a:pPr/>
              <a:t>6</a:t>
            </a:fld>
            <a:endParaRPr lang="tr-TR"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49155"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9156"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EAC017D-A088-4D7B-8E47-0E9311CD574F}" type="slidenum">
              <a:rPr lang="tr-TR" altLang="en-US" smtClean="0"/>
              <a:pPr/>
              <a:t>7</a:t>
            </a:fld>
            <a:endParaRPr lang="tr-TR"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0179"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0180"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918FB56-D13F-45D7-A3AE-8136B7E6DBB4}" type="slidenum">
              <a:rPr lang="tr-TR" altLang="en-US" smtClean="0"/>
              <a:pPr/>
              <a:t>8</a:t>
            </a:fld>
            <a:endParaRPr lang="tr-TR"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1203"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1204"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DB38A55-3431-4CC0-ACB6-7EFBDD1F6D79}" type="slidenum">
              <a:rPr lang="tr-TR" altLang="en-US" smtClean="0"/>
              <a:pPr/>
              <a:t>9</a:t>
            </a:fld>
            <a:endParaRPr lang="tr-TR"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4.4.2018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4.4.2018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71550" y="1524000"/>
            <a:ext cx="7566025" cy="1617663"/>
          </a:xfrm>
        </p:spPr>
        <p:txBody>
          <a:bodyPr/>
          <a:lstStyle/>
          <a:p>
            <a:pPr eaLnBrk="1" hangingPunct="1"/>
            <a:r>
              <a:rPr lang="tr-TR" altLang="tr-TR" b="1" smtClean="0"/>
              <a:t>Sosyolojik Yaklaşımlar</a:t>
            </a:r>
            <a:br>
              <a:rPr lang="tr-TR" altLang="tr-TR" b="1" smtClean="0"/>
            </a:br>
            <a:r>
              <a:rPr lang="tr-TR" altLang="tr-TR" b="1" smtClean="0"/>
              <a:t>Temelinde Aile Kuramları</a:t>
            </a:r>
            <a:endParaRPr lang="tr-TR" altLang="tr-TR" smtClean="0"/>
          </a:p>
        </p:txBody>
      </p:sp>
      <p:sp>
        <p:nvSpPr>
          <p:cNvPr id="3075" name="Metin kutusu 1"/>
          <p:cNvSpPr txBox="1">
            <a:spLocks noChangeArrowheads="1"/>
          </p:cNvSpPr>
          <p:nvPr/>
        </p:nvSpPr>
        <p:spPr bwMode="auto">
          <a:xfrm>
            <a:off x="1547813" y="3716338"/>
            <a:ext cx="7488237" cy="369887"/>
          </a:xfrm>
          <a:prstGeom prst="rect">
            <a:avLst/>
          </a:prstGeom>
          <a:noFill/>
          <a:ln w="9525">
            <a:noFill/>
            <a:miter lim="800000"/>
            <a:headEnd/>
            <a:tailEnd/>
          </a:ln>
        </p:spPr>
        <p:txBody>
          <a:bodyPr>
            <a:spAutoFit/>
          </a:bodyPr>
          <a:lstStyle/>
          <a:p>
            <a:endParaRPr lang="tr-TR" alt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p:txBody>
          <a:bodyPr/>
          <a:lstStyle/>
          <a:p>
            <a:pPr eaLnBrk="1" hangingPunct="1"/>
            <a:endParaRPr lang="tr-TR" altLang="tr-TR" smtClean="0"/>
          </a:p>
          <a:p>
            <a:r>
              <a:rPr lang="tr-TR" altLang="tr-TR" smtClean="0"/>
              <a:t>İşlevselci yaklaşıma göre aile pek çok yaşamsal görevi yerine getirmektedir. Bu nedenle ‘’toplumun omurgası’’ olarak adlandırılır.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Başlık 1"/>
          <p:cNvSpPr>
            <a:spLocks noGrp="1"/>
          </p:cNvSpPr>
          <p:nvPr>
            <p:ph type="title"/>
          </p:nvPr>
        </p:nvSpPr>
        <p:spPr/>
        <p:txBody>
          <a:bodyPr/>
          <a:lstStyle/>
          <a:p>
            <a:r>
              <a:rPr lang="tr-TR" altLang="tr-TR" b="1" smtClean="0"/>
              <a:t>İşlevselcilik ve Aile Analizi</a:t>
            </a:r>
            <a:endParaRPr lang="tr-TR" altLang="tr-TR" smtClean="0"/>
          </a:p>
        </p:txBody>
      </p:sp>
      <p:sp>
        <p:nvSpPr>
          <p:cNvPr id="13315" name="İçerik Yer Tutucusu 2"/>
          <p:cNvSpPr>
            <a:spLocks noGrp="1"/>
          </p:cNvSpPr>
          <p:nvPr>
            <p:ph sz="quarter" idx="1"/>
          </p:nvPr>
        </p:nvSpPr>
        <p:spPr/>
        <p:txBody>
          <a:bodyPr/>
          <a:lstStyle/>
          <a:p>
            <a:r>
              <a:rPr lang="tr-TR" altLang="tr-TR" smtClean="0"/>
              <a:t>Temel görüşleri paralelinde işlevselciler için aile daima toplumun temeli olarak görülür.</a:t>
            </a:r>
          </a:p>
          <a:p>
            <a:r>
              <a:rPr lang="tr-TR" altLang="tr-TR" smtClean="0"/>
              <a:t> Ayrıca toplumdaki değişmelere bağlı olarak aile yapısında da değişmeler olduğu kabul edilir.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p:nvPr>
        </p:nvSpPr>
        <p:spPr/>
        <p:txBody>
          <a:bodyPr/>
          <a:lstStyle/>
          <a:p>
            <a:r>
              <a:rPr lang="tr-TR" altLang="tr-TR" b="1" smtClean="0"/>
              <a:t>İşlevselcilik ve Aile Analizi</a:t>
            </a:r>
            <a:endParaRPr lang="tr-TR" altLang="tr-TR" smtClean="0"/>
          </a:p>
        </p:txBody>
      </p:sp>
      <p:sp>
        <p:nvSpPr>
          <p:cNvPr id="3" name="İçerik Yer Tutucusu 2"/>
          <p:cNvSpPr>
            <a:spLocks noGrp="1"/>
          </p:cNvSpPr>
          <p:nvPr>
            <p:ph sz="quarter" idx="1"/>
          </p:nvPr>
        </p:nvSpPr>
        <p:spPr/>
        <p:txBody>
          <a:bodyPr/>
          <a:lstStyle/>
          <a:p>
            <a:r>
              <a:rPr lang="it-IT" altLang="tr-TR" smtClean="0"/>
              <a:t>Örne</a:t>
            </a:r>
            <a:r>
              <a:rPr lang="tr-TR" altLang="tr-TR" smtClean="0"/>
              <a:t>ğ</a:t>
            </a:r>
            <a:r>
              <a:rPr lang="it-IT" altLang="tr-TR" smtClean="0"/>
              <a:t>in Parsons (1960)’a göre, sanayi öncesi toplumda, aile</a:t>
            </a:r>
            <a:r>
              <a:rPr lang="tr-TR" altLang="tr-TR" smtClean="0"/>
              <a:t> temel üretim birimi olduğundan ve emek yoğun üretim yapıldığından, günümüzde daha yaygın olan ve anne-baba evlenmemiş çocuklardan oluşan “çekirdek aile” </a:t>
            </a:r>
            <a:r>
              <a:rPr lang="en-US" altLang="tr-TR" smtClean="0"/>
              <a:t>(nuclear family) yerine “geni</a:t>
            </a:r>
            <a:r>
              <a:rPr lang="tr-TR" altLang="tr-TR" smtClean="0"/>
              <a:t>ş </a:t>
            </a:r>
            <a:r>
              <a:rPr lang="en-US" altLang="tr-TR" smtClean="0"/>
              <a:t>aile”ye (extended family) ihtiyaç vard</a:t>
            </a:r>
            <a:r>
              <a:rPr lang="tr-TR" altLang="tr-TR" smtClean="0"/>
              <a:t>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Başlık 1"/>
          <p:cNvSpPr>
            <a:spLocks noGrp="1"/>
          </p:cNvSpPr>
          <p:nvPr>
            <p:ph type="title"/>
          </p:nvPr>
        </p:nvSpPr>
        <p:spPr/>
        <p:txBody>
          <a:bodyPr/>
          <a:lstStyle/>
          <a:p>
            <a:r>
              <a:rPr lang="tr-TR" altLang="tr-TR" b="1" smtClean="0"/>
              <a:t>İşlevselcilik ve Aile Analizi</a:t>
            </a:r>
            <a:endParaRPr lang="tr-TR" altLang="tr-TR" smtClean="0"/>
          </a:p>
        </p:txBody>
      </p:sp>
      <p:sp>
        <p:nvSpPr>
          <p:cNvPr id="3" name="İçerik Yer Tutucusu 2"/>
          <p:cNvSpPr>
            <a:spLocks noGrp="1"/>
          </p:cNvSpPr>
          <p:nvPr>
            <p:ph sz="quarter" idx="1"/>
          </p:nvPr>
        </p:nvSpPr>
        <p:spPr/>
        <p:txBody>
          <a:bodyPr/>
          <a:lstStyle/>
          <a:p>
            <a:r>
              <a:rPr lang="tr-TR" altLang="tr-TR" smtClean="0"/>
              <a:t>İşlevselcilere göre sanayi toplumu ortak bazı değerleri paylaşan vatandaşlardan oluşan bir yapıyı gerektirir. </a:t>
            </a:r>
          </a:p>
          <a:p>
            <a:r>
              <a:rPr lang="tr-TR" altLang="tr-TR" smtClean="0"/>
              <a:t>Böylece sanayi toplumunda çekirdek aile, çocukların toplumsallaşması ve erişkinlerin istikrar kazanması gibi iki temel işlevi görmekten sorumlu birim olarak desteklenir.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p:txBody>
          <a:bodyPr/>
          <a:lstStyle/>
          <a:p>
            <a:r>
              <a:rPr lang="tr-TR" altLang="tr-TR" b="1" smtClean="0"/>
              <a:t>İşlevselcilik ve Aile Analizi</a:t>
            </a:r>
            <a:endParaRPr lang="tr-TR" altLang="tr-TR" smtClean="0"/>
          </a:p>
        </p:txBody>
      </p:sp>
      <p:sp>
        <p:nvSpPr>
          <p:cNvPr id="3" name="İçerik Yer Tutucusu 2"/>
          <p:cNvSpPr>
            <a:spLocks noGrp="1"/>
          </p:cNvSpPr>
          <p:nvPr>
            <p:ph sz="quarter" idx="1"/>
          </p:nvPr>
        </p:nvSpPr>
        <p:spPr>
          <a:xfrm>
            <a:off x="179388" y="1268413"/>
            <a:ext cx="8507412" cy="5184775"/>
          </a:xfrm>
        </p:spPr>
        <p:txBody>
          <a:bodyPr>
            <a:normAutofit lnSpcReduction="10000"/>
          </a:bodyPr>
          <a:lstStyle/>
          <a:p>
            <a:r>
              <a:rPr lang="tr-TR" altLang="tr-TR" sz="2800" smtClean="0"/>
              <a:t>Sanayi öncesi toplumda geniş ailede akrabalar veya üyesi olunan kabile/aşiretin üyeleri tarafından toplumsallaşan çocuklar, artık çekirdek ailede sosyal bir varlık olmayı öğreneceklerdir. </a:t>
            </a:r>
          </a:p>
          <a:p>
            <a:r>
              <a:rPr lang="tr-TR" altLang="tr-TR" sz="2800" smtClean="0"/>
              <a:t>Erişkinler de daha önceki dönemlerin hiçbirinde yaşlanmayan şekilde sanayi toplumunu acımasız çalışma koşullarında geçim derdine düşerek kentlerde son derece büyük gerginlikler içinde yaşadıklarından, aile, üyelerinin sorunlarını çözümleyerek onlara istikrar kazandırma işlevini üstlenmektedir.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p:txBody>
          <a:bodyPr/>
          <a:lstStyle/>
          <a:p>
            <a:pPr eaLnBrk="1" hangingPunct="1"/>
            <a:endParaRPr lang="tr-TR" altLang="tr-TR" smtClean="0"/>
          </a:p>
          <a:p>
            <a:r>
              <a:rPr lang="tr-TR" altLang="tr-TR" smtClean="0"/>
              <a:t>Genel olarak sosyolojide modernist çerçevede en yaygın olarak kullanılan makro yaklaşım “Yapısal İşlevselcilik” olarak da anılan yaklaşımdır.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a:xfrm>
            <a:off x="395288" y="1341438"/>
            <a:ext cx="8291512" cy="4789487"/>
          </a:xfrm>
        </p:spPr>
        <p:txBody>
          <a:bodyPr/>
          <a:lstStyle/>
          <a:p>
            <a:pPr marL="0" indent="0">
              <a:buFont typeface="Wingdings" pitchFamily="2" charset="2"/>
              <a:buNone/>
              <a:defRPr/>
            </a:pPr>
            <a:r>
              <a:rPr lang="tr-TR" dirty="0" smtClean="0"/>
              <a:t>Bu yaklaşım toplumu birbiri </a:t>
            </a:r>
            <a:r>
              <a:rPr lang="tr-TR" dirty="0"/>
              <a:t>ile </a:t>
            </a:r>
            <a:r>
              <a:rPr lang="tr-TR" dirty="0" smtClean="0"/>
              <a:t>ilişkili parçaların </a:t>
            </a:r>
            <a:r>
              <a:rPr lang="tr-TR" dirty="0"/>
              <a:t>görev </a:t>
            </a:r>
            <a:r>
              <a:rPr lang="tr-TR" dirty="0" smtClean="0"/>
              <a:t>yaptığı bir </a:t>
            </a:r>
            <a:r>
              <a:rPr lang="tr-TR" dirty="0"/>
              <a:t>sistem olarak görür</a:t>
            </a:r>
            <a:r>
              <a:rPr lang="tr-TR" dirty="0" smtClean="0"/>
              <a:t>.</a:t>
            </a:r>
          </a:p>
          <a:p>
            <a:pPr>
              <a:defRPr/>
            </a:pPr>
            <a:r>
              <a:rPr lang="tr-TR" dirty="0" smtClean="0"/>
              <a:t> Örneğin</a:t>
            </a:r>
            <a:r>
              <a:rPr lang="tr-TR" dirty="0"/>
              <a:t>, </a:t>
            </a:r>
            <a:r>
              <a:rPr lang="tr-TR" dirty="0" smtClean="0"/>
              <a:t>Amerikalı</a:t>
            </a:r>
            <a:r>
              <a:rPr lang="tr-TR" dirty="0"/>
              <a:t> </a:t>
            </a:r>
            <a:r>
              <a:rPr lang="tr-TR" dirty="0" smtClean="0"/>
              <a:t>ünlü </a:t>
            </a:r>
            <a:r>
              <a:rPr lang="tr-TR" dirty="0"/>
              <a:t>sosyolog T. </a:t>
            </a:r>
            <a:r>
              <a:rPr lang="tr-TR" dirty="0" err="1"/>
              <a:t>Parsons</a:t>
            </a:r>
            <a:r>
              <a:rPr lang="tr-TR" dirty="0"/>
              <a:t> toplumun koruyucu, </a:t>
            </a:r>
            <a:r>
              <a:rPr lang="tr-TR" dirty="0" smtClean="0"/>
              <a:t>bütünleştirici</a:t>
            </a:r>
            <a:r>
              <a:rPr lang="tr-TR" dirty="0"/>
              <a:t>, yönlendirici </a:t>
            </a:r>
            <a:r>
              <a:rPr lang="tr-TR" dirty="0" smtClean="0"/>
              <a:t>ve uygulayıcı alt </a:t>
            </a:r>
            <a:r>
              <a:rPr lang="tr-TR" dirty="0"/>
              <a:t>sistemlerden </a:t>
            </a:r>
            <a:r>
              <a:rPr lang="tr-TR" dirty="0" smtClean="0"/>
              <a:t>oluştuğunu </a:t>
            </a:r>
            <a:r>
              <a:rPr lang="tr-TR" dirty="0"/>
              <a:t>savunur. </a:t>
            </a:r>
            <a:endParaRPr lang="tr-TR" dirty="0" smtClean="0"/>
          </a:p>
          <a:p>
            <a:pPr>
              <a:defRPr/>
            </a:pPr>
            <a:r>
              <a:rPr lang="tr-TR" dirty="0" smtClean="0"/>
              <a:t>Aile </a:t>
            </a:r>
            <a:r>
              <a:rPr lang="tr-TR" dirty="0"/>
              <a:t>de bu </a:t>
            </a:r>
            <a:r>
              <a:rPr lang="tr-TR" dirty="0" smtClean="0"/>
              <a:t>bağlamda toplumun bütünlüğünü sağlayan </a:t>
            </a:r>
            <a:r>
              <a:rPr lang="tr-TR" dirty="0"/>
              <a:t>bir kurumdur.</a:t>
            </a:r>
            <a:r>
              <a:rPr lang="tr-TR" dirty="0" smtClean="0"/>
              <a:t>.</a:t>
            </a:r>
            <a:endParaRPr lang="tr-TR" altLang="tr-TR"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a:xfrm>
            <a:off x="395288" y="1341438"/>
            <a:ext cx="8291512" cy="4789487"/>
          </a:xfrm>
        </p:spPr>
        <p:txBody>
          <a:bodyPr/>
          <a:lstStyle/>
          <a:p>
            <a:r>
              <a:rPr lang="tr-TR" altLang="tr-TR" smtClean="0"/>
              <a:t>Sembolik Etkileşimci Yaklaşımın birey üzerinde odaklaşmasının aksine işlevsellikteki vurgu daha çok yapı ve onun işleyişi üzerindedir. </a:t>
            </a:r>
          </a:p>
          <a:p>
            <a:r>
              <a:rPr lang="tr-TR" altLang="tr-TR" smtClean="0"/>
              <a:t>Yapıyı  oluşturan elemanlar olarak normlar, adetler, gelenekler ve kurumlar analiz edilir.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a:xfrm>
            <a:off x="179388" y="1341438"/>
            <a:ext cx="8507412" cy="5327650"/>
          </a:xfrm>
        </p:spPr>
        <p:txBody>
          <a:bodyPr>
            <a:normAutofit/>
          </a:bodyPr>
          <a:lstStyle/>
          <a:p>
            <a:r>
              <a:rPr lang="tr-TR" altLang="tr-TR" smtClean="0">
                <a:latin typeface="Times New Roman" pitchFamily="18" charset="0"/>
                <a:cs typeface="Times New Roman" pitchFamily="18" charset="0"/>
              </a:rPr>
              <a:t>İşlevselciliğin </a:t>
            </a:r>
            <a:r>
              <a:rPr lang="nn-NO" altLang="tr-TR" smtClean="0">
                <a:latin typeface="Times New Roman" pitchFamily="18" charset="0"/>
                <a:cs typeface="Times New Roman" pitchFamily="18" charset="0"/>
              </a:rPr>
              <a:t>tarihsel olarak kökeni, sosyolojinin kurucular</a:t>
            </a:r>
            <a:r>
              <a:rPr lang="tr-TR" altLang="tr-TR" smtClean="0">
                <a:latin typeface="Times New Roman" pitchFamily="18" charset="0"/>
                <a:cs typeface="Times New Roman" pitchFamily="18" charset="0"/>
              </a:rPr>
              <a:t>ı</a:t>
            </a:r>
            <a:r>
              <a:rPr lang="nn-NO" altLang="tr-TR" smtClean="0">
                <a:latin typeface="Times New Roman" pitchFamily="18" charset="0"/>
                <a:cs typeface="Times New Roman" pitchFamily="18" charset="0"/>
              </a:rPr>
              <a:t>ndan Auguste Comte ve onun pozitivist</a:t>
            </a:r>
            <a:r>
              <a:rPr lang="tr-TR" altLang="tr-TR" smtClean="0">
                <a:latin typeface="Times New Roman" pitchFamily="18" charset="0"/>
                <a:cs typeface="Times New Roman" pitchFamily="18" charset="0"/>
              </a:rPr>
              <a:t> felsefesine kadar uzanır.</a:t>
            </a:r>
          </a:p>
          <a:p>
            <a:r>
              <a:rPr lang="tr-TR" altLang="tr-TR" smtClean="0">
                <a:latin typeface="Times New Roman" pitchFamily="18" charset="0"/>
                <a:cs typeface="Times New Roman" pitchFamily="18" charset="0"/>
              </a:rPr>
              <a:t> İlk olarak Fransız Devrimi sonrası dağılma konumuna </a:t>
            </a:r>
            <a:r>
              <a:rPr lang="nn-NO" altLang="tr-TR" smtClean="0">
                <a:latin typeface="Times New Roman" pitchFamily="18" charset="0"/>
                <a:cs typeface="Times New Roman" pitchFamily="18" charset="0"/>
              </a:rPr>
              <a:t>gelen toplumda birlik sa</a:t>
            </a:r>
            <a:r>
              <a:rPr lang="tr-TR" altLang="tr-TR" smtClean="0">
                <a:latin typeface="Times New Roman" pitchFamily="18" charset="0"/>
                <a:cs typeface="Times New Roman" pitchFamily="18" charset="0"/>
              </a:rPr>
              <a:t>ğ</a:t>
            </a:r>
            <a:r>
              <a:rPr lang="nn-NO" altLang="tr-TR" smtClean="0">
                <a:latin typeface="Times New Roman" pitchFamily="18" charset="0"/>
                <a:cs typeface="Times New Roman" pitchFamily="18" charset="0"/>
              </a:rPr>
              <a:t>lamak amac</a:t>
            </a:r>
            <a:r>
              <a:rPr lang="tr-TR" altLang="tr-TR" smtClean="0">
                <a:latin typeface="Times New Roman" pitchFamily="18" charset="0"/>
                <a:cs typeface="Times New Roman" pitchFamily="18" charset="0"/>
              </a:rPr>
              <a:t>ı</a:t>
            </a:r>
            <a:r>
              <a:rPr lang="nn-NO" altLang="tr-TR" smtClean="0">
                <a:latin typeface="Times New Roman" pitchFamily="18" charset="0"/>
                <a:cs typeface="Times New Roman" pitchFamily="18" charset="0"/>
              </a:rPr>
              <a:t>yla A. Comte ve daha sonra sanayile</a:t>
            </a:r>
            <a:r>
              <a:rPr lang="tr-TR" altLang="tr-TR" smtClean="0">
                <a:latin typeface="Times New Roman" pitchFamily="18" charset="0"/>
                <a:cs typeface="Times New Roman" pitchFamily="18" charset="0"/>
              </a:rPr>
              <a:t>ş</a:t>
            </a:r>
            <a:r>
              <a:rPr lang="nn-NO" altLang="tr-TR" smtClean="0">
                <a:latin typeface="Times New Roman" pitchFamily="18" charset="0"/>
                <a:cs typeface="Times New Roman" pitchFamily="18" charset="0"/>
              </a:rPr>
              <a:t>menin</a:t>
            </a:r>
          </a:p>
          <a:p>
            <a:r>
              <a:rPr lang="tr-TR" altLang="tr-TR" smtClean="0">
                <a:latin typeface="Times New Roman" pitchFamily="18" charset="0"/>
                <a:cs typeface="Times New Roman" pitchFamily="18" charset="0"/>
              </a:rPr>
              <a:t>yarattığı “kuralsızlık /anomi” ve ahlaki bunalımların çözümü için “organik dayanışmayı” arttırmak denge ve istikrarı yeniden tesis etmek üzere E. Durkheim tarafı ndan geliştirilen görüşlere dayanr.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a:xfrm>
            <a:off x="179388" y="1341438"/>
            <a:ext cx="8507412" cy="5327650"/>
          </a:xfrm>
        </p:spPr>
        <p:txBody>
          <a:bodyPr/>
          <a:lstStyle/>
          <a:p>
            <a:r>
              <a:rPr lang="tr-TR" altLang="tr-TR" smtClean="0"/>
              <a:t>Durkehim’e göre, toplumu oluşturan parçalar işlevlerini gördüklerinde toplum normal konumdadır. </a:t>
            </a:r>
          </a:p>
          <a:p>
            <a:r>
              <a:rPr lang="tr-TR" altLang="tr-TR" smtClean="0"/>
              <a:t>Buna karşılık organlar görevlerini yapamaz durumda iseler bu “anormal” veya “hastalıklı /patolojik” durumdur.</a:t>
            </a:r>
          </a:p>
          <a:p>
            <a:r>
              <a:rPr lang="tr-TR" altLang="tr-TR" smtClean="0"/>
              <a:t>İşlevselcilik açısından hem bir organizma olarak yapıya hem de onu oluşturan parçaların işleyişine bakmak gereklidir.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a:xfrm>
            <a:off x="179388" y="1341438"/>
            <a:ext cx="8507412" cy="5327650"/>
          </a:xfrm>
        </p:spPr>
        <p:txBody>
          <a:bodyPr/>
          <a:lstStyle/>
          <a:p>
            <a:r>
              <a:rPr lang="da-DK" altLang="tr-TR" smtClean="0"/>
              <a:t>A. Comte ve H. Spencer’de toplumu</a:t>
            </a:r>
            <a:r>
              <a:rPr lang="tr-TR" altLang="tr-TR" smtClean="0"/>
              <a:t> bir tür yaşayan organizma gibi görürler. </a:t>
            </a:r>
          </a:p>
          <a:p>
            <a:r>
              <a:rPr lang="tr-TR" altLang="tr-TR" smtClean="0"/>
              <a:t>Bir organizma gibi toplumun da sağlıklı olması, onun oluşturan organların uyum ve ahenk içinde olmasına bağlıdır.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a:xfrm>
            <a:off x="179388" y="1341438"/>
            <a:ext cx="8507412" cy="5327650"/>
          </a:xfrm>
        </p:spPr>
        <p:txBody>
          <a:bodyPr/>
          <a:lstStyle/>
          <a:p>
            <a:r>
              <a:rPr lang="da-DK" altLang="tr-TR" smtClean="0"/>
              <a:t>A. Comte ve H. Spencer’de toplumu</a:t>
            </a:r>
            <a:r>
              <a:rPr lang="tr-TR" altLang="tr-TR" smtClean="0"/>
              <a:t> bir tür yaşayan organizma gibi görürler. </a:t>
            </a:r>
          </a:p>
          <a:p>
            <a:r>
              <a:rPr lang="tr-TR" altLang="tr-TR" smtClean="0"/>
              <a:t>Bir organizma gibi toplumun da sağlıklı olması, onun oluşturan organların uyum ve ahenk içinde olmasına bağlıdır.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a:xfrm>
            <a:off x="179388" y="1341438"/>
            <a:ext cx="8507412" cy="5327650"/>
          </a:xfrm>
        </p:spPr>
        <p:txBody>
          <a:bodyPr/>
          <a:lstStyle/>
          <a:p>
            <a:r>
              <a:rPr lang="tr-TR" altLang="tr-TR" smtClean="0"/>
              <a:t>İşlevselci Yaklaşım epistemolojik olarak bilginin kaynağını deneyde gören Ampirizm’den ve sosyal dünyanın da fizik dünya gibi dıştan göründüğü gibi doğrudan inceleneceğini savunan Pozitivizm’den temellenir.</a:t>
            </a:r>
          </a:p>
          <a:p>
            <a:r>
              <a:rPr lang="tr-TR" altLang="tr-TR" smtClean="0"/>
              <a:t>Çatışmacı Yaklaşımın sosyal problemler ve eşitsizlikler üzerinde durmasının tam aksine işlevselciler toplumda istikrar, ahenk, bütünlüğü esas olarak gördüklerinden bu tür eleştirilere karşılaşmaları olağandır.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TotalTime>
  <Words>600</Words>
  <Application>Microsoft Office PowerPoint</Application>
  <PresentationFormat>Ekran Gösterisi (4:3)</PresentationFormat>
  <Paragraphs>56</Paragraphs>
  <Slides>14</Slides>
  <Notes>14</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Cumba</vt:lpstr>
      <vt:lpstr>Sosyolojik Yaklaşımlar Temelinde Aile Kuramları</vt:lpstr>
      <vt:lpstr>İşlevselci / Fonksiyonalist Yaklaşım</vt:lpstr>
      <vt:lpstr>İşlevselci / Fonksiyonalist Yaklaşım</vt:lpstr>
      <vt:lpstr>İşlevselci / Fonksiyonalist Yaklaşım</vt:lpstr>
      <vt:lpstr>İşlevselci / Fonksiyonalist Yaklaşım</vt:lpstr>
      <vt:lpstr>İşlevselci / Fonksiyonalist Yaklaşım</vt:lpstr>
      <vt:lpstr>İşlevselci / Fonksiyonalist Yaklaşım</vt:lpstr>
      <vt:lpstr>İşlevselci / Fonksiyonalist Yaklaşım</vt:lpstr>
      <vt:lpstr>İşlevselci / Fonksiyonalist Yaklaşım</vt:lpstr>
      <vt:lpstr>İşlevselci / Fonksiyonalist Yaklaşım</vt:lpstr>
      <vt:lpstr>İşlevselcilik ve Aile Analizi</vt:lpstr>
      <vt:lpstr>İşlevselcilik ve Aile Analizi</vt:lpstr>
      <vt:lpstr>İşlevselcilik ve Aile Analizi</vt:lpstr>
      <vt:lpstr>İşlevselcilik ve Aile Analizi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Sosyolojik Yaklaşımlar Temelinde Aile Kuramları</dc:title>
  <dc:creator>irem yilmaz</dc:creator>
  <cp:lastModifiedBy>iremyilmaz</cp:lastModifiedBy>
  <cp:revision>2</cp:revision>
  <dcterms:created xsi:type="dcterms:W3CDTF">2018-04-04T18:27:35Z</dcterms:created>
  <dcterms:modified xsi:type="dcterms:W3CDTF">2018-04-04T18:30:20Z</dcterms:modified>
</cp:coreProperties>
</file>