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90" r:id="rId3"/>
    <p:sldId id="291" r:id="rId4"/>
    <p:sldId id="331" r:id="rId5"/>
    <p:sldId id="332" r:id="rId6"/>
    <p:sldId id="333" r:id="rId7"/>
    <p:sldId id="334" r:id="rId8"/>
    <p:sldId id="335" r:id="rId9"/>
    <p:sldId id="336" r:id="rId10"/>
    <p:sldId id="337" r:id="rId11"/>
    <p:sldId id="338" r:id="rId12"/>
    <p:sldId id="339"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 id="352" r:id="rId26"/>
    <p:sldId id="353" r:id="rId27"/>
    <p:sldId id="354" r:id="rId28"/>
    <p:sldId id="355" r:id="rId29"/>
    <p:sldId id="356" r:id="rId30"/>
    <p:sldId id="357" r:id="rId31"/>
    <p:sldId id="358" r:id="rId32"/>
    <p:sldId id="359" r:id="rId33"/>
    <p:sldId id="360" r:id="rId34"/>
    <p:sldId id="361" r:id="rId35"/>
    <p:sldId id="362" r:id="rId36"/>
    <p:sldId id="363" r:id="rId37"/>
    <p:sldId id="364" r:id="rId38"/>
    <p:sldId id="365" r:id="rId39"/>
    <p:sldId id="366" r:id="rId40"/>
    <p:sldId id="367" r:id="rId41"/>
    <p:sldId id="368"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20" name="19 Altbilgi Yer Tutucusu"/>
          <p:cNvSpPr>
            <a:spLocks noGrp="1"/>
          </p:cNvSpPr>
          <p:nvPr>
            <p:ph type="ftr" sz="quarter" idx="11"/>
          </p:nvPr>
        </p:nvSpPr>
        <p:spPr/>
        <p:txBody>
          <a:bodyPr/>
          <a:lstStyle/>
          <a:p>
            <a:endParaRPr lang="tr-TR"/>
          </a:p>
        </p:txBody>
      </p:sp>
      <p:sp>
        <p:nvSpPr>
          <p:cNvPr id="10" name="9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EEB82CF-7B03-48C2-9CD9-2336FBE965AE}" type="datetimeFigureOut">
              <a:rPr lang="tr-TR" smtClean="0"/>
              <a:t>11.05.2020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5FEF5F-09A6-4C3A-BDD9-F47EF535921D}" type="slidenum">
              <a:rPr lang="tr-TR" smtClean="0"/>
              <a:t>‹#›</a:t>
            </a:fld>
            <a:endParaRPr lang="tr-TR"/>
          </a:p>
        </p:txBody>
      </p:sp>
    </p:spTree>
    <p:extLst>
      <p:ext uri="{BB962C8B-B14F-4D97-AF65-F5344CB8AC3E}">
        <p14:creationId xmlns:p14="http://schemas.microsoft.com/office/powerpoint/2010/main" val="2190261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EEB82CF-7B03-48C2-9CD9-2336FBE965AE}" type="datetimeFigureOut">
              <a:rPr lang="tr-TR" smtClean="0"/>
              <a:t>11.05.2020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5FEF5F-09A6-4C3A-BDD9-F47EF535921D}" type="slidenum">
              <a:rPr lang="tr-TR" smtClean="0"/>
              <a:t>‹#›</a:t>
            </a:fld>
            <a:endParaRPr lang="tr-TR"/>
          </a:p>
        </p:txBody>
      </p:sp>
    </p:spTree>
    <p:extLst>
      <p:ext uri="{BB962C8B-B14F-4D97-AF65-F5344CB8AC3E}">
        <p14:creationId xmlns:p14="http://schemas.microsoft.com/office/powerpoint/2010/main" val="999843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EEB82CF-7B03-48C2-9CD9-2336FBE965AE}" type="datetimeFigureOut">
              <a:rPr lang="tr-TR" smtClean="0"/>
              <a:t>11.05.2020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5FEF5F-09A6-4C3A-BDD9-F47EF535921D}" type="slidenum">
              <a:rPr lang="tr-TR" smtClean="0"/>
              <a:t>‹#›</a:t>
            </a:fld>
            <a:endParaRPr lang="tr-TR"/>
          </a:p>
        </p:txBody>
      </p:sp>
    </p:spTree>
    <p:extLst>
      <p:ext uri="{BB962C8B-B14F-4D97-AF65-F5344CB8AC3E}">
        <p14:creationId xmlns:p14="http://schemas.microsoft.com/office/powerpoint/2010/main" val="3751984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EEB82CF-7B03-48C2-9CD9-2336FBE965AE}" type="datetimeFigureOut">
              <a:rPr lang="tr-TR" smtClean="0"/>
              <a:t>11.05.2020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5FEF5F-09A6-4C3A-BDD9-F47EF535921D}" type="slidenum">
              <a:rPr lang="tr-TR" smtClean="0"/>
              <a:t>‹#›</a:t>
            </a:fld>
            <a:endParaRPr lang="tr-TR"/>
          </a:p>
        </p:txBody>
      </p:sp>
    </p:spTree>
    <p:extLst>
      <p:ext uri="{BB962C8B-B14F-4D97-AF65-F5344CB8AC3E}">
        <p14:creationId xmlns:p14="http://schemas.microsoft.com/office/powerpoint/2010/main" val="4065804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EEB82CF-7B03-48C2-9CD9-2336FBE965AE}" type="datetimeFigureOut">
              <a:rPr lang="tr-TR" smtClean="0"/>
              <a:t>11.05.2020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35FEF5F-09A6-4C3A-BDD9-F47EF535921D}" type="slidenum">
              <a:rPr lang="tr-TR" smtClean="0"/>
              <a:t>‹#›</a:t>
            </a:fld>
            <a:endParaRPr lang="tr-TR"/>
          </a:p>
        </p:txBody>
      </p:sp>
    </p:spTree>
    <p:extLst>
      <p:ext uri="{BB962C8B-B14F-4D97-AF65-F5344CB8AC3E}">
        <p14:creationId xmlns:p14="http://schemas.microsoft.com/office/powerpoint/2010/main" val="2485488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EEB82CF-7B03-48C2-9CD9-2336FBE965AE}" type="datetimeFigureOut">
              <a:rPr lang="tr-TR" smtClean="0"/>
              <a:t>11.05.2020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35FEF5F-09A6-4C3A-BDD9-F47EF535921D}" type="slidenum">
              <a:rPr lang="tr-TR" smtClean="0"/>
              <a:t>‹#›</a:t>
            </a:fld>
            <a:endParaRPr lang="tr-TR"/>
          </a:p>
        </p:txBody>
      </p:sp>
    </p:spTree>
    <p:extLst>
      <p:ext uri="{BB962C8B-B14F-4D97-AF65-F5344CB8AC3E}">
        <p14:creationId xmlns:p14="http://schemas.microsoft.com/office/powerpoint/2010/main" val="866291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EEB82CF-7B03-48C2-9CD9-2336FBE965AE}" type="datetimeFigureOut">
              <a:rPr lang="tr-TR" smtClean="0"/>
              <a:t>11.05.2020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35FEF5F-09A6-4C3A-BDD9-F47EF535921D}" type="slidenum">
              <a:rPr lang="tr-TR" smtClean="0"/>
              <a:t>‹#›</a:t>
            </a:fld>
            <a:endParaRPr lang="tr-TR"/>
          </a:p>
        </p:txBody>
      </p:sp>
    </p:spTree>
    <p:extLst>
      <p:ext uri="{BB962C8B-B14F-4D97-AF65-F5344CB8AC3E}">
        <p14:creationId xmlns:p14="http://schemas.microsoft.com/office/powerpoint/2010/main" val="1675957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EEB82CF-7B03-48C2-9CD9-2336FBE965AE}" type="datetimeFigureOut">
              <a:rPr lang="tr-TR" smtClean="0"/>
              <a:t>11.05.2020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5FEF5F-09A6-4C3A-BDD9-F47EF535921D}" type="slidenum">
              <a:rPr lang="tr-TR" smtClean="0"/>
              <a:t>‹#›</a:t>
            </a:fld>
            <a:endParaRPr lang="tr-TR"/>
          </a:p>
        </p:txBody>
      </p:sp>
    </p:spTree>
    <p:extLst>
      <p:ext uri="{BB962C8B-B14F-4D97-AF65-F5344CB8AC3E}">
        <p14:creationId xmlns:p14="http://schemas.microsoft.com/office/powerpoint/2010/main" val="1328273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EEB82CF-7B03-48C2-9CD9-2336FBE965AE}" type="datetimeFigureOut">
              <a:rPr lang="tr-TR" smtClean="0"/>
              <a:t>11.05.2020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5FEF5F-09A6-4C3A-BDD9-F47EF535921D}" type="slidenum">
              <a:rPr lang="tr-TR" smtClean="0"/>
              <a:t>‹#›</a:t>
            </a:fld>
            <a:endParaRPr lang="tr-TR"/>
          </a:p>
        </p:txBody>
      </p:sp>
    </p:spTree>
    <p:extLst>
      <p:ext uri="{BB962C8B-B14F-4D97-AF65-F5344CB8AC3E}">
        <p14:creationId xmlns:p14="http://schemas.microsoft.com/office/powerpoint/2010/main" val="2530435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EEB82CF-7B03-48C2-9CD9-2336FBE965AE}" type="datetimeFigureOut">
              <a:rPr lang="tr-TR" smtClean="0"/>
              <a:t>11.05.2020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5FEF5F-09A6-4C3A-BDD9-F47EF535921D}" type="slidenum">
              <a:rPr lang="tr-TR" smtClean="0"/>
              <a:t>‹#›</a:t>
            </a:fld>
            <a:endParaRPr lang="tr-TR"/>
          </a:p>
        </p:txBody>
      </p:sp>
    </p:spTree>
    <p:extLst>
      <p:ext uri="{BB962C8B-B14F-4D97-AF65-F5344CB8AC3E}">
        <p14:creationId xmlns:p14="http://schemas.microsoft.com/office/powerpoint/2010/main" val="885215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EEB82CF-7B03-48C2-9CD9-2336FBE965AE}" type="datetimeFigureOut">
              <a:rPr lang="tr-TR" smtClean="0"/>
              <a:t>11.05.2020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5FEF5F-09A6-4C3A-BDD9-F47EF535921D}" type="slidenum">
              <a:rPr lang="tr-TR" smtClean="0"/>
              <a:t>‹#›</a:t>
            </a:fld>
            <a:endParaRPr lang="tr-TR"/>
          </a:p>
        </p:txBody>
      </p:sp>
    </p:spTree>
    <p:extLst>
      <p:ext uri="{BB962C8B-B14F-4D97-AF65-F5344CB8AC3E}">
        <p14:creationId xmlns:p14="http://schemas.microsoft.com/office/powerpoint/2010/main" val="73943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9F75050-0E15-4C5B-92B0-66D068882F1F}" type="datetimeFigureOut">
              <a:rPr lang="tr-TR" smtClean="0"/>
              <a:pPr/>
              <a:t>11.05.2020</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DEFA8C-F947-479F-BE07-76B6B3F80BF1}"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B82CF-7B03-48C2-9CD9-2336FBE965AE}" type="datetimeFigureOut">
              <a:rPr lang="tr-TR" smtClean="0"/>
              <a:t>11.05.2020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FEF5F-09A6-4C3A-BDD9-F47EF535921D}" type="slidenum">
              <a:rPr lang="tr-TR" smtClean="0"/>
              <a:t>‹#›</a:t>
            </a:fld>
            <a:endParaRPr lang="tr-TR"/>
          </a:p>
        </p:txBody>
      </p:sp>
    </p:spTree>
    <p:extLst>
      <p:ext uri="{BB962C8B-B14F-4D97-AF65-F5344CB8AC3E}">
        <p14:creationId xmlns:p14="http://schemas.microsoft.com/office/powerpoint/2010/main" val="16093433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4">
            <a:extLst>
              <a:ext uri="{FF2B5EF4-FFF2-40B4-BE49-F238E27FC236}">
                <a16:creationId xmlns:a16="http://schemas.microsoft.com/office/drawing/2014/main" id="{1738C273-F9CB-4C75-B942-D706FE0AD8B2}"/>
              </a:ext>
            </a:extLst>
          </p:cNvPr>
          <p:cNvSpPr txBox="1"/>
          <p:nvPr/>
        </p:nvSpPr>
        <p:spPr>
          <a:xfrm>
            <a:off x="3214678" y="214290"/>
            <a:ext cx="3429024" cy="923330"/>
          </a:xfrm>
          <a:prstGeom prst="rect">
            <a:avLst/>
          </a:prstGeom>
          <a:noFill/>
        </p:spPr>
        <p:txBody>
          <a:bodyPr wrap="square" rtlCol="0">
            <a:spAutoFit/>
          </a:bodyPr>
          <a:lstStyle/>
          <a:p>
            <a:pPr algn="ctr"/>
            <a:r>
              <a:rPr lang="tr-TR" dirty="0">
                <a:solidFill>
                  <a:srgbClr val="3B419B"/>
                </a:solidFill>
              </a:rPr>
              <a:t>Ankara Üniversitesi </a:t>
            </a:r>
          </a:p>
          <a:p>
            <a:pPr algn="ctr"/>
            <a:r>
              <a:rPr lang="tr-TR" dirty="0">
                <a:solidFill>
                  <a:srgbClr val="3B419B"/>
                </a:solidFill>
              </a:rPr>
              <a:t>Dil ve Tarih-Coğrafya Fakültesi </a:t>
            </a:r>
          </a:p>
          <a:p>
            <a:pPr algn="ctr"/>
            <a:r>
              <a:rPr lang="tr-TR" dirty="0">
                <a:solidFill>
                  <a:srgbClr val="3B419B"/>
                </a:solidFill>
              </a:rPr>
              <a:t>Coğrafya Bölümü</a:t>
            </a:r>
          </a:p>
        </p:txBody>
      </p:sp>
      <p:sp>
        <p:nvSpPr>
          <p:cNvPr id="3" name="Alt Başlık 2">
            <a:extLst>
              <a:ext uri="{FF2B5EF4-FFF2-40B4-BE49-F238E27FC236}">
                <a16:creationId xmlns:a16="http://schemas.microsoft.com/office/drawing/2014/main" id="{25BF0E46-5E7F-4448-8AE2-C0F2B5FE990C}"/>
              </a:ext>
            </a:extLst>
          </p:cNvPr>
          <p:cNvSpPr txBox="1">
            <a:spLocks/>
          </p:cNvSpPr>
          <p:nvPr/>
        </p:nvSpPr>
        <p:spPr>
          <a:xfrm>
            <a:off x="3143240" y="6215082"/>
            <a:ext cx="3722703" cy="34852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dirty="0">
                <a:solidFill>
                  <a:srgbClr val="3B419B"/>
                </a:solidFill>
              </a:rPr>
              <a:t>Doç. Dr. Mutlu YILMAZ</a:t>
            </a:r>
          </a:p>
        </p:txBody>
      </p:sp>
      <p:sp>
        <p:nvSpPr>
          <p:cNvPr id="4" name="3 Dikdörtgen"/>
          <p:cNvSpPr/>
          <p:nvPr/>
        </p:nvSpPr>
        <p:spPr>
          <a:xfrm>
            <a:off x="2643174" y="1428736"/>
            <a:ext cx="4572000" cy="1077218"/>
          </a:xfrm>
          <a:prstGeom prst="rect">
            <a:avLst/>
          </a:prstGeom>
        </p:spPr>
        <p:txBody>
          <a:bodyPr>
            <a:spAutoFit/>
          </a:bodyPr>
          <a:lstStyle/>
          <a:p>
            <a:pPr algn="ctr"/>
            <a:r>
              <a:rPr lang="tr-TR" sz="3200" dirty="0" smtClean="0">
                <a:solidFill>
                  <a:srgbClr val="3B419B"/>
                </a:solidFill>
                <a:latin typeface="Times New Roman" pitchFamily="18" charset="0"/>
                <a:cs typeface="Times New Roman" pitchFamily="18" charset="0"/>
              </a:rPr>
              <a:t>COG 450 </a:t>
            </a:r>
            <a:br>
              <a:rPr lang="tr-TR" sz="3200" dirty="0" smtClean="0">
                <a:solidFill>
                  <a:srgbClr val="3B419B"/>
                </a:solidFill>
                <a:latin typeface="Times New Roman" pitchFamily="18" charset="0"/>
                <a:cs typeface="Times New Roman" pitchFamily="18" charset="0"/>
              </a:rPr>
            </a:br>
            <a:r>
              <a:rPr lang="tr-TR" sz="3200" b="1" dirty="0" smtClean="0">
                <a:solidFill>
                  <a:srgbClr val="3B419B"/>
                </a:solidFill>
                <a:latin typeface="Times New Roman" pitchFamily="18" charset="0"/>
                <a:cs typeface="Times New Roman" pitchFamily="18" charset="0"/>
              </a:rPr>
              <a:t>ORTA DOĞU</a:t>
            </a:r>
            <a:endParaRPr lang="tr-TR" sz="3200" b="1" dirty="0">
              <a:solidFill>
                <a:srgbClr val="3B419B"/>
              </a:solidFill>
              <a:latin typeface="Times New Roman" pitchFamily="18" charset="0"/>
              <a:cs typeface="Times New Roman" pitchFamily="18" charset="0"/>
            </a:endParaRPr>
          </a:p>
        </p:txBody>
      </p:sp>
      <p:pic>
        <p:nvPicPr>
          <p:cNvPr id="6"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4612" y="2643182"/>
            <a:ext cx="4518325" cy="3500462"/>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404664"/>
            <a:ext cx="6012668" cy="5033206"/>
          </a:xfrm>
          <a:prstGeom prst="rect">
            <a:avLst/>
          </a:prstGeom>
        </p:spPr>
      </p:pic>
      <p:sp>
        <p:nvSpPr>
          <p:cNvPr id="5" name="Metin kutusu 4"/>
          <p:cNvSpPr txBox="1"/>
          <p:nvPr/>
        </p:nvSpPr>
        <p:spPr>
          <a:xfrm>
            <a:off x="2555776" y="5554106"/>
            <a:ext cx="4824536" cy="646331"/>
          </a:xfrm>
          <a:prstGeom prst="rect">
            <a:avLst/>
          </a:prstGeom>
          <a:noFill/>
        </p:spPr>
        <p:txBody>
          <a:bodyPr wrap="square" rtlCol="0">
            <a:spAutoFit/>
          </a:bodyPr>
          <a:lstStyle/>
          <a:p>
            <a:r>
              <a:rPr lang="tr-TR" u="sng" dirty="0"/>
              <a:t>19 </a:t>
            </a:r>
            <a:r>
              <a:rPr lang="tr-TR" u="sng" dirty="0" smtClean="0"/>
              <a:t>Ağustos</a:t>
            </a:r>
            <a:r>
              <a:rPr lang="tr-TR" dirty="0"/>
              <a:t> </a:t>
            </a:r>
            <a:r>
              <a:rPr lang="tr-TR" dirty="0" smtClean="0"/>
              <a:t>1953 günü</a:t>
            </a:r>
            <a:r>
              <a:rPr lang="tr-TR" dirty="0"/>
              <a:t>, askerler Tahran'daki Parlamento Binası'nı kuşattı</a:t>
            </a:r>
          </a:p>
        </p:txBody>
      </p:sp>
    </p:spTree>
    <p:extLst>
      <p:ext uri="{BB962C8B-B14F-4D97-AF65-F5344CB8AC3E}">
        <p14:creationId xmlns:p14="http://schemas.microsoft.com/office/powerpoint/2010/main" val="1019013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style>
          <a:lnRef idx="1">
            <a:schemeClr val="accent3"/>
          </a:lnRef>
          <a:fillRef idx="3">
            <a:schemeClr val="accent3"/>
          </a:fillRef>
          <a:effectRef idx="2">
            <a:schemeClr val="accent3"/>
          </a:effectRef>
          <a:fontRef idx="minor">
            <a:schemeClr val="lt1"/>
          </a:fontRef>
        </p:style>
        <p:txBody>
          <a:bodyPr/>
          <a:lstStyle/>
          <a:p>
            <a:r>
              <a:rPr lang="tr-TR" dirty="0" smtClean="0"/>
              <a:t>İRAN</a:t>
            </a:r>
            <a:endParaRPr lang="tr-TR" dirty="0"/>
          </a:p>
        </p:txBody>
      </p:sp>
      <p:sp>
        <p:nvSpPr>
          <p:cNvPr id="3" name="İçerik Yer Tutucusu 2"/>
          <p:cNvSpPr>
            <a:spLocks noGrp="1"/>
          </p:cNvSpPr>
          <p:nvPr>
            <p:ph idx="4294967295"/>
          </p:nvPr>
        </p:nvSpPr>
        <p:spPr>
          <a:xfrm>
            <a:off x="971600" y="1600200"/>
            <a:ext cx="4680520" cy="4525963"/>
          </a:xfrm>
        </p:spPr>
        <p:txBody>
          <a:bodyPr>
            <a:normAutofit lnSpcReduction="10000"/>
          </a:bodyPr>
          <a:lstStyle/>
          <a:p>
            <a:pPr>
              <a:buFont typeface="Wingdings" pitchFamily="2" charset="2"/>
              <a:buChar char="Ø"/>
            </a:pPr>
            <a:r>
              <a:rPr lang="tr-TR" sz="2400" dirty="0"/>
              <a:t>Darbe sonrası ilk iş olarak sıkıyönetim ilân etmiş ve bütün muhalefeti </a:t>
            </a:r>
            <a:r>
              <a:rPr lang="tr-TR" sz="2400" dirty="0" smtClean="0"/>
              <a:t>baskı </a:t>
            </a:r>
            <a:r>
              <a:rPr lang="tr-TR" sz="2400" dirty="0"/>
              <a:t>altına almıştır</a:t>
            </a:r>
            <a:r>
              <a:rPr lang="tr-TR" sz="2400" dirty="0" smtClean="0"/>
              <a:t>.</a:t>
            </a:r>
          </a:p>
          <a:p>
            <a:pPr>
              <a:buFont typeface="Wingdings" pitchFamily="2" charset="2"/>
              <a:buChar char="Ø"/>
            </a:pPr>
            <a:r>
              <a:rPr lang="tr-TR" sz="2400" dirty="0" smtClean="0"/>
              <a:t> </a:t>
            </a:r>
            <a:r>
              <a:rPr lang="tr-TR" sz="2400" dirty="0" err="1"/>
              <a:t>Mussaddık’ın</a:t>
            </a:r>
            <a:r>
              <a:rPr lang="tr-TR" sz="2400" dirty="0"/>
              <a:t> devrilmesinden sonra ABD’nin askerî ve ekonomik desteği sayesinde Şah yönetimi güçlenmiştir. </a:t>
            </a:r>
            <a:endParaRPr lang="tr-TR" sz="2400" dirty="0" smtClean="0"/>
          </a:p>
          <a:p>
            <a:pPr>
              <a:buFont typeface="Wingdings" pitchFamily="2" charset="2"/>
              <a:buChar char="Ø"/>
            </a:pPr>
            <a:r>
              <a:rPr lang="tr-TR" sz="2400" dirty="0" smtClean="0"/>
              <a:t>1957’de </a:t>
            </a:r>
            <a:r>
              <a:rPr lang="tr-TR" sz="2400" dirty="0"/>
              <a:t>CIA ve </a:t>
            </a:r>
            <a:r>
              <a:rPr lang="tr-TR" sz="2400" dirty="0" err="1"/>
              <a:t>Mossad’ın</a:t>
            </a:r>
            <a:r>
              <a:rPr lang="tr-TR" sz="2400" dirty="0"/>
              <a:t> eğitim verdiği gizli servis örgütü </a:t>
            </a:r>
            <a:r>
              <a:rPr lang="tr-TR" sz="2400" dirty="0" smtClean="0"/>
              <a:t>SAVAK kurulmuştur</a:t>
            </a:r>
            <a:r>
              <a:rPr lang="tr-TR" sz="2400" dirty="0"/>
              <a:t>. Şah, SAVAK eliyle bireyleri ve toplumsal grupları gözetim altına almayı hedeflemiştir. </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1556792"/>
            <a:ext cx="2591162" cy="4505954"/>
          </a:xfrm>
          <a:prstGeom prst="rect">
            <a:avLst/>
          </a:prstGeom>
        </p:spPr>
      </p:pic>
    </p:spTree>
    <p:extLst>
      <p:ext uri="{BB962C8B-B14F-4D97-AF65-F5344CB8AC3E}">
        <p14:creationId xmlns:p14="http://schemas.microsoft.com/office/powerpoint/2010/main" val="2752313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style>
          <a:lnRef idx="1">
            <a:schemeClr val="accent3"/>
          </a:lnRef>
          <a:fillRef idx="3">
            <a:schemeClr val="accent3"/>
          </a:fillRef>
          <a:effectRef idx="2">
            <a:schemeClr val="accent3"/>
          </a:effectRef>
          <a:fontRef idx="minor">
            <a:schemeClr val="lt1"/>
          </a:fontRef>
        </p:style>
        <p:txBody>
          <a:bodyPr/>
          <a:lstStyle/>
          <a:p>
            <a:r>
              <a:rPr lang="tr-TR" dirty="0" smtClean="0"/>
              <a:t>İRAN</a:t>
            </a:r>
            <a:endParaRPr lang="tr-TR" dirty="0"/>
          </a:p>
        </p:txBody>
      </p:sp>
      <p:sp>
        <p:nvSpPr>
          <p:cNvPr id="3" name="İçerik Yer Tutucusu 2"/>
          <p:cNvSpPr>
            <a:spLocks noGrp="1"/>
          </p:cNvSpPr>
          <p:nvPr>
            <p:ph idx="4294967295"/>
          </p:nvPr>
        </p:nvSpPr>
        <p:spPr>
          <a:xfrm>
            <a:off x="1115616" y="1600200"/>
            <a:ext cx="7113984" cy="4525963"/>
          </a:xfrm>
        </p:spPr>
        <p:txBody>
          <a:bodyPr>
            <a:normAutofit/>
          </a:bodyPr>
          <a:lstStyle/>
          <a:p>
            <a:pPr algn="just">
              <a:buFont typeface="Wingdings" pitchFamily="2" charset="2"/>
              <a:buChar char="Ø"/>
            </a:pPr>
            <a:r>
              <a:rPr lang="tr-TR" sz="2400" dirty="0"/>
              <a:t>ABD’nin ve Şah’ın imajı bir daha düzelmeyecek şekilde </a:t>
            </a:r>
            <a:r>
              <a:rPr lang="tr-TR" sz="2400" dirty="0" smtClean="0"/>
              <a:t>bozulmuştur, </a:t>
            </a:r>
            <a:r>
              <a:rPr lang="tr-TR" sz="2400" dirty="0"/>
              <a:t>ülke siyaseti, İran-ABD ilişkilerine endekslenmiştir. </a:t>
            </a:r>
            <a:endParaRPr lang="tr-TR" sz="2400" dirty="0" smtClean="0"/>
          </a:p>
          <a:p>
            <a:pPr algn="just">
              <a:buFont typeface="Wingdings" pitchFamily="2" charset="2"/>
              <a:buChar char="Ø"/>
            </a:pPr>
            <a:r>
              <a:rPr lang="tr-TR" sz="2400" dirty="0" smtClean="0"/>
              <a:t>Halkın </a:t>
            </a:r>
            <a:r>
              <a:rPr lang="tr-TR" sz="2400" dirty="0"/>
              <a:t>gözünde Şah’ın ülkeyi ABD sayesinde yönetebildiği görüşü hâkim </a:t>
            </a:r>
            <a:r>
              <a:rPr lang="tr-TR" sz="2400" dirty="0" smtClean="0"/>
              <a:t>olmuştur. Şah’ın </a:t>
            </a:r>
            <a:r>
              <a:rPr lang="tr-TR" sz="2400" dirty="0"/>
              <a:t>bağımsızlık söylemlerine rağmen kendisinin de ABD desteği ile yönetiminin ayakta kaldığına olan inancıdır. </a:t>
            </a:r>
            <a:endParaRPr lang="tr-TR" sz="2400" dirty="0" smtClean="0"/>
          </a:p>
          <a:p>
            <a:pPr algn="just">
              <a:buFont typeface="Wingdings" pitchFamily="2" charset="2"/>
              <a:buChar char="Ø"/>
            </a:pPr>
            <a:r>
              <a:rPr lang="tr-TR" sz="2400" dirty="0" smtClean="0"/>
              <a:t>ABD </a:t>
            </a:r>
            <a:r>
              <a:rPr lang="tr-TR" sz="2400" dirty="0"/>
              <a:t>desteğinin kendisini güçlendirdiğini zannederken, esasında İran’ın çıkarlarını savunmadığı ve ABD’nin kuklası olduğu yolundaki iddiaları güçlendirmiştir. </a:t>
            </a:r>
          </a:p>
        </p:txBody>
      </p:sp>
    </p:spTree>
    <p:extLst>
      <p:ext uri="{BB962C8B-B14F-4D97-AF65-F5344CB8AC3E}">
        <p14:creationId xmlns:p14="http://schemas.microsoft.com/office/powerpoint/2010/main" val="3990181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style>
          <a:lnRef idx="1">
            <a:schemeClr val="accent3"/>
          </a:lnRef>
          <a:fillRef idx="3">
            <a:schemeClr val="accent3"/>
          </a:fillRef>
          <a:effectRef idx="2">
            <a:schemeClr val="accent3"/>
          </a:effectRef>
          <a:fontRef idx="minor">
            <a:schemeClr val="lt1"/>
          </a:fontRef>
        </p:style>
        <p:txBody>
          <a:bodyPr/>
          <a:lstStyle/>
          <a:p>
            <a:r>
              <a:rPr lang="tr-TR" dirty="0" smtClean="0"/>
              <a:t>AK DEVRİM</a:t>
            </a:r>
            <a:endParaRPr lang="tr-TR" dirty="0"/>
          </a:p>
        </p:txBody>
      </p:sp>
      <p:sp>
        <p:nvSpPr>
          <p:cNvPr id="3" name="İçerik Yer Tutucusu 2"/>
          <p:cNvSpPr>
            <a:spLocks noGrp="1"/>
          </p:cNvSpPr>
          <p:nvPr>
            <p:ph idx="4294967295"/>
          </p:nvPr>
        </p:nvSpPr>
        <p:spPr>
          <a:xfrm>
            <a:off x="1043608" y="1600200"/>
            <a:ext cx="7185992" cy="4525963"/>
          </a:xfrm>
        </p:spPr>
        <p:txBody>
          <a:bodyPr>
            <a:normAutofit lnSpcReduction="10000"/>
          </a:bodyPr>
          <a:lstStyle/>
          <a:p>
            <a:pPr algn="just">
              <a:buFont typeface="Wingdings" pitchFamily="2" charset="2"/>
              <a:buChar char="Ø"/>
            </a:pPr>
            <a:r>
              <a:rPr lang="tr-TR" sz="2400" dirty="0"/>
              <a:t>Şah’ın </a:t>
            </a:r>
            <a:r>
              <a:rPr lang="tr-TR" sz="2400" dirty="0" err="1"/>
              <a:t>Musaddık</a:t>
            </a:r>
            <a:r>
              <a:rPr lang="tr-TR" sz="2400" dirty="0"/>
              <a:t> iktidarının bitiminden sonra </a:t>
            </a:r>
            <a:r>
              <a:rPr lang="tr-TR" sz="2400" dirty="0">
                <a:solidFill>
                  <a:schemeClr val="bg2">
                    <a:lumMod val="50000"/>
                  </a:schemeClr>
                </a:solidFill>
              </a:rPr>
              <a:t>İran’ı geliştirmeyi sağlamak için öne sürdüğü reform paketi. </a:t>
            </a:r>
            <a:r>
              <a:rPr lang="tr-TR" sz="2400" dirty="0"/>
              <a:t>O sırada din adamı Humeyni siyasi önder konumunda olduğu ve halk içinde çıkan olaylardan sorumlu tutulduğu için 18 ay hapiste tutuldu. </a:t>
            </a:r>
          </a:p>
          <a:p>
            <a:pPr algn="just">
              <a:buFont typeface="Wingdings" pitchFamily="2" charset="2"/>
              <a:buChar char="Ø"/>
            </a:pPr>
            <a:r>
              <a:rPr lang="tr-TR" sz="2400" dirty="0"/>
              <a:t>Referandumla, halka kendi modernleşme vizyonunu onaylatmak isteyen Şah’ın Beyaz Devrim’i çok büyük bir oranla kabul edilmiştir.</a:t>
            </a:r>
          </a:p>
          <a:p>
            <a:pPr algn="just">
              <a:buFont typeface="Wingdings" pitchFamily="2" charset="2"/>
              <a:buChar char="Ø"/>
            </a:pPr>
            <a:r>
              <a:rPr lang="tr-TR" sz="2400" dirty="0" smtClean="0"/>
              <a:t>1963’te ‘Ak </a:t>
            </a:r>
            <a:r>
              <a:rPr lang="tr-TR" sz="2400" dirty="0"/>
              <a:t>Devrim’ adıyla ilân edilen bu programda, uzun süredir gerçekleştirilemeyen toprak reformu, kadınların özgürleştirilmesi, eğitim ve sağlık hizmetlerinin yaygınlaştırılması yer almıştır. </a:t>
            </a:r>
            <a:endParaRPr lang="tr-TR" sz="2400" dirty="0" smtClean="0"/>
          </a:p>
          <a:p>
            <a:pPr marL="0" indent="0" algn="just">
              <a:buNone/>
            </a:pPr>
            <a:endParaRPr lang="tr-TR" sz="2400" dirty="0" smtClean="0"/>
          </a:p>
        </p:txBody>
      </p:sp>
    </p:spTree>
    <p:extLst>
      <p:ext uri="{BB962C8B-B14F-4D97-AF65-F5344CB8AC3E}">
        <p14:creationId xmlns:p14="http://schemas.microsoft.com/office/powerpoint/2010/main" val="2794336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style>
          <a:lnRef idx="1">
            <a:schemeClr val="accent3"/>
          </a:lnRef>
          <a:fillRef idx="3">
            <a:schemeClr val="accent3"/>
          </a:fillRef>
          <a:effectRef idx="2">
            <a:schemeClr val="accent3"/>
          </a:effectRef>
          <a:fontRef idx="minor">
            <a:schemeClr val="lt1"/>
          </a:fontRef>
        </p:style>
        <p:txBody>
          <a:bodyPr/>
          <a:lstStyle/>
          <a:p>
            <a:r>
              <a:rPr lang="tr-TR" dirty="0" smtClean="0"/>
              <a:t>İRAN DEVRİMİ</a:t>
            </a:r>
            <a:endParaRPr lang="tr-TR" dirty="0"/>
          </a:p>
        </p:txBody>
      </p:sp>
      <p:sp>
        <p:nvSpPr>
          <p:cNvPr id="3" name="İçerik Yer Tutucusu 2"/>
          <p:cNvSpPr>
            <a:spLocks noGrp="1"/>
          </p:cNvSpPr>
          <p:nvPr>
            <p:ph idx="4294967295"/>
          </p:nvPr>
        </p:nvSpPr>
        <p:spPr>
          <a:xfrm>
            <a:off x="827583" y="1600200"/>
            <a:ext cx="3868073" cy="4492625"/>
          </a:xfrm>
        </p:spPr>
        <p:txBody>
          <a:bodyPr>
            <a:normAutofit fontScale="92500" lnSpcReduction="20000"/>
          </a:bodyPr>
          <a:lstStyle/>
          <a:p>
            <a:pPr algn="just">
              <a:buFont typeface="Wingdings" pitchFamily="2" charset="2"/>
              <a:buChar char="Ø"/>
            </a:pPr>
            <a:r>
              <a:rPr lang="tr-TR" sz="2400" dirty="0"/>
              <a:t>İran Devrimi’nin çokça vurgulanan özgün yanlarından biri toplumsal ve ideolojik açıdan farklılaşan muhtelif güçlerin koalisyonuyla yapılmasıdır. Devrim, “çok-sınıflı popülist kentli bir ittifak” diye nitelendirilebilecek, heterojen toplumsal güçler tarafından </a:t>
            </a:r>
            <a:r>
              <a:rPr lang="tr-TR" sz="2400" dirty="0" smtClean="0"/>
              <a:t>yapılmıştır.</a:t>
            </a:r>
          </a:p>
          <a:p>
            <a:pPr algn="just">
              <a:buFont typeface="Wingdings" pitchFamily="2" charset="2"/>
              <a:buChar char="Ø"/>
            </a:pPr>
            <a:r>
              <a:rPr lang="tr-TR" sz="2400" dirty="0"/>
              <a:t>Devrim, yönetimin son dönemlerindeki siyasal hatalardan değil, on yıllarca süren baskıların birikimiyle </a:t>
            </a:r>
            <a:r>
              <a:rPr lang="tr-TR" sz="2400" dirty="0" smtClean="0"/>
              <a:t>başlamıştır.</a:t>
            </a:r>
            <a:endParaRPr lang="tr-TR" sz="2400" dirty="0"/>
          </a:p>
          <a:p>
            <a:pPr marL="0" indent="0">
              <a:buNone/>
            </a:pPr>
            <a:endParaRPr lang="tr-TR" sz="24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5657" y="1755514"/>
            <a:ext cx="3952050" cy="4049750"/>
          </a:xfrm>
          <a:prstGeom prst="rect">
            <a:avLst/>
          </a:prstGeom>
        </p:spPr>
      </p:pic>
    </p:spTree>
    <p:extLst>
      <p:ext uri="{BB962C8B-B14F-4D97-AF65-F5344CB8AC3E}">
        <p14:creationId xmlns:p14="http://schemas.microsoft.com/office/powerpoint/2010/main" val="981748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style>
          <a:lnRef idx="1">
            <a:schemeClr val="accent3"/>
          </a:lnRef>
          <a:fillRef idx="3">
            <a:schemeClr val="accent3"/>
          </a:fillRef>
          <a:effectRef idx="2">
            <a:schemeClr val="accent3"/>
          </a:effectRef>
          <a:fontRef idx="minor">
            <a:schemeClr val="lt1"/>
          </a:fontRef>
        </p:style>
        <p:txBody>
          <a:bodyPr/>
          <a:lstStyle/>
          <a:p>
            <a:r>
              <a:rPr lang="tr-TR" dirty="0" smtClean="0"/>
              <a:t>DEVRİMİN NEDENLERİ</a:t>
            </a:r>
            <a:endParaRPr lang="tr-TR" dirty="0"/>
          </a:p>
        </p:txBody>
      </p:sp>
      <p:sp>
        <p:nvSpPr>
          <p:cNvPr id="3" name="İçerik Yer Tutucusu 2"/>
          <p:cNvSpPr>
            <a:spLocks noGrp="1"/>
          </p:cNvSpPr>
          <p:nvPr>
            <p:ph idx="4294967295"/>
          </p:nvPr>
        </p:nvSpPr>
        <p:spPr>
          <a:xfrm>
            <a:off x="1259632" y="1600200"/>
            <a:ext cx="6969968" cy="4525963"/>
          </a:xfrm>
        </p:spPr>
        <p:txBody>
          <a:bodyPr>
            <a:normAutofit/>
          </a:bodyPr>
          <a:lstStyle/>
          <a:p>
            <a:pPr algn="just">
              <a:buFont typeface="Wingdings" pitchFamily="2" charset="2"/>
              <a:buChar char="Ø"/>
            </a:pPr>
            <a:r>
              <a:rPr lang="tr-TR" sz="2400" dirty="0"/>
              <a:t>Devrim, genel olarak </a:t>
            </a:r>
            <a:r>
              <a:rPr lang="tr-TR" sz="2400" dirty="0">
                <a:solidFill>
                  <a:schemeClr val="bg2">
                    <a:lumMod val="50000"/>
                  </a:schemeClr>
                </a:solidFill>
              </a:rPr>
              <a:t>İran’daki yabancı nüfuzuna, yabancıların İran’ın içişlerine karışmasına</a:t>
            </a:r>
            <a:r>
              <a:rPr lang="tr-TR" sz="2400" dirty="0"/>
              <a:t>,</a:t>
            </a:r>
          </a:p>
          <a:p>
            <a:pPr algn="just">
              <a:buFont typeface="Wingdings" pitchFamily="2" charset="2"/>
              <a:buChar char="Ø"/>
            </a:pPr>
            <a:r>
              <a:rPr lang="tr-TR" sz="2400" dirty="0" err="1">
                <a:solidFill>
                  <a:schemeClr val="bg2">
                    <a:lumMod val="50000"/>
                  </a:schemeClr>
                </a:solidFill>
              </a:rPr>
              <a:t>Pehlevi</a:t>
            </a:r>
            <a:r>
              <a:rPr lang="tr-TR" sz="2400" dirty="0">
                <a:solidFill>
                  <a:schemeClr val="bg2">
                    <a:lumMod val="50000"/>
                  </a:schemeClr>
                </a:solidFill>
              </a:rPr>
              <a:t>-ABD yakınlaşmasına</a:t>
            </a:r>
            <a:r>
              <a:rPr lang="tr-TR" sz="2400" dirty="0"/>
              <a:t>, </a:t>
            </a:r>
            <a:r>
              <a:rPr lang="tr-TR" sz="2400" dirty="0">
                <a:solidFill>
                  <a:schemeClr val="bg2">
                    <a:lumMod val="50000"/>
                  </a:schemeClr>
                </a:solidFill>
              </a:rPr>
              <a:t>bozuk ekonomik koşullara</a:t>
            </a:r>
            <a:r>
              <a:rPr lang="tr-TR" sz="2400" dirty="0"/>
              <a:t>, </a:t>
            </a:r>
            <a:r>
              <a:rPr lang="tr-TR" sz="2400" dirty="0">
                <a:solidFill>
                  <a:schemeClr val="bg2">
                    <a:lumMod val="50000"/>
                  </a:schemeClr>
                </a:solidFill>
              </a:rPr>
              <a:t>İran’ın </a:t>
            </a:r>
            <a:r>
              <a:rPr lang="tr-TR" sz="2400" dirty="0" smtClean="0">
                <a:solidFill>
                  <a:schemeClr val="bg2">
                    <a:lumMod val="50000"/>
                  </a:schemeClr>
                </a:solidFill>
              </a:rPr>
              <a:t>Batılılaştırılması </a:t>
            </a:r>
            <a:r>
              <a:rPr lang="tr-TR" sz="2400" dirty="0">
                <a:solidFill>
                  <a:schemeClr val="bg2">
                    <a:lumMod val="50000"/>
                  </a:schemeClr>
                </a:solidFill>
              </a:rPr>
              <a:t>ve modernleştirilmesi çabalarına</a:t>
            </a:r>
            <a:r>
              <a:rPr lang="tr-TR" sz="2400" dirty="0"/>
              <a:t> tepki olarak ortaya çıkmış olsa da, bütün bu retoriğin gerisinde, etkileri çok kuvvetli Şii tarihinin sembolik olayları </a:t>
            </a:r>
            <a:r>
              <a:rPr lang="tr-TR" sz="2400" dirty="0" smtClean="0"/>
              <a:t>yer almıştır.</a:t>
            </a:r>
            <a:endParaRPr lang="tr-TR" sz="2400" dirty="0"/>
          </a:p>
        </p:txBody>
      </p:sp>
    </p:spTree>
    <p:extLst>
      <p:ext uri="{BB962C8B-B14F-4D97-AF65-F5344CB8AC3E}">
        <p14:creationId xmlns:p14="http://schemas.microsoft.com/office/powerpoint/2010/main" val="2340984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style>
          <a:lnRef idx="1">
            <a:schemeClr val="accent3"/>
          </a:lnRef>
          <a:fillRef idx="3">
            <a:schemeClr val="accent3"/>
          </a:fillRef>
          <a:effectRef idx="2">
            <a:schemeClr val="accent3"/>
          </a:effectRef>
          <a:fontRef idx="minor">
            <a:schemeClr val="lt1"/>
          </a:fontRef>
        </p:style>
        <p:txBody>
          <a:bodyPr/>
          <a:lstStyle/>
          <a:p>
            <a:r>
              <a:rPr lang="tr-TR" dirty="0"/>
              <a:t>DEVRİMİN NEDENLERİ</a:t>
            </a:r>
          </a:p>
        </p:txBody>
      </p:sp>
      <p:sp>
        <p:nvSpPr>
          <p:cNvPr id="3" name="İçerik Yer Tutucusu 2"/>
          <p:cNvSpPr>
            <a:spLocks noGrp="1"/>
          </p:cNvSpPr>
          <p:nvPr>
            <p:ph idx="4294967295"/>
          </p:nvPr>
        </p:nvSpPr>
        <p:spPr>
          <a:xfrm>
            <a:off x="1187624" y="1600200"/>
            <a:ext cx="7041976" cy="4525963"/>
          </a:xfrm>
        </p:spPr>
        <p:txBody>
          <a:bodyPr>
            <a:normAutofit/>
          </a:bodyPr>
          <a:lstStyle/>
          <a:p>
            <a:pPr>
              <a:buFont typeface="Wingdings" pitchFamily="2" charset="2"/>
              <a:buChar char="Ø"/>
            </a:pPr>
            <a:r>
              <a:rPr lang="tr-TR" sz="2400" dirty="0"/>
              <a:t>Şah, sendika ve profesyonel birliklerden başka bağımsız siyasal partileri de ortadan kaldırarak yönetim ile modern sınıflar arasında bir uçurum yaratmış ve bu sınıfların hoşnutsuzluklarını iletebilecekleri yeni mekanizmalar oluşturmamıştır. </a:t>
            </a:r>
            <a:endParaRPr lang="tr-TR" sz="2400" dirty="0" smtClean="0"/>
          </a:p>
          <a:p>
            <a:pPr>
              <a:buFont typeface="Wingdings" pitchFamily="2" charset="2"/>
              <a:buChar char="Ø"/>
            </a:pPr>
            <a:r>
              <a:rPr lang="tr-TR" sz="2400" dirty="0" smtClean="0"/>
              <a:t>Böylece </a:t>
            </a:r>
            <a:r>
              <a:rPr lang="tr-TR" sz="2400" dirty="0"/>
              <a:t>ekonomik gelişmeden en çok faydalanan sınıflar bile Şah rejiminin destekçisi olmamıştır. Aydınlar ve din adamlarını aynı çizgiye getiren en önemli etken yabancı etkisine karşı duyulan </a:t>
            </a:r>
            <a:r>
              <a:rPr lang="tr-TR" sz="2400" dirty="0" smtClean="0"/>
              <a:t>kızgınlıktır.</a:t>
            </a:r>
            <a:endParaRPr lang="tr-TR" sz="2400" dirty="0"/>
          </a:p>
        </p:txBody>
      </p:sp>
    </p:spTree>
    <p:extLst>
      <p:ext uri="{BB962C8B-B14F-4D97-AF65-F5344CB8AC3E}">
        <p14:creationId xmlns:p14="http://schemas.microsoft.com/office/powerpoint/2010/main" val="3133694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style>
          <a:lnRef idx="1">
            <a:schemeClr val="accent3"/>
          </a:lnRef>
          <a:fillRef idx="3">
            <a:schemeClr val="accent3"/>
          </a:fillRef>
          <a:effectRef idx="2">
            <a:schemeClr val="accent3"/>
          </a:effectRef>
          <a:fontRef idx="minor">
            <a:schemeClr val="lt1"/>
          </a:fontRef>
        </p:style>
        <p:txBody>
          <a:bodyPr/>
          <a:lstStyle/>
          <a:p>
            <a:r>
              <a:rPr lang="tr-TR" dirty="0"/>
              <a:t>DEVRİMİN NEDENLERİ</a:t>
            </a:r>
          </a:p>
        </p:txBody>
      </p:sp>
      <p:sp>
        <p:nvSpPr>
          <p:cNvPr id="3" name="İçerik Yer Tutucusu 2"/>
          <p:cNvSpPr>
            <a:spLocks noGrp="1"/>
          </p:cNvSpPr>
          <p:nvPr>
            <p:ph idx="4294967295"/>
          </p:nvPr>
        </p:nvSpPr>
        <p:spPr>
          <a:xfrm>
            <a:off x="971600" y="1600200"/>
            <a:ext cx="7258000" cy="4525963"/>
          </a:xfrm>
        </p:spPr>
        <p:txBody>
          <a:bodyPr>
            <a:normAutofit lnSpcReduction="10000"/>
          </a:bodyPr>
          <a:lstStyle/>
          <a:p>
            <a:pPr algn="just">
              <a:buFont typeface="Wingdings" pitchFamily="2" charset="2"/>
              <a:buChar char="Ø"/>
            </a:pPr>
            <a:r>
              <a:rPr lang="tr-TR" sz="2400" dirty="0"/>
              <a:t>Devrimci hareket 1977 başlarında, insan hakları ihlallerinin önlenmesi için yapılan uluslararası baskılar sonucu Şah’ın sıkı polis denetimlerini gevşetmesiyle, öğrencilerin, aydınların ve din adamlarının protestolarıyla </a:t>
            </a:r>
            <a:r>
              <a:rPr lang="tr-TR" sz="2400" dirty="0" smtClean="0"/>
              <a:t>başlamıştır.</a:t>
            </a:r>
          </a:p>
          <a:p>
            <a:pPr algn="just">
              <a:buFont typeface="Wingdings" pitchFamily="2" charset="2"/>
              <a:buChar char="Ø"/>
            </a:pPr>
            <a:r>
              <a:rPr lang="tr-TR" sz="2400" dirty="0"/>
              <a:t>1978 yazı, Ağustos ayındaki Ramazan ayı da dâhil olmak üzere, protesto ve çatışmalarla geçmiştir. İşçi kenti Abadan’da 400 kişinin sinemada yanarak ölümünden (İslâmcı gruplar, Batıcılığın sembolleri olarak gördükleri sinemalara ve alkol satılan dükkânlara saldırılar düzenlemesine rağmen) SAVAK sorumlu tutulmuştur. </a:t>
            </a:r>
          </a:p>
          <a:p>
            <a:pPr algn="just"/>
            <a:endParaRPr lang="tr-TR" sz="2400" dirty="0"/>
          </a:p>
        </p:txBody>
      </p:sp>
    </p:spTree>
    <p:extLst>
      <p:ext uri="{BB962C8B-B14F-4D97-AF65-F5344CB8AC3E}">
        <p14:creationId xmlns:p14="http://schemas.microsoft.com/office/powerpoint/2010/main" val="1572500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971600" y="5545011"/>
            <a:ext cx="7848872" cy="854075"/>
          </a:xfrm>
        </p:spPr>
        <p:txBody>
          <a:bodyPr>
            <a:normAutofit/>
          </a:bodyPr>
          <a:lstStyle/>
          <a:p>
            <a:r>
              <a:rPr lang="tr-TR" sz="2000" dirty="0"/>
              <a:t>Devrim sırasında Tahran Üniversitesi öğrencileri şahın heykelini indirirken</a:t>
            </a:r>
          </a:p>
        </p:txBody>
      </p:sp>
      <p:pic>
        <p:nvPicPr>
          <p:cNvPr id="4" name="İçerik Yer Tutucusu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627784" y="288798"/>
            <a:ext cx="4752975" cy="5256213"/>
          </a:xfrm>
        </p:spPr>
      </p:pic>
    </p:spTree>
    <p:extLst>
      <p:ext uri="{BB962C8B-B14F-4D97-AF65-F5344CB8AC3E}">
        <p14:creationId xmlns:p14="http://schemas.microsoft.com/office/powerpoint/2010/main" val="2908388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style>
          <a:lnRef idx="1">
            <a:schemeClr val="accent3"/>
          </a:lnRef>
          <a:fillRef idx="3">
            <a:schemeClr val="accent3"/>
          </a:fillRef>
          <a:effectRef idx="2">
            <a:schemeClr val="accent3"/>
          </a:effectRef>
          <a:fontRef idx="minor">
            <a:schemeClr val="lt1"/>
          </a:fontRef>
        </p:style>
        <p:txBody>
          <a:bodyPr/>
          <a:lstStyle/>
          <a:p>
            <a:r>
              <a:rPr lang="tr-TR" dirty="0"/>
              <a:t>DEVRİMİN NEDENLERİ</a:t>
            </a:r>
          </a:p>
        </p:txBody>
      </p:sp>
      <p:sp>
        <p:nvSpPr>
          <p:cNvPr id="3" name="İçerik Yer Tutucusu 2"/>
          <p:cNvSpPr>
            <a:spLocks noGrp="1"/>
          </p:cNvSpPr>
          <p:nvPr>
            <p:ph idx="4294967295"/>
          </p:nvPr>
        </p:nvSpPr>
        <p:spPr>
          <a:xfrm>
            <a:off x="971600" y="1600200"/>
            <a:ext cx="7258000" cy="4525963"/>
          </a:xfrm>
        </p:spPr>
        <p:txBody>
          <a:bodyPr>
            <a:normAutofit fontScale="92500" lnSpcReduction="10000"/>
          </a:bodyPr>
          <a:lstStyle/>
          <a:p>
            <a:pPr algn="just">
              <a:buFont typeface="Wingdings" pitchFamily="2" charset="2"/>
              <a:buChar char="Ø"/>
            </a:pPr>
            <a:r>
              <a:rPr lang="tr-TR" sz="2400" dirty="0"/>
              <a:t>Ramazan sonrasında Tahran’da yapılan kutlamalar, gösterilere dönüştü, 8 Eylül’de, Şah’ın sıkıyönetim ilân ederek muhalefet liderlerinin tutuklanması emrini verdi. </a:t>
            </a:r>
            <a:endParaRPr lang="tr-TR" sz="2400" dirty="0" smtClean="0"/>
          </a:p>
          <a:p>
            <a:pPr algn="just">
              <a:buFont typeface="Wingdings" pitchFamily="2" charset="2"/>
              <a:buChar char="Ø"/>
            </a:pPr>
            <a:r>
              <a:rPr lang="tr-TR" sz="2400" dirty="0" smtClean="0"/>
              <a:t>Aynı </a:t>
            </a:r>
            <a:r>
              <a:rPr lang="tr-TR" sz="2400" dirty="0"/>
              <a:t>gün, yasağa rağmen Tahran’ın çeperlerinden merkezine doğru yürüyüşe geçen kalabalık yüz binleri bulmuştur. Jale Meydanı’nda toplanan kalabalığa dağılma emri veren askerler tarafından ateş açılmış, ölenlerin sayısı resmî makamlar tarafından onlarla ifade edildiği halde binlerce kişiye ulaşmıştır</a:t>
            </a:r>
            <a:r>
              <a:rPr lang="tr-TR" sz="2400" dirty="0" smtClean="0"/>
              <a:t>.</a:t>
            </a:r>
          </a:p>
          <a:p>
            <a:pPr algn="just">
              <a:buFont typeface="Wingdings" pitchFamily="2" charset="2"/>
              <a:buChar char="Ø"/>
            </a:pPr>
            <a:r>
              <a:rPr lang="tr-TR" sz="2400" dirty="0" smtClean="0"/>
              <a:t>‘</a:t>
            </a:r>
            <a:r>
              <a:rPr lang="tr-TR" sz="2400" dirty="0"/>
              <a:t>Kara Cuma’ olarak adlandırılan 8 Eylül, Şah ile halk arasında geri dönülmez bir yol ayırımına neden olmuştur. Ayrıca, 1906 Anayasası’nı savunan ve monarşi ile uzlaşmaya razı olan ılımlı kesimleri bile </a:t>
            </a:r>
            <a:r>
              <a:rPr lang="tr-TR" sz="2400" dirty="0" smtClean="0"/>
              <a:t>radikalleştirmiştir.</a:t>
            </a:r>
            <a:endParaRPr lang="tr-TR" sz="2400" dirty="0"/>
          </a:p>
        </p:txBody>
      </p:sp>
    </p:spTree>
    <p:extLst>
      <p:ext uri="{BB962C8B-B14F-4D97-AF65-F5344CB8AC3E}">
        <p14:creationId xmlns:p14="http://schemas.microsoft.com/office/powerpoint/2010/main" val="4098147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Resim 3"/>
          <p:cNvPicPr>
            <a:picLocks noChangeAspect="1"/>
          </p:cNvPicPr>
          <p:nvPr/>
        </p:nvPicPr>
        <p:blipFill>
          <a:blip r:embed="rId2">
            <a:extLst>
              <a:ext uri="{BEBA8EAE-BF5A-486C-A8C5-ECC9F3942E4B}">
                <a14:imgProps xmlns:a14="http://schemas.microsoft.com/office/drawing/2010/main">
                  <a14:imgLayer r:embed="rId3">
                    <a14:imgEffect>
                      <a14:sharpenSoften amount="-15000"/>
                    </a14:imgEffect>
                    <a14:imgEffect>
                      <a14:brightnessContrast bright="10000" contrast="-10000"/>
                    </a14:imgEffect>
                  </a14:imgLayer>
                </a14:imgProps>
              </a:ext>
              <a:ext uri="{28A0092B-C50C-407E-A947-70E740481C1C}">
                <a14:useLocalDpi xmlns:a14="http://schemas.microsoft.com/office/drawing/2010/main" val="0"/>
              </a:ext>
            </a:extLst>
          </a:blip>
          <a:stretch>
            <a:fillRect/>
          </a:stretch>
        </p:blipFill>
        <p:spPr>
          <a:xfrm>
            <a:off x="0" y="22385"/>
            <a:ext cx="9144000" cy="6858000"/>
          </a:xfrm>
          <a:prstGeom prst="rect">
            <a:avLst/>
          </a:prstGeom>
          <a:noFill/>
          <a:ln>
            <a:noFill/>
          </a:ln>
          <a:effectLst>
            <a:outerShdw blurRad="63500" sx="102000" sy="102000" algn="ctr" rotWithShape="0">
              <a:prstClr val="black">
                <a:alpha val="40000"/>
              </a:prstClr>
            </a:outerShdw>
          </a:effectLst>
        </p:spPr>
      </p:pic>
      <p:sp>
        <p:nvSpPr>
          <p:cNvPr id="5" name="Dikdörtgen 4"/>
          <p:cNvSpPr/>
          <p:nvPr/>
        </p:nvSpPr>
        <p:spPr>
          <a:xfrm>
            <a:off x="5148064" y="188640"/>
            <a:ext cx="3888432" cy="1754326"/>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solidFill>
                  <a:srgbClr val="9BBB59"/>
                </a:solidFill>
                <a:effectLst>
                  <a:reflection blurRad="6350" stA="55000" endA="300" endPos="45500" dir="5400000" sy="-100000" algn="bl" rotWithShape="0"/>
                </a:effectLst>
                <a:uLnTx/>
                <a:uFillTx/>
                <a:latin typeface="Calibri"/>
                <a:ea typeface="+mn-ea"/>
                <a:cs typeface="+mn-cs"/>
              </a:rPr>
              <a:t>İRAN İSLAM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solidFill>
                  <a:srgbClr val="9BBB59"/>
                </a:solidFill>
                <a:effectLst>
                  <a:reflection blurRad="6350" stA="55000" endA="300" endPos="45500" dir="5400000" sy="-100000" algn="bl" rotWithShape="0"/>
                </a:effectLst>
                <a:uLnTx/>
                <a:uFillTx/>
                <a:latin typeface="Calibri"/>
                <a:ea typeface="+mn-ea"/>
                <a:cs typeface="+mn-cs"/>
              </a:rPr>
              <a:t> </a:t>
            </a:r>
            <a:r>
              <a:rPr kumimoji="0" lang="tr-TR" sz="5400" b="1" i="0" u="none" strike="noStrike" kern="1200" cap="none" spc="0" normalizeH="0" baseline="0" noProof="0" dirty="0" smtClean="0">
                <a:ln/>
                <a:solidFill>
                  <a:srgbClr val="9BBB59"/>
                </a:solidFill>
                <a:effectLst>
                  <a:outerShdw blurRad="50800" dist="38100" dir="8100000" algn="tr" rotWithShape="0">
                    <a:prstClr val="black">
                      <a:alpha val="40000"/>
                    </a:prstClr>
                  </a:outerShdw>
                  <a:reflection blurRad="6350" stA="55000" endA="300" endPos="45500" dir="5400000" sy="-100000" algn="bl" rotWithShape="0"/>
                </a:effectLst>
                <a:uLnTx/>
                <a:uFillTx/>
                <a:latin typeface="Calibri"/>
                <a:ea typeface="+mn-ea"/>
                <a:cs typeface="+mn-cs"/>
              </a:rPr>
              <a:t>DEVRİMİ</a:t>
            </a:r>
            <a:endParaRPr kumimoji="0" lang="tr-TR" sz="5400" b="1" i="0" u="none" strike="noStrike" kern="1200" cap="none" spc="0" normalizeH="0" baseline="0" noProof="0" dirty="0">
              <a:ln/>
              <a:solidFill>
                <a:srgbClr val="9BBB59"/>
              </a:solidFill>
              <a:effectLst>
                <a:outerShdw blurRad="50800" dist="38100" dir="8100000" algn="tr" rotWithShape="0">
                  <a:prstClr val="black">
                    <a:alpha val="40000"/>
                  </a:prstClr>
                </a:outerShdw>
                <a:reflection blurRad="6350" stA="55000" endA="300" endPos="45500" dir="5400000" sy="-100000" algn="bl" rotWithShape="0"/>
              </a:effectLst>
              <a:uLnTx/>
              <a:uFillTx/>
              <a:latin typeface="Calibri"/>
              <a:ea typeface="+mn-ea"/>
              <a:cs typeface="+mn-cs"/>
            </a:endParaRPr>
          </a:p>
        </p:txBody>
      </p:sp>
    </p:spTree>
    <p:extLst>
      <p:ext uri="{BB962C8B-B14F-4D97-AF65-F5344CB8AC3E}">
        <p14:creationId xmlns:p14="http://schemas.microsoft.com/office/powerpoint/2010/main" val="236502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style>
          <a:lnRef idx="1">
            <a:schemeClr val="accent3"/>
          </a:lnRef>
          <a:fillRef idx="3">
            <a:schemeClr val="accent3"/>
          </a:fillRef>
          <a:effectRef idx="2">
            <a:schemeClr val="accent3"/>
          </a:effectRef>
          <a:fontRef idx="minor">
            <a:schemeClr val="lt1"/>
          </a:fontRef>
        </p:style>
        <p:txBody>
          <a:bodyPr/>
          <a:lstStyle/>
          <a:p>
            <a:r>
              <a:rPr lang="tr-TR" dirty="0"/>
              <a:t>DEVRİMİN NEDENLERİ</a:t>
            </a:r>
          </a:p>
        </p:txBody>
      </p:sp>
      <p:sp>
        <p:nvSpPr>
          <p:cNvPr id="3" name="İçerik Yer Tutucusu 2"/>
          <p:cNvSpPr>
            <a:spLocks noGrp="1"/>
          </p:cNvSpPr>
          <p:nvPr>
            <p:ph idx="4294967295"/>
          </p:nvPr>
        </p:nvSpPr>
        <p:spPr>
          <a:xfrm>
            <a:off x="1259632" y="1600200"/>
            <a:ext cx="6969968" cy="4525963"/>
          </a:xfrm>
        </p:spPr>
        <p:txBody>
          <a:bodyPr>
            <a:normAutofit fontScale="92500" lnSpcReduction="10000"/>
          </a:bodyPr>
          <a:lstStyle/>
          <a:p>
            <a:pPr algn="just">
              <a:buFont typeface="Wingdings" pitchFamily="2" charset="2"/>
              <a:buChar char="Ø"/>
            </a:pPr>
            <a:r>
              <a:rPr lang="tr-TR" sz="2400" dirty="0"/>
              <a:t>Kara Cuma’yı takip eden günlerde yayılan grev dalgası Tahran’daki petrol rafinesinde başlamış ve kısa sürede diğer sektörlere yayılmıştır. Rejim üzerindeki en yıkıcı etkiyi de bu grevler </a:t>
            </a:r>
            <a:r>
              <a:rPr lang="tr-TR" sz="2400" dirty="0" smtClean="0"/>
              <a:t>bırakmıştır. </a:t>
            </a:r>
          </a:p>
          <a:p>
            <a:pPr algn="just">
              <a:buFont typeface="Wingdings" pitchFamily="2" charset="2"/>
              <a:buChar char="Ø"/>
            </a:pPr>
            <a:r>
              <a:rPr lang="tr-TR" sz="2400" dirty="0" smtClean="0"/>
              <a:t>Grevler</a:t>
            </a:r>
            <a:r>
              <a:rPr lang="tr-TR" sz="2400" dirty="0"/>
              <a:t>, Humeyni’nin Irak’tan Paris’e gönderildiği 6 Ekim ve özellikle Kara Cuma’nın kırkıncı günü olan 18 Ekim’de büyük kentlerdeki kanlı olaylardan sonra hızlanarak yayılmıştır. </a:t>
            </a:r>
            <a:endParaRPr lang="tr-TR" sz="2400" dirty="0" smtClean="0"/>
          </a:p>
          <a:p>
            <a:pPr algn="just">
              <a:buFont typeface="Wingdings" pitchFamily="2" charset="2"/>
              <a:buChar char="Ø"/>
            </a:pPr>
            <a:r>
              <a:rPr lang="tr-TR" sz="2400" dirty="0"/>
              <a:t>Uzlaşma niyetinde olmayan, muhalifler, 11 Aralık’ta Şiiler için kutsal olan Aşure Günü’nde, milyonların katıldığı sokak gösterileriyle Şah’ı istifaya çağırmıştır. Pek çok kentte şiddetli veya barışçıl protesto gösterileri sürdürülürken, hükümet düzeni sağlayamamıştır.</a:t>
            </a:r>
          </a:p>
          <a:p>
            <a:pPr algn="just">
              <a:buFont typeface="Wingdings" pitchFamily="2" charset="2"/>
              <a:buChar char="Ø"/>
            </a:pPr>
            <a:endParaRPr lang="tr-TR" sz="2400" dirty="0"/>
          </a:p>
        </p:txBody>
      </p:sp>
    </p:spTree>
    <p:extLst>
      <p:ext uri="{BB962C8B-B14F-4D97-AF65-F5344CB8AC3E}">
        <p14:creationId xmlns:p14="http://schemas.microsoft.com/office/powerpoint/2010/main" val="1033185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style>
          <a:lnRef idx="1">
            <a:schemeClr val="accent3"/>
          </a:lnRef>
          <a:fillRef idx="3">
            <a:schemeClr val="accent3"/>
          </a:fillRef>
          <a:effectRef idx="2">
            <a:schemeClr val="accent3"/>
          </a:effectRef>
          <a:fontRef idx="minor">
            <a:schemeClr val="lt1"/>
          </a:fontRef>
        </p:style>
        <p:txBody>
          <a:bodyPr>
            <a:normAutofit fontScale="90000"/>
          </a:bodyPr>
          <a:lstStyle/>
          <a:p>
            <a:r>
              <a:rPr lang="tr-TR" dirty="0" smtClean="0"/>
              <a:t>HÜMEYNİ’NİN ÜLKEYE DÖNMESİ</a:t>
            </a:r>
            <a:endParaRPr lang="tr-TR" dirty="0"/>
          </a:p>
        </p:txBody>
      </p:sp>
      <p:sp>
        <p:nvSpPr>
          <p:cNvPr id="3" name="İçerik Yer Tutucusu 2"/>
          <p:cNvSpPr>
            <a:spLocks noGrp="1"/>
          </p:cNvSpPr>
          <p:nvPr>
            <p:ph idx="4294967295"/>
          </p:nvPr>
        </p:nvSpPr>
        <p:spPr>
          <a:xfrm>
            <a:off x="1043608" y="1600200"/>
            <a:ext cx="7185992" cy="4525963"/>
          </a:xfrm>
        </p:spPr>
        <p:txBody>
          <a:bodyPr>
            <a:noAutofit/>
          </a:bodyPr>
          <a:lstStyle/>
          <a:p>
            <a:pPr algn="just">
              <a:buFont typeface="Wingdings" pitchFamily="2" charset="2"/>
              <a:buChar char="Ø"/>
            </a:pPr>
            <a:r>
              <a:rPr lang="tr-TR" sz="2400" dirty="0"/>
              <a:t>Aşure olaylarından sonra meşruiyeti daha çok sarsılan Şah, Ocak 1979’da Ulusal Cephe liderlerinden </a:t>
            </a:r>
            <a:r>
              <a:rPr lang="tr-TR" sz="2400" dirty="0" err="1"/>
              <a:t>Şahpur</a:t>
            </a:r>
            <a:r>
              <a:rPr lang="tr-TR" sz="2400" dirty="0"/>
              <a:t> Bahtiyar’ı ikna ederek başbakanlığa atamıştır. Bahtiyar, Şah’ın 18 ay içinde ülkeden ayrılması ve döndüğünde yönetimde değil, saltanatta kalması şartıyla görevi kabul etmiştir Şah’ın, 16 Ocak’ta –bir daha geri </a:t>
            </a:r>
            <a:r>
              <a:rPr lang="tr-TR" sz="2400" dirty="0" smtClean="0"/>
              <a:t>dön</a:t>
            </a:r>
            <a:r>
              <a:rPr lang="tr-TR" sz="2400" dirty="0"/>
              <a:t>memek üzere– İran’ı terk etmesinin ardından Bahtiyar hükümeti, 1 Şubat’ta Humeyni’nin Paris’ten dönmesine izin vermiştir. </a:t>
            </a:r>
            <a:endParaRPr lang="tr-TR" sz="2400" dirty="0" smtClean="0"/>
          </a:p>
          <a:p>
            <a:pPr algn="just">
              <a:buFont typeface="Wingdings" pitchFamily="2" charset="2"/>
              <a:buChar char="Ø"/>
            </a:pPr>
            <a:r>
              <a:rPr lang="tr-TR" sz="2400" dirty="0" smtClean="0"/>
              <a:t>Humeyni</a:t>
            </a:r>
            <a:r>
              <a:rPr lang="tr-TR" sz="2400" dirty="0"/>
              <a:t>, 5 Şubat 1979’da Tahran’a indiğinde, devrimin tartışmasız muzaffer önderi olarak, kendisine umut bağlayan milyonlarca İranlı’nın katıldığı bir kalabalık tarafından </a:t>
            </a:r>
            <a:r>
              <a:rPr lang="tr-TR" sz="2400" dirty="0" smtClean="0"/>
              <a:t>karşılanmıştır.</a:t>
            </a:r>
            <a:endParaRPr lang="tr-TR" sz="2400" dirty="0"/>
          </a:p>
        </p:txBody>
      </p:sp>
    </p:spTree>
    <p:extLst>
      <p:ext uri="{BB962C8B-B14F-4D97-AF65-F5344CB8AC3E}">
        <p14:creationId xmlns:p14="http://schemas.microsoft.com/office/powerpoint/2010/main" val="3786123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style>
          <a:lnRef idx="1">
            <a:schemeClr val="accent3"/>
          </a:lnRef>
          <a:fillRef idx="3">
            <a:schemeClr val="accent3"/>
          </a:fillRef>
          <a:effectRef idx="2">
            <a:schemeClr val="accent3"/>
          </a:effectRef>
          <a:fontRef idx="minor">
            <a:schemeClr val="lt1"/>
          </a:fontRef>
        </p:style>
        <p:txBody>
          <a:bodyPr>
            <a:normAutofit/>
          </a:bodyPr>
          <a:lstStyle/>
          <a:p>
            <a:r>
              <a:rPr lang="tr-TR" dirty="0" smtClean="0"/>
              <a:t>İRAN İSLAM DEVRİMİ</a:t>
            </a:r>
            <a:endParaRPr lang="tr-TR" dirty="0"/>
          </a:p>
        </p:txBody>
      </p:sp>
      <p:sp>
        <p:nvSpPr>
          <p:cNvPr id="3" name="İçerik Yer Tutucusu 2"/>
          <p:cNvSpPr>
            <a:spLocks noGrp="1"/>
          </p:cNvSpPr>
          <p:nvPr>
            <p:ph idx="4294967295"/>
          </p:nvPr>
        </p:nvSpPr>
        <p:spPr>
          <a:xfrm>
            <a:off x="1403648" y="1600200"/>
            <a:ext cx="6825952" cy="4525963"/>
          </a:xfrm>
        </p:spPr>
        <p:txBody>
          <a:bodyPr>
            <a:normAutofit/>
          </a:bodyPr>
          <a:lstStyle/>
          <a:p>
            <a:pPr algn="just">
              <a:buFont typeface="Wingdings" pitchFamily="2" charset="2"/>
              <a:buChar char="Ø"/>
            </a:pPr>
            <a:r>
              <a:rPr lang="tr-TR" sz="2400" dirty="0"/>
              <a:t>Bu süreç sadece </a:t>
            </a:r>
            <a:r>
              <a:rPr lang="tr-TR" sz="2400" dirty="0">
                <a:solidFill>
                  <a:schemeClr val="bg2">
                    <a:lumMod val="50000"/>
                  </a:schemeClr>
                </a:solidFill>
              </a:rPr>
              <a:t>İran’ı değil, Orta Asya, Hindistan ve Cezayir</a:t>
            </a:r>
            <a:r>
              <a:rPr lang="tr-TR" sz="2400" dirty="0"/>
              <a:t>’e kadar uzanan coğrafyayı etkisi altına </a:t>
            </a:r>
            <a:r>
              <a:rPr lang="tr-TR" sz="2400" dirty="0" smtClean="0"/>
              <a:t>almıştır.</a:t>
            </a:r>
            <a:endParaRPr lang="tr-TR" sz="2400" dirty="0"/>
          </a:p>
          <a:p>
            <a:pPr algn="just">
              <a:buFont typeface="Wingdings" pitchFamily="2" charset="2"/>
              <a:buChar char="Ø"/>
            </a:pPr>
            <a:r>
              <a:rPr lang="tr-TR" sz="2400" dirty="0" smtClean="0"/>
              <a:t>1 </a:t>
            </a:r>
            <a:r>
              <a:rPr lang="tr-TR" sz="2400" dirty="0"/>
              <a:t>Nisan 1979’da halkın </a:t>
            </a:r>
            <a:r>
              <a:rPr lang="tr-TR" sz="2400" dirty="0" smtClean="0"/>
              <a:t>şahlıktan </a:t>
            </a:r>
            <a:r>
              <a:rPr lang="tr-TR" sz="2400" dirty="0"/>
              <a:t>mı, yoksa İslam Cumhuriyeti’nden mi yana olduğu </a:t>
            </a:r>
            <a:r>
              <a:rPr lang="tr-TR" sz="2400" dirty="0" smtClean="0"/>
              <a:t>konusunda </a:t>
            </a:r>
            <a:r>
              <a:rPr lang="tr-TR" sz="2400" dirty="0"/>
              <a:t>referandum yapıldı ve </a:t>
            </a:r>
            <a:r>
              <a:rPr lang="tr-TR" sz="2400" dirty="0">
                <a:solidFill>
                  <a:schemeClr val="bg2">
                    <a:lumMod val="50000"/>
                  </a:schemeClr>
                </a:solidFill>
              </a:rPr>
              <a:t>İran İslam Cumhuriyeti ilan edildi. </a:t>
            </a:r>
            <a:r>
              <a:rPr lang="tr-TR" sz="2400" dirty="0"/>
              <a:t>2 </a:t>
            </a:r>
            <a:r>
              <a:rPr lang="tr-TR" sz="2400" dirty="0" smtClean="0"/>
              <a:t>Aralık’ta </a:t>
            </a:r>
            <a:r>
              <a:rPr lang="tr-TR" sz="2400" dirty="0"/>
              <a:t>da hazırlanan anayasa taslağı referandumla kabul </a:t>
            </a:r>
            <a:r>
              <a:rPr lang="tr-TR" sz="2400" dirty="0" smtClean="0"/>
              <a:t>edildi.</a:t>
            </a:r>
            <a:endParaRPr lang="tr-TR" sz="2400" dirty="0"/>
          </a:p>
          <a:p>
            <a:endParaRPr lang="tr-TR" dirty="0"/>
          </a:p>
        </p:txBody>
      </p:sp>
    </p:spTree>
    <p:extLst>
      <p:ext uri="{BB962C8B-B14F-4D97-AF65-F5344CB8AC3E}">
        <p14:creationId xmlns:p14="http://schemas.microsoft.com/office/powerpoint/2010/main" val="4042562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style>
          <a:lnRef idx="1">
            <a:schemeClr val="accent3"/>
          </a:lnRef>
          <a:fillRef idx="3">
            <a:schemeClr val="accent3"/>
          </a:fillRef>
          <a:effectRef idx="2">
            <a:schemeClr val="accent3"/>
          </a:effectRef>
          <a:fontRef idx="minor">
            <a:schemeClr val="lt1"/>
          </a:fontRef>
        </p:style>
        <p:txBody>
          <a:bodyPr/>
          <a:lstStyle/>
          <a:p>
            <a:r>
              <a:rPr lang="tr-TR" dirty="0"/>
              <a:t>İRAN İSLAM DEVRİMİ</a:t>
            </a:r>
          </a:p>
        </p:txBody>
      </p:sp>
      <p:sp>
        <p:nvSpPr>
          <p:cNvPr id="3" name="İçerik Yer Tutucusu 2"/>
          <p:cNvSpPr>
            <a:spLocks noGrp="1"/>
          </p:cNvSpPr>
          <p:nvPr>
            <p:ph idx="4294967295"/>
          </p:nvPr>
        </p:nvSpPr>
        <p:spPr>
          <a:xfrm>
            <a:off x="1043608" y="1808163"/>
            <a:ext cx="3504580" cy="4229100"/>
          </a:xfrm>
        </p:spPr>
        <p:txBody>
          <a:bodyPr>
            <a:normAutofit fontScale="70000" lnSpcReduction="20000"/>
          </a:bodyPr>
          <a:lstStyle/>
          <a:p>
            <a:pPr algn="just">
              <a:buFont typeface="Wingdings" pitchFamily="2" charset="2"/>
              <a:buChar char="Ø"/>
            </a:pPr>
            <a:r>
              <a:rPr lang="tr-TR" sz="2400" dirty="0"/>
              <a:t>Devrim, “çok-sınıflı popülist kentli bir ittifak” diye nitelendirilebilecek, heterojen toplumsal güçler tarafından </a:t>
            </a:r>
            <a:r>
              <a:rPr lang="tr-TR" sz="2400" dirty="0" smtClean="0"/>
              <a:t>yapılmıştır.</a:t>
            </a:r>
          </a:p>
          <a:p>
            <a:pPr algn="just">
              <a:buFont typeface="Wingdings" pitchFamily="2" charset="2"/>
              <a:buChar char="Ø"/>
            </a:pPr>
            <a:r>
              <a:rPr lang="tr-TR" sz="2400" dirty="0" smtClean="0"/>
              <a:t>1977- </a:t>
            </a:r>
            <a:r>
              <a:rPr lang="tr-TR" sz="2400" dirty="0"/>
              <a:t>79 dönemindeki kalkışmalar başladığında, gösterilere ve eylemlere katılan –</a:t>
            </a:r>
            <a:r>
              <a:rPr lang="tr-TR" sz="2400" dirty="0">
                <a:solidFill>
                  <a:schemeClr val="bg2">
                    <a:lumMod val="50000"/>
                  </a:schemeClr>
                </a:solidFill>
              </a:rPr>
              <a:t>işçiler, din adamları, profesyonel meslek sahipleri, öğrenciler, çarşı esna­fı ve zanaatkârları, kent yoksulları ile kadınlardan</a:t>
            </a:r>
            <a:r>
              <a:rPr lang="tr-TR" sz="2400" dirty="0"/>
              <a:t> – </a:t>
            </a:r>
            <a:r>
              <a:rPr lang="tr-TR" sz="2400" dirty="0" smtClean="0"/>
              <a:t>oluşan gruplar</a:t>
            </a:r>
          </a:p>
          <a:p>
            <a:pPr algn="just">
              <a:buFont typeface="Wingdings" pitchFamily="2" charset="2"/>
              <a:buChar char="Ø"/>
            </a:pPr>
            <a:r>
              <a:rPr lang="tr-TR" sz="2400" dirty="0"/>
              <a:t>İki yıl süren olayların aktörlerinin ortaklaştıkları nokta yabancı etkisinden kurtul­mak ve Şah’ı kovmaktı. </a:t>
            </a: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r="33005"/>
          <a:stretch/>
        </p:blipFill>
        <p:spPr>
          <a:xfrm>
            <a:off x="4860032" y="1772816"/>
            <a:ext cx="4176464" cy="4392488"/>
          </a:xfrm>
          <a:prstGeom prst="rect">
            <a:avLst/>
          </a:prstGeom>
        </p:spPr>
      </p:pic>
    </p:spTree>
    <p:extLst>
      <p:ext uri="{BB962C8B-B14F-4D97-AF65-F5344CB8AC3E}">
        <p14:creationId xmlns:p14="http://schemas.microsoft.com/office/powerpoint/2010/main" val="21022695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style>
          <a:lnRef idx="1">
            <a:schemeClr val="accent3"/>
          </a:lnRef>
          <a:fillRef idx="3">
            <a:schemeClr val="accent3"/>
          </a:fillRef>
          <a:effectRef idx="2">
            <a:schemeClr val="accent3"/>
          </a:effectRef>
          <a:fontRef idx="minor">
            <a:schemeClr val="lt1"/>
          </a:fontRef>
        </p:style>
        <p:txBody>
          <a:bodyPr/>
          <a:lstStyle/>
          <a:p>
            <a:r>
              <a:rPr lang="tr-TR" dirty="0"/>
              <a:t>İRAN İSLAM DEVRİMİ</a:t>
            </a:r>
          </a:p>
        </p:txBody>
      </p:sp>
      <p:sp>
        <p:nvSpPr>
          <p:cNvPr id="3" name="İçerik Yer Tutucusu 2"/>
          <p:cNvSpPr>
            <a:spLocks noGrp="1"/>
          </p:cNvSpPr>
          <p:nvPr>
            <p:ph idx="4294967295"/>
          </p:nvPr>
        </p:nvSpPr>
        <p:spPr>
          <a:xfrm>
            <a:off x="611560" y="1600201"/>
            <a:ext cx="7618040" cy="676672"/>
          </a:xfrm>
        </p:spPr>
        <p:txBody>
          <a:bodyPr>
            <a:normAutofit fontScale="92500" lnSpcReduction="20000"/>
          </a:bodyPr>
          <a:lstStyle/>
          <a:p>
            <a:pPr algn="just"/>
            <a:r>
              <a:rPr lang="tr-TR" sz="2400" dirty="0"/>
              <a:t>Aydınlar ve din adamlarını aynı çizgiye getiren en önemli etken yabancı etkisine karşı duyulan </a:t>
            </a:r>
            <a:r>
              <a:rPr lang="tr-TR" sz="2400" dirty="0" smtClean="0"/>
              <a:t>kızgınlık­tır.</a:t>
            </a: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5218" y="2459436"/>
            <a:ext cx="6534739" cy="3675791"/>
          </a:xfrm>
          <a:prstGeom prst="rect">
            <a:avLst/>
          </a:prstGeom>
        </p:spPr>
      </p:pic>
    </p:spTree>
    <p:extLst>
      <p:ext uri="{BB962C8B-B14F-4D97-AF65-F5344CB8AC3E}">
        <p14:creationId xmlns:p14="http://schemas.microsoft.com/office/powerpoint/2010/main" val="199209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style>
          <a:lnRef idx="1">
            <a:schemeClr val="accent3"/>
          </a:lnRef>
          <a:fillRef idx="3">
            <a:schemeClr val="accent3"/>
          </a:fillRef>
          <a:effectRef idx="2">
            <a:schemeClr val="accent3"/>
          </a:effectRef>
          <a:fontRef idx="minor">
            <a:schemeClr val="lt1"/>
          </a:fontRef>
        </p:style>
        <p:txBody>
          <a:bodyPr/>
          <a:lstStyle/>
          <a:p>
            <a:r>
              <a:rPr lang="tr-TR" dirty="0"/>
              <a:t>İRAN İSLAM DEVRİMİ</a:t>
            </a:r>
          </a:p>
        </p:txBody>
      </p:sp>
      <p:sp>
        <p:nvSpPr>
          <p:cNvPr id="3" name="İçerik Yer Tutucusu 2"/>
          <p:cNvSpPr>
            <a:spLocks noGrp="1"/>
          </p:cNvSpPr>
          <p:nvPr>
            <p:ph idx="4294967295"/>
          </p:nvPr>
        </p:nvSpPr>
        <p:spPr>
          <a:xfrm>
            <a:off x="971600" y="1484313"/>
            <a:ext cx="7742188" cy="1440631"/>
          </a:xfrm>
        </p:spPr>
        <p:txBody>
          <a:bodyPr>
            <a:normAutofit fontScale="92500" lnSpcReduction="10000"/>
          </a:bodyPr>
          <a:lstStyle/>
          <a:p>
            <a:pPr algn="just"/>
            <a:r>
              <a:rPr lang="tr-TR" sz="2000" dirty="0"/>
              <a:t>Fakat Humeyni’nin de yeteneği ile birlikte, devrim sonrası yönetimi ele geçiren </a:t>
            </a:r>
            <a:r>
              <a:rPr lang="tr-TR" sz="2000" dirty="0" smtClean="0"/>
              <a:t>taraf </a:t>
            </a:r>
            <a:r>
              <a:rPr lang="tr-TR" sz="2000" dirty="0"/>
              <a:t>radikal İslamcılar olmuştur. Humeyni elde ettiği bu zafer ile eski yönetimin tüm izlerini silmiş, yaptığı anlaşmaları ve hükümleri yok saymıştır. Özellikle devrim öncesi en büyük dostlarından olan ABD’nin ülkedeki söz hakkını ortadan kaldırmak için büyük çaba göstermişti.</a:t>
            </a:r>
          </a:p>
          <a:p>
            <a:endParaRPr lang="tr-TR" sz="20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3140968"/>
            <a:ext cx="5652120" cy="3116160"/>
          </a:xfrm>
          <a:prstGeom prst="rect">
            <a:avLst/>
          </a:prstGeom>
        </p:spPr>
      </p:pic>
    </p:spTree>
    <p:extLst>
      <p:ext uri="{BB962C8B-B14F-4D97-AF65-F5344CB8AC3E}">
        <p14:creationId xmlns:p14="http://schemas.microsoft.com/office/powerpoint/2010/main" val="1346610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style>
          <a:lnRef idx="1">
            <a:schemeClr val="accent3"/>
          </a:lnRef>
          <a:fillRef idx="3">
            <a:schemeClr val="accent3"/>
          </a:fillRef>
          <a:effectRef idx="2">
            <a:schemeClr val="accent3"/>
          </a:effectRef>
          <a:fontRef idx="minor">
            <a:schemeClr val="lt1"/>
          </a:fontRef>
        </p:style>
        <p:txBody>
          <a:bodyPr/>
          <a:lstStyle/>
          <a:p>
            <a:r>
              <a:rPr lang="tr-TR" dirty="0"/>
              <a:t>İRAN İSLAM DEVRİMİ</a:t>
            </a:r>
          </a:p>
        </p:txBody>
      </p:sp>
      <p:sp>
        <p:nvSpPr>
          <p:cNvPr id="3" name="İçerik Yer Tutucusu 2"/>
          <p:cNvSpPr>
            <a:spLocks noGrp="1"/>
          </p:cNvSpPr>
          <p:nvPr>
            <p:ph idx="4294967295"/>
          </p:nvPr>
        </p:nvSpPr>
        <p:spPr>
          <a:xfrm>
            <a:off x="1547664" y="1600200"/>
            <a:ext cx="6815286" cy="4525963"/>
          </a:xfrm>
        </p:spPr>
        <p:txBody>
          <a:bodyPr>
            <a:normAutofit/>
          </a:bodyPr>
          <a:lstStyle/>
          <a:p>
            <a:pPr algn="just">
              <a:buFont typeface="Wingdings" pitchFamily="2" charset="2"/>
              <a:buChar char="Ø"/>
            </a:pPr>
            <a:r>
              <a:rPr lang="tr-TR" sz="2400" dirty="0"/>
              <a:t>1979 yılında gerçekleşen, İran’ın adını </a:t>
            </a:r>
            <a:r>
              <a:rPr lang="tr-TR" sz="2400" dirty="0">
                <a:solidFill>
                  <a:schemeClr val="bg2">
                    <a:lumMod val="50000"/>
                  </a:schemeClr>
                </a:solidFill>
              </a:rPr>
              <a:t>“İran İslam </a:t>
            </a:r>
            <a:r>
              <a:rPr lang="tr-TR" sz="2400" dirty="0" err="1">
                <a:solidFill>
                  <a:schemeClr val="bg2">
                    <a:lumMod val="50000"/>
                  </a:schemeClr>
                </a:solidFill>
              </a:rPr>
              <a:t>Cumhuriye-ti”</a:t>
            </a:r>
            <a:r>
              <a:rPr lang="tr-TR" sz="2400" dirty="0" err="1"/>
              <a:t>ne</a:t>
            </a:r>
            <a:r>
              <a:rPr lang="tr-TR" sz="2400" dirty="0"/>
              <a:t> dönüştüren İran İslam Devrimi, bütün İslam dünyasında ciddi bir heyecan dalgası yaratmıştır. </a:t>
            </a:r>
            <a:endParaRPr lang="tr-TR" sz="2400" dirty="0" smtClean="0"/>
          </a:p>
          <a:p>
            <a:pPr algn="just">
              <a:buFont typeface="Wingdings" pitchFamily="2" charset="2"/>
              <a:buChar char="Ø"/>
            </a:pPr>
            <a:r>
              <a:rPr lang="tr-TR" sz="2400" dirty="0" smtClean="0"/>
              <a:t>3 </a:t>
            </a:r>
            <a:r>
              <a:rPr lang="tr-TR" sz="2400" dirty="0"/>
              <a:t>Aralık 1979 tarihindeki </a:t>
            </a:r>
            <a:r>
              <a:rPr lang="tr-TR" sz="2400" dirty="0" smtClean="0"/>
              <a:t>referandumla </a:t>
            </a:r>
            <a:r>
              <a:rPr lang="tr-TR" sz="2400" dirty="0"/>
              <a:t>kabul edilen Anayasa’nın hiç değiştirilemeyecek 12. madde-sine göre </a:t>
            </a:r>
            <a:r>
              <a:rPr lang="tr-TR" sz="2400" dirty="0">
                <a:solidFill>
                  <a:schemeClr val="bg2">
                    <a:lumMod val="50000"/>
                  </a:schemeClr>
                </a:solidFill>
              </a:rPr>
              <a:t>İran’ın resmi dini İslam, mezhebi ise “Caferilik” </a:t>
            </a:r>
            <a:r>
              <a:rPr lang="tr-TR" sz="2400" dirty="0" err="1" smtClean="0">
                <a:solidFill>
                  <a:schemeClr val="bg2">
                    <a:lumMod val="50000"/>
                  </a:schemeClr>
                </a:solidFill>
              </a:rPr>
              <a:t>dir</a:t>
            </a:r>
            <a:r>
              <a:rPr lang="tr-TR" sz="2400" dirty="0">
                <a:solidFill>
                  <a:schemeClr val="bg2">
                    <a:lumMod val="50000"/>
                  </a:schemeClr>
                </a:solidFill>
              </a:rPr>
              <a:t>. </a:t>
            </a:r>
            <a:endParaRPr lang="tr-TR" sz="2400" dirty="0" smtClean="0">
              <a:solidFill>
                <a:schemeClr val="bg2">
                  <a:lumMod val="50000"/>
                </a:schemeClr>
              </a:solidFill>
            </a:endParaRPr>
          </a:p>
          <a:p>
            <a:pPr algn="just">
              <a:buFont typeface="Wingdings" pitchFamily="2" charset="2"/>
              <a:buChar char="Ø"/>
            </a:pPr>
            <a:r>
              <a:rPr lang="tr-TR" sz="2400" dirty="0"/>
              <a:t>Daha devrimin ilk günlerinde İmam Humeyni, İran’ın dış politikasını </a:t>
            </a:r>
            <a:r>
              <a:rPr lang="tr-TR" sz="2400" dirty="0">
                <a:solidFill>
                  <a:schemeClr val="bg2">
                    <a:lumMod val="50000"/>
                  </a:schemeClr>
                </a:solidFill>
              </a:rPr>
              <a:t>“Ne Doğu Ne Batı” </a:t>
            </a:r>
            <a:r>
              <a:rPr lang="tr-TR" sz="2400" dirty="0"/>
              <a:t>sloganı ile ortaya koydu.</a:t>
            </a:r>
          </a:p>
          <a:p>
            <a:pPr algn="just"/>
            <a:endParaRPr lang="tr-TR" sz="2400" dirty="0">
              <a:solidFill>
                <a:schemeClr val="bg2">
                  <a:lumMod val="50000"/>
                </a:schemeClr>
              </a:solidFill>
            </a:endParaRPr>
          </a:p>
        </p:txBody>
      </p:sp>
    </p:spTree>
    <p:extLst>
      <p:ext uri="{BB962C8B-B14F-4D97-AF65-F5344CB8AC3E}">
        <p14:creationId xmlns:p14="http://schemas.microsoft.com/office/powerpoint/2010/main" val="19227866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style>
          <a:lnRef idx="1">
            <a:schemeClr val="accent3"/>
          </a:lnRef>
          <a:fillRef idx="3">
            <a:schemeClr val="accent3"/>
          </a:fillRef>
          <a:effectRef idx="2">
            <a:schemeClr val="accent3"/>
          </a:effectRef>
          <a:fontRef idx="minor">
            <a:schemeClr val="lt1"/>
          </a:fontRef>
        </p:style>
        <p:txBody>
          <a:bodyPr/>
          <a:lstStyle/>
          <a:p>
            <a:r>
              <a:rPr lang="tr-TR" dirty="0"/>
              <a:t>İRAN İSLAM DEVRİMİ</a:t>
            </a:r>
          </a:p>
        </p:txBody>
      </p:sp>
      <p:sp>
        <p:nvSpPr>
          <p:cNvPr id="3" name="İçerik Yer Tutucusu 2"/>
          <p:cNvSpPr>
            <a:spLocks noGrp="1"/>
          </p:cNvSpPr>
          <p:nvPr>
            <p:ph idx="4294967295"/>
          </p:nvPr>
        </p:nvSpPr>
        <p:spPr>
          <a:xfrm>
            <a:off x="1619672" y="1600200"/>
            <a:ext cx="6743278" cy="4525963"/>
          </a:xfrm>
        </p:spPr>
        <p:txBody>
          <a:bodyPr/>
          <a:lstStyle/>
          <a:p>
            <a:pPr algn="just">
              <a:buFont typeface="Wingdings" pitchFamily="2" charset="2"/>
              <a:buChar char="Ø"/>
            </a:pPr>
            <a:r>
              <a:rPr lang="tr-TR" sz="2400" dirty="0"/>
              <a:t>Devrimin en güçlü sembolü Hz. Hüseyin; en dikkat çekici sloganı </a:t>
            </a:r>
            <a:r>
              <a:rPr lang="tr-TR" sz="2400" dirty="0">
                <a:solidFill>
                  <a:schemeClr val="bg2">
                    <a:lumMod val="50000"/>
                  </a:schemeClr>
                </a:solidFill>
              </a:rPr>
              <a:t>“her yer </a:t>
            </a:r>
            <a:r>
              <a:rPr lang="tr-TR" sz="2400" dirty="0" err="1">
                <a:solidFill>
                  <a:schemeClr val="bg2">
                    <a:lumMod val="50000"/>
                  </a:schemeClr>
                </a:solidFill>
              </a:rPr>
              <a:t>Kerbela</a:t>
            </a:r>
            <a:r>
              <a:rPr lang="tr-TR" sz="2400" dirty="0">
                <a:solidFill>
                  <a:schemeClr val="bg2">
                    <a:lumMod val="50000"/>
                  </a:schemeClr>
                </a:solidFill>
              </a:rPr>
              <a:t>, her gün </a:t>
            </a:r>
            <a:r>
              <a:rPr lang="tr-TR" sz="2400" dirty="0" err="1" smtClean="0">
                <a:solidFill>
                  <a:schemeClr val="bg2">
                    <a:lumMod val="50000"/>
                  </a:schemeClr>
                </a:solidFill>
              </a:rPr>
              <a:t>aşura”</a:t>
            </a:r>
            <a:r>
              <a:rPr lang="tr-TR" sz="2400" dirty="0" err="1" smtClean="0"/>
              <a:t>dır</a:t>
            </a:r>
            <a:r>
              <a:rPr lang="tr-TR" sz="2400" dirty="0" smtClean="0"/>
              <a:t>.</a:t>
            </a:r>
          </a:p>
          <a:p>
            <a:pPr algn="just">
              <a:buFont typeface="Wingdings" pitchFamily="2" charset="2"/>
              <a:buChar char="Ø"/>
            </a:pPr>
            <a:endParaRPr lang="tr-TR" sz="2400" dirty="0"/>
          </a:p>
          <a:p>
            <a:pPr algn="just">
              <a:buFont typeface="Wingdings" pitchFamily="2" charset="2"/>
              <a:buChar char="Ø"/>
            </a:pPr>
            <a:r>
              <a:rPr lang="tr-TR" sz="2400" dirty="0"/>
              <a:t>Humeyni: “Evlatlarım! Açın göğüslerinizi, yırtın gömleklerinizi, Şah’ın askerlerinden size gelecek her kurşun sizi Hz. Hüseyin’e </a:t>
            </a:r>
            <a:r>
              <a:rPr lang="tr-TR" sz="2400" dirty="0" smtClean="0"/>
              <a:t>daha </a:t>
            </a:r>
            <a:r>
              <a:rPr lang="tr-TR" sz="2400" dirty="0"/>
              <a:t>çabuk kavuşturacaktır</a:t>
            </a:r>
          </a:p>
          <a:p>
            <a:endParaRPr lang="tr-TR" dirty="0"/>
          </a:p>
        </p:txBody>
      </p:sp>
    </p:spTree>
    <p:extLst>
      <p:ext uri="{BB962C8B-B14F-4D97-AF65-F5344CB8AC3E}">
        <p14:creationId xmlns:p14="http://schemas.microsoft.com/office/powerpoint/2010/main" val="28125738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style>
          <a:lnRef idx="1">
            <a:schemeClr val="accent3"/>
          </a:lnRef>
          <a:fillRef idx="3">
            <a:schemeClr val="accent3"/>
          </a:fillRef>
          <a:effectRef idx="2">
            <a:schemeClr val="accent3"/>
          </a:effectRef>
          <a:fontRef idx="minor">
            <a:schemeClr val="lt1"/>
          </a:fontRef>
        </p:style>
        <p:txBody>
          <a:bodyPr/>
          <a:lstStyle/>
          <a:p>
            <a:r>
              <a:rPr lang="tr-TR" dirty="0"/>
              <a:t>İRAN İSLAM DEVRİMİ</a:t>
            </a:r>
          </a:p>
        </p:txBody>
      </p:sp>
      <p:sp>
        <p:nvSpPr>
          <p:cNvPr id="3" name="İçerik Yer Tutucusu 2"/>
          <p:cNvSpPr>
            <a:spLocks noGrp="1"/>
          </p:cNvSpPr>
          <p:nvPr>
            <p:ph idx="4294967295"/>
          </p:nvPr>
        </p:nvSpPr>
        <p:spPr>
          <a:xfrm>
            <a:off x="914400" y="1557338"/>
            <a:ext cx="7762056" cy="4525962"/>
          </a:xfrm>
        </p:spPr>
        <p:txBody>
          <a:bodyPr>
            <a:normAutofit fontScale="70000" lnSpcReduction="20000"/>
          </a:bodyPr>
          <a:lstStyle/>
          <a:p>
            <a:pPr algn="just"/>
            <a:r>
              <a:rPr lang="tr-TR" sz="2800" dirty="0"/>
              <a:t>İran İslam Devrimi’nin son 30 yılına bakıldığında, devrim ihracı çabalarının sınırlı/etkisiz kaldığı çok rahatlıkla söylenebilir. Bu sürede, İran benzeri bir devrim İslam dünyasında meydana gelmemiştir. Bu sonuca yol açan faktörler şunlardır: </a:t>
            </a:r>
            <a:endParaRPr lang="tr-TR" sz="2800" dirty="0" smtClean="0"/>
          </a:p>
          <a:p>
            <a:pPr marL="0" indent="0" algn="just">
              <a:buNone/>
            </a:pPr>
            <a:r>
              <a:rPr lang="tr-TR" sz="2800" b="1" dirty="0" smtClean="0"/>
              <a:t>1</a:t>
            </a:r>
            <a:r>
              <a:rPr lang="tr-TR" sz="2800" b="1" dirty="0"/>
              <a:t>) </a:t>
            </a:r>
            <a:r>
              <a:rPr lang="tr-TR" sz="2800" dirty="0"/>
              <a:t>Devrimin ve yeni devletin Şii ve Fars niteliği, </a:t>
            </a:r>
            <a:endParaRPr lang="tr-TR" sz="2800" dirty="0" smtClean="0"/>
          </a:p>
          <a:p>
            <a:pPr marL="0" indent="0" algn="just">
              <a:buNone/>
            </a:pPr>
            <a:r>
              <a:rPr lang="tr-TR" sz="2800" b="1" dirty="0" smtClean="0"/>
              <a:t>2</a:t>
            </a:r>
            <a:r>
              <a:rPr lang="tr-TR" sz="2800" b="1" dirty="0"/>
              <a:t>) </a:t>
            </a:r>
            <a:r>
              <a:rPr lang="tr-TR" sz="2800" dirty="0"/>
              <a:t>İslam ülkelerindeki mevcut rejimlerin radikal hareketlere karşı mücadelede kazandıkları tecrübeler, </a:t>
            </a:r>
            <a:endParaRPr lang="tr-TR" sz="2800" dirty="0" smtClean="0"/>
          </a:p>
          <a:p>
            <a:pPr marL="0" indent="0" algn="just">
              <a:buNone/>
            </a:pPr>
            <a:r>
              <a:rPr lang="tr-TR" sz="2800" b="1" dirty="0" smtClean="0"/>
              <a:t>3</a:t>
            </a:r>
            <a:r>
              <a:rPr lang="tr-TR" sz="2800" b="1" dirty="0"/>
              <a:t>) </a:t>
            </a:r>
            <a:r>
              <a:rPr lang="tr-TR" sz="2800" dirty="0"/>
              <a:t>İran İslam Cumhuriyeti’nin ekonomik ve askeri gücünün sınırlılığı, </a:t>
            </a:r>
            <a:endParaRPr lang="tr-TR" sz="2800" dirty="0" smtClean="0"/>
          </a:p>
          <a:p>
            <a:pPr marL="0" indent="0" algn="just">
              <a:buNone/>
            </a:pPr>
            <a:r>
              <a:rPr lang="tr-TR" sz="2800" b="1" dirty="0" smtClean="0"/>
              <a:t>4</a:t>
            </a:r>
            <a:r>
              <a:rPr lang="tr-TR" sz="2800" b="1" dirty="0"/>
              <a:t>) </a:t>
            </a:r>
            <a:r>
              <a:rPr lang="tr-TR" sz="2800" dirty="0"/>
              <a:t>Devrimin evrensel mesajlarının </a:t>
            </a:r>
            <a:r>
              <a:rPr lang="tr-TR" sz="2800" dirty="0" smtClean="0"/>
              <a:t>Müslüman </a:t>
            </a:r>
            <a:r>
              <a:rPr lang="tr-TR" sz="2800" dirty="0"/>
              <a:t>olmayan dünyada yankı bulmayışı, </a:t>
            </a:r>
            <a:endParaRPr lang="tr-TR" sz="2800" dirty="0" smtClean="0"/>
          </a:p>
          <a:p>
            <a:pPr marL="0" indent="0" algn="just">
              <a:buNone/>
            </a:pPr>
            <a:r>
              <a:rPr lang="tr-TR" sz="2800" b="1" dirty="0" smtClean="0"/>
              <a:t>5</a:t>
            </a:r>
            <a:r>
              <a:rPr lang="tr-TR" sz="2800" b="1" dirty="0"/>
              <a:t>) </a:t>
            </a:r>
            <a:r>
              <a:rPr lang="tr-TR" sz="2800" dirty="0"/>
              <a:t>ABD’nin İran’ı kuşatma politikasının başarısı, </a:t>
            </a:r>
            <a:endParaRPr lang="tr-TR" sz="2800" dirty="0" smtClean="0"/>
          </a:p>
          <a:p>
            <a:pPr marL="0" indent="0" algn="just">
              <a:buNone/>
            </a:pPr>
            <a:r>
              <a:rPr lang="tr-TR" sz="2800" b="1" dirty="0" smtClean="0"/>
              <a:t>6</a:t>
            </a:r>
            <a:r>
              <a:rPr lang="tr-TR" sz="2800" b="1" dirty="0"/>
              <a:t>) </a:t>
            </a:r>
            <a:r>
              <a:rPr lang="tr-TR" sz="2800" dirty="0"/>
              <a:t>İran rejiminin yanlışları (ABD ile silah ticareti, Sovyetler Birliği ile yakın ilişkiler, baskıcı Suriye yönetimi ile yakın ilişkiler, Irak Savaşında mutlak zafer ısrarı, Ermenistan ile yakın ilişkiler, vs.).</a:t>
            </a:r>
          </a:p>
        </p:txBody>
      </p:sp>
    </p:spTree>
    <p:extLst>
      <p:ext uri="{BB962C8B-B14F-4D97-AF65-F5344CB8AC3E}">
        <p14:creationId xmlns:p14="http://schemas.microsoft.com/office/powerpoint/2010/main" val="42066985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style>
          <a:lnRef idx="1">
            <a:schemeClr val="accent3"/>
          </a:lnRef>
          <a:fillRef idx="3">
            <a:schemeClr val="accent3"/>
          </a:fillRef>
          <a:effectRef idx="2">
            <a:schemeClr val="accent3"/>
          </a:effectRef>
          <a:fontRef idx="minor">
            <a:schemeClr val="lt1"/>
          </a:fontRef>
        </p:style>
        <p:txBody>
          <a:bodyPr>
            <a:normAutofit fontScale="90000"/>
          </a:bodyPr>
          <a:lstStyle/>
          <a:p>
            <a:r>
              <a:rPr lang="tr-TR" dirty="0" smtClean="0"/>
              <a:t>İran İslam Devrimi Sonrası Dış Politika</a:t>
            </a:r>
            <a:endParaRPr lang="tr-TR" dirty="0"/>
          </a:p>
        </p:txBody>
      </p:sp>
      <p:sp>
        <p:nvSpPr>
          <p:cNvPr id="3" name="İçerik Yer Tutucusu 2"/>
          <p:cNvSpPr>
            <a:spLocks noGrp="1"/>
          </p:cNvSpPr>
          <p:nvPr>
            <p:ph idx="4294967295"/>
          </p:nvPr>
        </p:nvSpPr>
        <p:spPr>
          <a:xfrm>
            <a:off x="1691680" y="1600200"/>
            <a:ext cx="6537920" cy="4525963"/>
          </a:xfrm>
        </p:spPr>
        <p:txBody>
          <a:bodyPr>
            <a:normAutofit fontScale="55000" lnSpcReduction="20000"/>
          </a:bodyPr>
          <a:lstStyle/>
          <a:p>
            <a:pPr algn="just">
              <a:buFont typeface="Wingdings" pitchFamily="2" charset="2"/>
              <a:buChar char="Ø"/>
            </a:pPr>
            <a:endParaRPr lang="tr-TR" dirty="0" smtClean="0"/>
          </a:p>
          <a:p>
            <a:pPr marL="82296" indent="0" algn="just">
              <a:buNone/>
            </a:pPr>
            <a:r>
              <a:rPr lang="tr-TR" dirty="0"/>
              <a:t>İ</a:t>
            </a:r>
            <a:r>
              <a:rPr lang="tr-TR" dirty="0" smtClean="0"/>
              <a:t>deoloji </a:t>
            </a:r>
            <a:r>
              <a:rPr lang="tr-TR" dirty="0"/>
              <a:t>dış politikaya yön veren etkenler arasında önemli bir yer tutsa da, hiçbir ülkede dış politikanın tek belirleyicisi olamaz. Herhangi bir ülkede olduğu gibi, devrim </a:t>
            </a:r>
            <a:r>
              <a:rPr lang="tr-TR" dirty="0" smtClean="0"/>
              <a:t>sonrasında </a:t>
            </a:r>
            <a:r>
              <a:rPr lang="tr-TR" dirty="0"/>
              <a:t>da İran’ın dış </a:t>
            </a:r>
            <a:r>
              <a:rPr lang="tr-TR" dirty="0" smtClean="0"/>
              <a:t>politikasını </a:t>
            </a:r>
            <a:r>
              <a:rPr lang="tr-TR" dirty="0"/>
              <a:t>belirleyen etkenler arasında ideolojiden başka, </a:t>
            </a:r>
            <a:endParaRPr lang="tr-TR" dirty="0" smtClean="0"/>
          </a:p>
          <a:p>
            <a:pPr marL="0" indent="0" algn="just">
              <a:buNone/>
            </a:pPr>
            <a:r>
              <a:rPr lang="tr-TR" b="1" dirty="0" smtClean="0"/>
              <a:t>1</a:t>
            </a:r>
            <a:r>
              <a:rPr lang="tr-TR" b="1" dirty="0"/>
              <a:t>) </a:t>
            </a:r>
            <a:r>
              <a:rPr lang="tr-TR" dirty="0" err="1"/>
              <a:t>jeostratejik</a:t>
            </a:r>
            <a:r>
              <a:rPr lang="tr-TR" dirty="0"/>
              <a:t> gerçekler, </a:t>
            </a:r>
            <a:endParaRPr lang="tr-TR" dirty="0" smtClean="0"/>
          </a:p>
          <a:p>
            <a:pPr marL="0" indent="0" algn="just">
              <a:buNone/>
            </a:pPr>
            <a:r>
              <a:rPr lang="tr-TR" b="1" dirty="0" smtClean="0"/>
              <a:t>2</a:t>
            </a:r>
            <a:r>
              <a:rPr lang="tr-TR" b="1" dirty="0"/>
              <a:t>) </a:t>
            </a:r>
            <a:r>
              <a:rPr lang="tr-TR" dirty="0"/>
              <a:t>tarihsel miras</a:t>
            </a:r>
            <a:r>
              <a:rPr lang="tr-TR" dirty="0" smtClean="0"/>
              <a:t>,</a:t>
            </a:r>
          </a:p>
          <a:p>
            <a:pPr marL="0" indent="0" algn="just">
              <a:buNone/>
            </a:pPr>
            <a:r>
              <a:rPr lang="tr-TR" b="1" dirty="0" smtClean="0"/>
              <a:t>3</a:t>
            </a:r>
            <a:r>
              <a:rPr lang="tr-TR" b="1" dirty="0"/>
              <a:t>) </a:t>
            </a:r>
            <a:r>
              <a:rPr lang="tr-TR" dirty="0"/>
              <a:t>İran’ın etnik, dini ve kültürel yapısı, </a:t>
            </a:r>
            <a:endParaRPr lang="tr-TR" dirty="0" smtClean="0"/>
          </a:p>
          <a:p>
            <a:pPr marL="0" indent="0" algn="just">
              <a:buNone/>
            </a:pPr>
            <a:r>
              <a:rPr lang="tr-TR" b="1" dirty="0" smtClean="0"/>
              <a:t>4</a:t>
            </a:r>
            <a:r>
              <a:rPr lang="tr-TR" b="1" dirty="0"/>
              <a:t>) </a:t>
            </a:r>
            <a:r>
              <a:rPr lang="tr-TR" dirty="0"/>
              <a:t>ülkenin ekonomik </a:t>
            </a:r>
            <a:r>
              <a:rPr lang="tr-TR" dirty="0" smtClean="0"/>
              <a:t>koşulları</a:t>
            </a:r>
          </a:p>
          <a:p>
            <a:pPr marL="0" indent="0" algn="just">
              <a:buNone/>
            </a:pPr>
            <a:r>
              <a:rPr lang="tr-TR" b="1" dirty="0" smtClean="0"/>
              <a:t>5</a:t>
            </a:r>
            <a:r>
              <a:rPr lang="tr-TR" b="1" dirty="0"/>
              <a:t>) </a:t>
            </a:r>
            <a:r>
              <a:rPr lang="tr-TR" dirty="0"/>
              <a:t>ordunun durumu ve askeri ihtiyaçlar, </a:t>
            </a:r>
            <a:endParaRPr lang="tr-TR" dirty="0" smtClean="0"/>
          </a:p>
          <a:p>
            <a:pPr marL="0" indent="0" algn="just">
              <a:buNone/>
            </a:pPr>
            <a:r>
              <a:rPr lang="tr-TR" b="1" dirty="0" smtClean="0"/>
              <a:t>6</a:t>
            </a:r>
            <a:r>
              <a:rPr lang="tr-TR" b="1" dirty="0"/>
              <a:t>) </a:t>
            </a:r>
            <a:r>
              <a:rPr lang="tr-TR" dirty="0"/>
              <a:t>stratejik-doğal kaynakların varlığı, </a:t>
            </a:r>
            <a:endParaRPr lang="tr-TR" dirty="0" smtClean="0"/>
          </a:p>
          <a:p>
            <a:pPr marL="0" indent="0" algn="just">
              <a:buNone/>
            </a:pPr>
            <a:r>
              <a:rPr lang="tr-TR" b="1" dirty="0" smtClean="0"/>
              <a:t>7</a:t>
            </a:r>
            <a:r>
              <a:rPr lang="tr-TR" b="1" dirty="0"/>
              <a:t>) </a:t>
            </a:r>
            <a:r>
              <a:rPr lang="tr-TR" dirty="0"/>
              <a:t>basın-yayın ve kamuoyunun </a:t>
            </a:r>
            <a:r>
              <a:rPr lang="tr-TR" dirty="0" smtClean="0"/>
              <a:t>etkisi,</a:t>
            </a:r>
          </a:p>
          <a:p>
            <a:pPr marL="0" indent="0" algn="just">
              <a:buNone/>
            </a:pPr>
            <a:r>
              <a:rPr lang="tr-TR" b="1" dirty="0"/>
              <a:t>8) </a:t>
            </a:r>
            <a:r>
              <a:rPr lang="tr-TR" dirty="0"/>
              <a:t>anayasal kurumların etkisi,</a:t>
            </a:r>
          </a:p>
          <a:p>
            <a:pPr marL="0" indent="0" algn="just">
              <a:buNone/>
            </a:pPr>
            <a:r>
              <a:rPr lang="tr-TR" b="1" dirty="0" smtClean="0"/>
              <a:t>9</a:t>
            </a:r>
            <a:r>
              <a:rPr lang="tr-TR" b="1" dirty="0"/>
              <a:t>) </a:t>
            </a:r>
            <a:r>
              <a:rPr lang="tr-TR" dirty="0"/>
              <a:t>rejim içi çekişmeler ve </a:t>
            </a:r>
          </a:p>
          <a:p>
            <a:pPr marL="0" indent="0" algn="just">
              <a:buNone/>
            </a:pPr>
            <a:r>
              <a:rPr lang="tr-TR" b="1" dirty="0"/>
              <a:t>10) </a:t>
            </a:r>
            <a:r>
              <a:rPr lang="tr-TR" dirty="0"/>
              <a:t>uluslararası sistemin yapısı bulunmaktadır. </a:t>
            </a:r>
          </a:p>
          <a:p>
            <a:endParaRPr lang="tr-TR" dirty="0" smtClean="0"/>
          </a:p>
        </p:txBody>
      </p:sp>
    </p:spTree>
    <p:extLst>
      <p:ext uri="{BB962C8B-B14F-4D97-AF65-F5344CB8AC3E}">
        <p14:creationId xmlns:p14="http://schemas.microsoft.com/office/powerpoint/2010/main" val="1490736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914400" y="260350"/>
            <a:ext cx="8229600" cy="1143000"/>
          </a:xfrm>
        </p:spPr>
        <p:style>
          <a:lnRef idx="1">
            <a:schemeClr val="accent3"/>
          </a:lnRef>
          <a:fillRef idx="3">
            <a:schemeClr val="accent3"/>
          </a:fillRef>
          <a:effectRef idx="2">
            <a:schemeClr val="accent3"/>
          </a:effectRef>
          <a:fontRef idx="minor">
            <a:schemeClr val="lt1"/>
          </a:fontRef>
        </p:style>
        <p:txBody>
          <a:bodyPr/>
          <a:lstStyle/>
          <a:p>
            <a:r>
              <a:rPr lang="tr-TR" dirty="0" smtClean="0"/>
              <a:t>İRAN</a:t>
            </a:r>
            <a:endParaRPr lang="tr-TR" dirty="0"/>
          </a:p>
        </p:txBody>
      </p:sp>
      <p:pic>
        <p:nvPicPr>
          <p:cNvPr id="7" name="İçerik Yer Tutucusu 6"/>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684463" y="3068638"/>
            <a:ext cx="6459537" cy="3633787"/>
          </a:xfrm>
        </p:spPr>
      </p:pic>
      <p:sp>
        <p:nvSpPr>
          <p:cNvPr id="3" name="Metin kutusu 2"/>
          <p:cNvSpPr txBox="1"/>
          <p:nvPr/>
        </p:nvSpPr>
        <p:spPr>
          <a:xfrm>
            <a:off x="1115616" y="1556792"/>
            <a:ext cx="7616436" cy="1477328"/>
          </a:xfrm>
          <a:prstGeom prst="rect">
            <a:avLst/>
          </a:prstGeom>
          <a:noFill/>
        </p:spPr>
        <p:txBody>
          <a:bodyPr wrap="square" rtlCol="0">
            <a:spAutoFit/>
          </a:bodyPr>
          <a:lstStyle/>
          <a:p>
            <a:pPr algn="just"/>
            <a:r>
              <a:rPr lang="tr-TR" dirty="0"/>
              <a:t>Asya’nın güneybatısındaki ülkenin kuzeyinde Hazar Denizi, güneyinde Basra ve Umman Körfezi vardır. Jeopolitik konumu önemlidir. Hürmüz Boğazı gibi stratejik bir suyolunu denetler. Yüzölçümü 1 milyon 648 bin kilometrekare, nüfusu 75 milyon olan İran; Türkiye, Azerbaycan, Ermenistan, Irak, Pakistan, Afganistan ve Türkmenistan’la </a:t>
            </a:r>
            <a:r>
              <a:rPr lang="tr-TR" dirty="0" smtClean="0"/>
              <a:t>komşudur.</a:t>
            </a:r>
            <a:endParaRPr lang="tr-TR" dirty="0"/>
          </a:p>
        </p:txBody>
      </p:sp>
    </p:spTree>
    <p:extLst>
      <p:ext uri="{BB962C8B-B14F-4D97-AF65-F5344CB8AC3E}">
        <p14:creationId xmlns:p14="http://schemas.microsoft.com/office/powerpoint/2010/main" val="25946091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style>
          <a:lnRef idx="1">
            <a:schemeClr val="accent3"/>
          </a:lnRef>
          <a:fillRef idx="3">
            <a:schemeClr val="accent3"/>
          </a:fillRef>
          <a:effectRef idx="2">
            <a:schemeClr val="accent3"/>
          </a:effectRef>
          <a:fontRef idx="minor">
            <a:schemeClr val="lt1"/>
          </a:fontRef>
        </p:style>
        <p:txBody>
          <a:bodyPr>
            <a:normAutofit fontScale="90000"/>
          </a:bodyPr>
          <a:lstStyle/>
          <a:p>
            <a:r>
              <a:rPr lang="tr-TR" dirty="0"/>
              <a:t>İran İslam Devrimi Sonrası Dış Politika</a:t>
            </a:r>
          </a:p>
        </p:txBody>
      </p:sp>
      <p:sp>
        <p:nvSpPr>
          <p:cNvPr id="3" name="İçerik Yer Tutucusu 2"/>
          <p:cNvSpPr>
            <a:spLocks noGrp="1"/>
          </p:cNvSpPr>
          <p:nvPr>
            <p:ph idx="4294967295"/>
          </p:nvPr>
        </p:nvSpPr>
        <p:spPr>
          <a:xfrm>
            <a:off x="1187624" y="1600200"/>
            <a:ext cx="7041976" cy="4525963"/>
          </a:xfrm>
        </p:spPr>
        <p:txBody>
          <a:bodyPr>
            <a:normAutofit/>
          </a:bodyPr>
          <a:lstStyle/>
          <a:p>
            <a:pPr>
              <a:buFont typeface="Wingdings" pitchFamily="2" charset="2"/>
              <a:buChar char="Ø"/>
            </a:pPr>
            <a:r>
              <a:rPr lang="tr-TR" dirty="0"/>
              <a:t>İran Devrimi Ortadoğu dengelerine önemli etkilerde bulunmuştur. Her şeyden önce, Soğuk Savaş döneminde ABD’nin yakın </a:t>
            </a:r>
            <a:r>
              <a:rPr lang="tr-TR" dirty="0" smtClean="0"/>
              <a:t>müttefiki </a:t>
            </a:r>
            <a:r>
              <a:rPr lang="tr-TR" dirty="0"/>
              <a:t>bir ülkede iktidar el değiştirmiş ve tam olarak ABD karşıtı bir konumu benimsemiştir.</a:t>
            </a:r>
          </a:p>
        </p:txBody>
      </p:sp>
    </p:spTree>
    <p:extLst>
      <p:ext uri="{BB962C8B-B14F-4D97-AF65-F5344CB8AC3E}">
        <p14:creationId xmlns:p14="http://schemas.microsoft.com/office/powerpoint/2010/main" val="35063602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style>
          <a:lnRef idx="1">
            <a:schemeClr val="accent3"/>
          </a:lnRef>
          <a:fillRef idx="3">
            <a:schemeClr val="accent3"/>
          </a:fillRef>
          <a:effectRef idx="2">
            <a:schemeClr val="accent3"/>
          </a:effectRef>
          <a:fontRef idx="minor">
            <a:schemeClr val="lt1"/>
          </a:fontRef>
        </p:style>
        <p:txBody>
          <a:bodyPr>
            <a:normAutofit fontScale="90000"/>
          </a:bodyPr>
          <a:lstStyle/>
          <a:p>
            <a:r>
              <a:rPr lang="tr-TR" dirty="0"/>
              <a:t>İran İslam Devrimi Sonrası Dış Politika</a:t>
            </a:r>
          </a:p>
        </p:txBody>
      </p:sp>
      <p:sp>
        <p:nvSpPr>
          <p:cNvPr id="3" name="İçerik Yer Tutucusu 2"/>
          <p:cNvSpPr>
            <a:spLocks noGrp="1"/>
          </p:cNvSpPr>
          <p:nvPr>
            <p:ph idx="4294967295"/>
          </p:nvPr>
        </p:nvSpPr>
        <p:spPr>
          <a:xfrm>
            <a:off x="1259632" y="1600200"/>
            <a:ext cx="6969968" cy="4525963"/>
          </a:xfrm>
        </p:spPr>
        <p:txBody>
          <a:bodyPr>
            <a:normAutofit fontScale="62500" lnSpcReduction="20000"/>
          </a:bodyPr>
          <a:lstStyle/>
          <a:p>
            <a:pPr algn="just">
              <a:buFont typeface="Wingdings" pitchFamily="2" charset="2"/>
              <a:buChar char="Ø"/>
            </a:pPr>
            <a:r>
              <a:rPr lang="tr-TR" dirty="0"/>
              <a:t>ABD’nin İran Devrimi sonrasındaki endişeleri çok daha farklıydı: </a:t>
            </a:r>
            <a:endParaRPr lang="tr-TR" dirty="0" smtClean="0"/>
          </a:p>
          <a:p>
            <a:pPr algn="just">
              <a:buFont typeface="Wingdings" pitchFamily="2" charset="2"/>
              <a:buChar char="Ø"/>
            </a:pPr>
            <a:r>
              <a:rPr lang="tr-TR" b="1" dirty="0" smtClean="0"/>
              <a:t>1</a:t>
            </a:r>
            <a:r>
              <a:rPr lang="tr-TR" b="1" dirty="0"/>
              <a:t>) </a:t>
            </a:r>
            <a:r>
              <a:rPr lang="tr-TR" dirty="0"/>
              <a:t>ABD yanlısı bir rejimin yıkılmasının ABD’nin imajına verebileceği zarar, </a:t>
            </a:r>
            <a:endParaRPr lang="tr-TR" dirty="0" smtClean="0"/>
          </a:p>
          <a:p>
            <a:pPr algn="just">
              <a:buFont typeface="Wingdings" pitchFamily="2" charset="2"/>
              <a:buChar char="Ø"/>
            </a:pPr>
            <a:r>
              <a:rPr lang="tr-TR" b="1" dirty="0" smtClean="0"/>
              <a:t>2</a:t>
            </a:r>
            <a:r>
              <a:rPr lang="tr-TR" b="1" dirty="0"/>
              <a:t>) </a:t>
            </a:r>
            <a:r>
              <a:rPr lang="tr-TR" dirty="0"/>
              <a:t>Sovyetler Birliği’nin olası müdahalesi</a:t>
            </a:r>
            <a:r>
              <a:rPr lang="tr-TR" dirty="0" smtClean="0"/>
              <a:t>,</a:t>
            </a:r>
          </a:p>
          <a:p>
            <a:pPr algn="just">
              <a:buFont typeface="Wingdings" pitchFamily="2" charset="2"/>
              <a:buChar char="Ø"/>
            </a:pPr>
            <a:r>
              <a:rPr lang="tr-TR" b="1" dirty="0" smtClean="0"/>
              <a:t>3</a:t>
            </a:r>
            <a:r>
              <a:rPr lang="tr-TR" b="1" dirty="0"/>
              <a:t>) </a:t>
            </a:r>
            <a:r>
              <a:rPr lang="tr-TR" dirty="0"/>
              <a:t>İsrail’in ve ABD </a:t>
            </a:r>
            <a:r>
              <a:rPr lang="tr-TR" dirty="0" err="1"/>
              <a:t>müttefi</a:t>
            </a:r>
            <a:r>
              <a:rPr lang="tr-TR" dirty="0"/>
              <a:t> ki Arap devletlerinin güvenliğinin tehdit edilmesi ve </a:t>
            </a:r>
            <a:endParaRPr lang="tr-TR" dirty="0" smtClean="0"/>
          </a:p>
          <a:p>
            <a:pPr algn="just">
              <a:buFont typeface="Wingdings" pitchFamily="2" charset="2"/>
              <a:buChar char="Ø"/>
            </a:pPr>
            <a:r>
              <a:rPr lang="tr-TR" b="1" dirty="0" smtClean="0"/>
              <a:t>4</a:t>
            </a:r>
            <a:r>
              <a:rPr lang="tr-TR" b="1" dirty="0"/>
              <a:t>) </a:t>
            </a:r>
            <a:r>
              <a:rPr lang="tr-TR" dirty="0"/>
              <a:t>petrol piyasalarındaki ABD etkinliğinin </a:t>
            </a:r>
            <a:r>
              <a:rPr lang="tr-TR" dirty="0" smtClean="0"/>
              <a:t>zayıflaması</a:t>
            </a:r>
            <a:r>
              <a:rPr lang="tr-TR" dirty="0"/>
              <a:t>. </a:t>
            </a:r>
            <a:endParaRPr lang="tr-TR" dirty="0" smtClean="0"/>
          </a:p>
          <a:p>
            <a:pPr algn="just">
              <a:buFont typeface="Wingdings" pitchFamily="2" charset="2"/>
              <a:buChar char="Ø"/>
            </a:pPr>
            <a:r>
              <a:rPr lang="tr-TR" dirty="0" smtClean="0"/>
              <a:t> ABD</a:t>
            </a:r>
            <a:r>
              <a:rPr lang="tr-TR" dirty="0"/>
              <a:t>, birinci konudaki endişesinde haklı çıkmakta çok gecikmedi. 1979 yılında İranlı öğrenciler bu ülkenin Tahran’daki büyükelçiliğini 444 gün boyunca işgal etmiş (Rehineler Krizi) ve diplomatlarını rehin almışlardı. Üstelik, ABD’nin düzenlediği rehine kurtarma operasyonu büyük bir </a:t>
            </a:r>
            <a:r>
              <a:rPr lang="tr-TR" dirty="0" smtClean="0"/>
              <a:t>fiyasko </a:t>
            </a:r>
            <a:r>
              <a:rPr lang="tr-TR" dirty="0"/>
              <a:t>ile sonuçlandığında, ABD ordusunun dünya gözündeki imajı neredeyse yerle bir </a:t>
            </a:r>
            <a:r>
              <a:rPr lang="tr-TR" dirty="0" smtClean="0"/>
              <a:t>olmuştu. </a:t>
            </a:r>
            <a:endParaRPr lang="tr-TR" dirty="0"/>
          </a:p>
        </p:txBody>
      </p:sp>
    </p:spTree>
    <p:extLst>
      <p:ext uri="{BB962C8B-B14F-4D97-AF65-F5344CB8AC3E}">
        <p14:creationId xmlns:p14="http://schemas.microsoft.com/office/powerpoint/2010/main" val="5958011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style>
          <a:lnRef idx="1">
            <a:schemeClr val="accent3"/>
          </a:lnRef>
          <a:fillRef idx="3">
            <a:schemeClr val="accent3"/>
          </a:fillRef>
          <a:effectRef idx="2">
            <a:schemeClr val="accent3"/>
          </a:effectRef>
          <a:fontRef idx="minor">
            <a:schemeClr val="lt1"/>
          </a:fontRef>
        </p:style>
        <p:txBody>
          <a:bodyPr>
            <a:normAutofit fontScale="90000"/>
          </a:bodyPr>
          <a:lstStyle/>
          <a:p>
            <a:r>
              <a:rPr lang="tr-TR" dirty="0"/>
              <a:t>İran İslam Devrimi Sonrası Dış Politika</a:t>
            </a:r>
          </a:p>
        </p:txBody>
      </p:sp>
      <p:sp>
        <p:nvSpPr>
          <p:cNvPr id="3" name="İçerik Yer Tutucusu 2"/>
          <p:cNvSpPr>
            <a:spLocks noGrp="1"/>
          </p:cNvSpPr>
          <p:nvPr>
            <p:ph idx="4294967295"/>
          </p:nvPr>
        </p:nvSpPr>
        <p:spPr>
          <a:xfrm>
            <a:off x="1331640" y="1600200"/>
            <a:ext cx="6897960" cy="4525963"/>
          </a:xfrm>
        </p:spPr>
        <p:txBody>
          <a:bodyPr>
            <a:noAutofit/>
          </a:bodyPr>
          <a:lstStyle/>
          <a:p>
            <a:pPr algn="just">
              <a:buFont typeface="Wingdings" pitchFamily="2" charset="2"/>
              <a:buChar char="Ø"/>
            </a:pPr>
            <a:r>
              <a:rPr lang="tr-TR" sz="2000" dirty="0"/>
              <a:t>İran İslam Devrimi’ni ABD, Sovyetler Birliği ve bölge ülkeleri açısından tehditkar kılan özellikleri şunlardı: </a:t>
            </a:r>
            <a:endParaRPr lang="tr-TR" sz="2000" dirty="0" smtClean="0"/>
          </a:p>
          <a:p>
            <a:pPr marL="0" indent="0" algn="just">
              <a:buNone/>
            </a:pPr>
            <a:r>
              <a:rPr lang="tr-TR" sz="2000" b="1" dirty="0" smtClean="0"/>
              <a:t>1</a:t>
            </a:r>
            <a:r>
              <a:rPr lang="tr-TR" sz="2000" b="1" dirty="0"/>
              <a:t>) </a:t>
            </a:r>
            <a:r>
              <a:rPr lang="tr-TR" sz="2000" dirty="0"/>
              <a:t>evrensel unsurları ön planda tutulan İslami ideoloji (</a:t>
            </a:r>
            <a:r>
              <a:rPr lang="tr-TR" sz="2000" dirty="0" err="1"/>
              <a:t>pan</a:t>
            </a:r>
            <a:r>
              <a:rPr lang="tr-TR" sz="2000" dirty="0"/>
              <a:t> </a:t>
            </a:r>
            <a:r>
              <a:rPr lang="tr-TR" sz="2000" dirty="0" err="1"/>
              <a:t>İslamizm</a:t>
            </a:r>
            <a:r>
              <a:rPr lang="tr-TR" sz="2000" dirty="0"/>
              <a:t>), </a:t>
            </a:r>
            <a:endParaRPr lang="tr-TR" sz="2000" dirty="0" smtClean="0"/>
          </a:p>
          <a:p>
            <a:pPr marL="0" indent="0" algn="just">
              <a:buNone/>
            </a:pPr>
            <a:r>
              <a:rPr lang="tr-TR" sz="2000" b="1" dirty="0" smtClean="0"/>
              <a:t>2</a:t>
            </a:r>
            <a:r>
              <a:rPr lang="tr-TR" sz="2000" b="1" dirty="0"/>
              <a:t>) </a:t>
            </a:r>
            <a:r>
              <a:rPr lang="tr-TR" sz="2000" dirty="0"/>
              <a:t>bu ideoloji etrafında oluşturulan anti-emperyalist mesajlar, </a:t>
            </a:r>
            <a:endParaRPr lang="tr-TR" sz="2000" dirty="0" smtClean="0"/>
          </a:p>
          <a:p>
            <a:pPr marL="0" indent="0" algn="just">
              <a:buNone/>
            </a:pPr>
            <a:r>
              <a:rPr lang="tr-TR" sz="2000" b="1" dirty="0" smtClean="0"/>
              <a:t>3</a:t>
            </a:r>
            <a:r>
              <a:rPr lang="tr-TR" sz="2000" b="1" dirty="0"/>
              <a:t>) </a:t>
            </a:r>
            <a:r>
              <a:rPr lang="tr-TR" sz="2000" dirty="0"/>
              <a:t>daha çok bölgedeki Şii toplulukları etkileyebilecek devrimci Şii yorum ve bu yoruma bağlı oluşturulan monarşi karşıtlığı, </a:t>
            </a:r>
            <a:endParaRPr lang="tr-TR" sz="2000" dirty="0" smtClean="0"/>
          </a:p>
          <a:p>
            <a:pPr marL="0" indent="0" algn="just">
              <a:buNone/>
            </a:pPr>
            <a:r>
              <a:rPr lang="tr-TR" sz="2000" b="1" dirty="0" smtClean="0"/>
              <a:t>4</a:t>
            </a:r>
            <a:r>
              <a:rPr lang="tr-TR" sz="2000" b="1" dirty="0"/>
              <a:t>) </a:t>
            </a:r>
            <a:r>
              <a:rPr lang="tr-TR" sz="2000" dirty="0"/>
              <a:t>petrolün ve Körfez Bölgesi’nin güvenliği. </a:t>
            </a:r>
            <a:endParaRPr lang="tr-TR" sz="2000" dirty="0" smtClean="0"/>
          </a:p>
          <a:p>
            <a:pPr algn="just">
              <a:buFont typeface="Wingdings" pitchFamily="2" charset="2"/>
              <a:buChar char="Ø"/>
            </a:pPr>
            <a:r>
              <a:rPr lang="tr-TR" sz="2000" dirty="0" smtClean="0"/>
              <a:t>Devrimin </a:t>
            </a:r>
            <a:r>
              <a:rPr lang="tr-TR" sz="2000" dirty="0" err="1"/>
              <a:t>müstekbir-mustazaf</a:t>
            </a:r>
            <a:r>
              <a:rPr lang="tr-TR" sz="2000" dirty="0"/>
              <a:t> ayırımı, İslam kardeşliğine dayalı birlik aratışları ve monarşi </a:t>
            </a:r>
            <a:r>
              <a:rPr lang="tr-TR" sz="2000" dirty="0" smtClean="0"/>
              <a:t>karşıtlığına </a:t>
            </a:r>
            <a:r>
              <a:rPr lang="tr-TR" sz="2000" dirty="0"/>
              <a:t>dayanan mesajları çok rahat biçimde Osmanlı sonrasında İslam dünyasında çeşitli versiyonları denenen milliyetçilik ve sosyalizm akımlarının yerini alabilirdi. </a:t>
            </a:r>
          </a:p>
        </p:txBody>
      </p:sp>
    </p:spTree>
    <p:extLst>
      <p:ext uri="{BB962C8B-B14F-4D97-AF65-F5344CB8AC3E}">
        <p14:creationId xmlns:p14="http://schemas.microsoft.com/office/powerpoint/2010/main" val="21355776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style>
          <a:lnRef idx="1">
            <a:schemeClr val="accent3"/>
          </a:lnRef>
          <a:fillRef idx="3">
            <a:schemeClr val="accent3"/>
          </a:fillRef>
          <a:effectRef idx="2">
            <a:schemeClr val="accent3"/>
          </a:effectRef>
          <a:fontRef idx="minor">
            <a:schemeClr val="lt1"/>
          </a:fontRef>
        </p:style>
        <p:txBody>
          <a:bodyPr>
            <a:normAutofit fontScale="90000"/>
          </a:bodyPr>
          <a:lstStyle/>
          <a:p>
            <a:r>
              <a:rPr lang="tr-TR" dirty="0"/>
              <a:t>İran İslam Devrimi Sonrası Dış Politika</a:t>
            </a:r>
          </a:p>
        </p:txBody>
      </p:sp>
      <p:sp>
        <p:nvSpPr>
          <p:cNvPr id="3" name="İçerik Yer Tutucusu 2"/>
          <p:cNvSpPr>
            <a:spLocks noGrp="1"/>
          </p:cNvSpPr>
          <p:nvPr>
            <p:ph idx="4294967295"/>
          </p:nvPr>
        </p:nvSpPr>
        <p:spPr>
          <a:xfrm>
            <a:off x="1475656" y="1600200"/>
            <a:ext cx="6753944" cy="4525963"/>
          </a:xfrm>
        </p:spPr>
        <p:txBody>
          <a:bodyPr>
            <a:normAutofit/>
          </a:bodyPr>
          <a:lstStyle/>
          <a:p>
            <a:pPr algn="just">
              <a:buFont typeface="Wingdings" pitchFamily="2" charset="2"/>
              <a:buChar char="Ø"/>
            </a:pPr>
            <a:r>
              <a:rPr lang="tr-TR" sz="2400" dirty="0"/>
              <a:t>Devrimin Basra Körfezi’ndeki etkisi daha derinden olmuştur. Devrim’in hemen akabinde, devrimci dalga ile yüzleşen Irak diktatörü Saddam Hüseyin, çeşitli bahaneleri öne sürerek İran’a savaş açmaktan çekinmemişti (İran Irak Savaşı 1980-1988</a:t>
            </a:r>
            <a:r>
              <a:rPr lang="tr-TR" sz="2400" dirty="0" smtClean="0"/>
              <a:t>).</a:t>
            </a:r>
          </a:p>
          <a:p>
            <a:pPr algn="just">
              <a:buFont typeface="Wingdings" pitchFamily="2" charset="2"/>
              <a:buChar char="Ø"/>
            </a:pPr>
            <a:r>
              <a:rPr lang="tr-TR" sz="2400" dirty="0" smtClean="0"/>
              <a:t> </a:t>
            </a:r>
            <a:r>
              <a:rPr lang="tr-TR" sz="2400" dirty="0"/>
              <a:t>Bu savaş sekiz yıl sürmüş, ABD ve diğer komşu devletlerin beklediği gibi, her iki ülkenin de önemli beşeri ve mali kaynağının yok olmasına sebep olmuş, hem İran’ı, hem de Irak’ı uzun süre için açık bir tehdit olmaktan neredeyse </a:t>
            </a:r>
            <a:r>
              <a:rPr lang="tr-TR" sz="2400" dirty="0" smtClean="0"/>
              <a:t>çıkarmıştır.</a:t>
            </a:r>
            <a:endParaRPr lang="tr-TR" sz="2400" dirty="0"/>
          </a:p>
        </p:txBody>
      </p:sp>
    </p:spTree>
    <p:extLst>
      <p:ext uri="{BB962C8B-B14F-4D97-AF65-F5344CB8AC3E}">
        <p14:creationId xmlns:p14="http://schemas.microsoft.com/office/powerpoint/2010/main" val="39547681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style>
          <a:lnRef idx="1">
            <a:schemeClr val="accent3"/>
          </a:lnRef>
          <a:fillRef idx="3">
            <a:schemeClr val="accent3"/>
          </a:fillRef>
          <a:effectRef idx="2">
            <a:schemeClr val="accent3"/>
          </a:effectRef>
          <a:fontRef idx="minor">
            <a:schemeClr val="lt1"/>
          </a:fontRef>
        </p:style>
        <p:txBody>
          <a:bodyPr>
            <a:normAutofit fontScale="90000"/>
          </a:bodyPr>
          <a:lstStyle/>
          <a:p>
            <a:r>
              <a:rPr lang="tr-TR" dirty="0"/>
              <a:t>İran İslam Devrimi Sonrası Dış Politika</a:t>
            </a:r>
          </a:p>
        </p:txBody>
      </p:sp>
      <p:sp>
        <p:nvSpPr>
          <p:cNvPr id="3" name="İçerik Yer Tutucusu 2"/>
          <p:cNvSpPr>
            <a:spLocks noGrp="1"/>
          </p:cNvSpPr>
          <p:nvPr>
            <p:ph idx="4294967295"/>
          </p:nvPr>
        </p:nvSpPr>
        <p:spPr>
          <a:xfrm>
            <a:off x="1331640" y="1600200"/>
            <a:ext cx="6897960" cy="4525963"/>
          </a:xfrm>
        </p:spPr>
        <p:txBody>
          <a:bodyPr>
            <a:normAutofit lnSpcReduction="10000"/>
          </a:bodyPr>
          <a:lstStyle/>
          <a:p>
            <a:pPr algn="just">
              <a:buFont typeface="Wingdings" pitchFamily="2" charset="2"/>
              <a:buChar char="Ø"/>
            </a:pPr>
            <a:r>
              <a:rPr lang="tr-TR" sz="2400" dirty="0"/>
              <a:t>İran’ın devrimden sonra ilişkilerinin en çok bozulduğu ülkelerden birisi de Suudi Arabistan’dır. Bu ülke ile ilişkilerin çerçevesini ABD ile ilişkiler, </a:t>
            </a:r>
            <a:r>
              <a:rPr lang="tr-TR" sz="2400" dirty="0" err="1"/>
              <a:t>İslama</a:t>
            </a:r>
            <a:r>
              <a:rPr lang="tr-TR" sz="2400" dirty="0"/>
              <a:t> farklı bakış (mezhep, monarşi, </a:t>
            </a:r>
            <a:r>
              <a:rPr lang="tr-TR" sz="2400" dirty="0" err="1"/>
              <a:t>vs</a:t>
            </a:r>
            <a:r>
              <a:rPr lang="tr-TR" sz="2400" dirty="0"/>
              <a:t>), Körfez hakimiyeti ve petrol politikaları oluşturmaktadır. </a:t>
            </a:r>
            <a:endParaRPr lang="tr-TR" sz="2400" dirty="0" smtClean="0"/>
          </a:p>
          <a:p>
            <a:pPr algn="just">
              <a:buFont typeface="Wingdings" pitchFamily="2" charset="2"/>
              <a:buChar char="Ø"/>
            </a:pPr>
            <a:r>
              <a:rPr lang="tr-TR" sz="2400" dirty="0" smtClean="0"/>
              <a:t>Farklı </a:t>
            </a:r>
            <a:r>
              <a:rPr lang="tr-TR" sz="2400" dirty="0"/>
              <a:t>İslami yorumlar en fazla Hac konusunda iki ülke arasında ciddi sorunlara yol açmış, bu şekilde İslam dünyasını etkilemeyi isteyen iki ülke zaman zaman karşı karşıya gelmişlerdir. </a:t>
            </a:r>
            <a:r>
              <a:rPr lang="tr-TR" sz="2400" dirty="0" err="1"/>
              <a:t>İslamın</a:t>
            </a:r>
            <a:r>
              <a:rPr lang="tr-TR" sz="2400" dirty="0"/>
              <a:t> devrimci yorumu ile geleneksel yorumu arasındaki tartışmalar iki ülke arasında ciddi gerginliklere yol açmıştır. </a:t>
            </a:r>
          </a:p>
        </p:txBody>
      </p:sp>
    </p:spTree>
    <p:extLst>
      <p:ext uri="{BB962C8B-B14F-4D97-AF65-F5344CB8AC3E}">
        <p14:creationId xmlns:p14="http://schemas.microsoft.com/office/powerpoint/2010/main" val="19579250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style>
          <a:lnRef idx="1">
            <a:schemeClr val="accent3"/>
          </a:lnRef>
          <a:fillRef idx="3">
            <a:schemeClr val="accent3"/>
          </a:fillRef>
          <a:effectRef idx="2">
            <a:schemeClr val="accent3"/>
          </a:effectRef>
          <a:fontRef idx="minor">
            <a:schemeClr val="lt1"/>
          </a:fontRef>
        </p:style>
        <p:txBody>
          <a:bodyPr>
            <a:normAutofit fontScale="90000"/>
          </a:bodyPr>
          <a:lstStyle/>
          <a:p>
            <a:r>
              <a:rPr lang="tr-TR" dirty="0"/>
              <a:t>İran İslam Devrimi Sonrası Dış Politika</a:t>
            </a:r>
          </a:p>
        </p:txBody>
      </p:sp>
      <p:sp>
        <p:nvSpPr>
          <p:cNvPr id="3" name="İçerik Yer Tutucusu 2"/>
          <p:cNvSpPr>
            <a:spLocks noGrp="1"/>
          </p:cNvSpPr>
          <p:nvPr>
            <p:ph idx="4294967295"/>
          </p:nvPr>
        </p:nvSpPr>
        <p:spPr>
          <a:xfrm>
            <a:off x="1043608" y="1600200"/>
            <a:ext cx="7185992" cy="4525963"/>
          </a:xfrm>
        </p:spPr>
        <p:txBody>
          <a:bodyPr>
            <a:normAutofit/>
          </a:bodyPr>
          <a:lstStyle/>
          <a:p>
            <a:pPr algn="just">
              <a:buFont typeface="Wingdings" pitchFamily="2" charset="2"/>
              <a:buChar char="Ø"/>
            </a:pPr>
            <a:r>
              <a:rPr lang="tr-TR" sz="2400" dirty="0"/>
              <a:t>Devrimden sonra İran’ın ilişkilerinin ciddi olarak bozulmadığı ülkelerden birisi de Türkiye’dir. Birbirlerine düşman olarak değerlendirilen (laik yönetim-dini yönetim, Sünni toplum-Şii toplum ve devlet) iki ülkenin en azından ticari açıdan bu kadar iyi bir performans göstermeleri araştırılmaya değer. Ancak birkaç noktada bu durumun açıklaması yapılabilir. </a:t>
            </a:r>
          </a:p>
        </p:txBody>
      </p:sp>
    </p:spTree>
    <p:extLst>
      <p:ext uri="{BB962C8B-B14F-4D97-AF65-F5344CB8AC3E}">
        <p14:creationId xmlns:p14="http://schemas.microsoft.com/office/powerpoint/2010/main" val="20862838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style>
          <a:lnRef idx="1">
            <a:schemeClr val="accent3"/>
          </a:lnRef>
          <a:fillRef idx="3">
            <a:schemeClr val="accent3"/>
          </a:fillRef>
          <a:effectRef idx="2">
            <a:schemeClr val="accent3"/>
          </a:effectRef>
          <a:fontRef idx="minor">
            <a:schemeClr val="lt1"/>
          </a:fontRef>
        </p:style>
        <p:txBody>
          <a:bodyPr>
            <a:normAutofit fontScale="90000"/>
          </a:bodyPr>
          <a:lstStyle/>
          <a:p>
            <a:r>
              <a:rPr lang="tr-TR" dirty="0"/>
              <a:t>İran İslam Devrimi Sonrası Dış Politika</a:t>
            </a:r>
          </a:p>
        </p:txBody>
      </p:sp>
      <p:sp>
        <p:nvSpPr>
          <p:cNvPr id="3" name="İçerik Yer Tutucusu 2"/>
          <p:cNvSpPr>
            <a:spLocks noGrp="1"/>
          </p:cNvSpPr>
          <p:nvPr>
            <p:ph idx="4294967295"/>
          </p:nvPr>
        </p:nvSpPr>
        <p:spPr>
          <a:xfrm>
            <a:off x="971600" y="1600200"/>
            <a:ext cx="7258000" cy="4525963"/>
          </a:xfrm>
        </p:spPr>
        <p:txBody>
          <a:bodyPr>
            <a:normAutofit fontScale="70000" lnSpcReduction="20000"/>
          </a:bodyPr>
          <a:lstStyle/>
          <a:p>
            <a:pPr>
              <a:buFont typeface="Wingdings" pitchFamily="2" charset="2"/>
              <a:buChar char="Ø"/>
            </a:pPr>
            <a:r>
              <a:rPr lang="tr-TR" dirty="0"/>
              <a:t>Birincisi, Türkiye İran için bir geçiş noktasıdır ve özellikle ilk yıllarda Irak ile yaptığı savaş esnasında ihtiyaç duyduğu her türlü lojistiğin transfer üssü Türkiye olmuştur. Türkiye kapısının kapanması İran için yıkıcı sonuçlar doğurabilir. </a:t>
            </a:r>
            <a:endParaRPr lang="tr-TR" dirty="0" smtClean="0"/>
          </a:p>
          <a:p>
            <a:pPr>
              <a:buFont typeface="Wingdings" pitchFamily="2" charset="2"/>
              <a:buChar char="Ø"/>
            </a:pPr>
            <a:r>
              <a:rPr lang="tr-TR" dirty="0" smtClean="0"/>
              <a:t>İkincisi</a:t>
            </a:r>
            <a:r>
              <a:rPr lang="tr-TR" dirty="0"/>
              <a:t>, ABD ve batıyla siyasi diyaloğu kesmiş bir ülke olan İran’ın Türkiye üzerinden bu iletişimi sağlaması pratik bir gerekliliktir ve İran bunu kesmeyi istememiştir. </a:t>
            </a:r>
            <a:endParaRPr lang="tr-TR" dirty="0" smtClean="0"/>
          </a:p>
          <a:p>
            <a:pPr>
              <a:buFont typeface="Wingdings" pitchFamily="2" charset="2"/>
              <a:buChar char="Ø"/>
            </a:pPr>
            <a:r>
              <a:rPr lang="tr-TR" dirty="0" smtClean="0"/>
              <a:t>Üçüncüsü</a:t>
            </a:r>
            <a:r>
              <a:rPr lang="tr-TR" dirty="0"/>
              <a:t>, etrafında yeterince çok sayıda düşman ile kuşatılan İran bu düşmanlar </a:t>
            </a:r>
            <a:r>
              <a:rPr lang="tr-TR" dirty="0" err="1"/>
              <a:t>safhına</a:t>
            </a:r>
            <a:r>
              <a:rPr lang="tr-TR" dirty="0"/>
              <a:t> Türkiye’yi de katmak istememiştir. </a:t>
            </a:r>
            <a:endParaRPr lang="tr-TR" dirty="0" smtClean="0"/>
          </a:p>
          <a:p>
            <a:pPr>
              <a:buFont typeface="Wingdings" pitchFamily="2" charset="2"/>
              <a:buChar char="Ø"/>
            </a:pPr>
            <a:r>
              <a:rPr lang="tr-TR" dirty="0" smtClean="0"/>
              <a:t>Dördüncüsü</a:t>
            </a:r>
            <a:r>
              <a:rPr lang="tr-TR" dirty="0"/>
              <a:t>, İran ve Türkiye toplumları birbirleri ile ortak noktaları çok olan ve tarihsel olarak </a:t>
            </a:r>
            <a:r>
              <a:rPr lang="tr-TR" dirty="0" err="1"/>
              <a:t>içiçe</a:t>
            </a:r>
            <a:r>
              <a:rPr lang="tr-TR" dirty="0"/>
              <a:t> yaşamış toplumlardır</a:t>
            </a:r>
          </a:p>
        </p:txBody>
      </p:sp>
    </p:spTree>
    <p:extLst>
      <p:ext uri="{BB962C8B-B14F-4D97-AF65-F5344CB8AC3E}">
        <p14:creationId xmlns:p14="http://schemas.microsoft.com/office/powerpoint/2010/main" val="12320378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style>
          <a:lnRef idx="1">
            <a:schemeClr val="accent3"/>
          </a:lnRef>
          <a:fillRef idx="3">
            <a:schemeClr val="accent3"/>
          </a:fillRef>
          <a:effectRef idx="2">
            <a:schemeClr val="accent3"/>
          </a:effectRef>
          <a:fontRef idx="minor">
            <a:schemeClr val="lt1"/>
          </a:fontRef>
        </p:style>
        <p:txBody>
          <a:bodyPr>
            <a:normAutofit fontScale="90000"/>
          </a:bodyPr>
          <a:lstStyle/>
          <a:p>
            <a:r>
              <a:rPr lang="tr-TR" dirty="0"/>
              <a:t>İran İslam Devrimi Sonrası Dış Politika</a:t>
            </a:r>
          </a:p>
        </p:txBody>
      </p:sp>
      <p:sp>
        <p:nvSpPr>
          <p:cNvPr id="3" name="İçerik Yer Tutucusu 2"/>
          <p:cNvSpPr>
            <a:spLocks noGrp="1"/>
          </p:cNvSpPr>
          <p:nvPr>
            <p:ph idx="4294967295"/>
          </p:nvPr>
        </p:nvSpPr>
        <p:spPr>
          <a:xfrm>
            <a:off x="0" y="1600200"/>
            <a:ext cx="8229600" cy="4525963"/>
          </a:xfrm>
        </p:spPr>
        <p:txBody>
          <a:bodyPr>
            <a:normAutofit/>
          </a:bodyPr>
          <a:lstStyle/>
          <a:p>
            <a:pPr>
              <a:buFont typeface="Wingdings" pitchFamily="2" charset="2"/>
              <a:buChar char="Ø"/>
            </a:pPr>
            <a:r>
              <a:rPr lang="tr-TR" dirty="0"/>
              <a:t>İran’ın devrim sonrası Türkiye politikası daha çok pragmatik kaygılarla oluşturulmuş ve bugüne kadar büyük bir sorun yaşanmadan gelmiştir. </a:t>
            </a:r>
          </a:p>
        </p:txBody>
      </p:sp>
    </p:spTree>
    <p:extLst>
      <p:ext uri="{BB962C8B-B14F-4D97-AF65-F5344CB8AC3E}">
        <p14:creationId xmlns:p14="http://schemas.microsoft.com/office/powerpoint/2010/main" val="37061651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style>
          <a:lnRef idx="1">
            <a:schemeClr val="accent3"/>
          </a:lnRef>
          <a:fillRef idx="3">
            <a:schemeClr val="accent3"/>
          </a:fillRef>
          <a:effectRef idx="2">
            <a:schemeClr val="accent3"/>
          </a:effectRef>
          <a:fontRef idx="minor">
            <a:schemeClr val="lt1"/>
          </a:fontRef>
        </p:style>
        <p:txBody>
          <a:bodyPr>
            <a:normAutofit fontScale="90000"/>
          </a:bodyPr>
          <a:lstStyle/>
          <a:p>
            <a:r>
              <a:rPr lang="tr-TR" dirty="0"/>
              <a:t>İran İslam Devrimi Sonrası Dış Politika</a:t>
            </a:r>
          </a:p>
        </p:txBody>
      </p:sp>
      <p:sp>
        <p:nvSpPr>
          <p:cNvPr id="3" name="İçerik Yer Tutucusu 2"/>
          <p:cNvSpPr>
            <a:spLocks noGrp="1"/>
          </p:cNvSpPr>
          <p:nvPr>
            <p:ph idx="4294967295"/>
          </p:nvPr>
        </p:nvSpPr>
        <p:spPr>
          <a:xfrm>
            <a:off x="1187624" y="1600200"/>
            <a:ext cx="7041976" cy="4525963"/>
          </a:xfrm>
        </p:spPr>
        <p:txBody>
          <a:bodyPr>
            <a:normAutofit lnSpcReduction="10000"/>
          </a:bodyPr>
          <a:lstStyle/>
          <a:p>
            <a:pPr algn="just">
              <a:buFont typeface="Wingdings" pitchFamily="2" charset="2"/>
              <a:buChar char="Ø"/>
            </a:pPr>
            <a:r>
              <a:rPr lang="tr-TR" sz="2400" dirty="0"/>
              <a:t>Petrol her iki dönemde de en önemli dış politika araçlarından birisi olarak kullanılmıştır. Şah bu stratejik doğal madeni, İngiltere ve Sovyetler Birliği’ne karşı kullanmayı denemiş, petrolden elde ettiği gelirleri ABD silahlarına aktararak bu ülkenin desteğini aramış, bu şekilde güçlü bir orduya sahip olarak Körfez bölgesini yönlendirmeyi denemiştir. </a:t>
            </a:r>
            <a:endParaRPr lang="tr-TR" sz="2400" dirty="0" smtClean="0"/>
          </a:p>
          <a:p>
            <a:pPr algn="just">
              <a:buFont typeface="Wingdings" pitchFamily="2" charset="2"/>
              <a:buChar char="Ø"/>
            </a:pPr>
            <a:r>
              <a:rPr lang="tr-TR" sz="2400" dirty="0" smtClean="0"/>
              <a:t>Devrim </a:t>
            </a:r>
            <a:r>
              <a:rPr lang="tr-TR" sz="2400" dirty="0"/>
              <a:t>sonrasında ise, petrol bu defa ABD ambargosunun etkisiz hale getirilmesi için devreye sokulmuştur. Petrolün de sağladığı imkanlarla ekonomik açıdan Avrupa ülkeleri, askeri açıdan ise Rusya ve Çin ile yakın işbirliğine girişilmiştir.</a:t>
            </a:r>
          </a:p>
        </p:txBody>
      </p:sp>
    </p:spTree>
    <p:extLst>
      <p:ext uri="{BB962C8B-B14F-4D97-AF65-F5344CB8AC3E}">
        <p14:creationId xmlns:p14="http://schemas.microsoft.com/office/powerpoint/2010/main" val="13060440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style>
          <a:lnRef idx="1">
            <a:schemeClr val="accent3"/>
          </a:lnRef>
          <a:fillRef idx="3">
            <a:schemeClr val="accent3"/>
          </a:fillRef>
          <a:effectRef idx="2">
            <a:schemeClr val="accent3"/>
          </a:effectRef>
          <a:fontRef idx="minor">
            <a:schemeClr val="lt1"/>
          </a:fontRef>
        </p:style>
        <p:txBody>
          <a:bodyPr/>
          <a:lstStyle/>
          <a:p>
            <a:r>
              <a:rPr lang="tr-TR" dirty="0"/>
              <a:t>İRAN İSLAM DEVRİMİ</a:t>
            </a:r>
          </a:p>
        </p:txBody>
      </p:sp>
      <p:sp>
        <p:nvSpPr>
          <p:cNvPr id="3" name="İçerik Yer Tutucusu 2"/>
          <p:cNvSpPr>
            <a:spLocks noGrp="1"/>
          </p:cNvSpPr>
          <p:nvPr>
            <p:ph idx="4294967295"/>
          </p:nvPr>
        </p:nvSpPr>
        <p:spPr>
          <a:xfrm>
            <a:off x="1259632" y="1600201"/>
            <a:ext cx="6969968" cy="1828800"/>
          </a:xfrm>
        </p:spPr>
        <p:txBody>
          <a:bodyPr>
            <a:normAutofit fontScale="92500"/>
          </a:bodyPr>
          <a:lstStyle/>
          <a:p>
            <a:pPr marL="82296" indent="0" algn="just">
              <a:buNone/>
            </a:pPr>
            <a:r>
              <a:rPr lang="tr-TR" sz="2000" dirty="0"/>
              <a:t>İran Devrimi köklü bir monarşiyi sonlandırmıştır. Bu açıdan monarşi karşıtı olması doğaldır. Ancak, diğer monarşi karşıtı devrim veya hareketlerin aksine, İranlı devrimciler bu özelliği İslam içerisinde bir doktrin haline getirmişler ve aslında İslam siyasi anlayışının monarşi karşıtı olduğunun, bu yüzden İslam dünyasında monarşi yönetimlerinin sona ermesi gerektiğinin propagandasını yapmışlardır. </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3696856"/>
            <a:ext cx="4680520" cy="2995985"/>
          </a:xfrm>
          <a:prstGeom prst="rect">
            <a:avLst/>
          </a:prstGeom>
        </p:spPr>
      </p:pic>
    </p:spTree>
    <p:extLst>
      <p:ext uri="{BB962C8B-B14F-4D97-AF65-F5344CB8AC3E}">
        <p14:creationId xmlns:p14="http://schemas.microsoft.com/office/powerpoint/2010/main" val="2823912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style>
          <a:lnRef idx="1">
            <a:schemeClr val="accent3"/>
          </a:lnRef>
          <a:fillRef idx="3">
            <a:schemeClr val="accent3"/>
          </a:fillRef>
          <a:effectRef idx="2">
            <a:schemeClr val="accent3"/>
          </a:effectRef>
          <a:fontRef idx="minor">
            <a:schemeClr val="lt1"/>
          </a:fontRef>
        </p:style>
        <p:txBody>
          <a:bodyPr/>
          <a:lstStyle/>
          <a:p>
            <a:r>
              <a:rPr lang="tr-TR" dirty="0" smtClean="0"/>
              <a:t>İRAN</a:t>
            </a:r>
            <a:endParaRPr lang="tr-TR" dirty="0"/>
          </a:p>
        </p:txBody>
      </p:sp>
      <p:sp>
        <p:nvSpPr>
          <p:cNvPr id="3" name="İçerik Yer Tutucusu 2"/>
          <p:cNvSpPr>
            <a:spLocks noGrp="1"/>
          </p:cNvSpPr>
          <p:nvPr>
            <p:ph idx="4294967295"/>
          </p:nvPr>
        </p:nvSpPr>
        <p:spPr>
          <a:xfrm>
            <a:off x="1691680" y="1600200"/>
            <a:ext cx="6537920" cy="4525963"/>
          </a:xfrm>
        </p:spPr>
        <p:txBody>
          <a:bodyPr>
            <a:noAutofit/>
          </a:bodyPr>
          <a:lstStyle/>
          <a:p>
            <a:pPr algn="just"/>
            <a:r>
              <a:rPr lang="tr-TR" sz="2000" dirty="0"/>
              <a:t>İran, günümüzde dünyadaki tek Şii devleti olmakla beraber, içinde birçok din ve mezhep gruplarını da bulundurmaktadır. Bununla beraber İran anayasasının 13. Maddesine göre, yalnızca Zerdüşti, Musevi, </a:t>
            </a:r>
            <a:r>
              <a:rPr lang="tr-TR" sz="2000" dirty="0" smtClean="0"/>
              <a:t>Hristiyan, </a:t>
            </a:r>
            <a:r>
              <a:rPr lang="tr-TR" sz="2000" dirty="0"/>
              <a:t>İranlılar, devletçe tanınmış ve dini merasimlerini gerçekleştirme iznine sahip </a:t>
            </a:r>
            <a:r>
              <a:rPr lang="tr-TR" sz="2000" dirty="0" smtClean="0"/>
              <a:t>azınlıklardır.</a:t>
            </a:r>
            <a:endParaRPr lang="tr-TR" sz="2000" dirty="0"/>
          </a:p>
          <a:p>
            <a:pPr algn="just"/>
            <a:r>
              <a:rPr lang="tr-TR" sz="2000" dirty="0"/>
              <a:t>İran’da etnik </a:t>
            </a:r>
            <a:r>
              <a:rPr lang="tr-TR" sz="2000" dirty="0" smtClean="0"/>
              <a:t>yapı </a:t>
            </a:r>
            <a:r>
              <a:rPr lang="tr-TR" sz="2000" dirty="0"/>
              <a:t>“Fars %51, Azeri %24, </a:t>
            </a:r>
            <a:r>
              <a:rPr lang="tr-TR" sz="2000" dirty="0" err="1"/>
              <a:t>Gileki</a:t>
            </a:r>
            <a:r>
              <a:rPr lang="tr-TR" sz="2000" dirty="0"/>
              <a:t> ve </a:t>
            </a:r>
            <a:r>
              <a:rPr lang="tr-TR" sz="2000" dirty="0" err="1"/>
              <a:t>Mazanderani</a:t>
            </a:r>
            <a:r>
              <a:rPr lang="tr-TR" sz="2000" dirty="0"/>
              <a:t> %8, Kürt %7, Arap %3, </a:t>
            </a:r>
            <a:r>
              <a:rPr lang="tr-TR" sz="2000" dirty="0" err="1"/>
              <a:t>Lur</a:t>
            </a:r>
            <a:r>
              <a:rPr lang="tr-TR" sz="2000" dirty="0"/>
              <a:t> %2, </a:t>
            </a:r>
            <a:r>
              <a:rPr lang="tr-TR" sz="2000" dirty="0" err="1"/>
              <a:t>Beluci</a:t>
            </a:r>
            <a:r>
              <a:rPr lang="tr-TR" sz="2000" dirty="0"/>
              <a:t> % 2,Türkmen % 2, diğer % 1.”</a:t>
            </a:r>
            <a:r>
              <a:rPr lang="tr-TR" sz="2000" dirty="0" smtClean="0"/>
              <a:t>68</a:t>
            </a:r>
            <a:endParaRPr lang="tr-TR" sz="2000" dirty="0"/>
          </a:p>
        </p:txBody>
      </p:sp>
    </p:spTree>
    <p:extLst>
      <p:ext uri="{BB962C8B-B14F-4D97-AF65-F5344CB8AC3E}">
        <p14:creationId xmlns:p14="http://schemas.microsoft.com/office/powerpoint/2010/main" val="29406410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style>
          <a:lnRef idx="1">
            <a:schemeClr val="accent3"/>
          </a:lnRef>
          <a:fillRef idx="3">
            <a:schemeClr val="accent3"/>
          </a:fillRef>
          <a:effectRef idx="2">
            <a:schemeClr val="accent3"/>
          </a:effectRef>
          <a:fontRef idx="minor">
            <a:schemeClr val="lt1"/>
          </a:fontRef>
        </p:style>
        <p:txBody>
          <a:bodyPr/>
          <a:lstStyle/>
          <a:p>
            <a:r>
              <a:rPr lang="tr-TR" dirty="0" smtClean="0"/>
              <a:t>Kaynakça</a:t>
            </a:r>
            <a:endParaRPr lang="tr-TR" dirty="0"/>
          </a:p>
        </p:txBody>
      </p:sp>
      <p:sp>
        <p:nvSpPr>
          <p:cNvPr id="3" name="İçerik Yer Tutucusu 2"/>
          <p:cNvSpPr>
            <a:spLocks noGrp="1"/>
          </p:cNvSpPr>
          <p:nvPr>
            <p:ph idx="4294967295"/>
          </p:nvPr>
        </p:nvSpPr>
        <p:spPr>
          <a:xfrm>
            <a:off x="971600" y="1600200"/>
            <a:ext cx="7258000" cy="4525963"/>
          </a:xfrm>
        </p:spPr>
        <p:txBody>
          <a:bodyPr>
            <a:normAutofit/>
          </a:bodyPr>
          <a:lstStyle/>
          <a:p>
            <a:pPr algn="just">
              <a:buFont typeface="Wingdings" pitchFamily="2" charset="2"/>
              <a:buChar char="§"/>
            </a:pPr>
            <a:r>
              <a:rPr lang="tr-TR" sz="2000" dirty="0"/>
              <a:t>Akkoyunlu, Eser Nilüfer, (2009), İslam Devrimi`nin İran Siyasal Hayatı Üzerindeki Etkisi, Yayınlanmamış Yüksek Lisans Tezi, Kocaeli: Kocaeli Üniversitesi Sosyal Bilimler Enstitüsü. </a:t>
            </a:r>
            <a:endParaRPr lang="tr-TR" sz="2000" dirty="0" smtClean="0"/>
          </a:p>
          <a:p>
            <a:pPr algn="just">
              <a:buFont typeface="Wingdings" pitchFamily="2" charset="2"/>
              <a:buChar char="§"/>
            </a:pPr>
            <a:r>
              <a:rPr lang="tr-TR" sz="2000" dirty="0" smtClean="0"/>
              <a:t>Anadolu </a:t>
            </a:r>
            <a:r>
              <a:rPr lang="tr-TR" sz="2000" dirty="0"/>
              <a:t>Ajansı, (2016), İran Sisteminde Mutlak Liderin Belirleyiciliği, http://aa.com. tr/tr/</a:t>
            </a:r>
            <a:r>
              <a:rPr lang="tr-TR" sz="2000" dirty="0" err="1"/>
              <a:t>dunya</a:t>
            </a:r>
            <a:r>
              <a:rPr lang="tr-TR" sz="2000" dirty="0"/>
              <a:t>/</a:t>
            </a:r>
            <a:r>
              <a:rPr lang="tr-TR" sz="2000" dirty="0" err="1"/>
              <a:t>iran</a:t>
            </a:r>
            <a:r>
              <a:rPr lang="tr-TR" sz="2000" dirty="0"/>
              <a:t>-sisteminde-mutlak-liderin-</a:t>
            </a:r>
            <a:r>
              <a:rPr lang="tr-TR" sz="2000" dirty="0" err="1"/>
              <a:t>belirleyiciligi</a:t>
            </a:r>
            <a:r>
              <a:rPr lang="tr-TR" sz="2000" dirty="0"/>
              <a:t>/510095, E.T. 07 Ocak </a:t>
            </a:r>
            <a:r>
              <a:rPr lang="tr-TR" sz="2000" dirty="0" smtClean="0"/>
              <a:t>2018</a:t>
            </a:r>
          </a:p>
          <a:p>
            <a:pPr algn="just">
              <a:buFont typeface="Wingdings" pitchFamily="2" charset="2"/>
              <a:buChar char="§"/>
            </a:pPr>
            <a:r>
              <a:rPr lang="tr-TR" sz="2000" dirty="0"/>
              <a:t>Kartal, Filiz, (2016), “İran İslam Devrimi: Aykırı Bir Devrimin Arka Planı”, Doğu Batı Düşünce Dergisi, C.20, S.79, Ankara, s.161-182.</a:t>
            </a:r>
          </a:p>
        </p:txBody>
      </p:sp>
    </p:spTree>
    <p:extLst>
      <p:ext uri="{BB962C8B-B14F-4D97-AF65-F5344CB8AC3E}">
        <p14:creationId xmlns:p14="http://schemas.microsoft.com/office/powerpoint/2010/main" val="3355819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style>
          <a:lnRef idx="1">
            <a:schemeClr val="accent3"/>
          </a:lnRef>
          <a:fillRef idx="3">
            <a:schemeClr val="accent3"/>
          </a:fillRef>
          <a:effectRef idx="2">
            <a:schemeClr val="accent3"/>
          </a:effectRef>
          <a:fontRef idx="minor">
            <a:schemeClr val="lt1"/>
          </a:fontRef>
        </p:style>
        <p:txBody>
          <a:bodyPr>
            <a:normAutofit/>
          </a:bodyPr>
          <a:lstStyle/>
          <a:p>
            <a:r>
              <a:rPr lang="tr-TR" dirty="0"/>
              <a:t>İRAN NASIL YÖNETİLİYOR</a:t>
            </a:r>
            <a:r>
              <a:rPr lang="tr-TR" dirty="0" smtClean="0"/>
              <a:t>?</a:t>
            </a:r>
            <a:endParaRPr lang="tr-TR" dirty="0"/>
          </a:p>
        </p:txBody>
      </p:sp>
      <p:sp>
        <p:nvSpPr>
          <p:cNvPr id="3" name="İçerik Yer Tutucusu 2"/>
          <p:cNvSpPr>
            <a:spLocks noGrp="1"/>
          </p:cNvSpPr>
          <p:nvPr>
            <p:ph idx="4294967295"/>
          </p:nvPr>
        </p:nvSpPr>
        <p:spPr>
          <a:xfrm>
            <a:off x="971600" y="1844675"/>
            <a:ext cx="4392488" cy="4392613"/>
          </a:xfrm>
        </p:spPr>
        <p:txBody>
          <a:bodyPr>
            <a:noAutofit/>
          </a:bodyPr>
          <a:lstStyle/>
          <a:p>
            <a:pPr algn="just">
              <a:buFont typeface="Wingdings" pitchFamily="2" charset="2"/>
              <a:buChar char="Ø"/>
            </a:pPr>
            <a:r>
              <a:rPr lang="tr-TR" sz="1800" dirty="0"/>
              <a:t>İslam Cumhuriyeti politik sistemi 1979 İran Anayasası’na dayanır.</a:t>
            </a:r>
          </a:p>
          <a:p>
            <a:pPr algn="just">
              <a:buFont typeface="Wingdings" pitchFamily="2" charset="2"/>
              <a:buChar char="Ø"/>
            </a:pPr>
            <a:r>
              <a:rPr lang="tr-TR" sz="1800" dirty="0"/>
              <a:t>İran dini lideri aynı zamanda silahlı kuvvetlerin başkomutanı ve savaş açma, barış yapma konusunda tek yetkili.</a:t>
            </a:r>
          </a:p>
          <a:p>
            <a:pPr algn="just">
              <a:buFont typeface="Wingdings" pitchFamily="2" charset="2"/>
              <a:buChar char="Ø"/>
            </a:pPr>
            <a:r>
              <a:rPr lang="tr-TR" sz="1800" dirty="0"/>
              <a:t>Danışmanlar konseyi İran dini liderini seçer veya görevden alır, dini lidere görevleri konusunda danışmanlık yapar.</a:t>
            </a:r>
          </a:p>
          <a:p>
            <a:pPr algn="just">
              <a:buFont typeface="Wingdings" pitchFamily="2" charset="2"/>
              <a:buChar char="Ø"/>
            </a:pPr>
            <a:r>
              <a:rPr lang="tr-TR" sz="1800" dirty="0"/>
              <a:t>İran Devlet Başkanı dini liderden sonra en yüksek otoriteye sahip insandır. Dört yılda bir seçilir ve bir kişi en fazla iki dönem başkanlık yapabilir.</a:t>
            </a:r>
          </a:p>
          <a:p>
            <a:pPr algn="just">
              <a:buFont typeface="Wingdings" pitchFamily="2" charset="2"/>
              <a:buChar char="Ø"/>
            </a:pPr>
            <a:r>
              <a:rPr lang="tr-TR" sz="1800" dirty="0"/>
              <a:t>İran Meclisi tek meclisli bir yapıdır, yasama faaliyetlerini yürütür.</a:t>
            </a:r>
          </a:p>
          <a:p>
            <a:pPr algn="just"/>
            <a:endParaRPr lang="tr-TR" sz="1800" dirty="0"/>
          </a:p>
          <a:p>
            <a:pPr algn="just"/>
            <a:endParaRPr lang="tr-TR" sz="1800" dirty="0"/>
          </a:p>
        </p:txBody>
      </p:sp>
      <p:pic>
        <p:nvPicPr>
          <p:cNvPr id="4"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3556" y="1844824"/>
            <a:ext cx="4060444" cy="4032448"/>
          </a:xfrm>
          <a:prstGeom prst="rect">
            <a:avLst/>
          </a:prstGeom>
        </p:spPr>
      </p:pic>
    </p:spTree>
    <p:extLst>
      <p:ext uri="{BB962C8B-B14F-4D97-AF65-F5344CB8AC3E}">
        <p14:creationId xmlns:p14="http://schemas.microsoft.com/office/powerpoint/2010/main" val="489283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style>
          <a:lnRef idx="1">
            <a:schemeClr val="accent3"/>
          </a:lnRef>
          <a:fillRef idx="3">
            <a:schemeClr val="accent3"/>
          </a:fillRef>
          <a:effectRef idx="2">
            <a:schemeClr val="accent3"/>
          </a:effectRef>
          <a:fontRef idx="minor">
            <a:schemeClr val="lt1"/>
          </a:fontRef>
        </p:style>
        <p:txBody>
          <a:bodyPr/>
          <a:lstStyle/>
          <a:p>
            <a:r>
              <a:rPr lang="tr-TR" dirty="0" smtClean="0"/>
              <a:t>İRAN</a:t>
            </a:r>
            <a:endParaRPr lang="tr-TR" dirty="0"/>
          </a:p>
        </p:txBody>
      </p:sp>
      <p:sp>
        <p:nvSpPr>
          <p:cNvPr id="3" name="İçerik Yer Tutucusu 2"/>
          <p:cNvSpPr>
            <a:spLocks noGrp="1"/>
          </p:cNvSpPr>
          <p:nvPr>
            <p:ph idx="4294967295"/>
          </p:nvPr>
        </p:nvSpPr>
        <p:spPr>
          <a:xfrm>
            <a:off x="827584" y="1600200"/>
            <a:ext cx="4248472" cy="4781550"/>
          </a:xfrm>
        </p:spPr>
        <p:txBody>
          <a:bodyPr>
            <a:normAutofit fontScale="92500" lnSpcReduction="20000"/>
          </a:bodyPr>
          <a:lstStyle/>
          <a:p>
            <a:pPr algn="just">
              <a:buFont typeface="Wingdings" pitchFamily="2" charset="2"/>
              <a:buChar char="Ø"/>
            </a:pPr>
            <a:r>
              <a:rPr lang="tr-TR" sz="2800" dirty="0"/>
              <a:t>Modern İran devleti ve ulusu, 1925 yılında saltanatını ilân eden Şah Rıza </a:t>
            </a:r>
            <a:r>
              <a:rPr lang="tr-TR" sz="2800" dirty="0" err="1"/>
              <a:t>Pehlevi</a:t>
            </a:r>
            <a:r>
              <a:rPr lang="tr-TR" sz="2800" dirty="0"/>
              <a:t> dönemiyle başlamıştır</a:t>
            </a:r>
            <a:r>
              <a:rPr lang="tr-TR" sz="2800" dirty="0" smtClean="0"/>
              <a:t>.</a:t>
            </a:r>
          </a:p>
          <a:p>
            <a:pPr algn="just">
              <a:buFont typeface="Wingdings" pitchFamily="2" charset="2"/>
              <a:buChar char="Ø"/>
            </a:pPr>
            <a:r>
              <a:rPr lang="tr-TR" sz="2800" dirty="0" smtClean="0"/>
              <a:t>Rıza </a:t>
            </a:r>
            <a:r>
              <a:rPr lang="tr-TR" sz="2800" dirty="0"/>
              <a:t>Şah 1921 yılında Britanya destekli askerî bir darbe ile ordu komutanı olmuş bir askerdir ve sonrasında Kaçar Hanedanına son vererek, yerine </a:t>
            </a:r>
            <a:r>
              <a:rPr lang="tr-TR" sz="2800" dirty="0" err="1"/>
              <a:t>Pehlevi</a:t>
            </a:r>
            <a:r>
              <a:rPr lang="tr-TR" sz="2800" dirty="0"/>
              <a:t> ailesini geçirmiştir. </a:t>
            </a:r>
            <a:endParaRPr lang="tr-TR" sz="2800" dirty="0" smtClean="0"/>
          </a:p>
          <a:p>
            <a:pPr marL="0" indent="0">
              <a:buNone/>
            </a:pPr>
            <a:endParaRPr lang="tr-TR" sz="2800" dirty="0"/>
          </a:p>
          <a:p>
            <a:endParaRPr lang="tr-TR" dirty="0"/>
          </a:p>
        </p:txBody>
      </p:sp>
      <p:pic>
        <p:nvPicPr>
          <p:cNvPr id="4"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1617890"/>
            <a:ext cx="3090566" cy="4525963"/>
          </a:xfrm>
          <a:prstGeom prst="rect">
            <a:avLst/>
          </a:prstGeom>
        </p:spPr>
      </p:pic>
    </p:spTree>
    <p:extLst>
      <p:ext uri="{BB962C8B-B14F-4D97-AF65-F5344CB8AC3E}">
        <p14:creationId xmlns:p14="http://schemas.microsoft.com/office/powerpoint/2010/main" val="2483257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style>
          <a:lnRef idx="1">
            <a:schemeClr val="accent3"/>
          </a:lnRef>
          <a:fillRef idx="3">
            <a:schemeClr val="accent3"/>
          </a:fillRef>
          <a:effectRef idx="2">
            <a:schemeClr val="accent3"/>
          </a:effectRef>
          <a:fontRef idx="minor">
            <a:schemeClr val="lt1"/>
          </a:fontRef>
        </p:style>
        <p:txBody>
          <a:bodyPr/>
          <a:lstStyle/>
          <a:p>
            <a:r>
              <a:rPr lang="tr-TR" dirty="0" smtClean="0"/>
              <a:t>İRAN</a:t>
            </a:r>
            <a:endParaRPr lang="tr-TR" dirty="0"/>
          </a:p>
        </p:txBody>
      </p:sp>
      <p:sp>
        <p:nvSpPr>
          <p:cNvPr id="3" name="İçerik Yer Tutucusu 2"/>
          <p:cNvSpPr>
            <a:spLocks noGrp="1"/>
          </p:cNvSpPr>
          <p:nvPr>
            <p:ph idx="4294967295"/>
          </p:nvPr>
        </p:nvSpPr>
        <p:spPr>
          <a:xfrm>
            <a:off x="1187624" y="1600200"/>
            <a:ext cx="4104456" cy="4492625"/>
          </a:xfrm>
        </p:spPr>
        <p:txBody>
          <a:bodyPr>
            <a:normAutofit fontScale="85000" lnSpcReduction="20000"/>
          </a:bodyPr>
          <a:lstStyle/>
          <a:p>
            <a:pPr algn="just">
              <a:buFont typeface="Wingdings" pitchFamily="2" charset="2"/>
              <a:buChar char="Ø"/>
            </a:pPr>
            <a:r>
              <a:rPr lang="tr-TR" dirty="0"/>
              <a:t>II. Dünya Savaşı sırasında, Sovyetler Birliği ve İngiltere tarafından işgal edilmiştir. </a:t>
            </a:r>
            <a:endParaRPr lang="tr-TR" dirty="0" smtClean="0"/>
          </a:p>
          <a:p>
            <a:pPr algn="just">
              <a:buFont typeface="Wingdings" pitchFamily="2" charset="2"/>
              <a:buChar char="Ø"/>
            </a:pPr>
            <a:r>
              <a:rPr lang="tr-TR" dirty="0" smtClean="0"/>
              <a:t>1941 </a:t>
            </a:r>
            <a:r>
              <a:rPr lang="tr-TR" dirty="0"/>
              <a:t>yılında Rıza Şah tahttan inmek zorunda bırakılmış ve yerine 21 yaşındaki Muhammed Rıza </a:t>
            </a:r>
            <a:r>
              <a:rPr lang="tr-TR" dirty="0" smtClean="0"/>
              <a:t>Şah geçirilmiştir</a:t>
            </a:r>
            <a:r>
              <a:rPr lang="tr-TR" dirty="0"/>
              <a:t>. 1943’te işgale ABD’de katılmış ve üç işgalci güç İran’ın ülke politikalarına </a:t>
            </a:r>
            <a:r>
              <a:rPr lang="tr-TR" dirty="0" smtClean="0"/>
              <a:t>karışmıştır.</a:t>
            </a:r>
            <a:endParaRPr lang="tr-TR" dirty="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1607662"/>
            <a:ext cx="2952328" cy="4292698"/>
          </a:xfrm>
          <a:prstGeom prst="rect">
            <a:avLst/>
          </a:prstGeom>
        </p:spPr>
      </p:pic>
    </p:spTree>
    <p:extLst>
      <p:ext uri="{BB962C8B-B14F-4D97-AF65-F5344CB8AC3E}">
        <p14:creationId xmlns:p14="http://schemas.microsoft.com/office/powerpoint/2010/main" val="4253672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485720" y="332656"/>
            <a:ext cx="6016625" cy="5830888"/>
          </a:xfrm>
        </p:spPr>
      </p:pic>
      <p:sp>
        <p:nvSpPr>
          <p:cNvPr id="5" name="Metin kutusu 4"/>
          <p:cNvSpPr txBox="1"/>
          <p:nvPr/>
        </p:nvSpPr>
        <p:spPr>
          <a:xfrm>
            <a:off x="2843808" y="6237312"/>
            <a:ext cx="4680520" cy="369332"/>
          </a:xfrm>
          <a:prstGeom prst="rect">
            <a:avLst/>
          </a:prstGeom>
          <a:noFill/>
        </p:spPr>
        <p:txBody>
          <a:bodyPr wrap="square" rtlCol="0">
            <a:spAutoFit/>
          </a:bodyPr>
          <a:lstStyle/>
          <a:p>
            <a:r>
              <a:rPr lang="tr-TR" dirty="0" smtClean="0"/>
              <a:t>Muhammet Rıza </a:t>
            </a:r>
            <a:r>
              <a:rPr lang="tr-TR" dirty="0" err="1" smtClean="0"/>
              <a:t>Pehlevi</a:t>
            </a:r>
            <a:r>
              <a:rPr lang="tr-TR" dirty="0"/>
              <a:t> </a:t>
            </a:r>
            <a:r>
              <a:rPr lang="tr-TR" dirty="0" smtClean="0"/>
              <a:t>ve ailesi</a:t>
            </a:r>
            <a:endParaRPr lang="tr-TR" dirty="0"/>
          </a:p>
        </p:txBody>
      </p:sp>
    </p:spTree>
    <p:extLst>
      <p:ext uri="{BB962C8B-B14F-4D97-AF65-F5344CB8AC3E}">
        <p14:creationId xmlns:p14="http://schemas.microsoft.com/office/powerpoint/2010/main" val="3728584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74638"/>
            <a:ext cx="8229600" cy="1143000"/>
          </a:xfrm>
        </p:spPr>
        <p:style>
          <a:lnRef idx="1">
            <a:schemeClr val="accent3"/>
          </a:lnRef>
          <a:fillRef idx="3">
            <a:schemeClr val="accent3"/>
          </a:fillRef>
          <a:effectRef idx="2">
            <a:schemeClr val="accent3"/>
          </a:effectRef>
          <a:fontRef idx="minor">
            <a:schemeClr val="lt1"/>
          </a:fontRef>
        </p:style>
        <p:txBody>
          <a:bodyPr/>
          <a:lstStyle/>
          <a:p>
            <a:r>
              <a:rPr lang="tr-TR" dirty="0" smtClean="0"/>
              <a:t>İRAN</a:t>
            </a:r>
            <a:endParaRPr lang="tr-TR" dirty="0"/>
          </a:p>
        </p:txBody>
      </p:sp>
      <p:sp>
        <p:nvSpPr>
          <p:cNvPr id="3" name="İçerik Yer Tutucusu 2"/>
          <p:cNvSpPr>
            <a:spLocks noGrp="1"/>
          </p:cNvSpPr>
          <p:nvPr>
            <p:ph idx="4294967295"/>
          </p:nvPr>
        </p:nvSpPr>
        <p:spPr>
          <a:xfrm>
            <a:off x="1115616" y="1600200"/>
            <a:ext cx="7113984" cy="4525963"/>
          </a:xfrm>
        </p:spPr>
        <p:txBody>
          <a:bodyPr>
            <a:normAutofit fontScale="92500" lnSpcReduction="20000"/>
          </a:bodyPr>
          <a:lstStyle/>
          <a:p>
            <a:pPr algn="just">
              <a:buFont typeface="Wingdings" pitchFamily="2" charset="2"/>
              <a:buChar char="Ø"/>
            </a:pPr>
            <a:r>
              <a:rPr lang="tr-TR" sz="2600" dirty="0"/>
              <a:t>1951’de İngiltere yanlısı bir generalin </a:t>
            </a:r>
            <a:r>
              <a:rPr lang="tr-TR" sz="2600" dirty="0" err="1"/>
              <a:t>Fedaiyan</a:t>
            </a:r>
            <a:r>
              <a:rPr lang="tr-TR" sz="2600" dirty="0"/>
              <a:t>-i İslâm örgütü tarafından öldürülmesi ile patlak veren sokak gösterileri ve gerilimlerin ardından meclis </a:t>
            </a:r>
            <a:r>
              <a:rPr lang="tr-TR" sz="2600" dirty="0" err="1"/>
              <a:t>Mussadık’ı</a:t>
            </a:r>
            <a:r>
              <a:rPr lang="tr-TR" sz="2600" dirty="0"/>
              <a:t> başbakanlığa getirmiştir</a:t>
            </a:r>
            <a:r>
              <a:rPr lang="tr-TR" sz="2600" dirty="0" smtClean="0"/>
              <a:t>.</a:t>
            </a:r>
          </a:p>
          <a:p>
            <a:pPr algn="just">
              <a:buFont typeface="Wingdings" pitchFamily="2" charset="2"/>
              <a:buChar char="Ø"/>
            </a:pPr>
            <a:r>
              <a:rPr lang="tr-TR" sz="2600" dirty="0" err="1" smtClean="0"/>
              <a:t>Musaddık</a:t>
            </a:r>
            <a:r>
              <a:rPr lang="tr-TR" sz="2600" dirty="0"/>
              <a:t>, iç politikada katı bir biçimde anayasal meşrutiyetten yanayken, dış ilişkiler konusunda yabancı egemenliğinden kurtulmayı öncelikli mesele haline getirmiştir. </a:t>
            </a:r>
          </a:p>
          <a:p>
            <a:pPr algn="just">
              <a:buFont typeface="Wingdings" pitchFamily="2" charset="2"/>
              <a:buChar char="Ø"/>
            </a:pPr>
            <a:r>
              <a:rPr lang="tr-TR" sz="2600" dirty="0"/>
              <a:t>İlk kez 1940’larda </a:t>
            </a:r>
            <a:r>
              <a:rPr lang="tr-TR" sz="2600" dirty="0" err="1"/>
              <a:t>Tudeh’in</a:t>
            </a:r>
            <a:r>
              <a:rPr lang="tr-TR" sz="2600" dirty="0"/>
              <a:t> dile getirdiği İngiliz-İran Petrol Şirketi’ni millileştirmesi işini başbakan </a:t>
            </a:r>
            <a:r>
              <a:rPr lang="tr-TR" sz="2600" dirty="0" err="1"/>
              <a:t>Musaddık</a:t>
            </a:r>
            <a:r>
              <a:rPr lang="tr-TR" sz="2600" dirty="0"/>
              <a:t> gerçekleştirmiştir. Ardından, İngiltere ve ABD’nin bu karardan rahatsızlıkları sonucu, gizli servislerinin </a:t>
            </a:r>
            <a:r>
              <a:rPr lang="tr-TR" sz="2600" dirty="0" smtClean="0"/>
              <a:t>planladıkları </a:t>
            </a:r>
            <a:r>
              <a:rPr lang="tr-TR" sz="2600" dirty="0" err="1" smtClean="0"/>
              <a:t>Ajax</a:t>
            </a:r>
            <a:r>
              <a:rPr lang="tr-TR" sz="2600" dirty="0" smtClean="0"/>
              <a:t> </a:t>
            </a:r>
            <a:r>
              <a:rPr lang="tr-TR" sz="2600" dirty="0" err="1" smtClean="0"/>
              <a:t>Operesyonu</a:t>
            </a:r>
            <a:r>
              <a:rPr lang="tr-TR" sz="2600" dirty="0" smtClean="0"/>
              <a:t> ile </a:t>
            </a:r>
            <a:r>
              <a:rPr lang="tr-TR" sz="2600" dirty="0"/>
              <a:t>hükümet devrilmiştir. </a:t>
            </a:r>
          </a:p>
          <a:p>
            <a:endParaRPr lang="tr-TR" dirty="0"/>
          </a:p>
        </p:txBody>
      </p:sp>
    </p:spTree>
    <p:extLst>
      <p:ext uri="{BB962C8B-B14F-4D97-AF65-F5344CB8AC3E}">
        <p14:creationId xmlns:p14="http://schemas.microsoft.com/office/powerpoint/2010/main" val="7837506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299</TotalTime>
  <Words>2503</Words>
  <Application>Microsoft Office PowerPoint</Application>
  <PresentationFormat>Ekran Gösterisi (4:3)</PresentationFormat>
  <Paragraphs>146</Paragraphs>
  <Slides>40</Slides>
  <Notes>0</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40</vt:i4>
      </vt:variant>
    </vt:vector>
  </HeadingPairs>
  <TitlesOfParts>
    <vt:vector size="49" baseType="lpstr">
      <vt:lpstr>Arial</vt:lpstr>
      <vt:lpstr>Calibri</vt:lpstr>
      <vt:lpstr>Gill Sans MT</vt:lpstr>
      <vt:lpstr>Times New Roman</vt:lpstr>
      <vt:lpstr>Verdana</vt:lpstr>
      <vt:lpstr>Wingdings</vt:lpstr>
      <vt:lpstr>Wingdings 2</vt:lpstr>
      <vt:lpstr>Gündönümü</vt:lpstr>
      <vt:lpstr>Ofis Teması</vt:lpstr>
      <vt:lpstr>PowerPoint Sunusu</vt:lpstr>
      <vt:lpstr>PowerPoint Sunusu</vt:lpstr>
      <vt:lpstr>İRAN</vt:lpstr>
      <vt:lpstr>İRAN</vt:lpstr>
      <vt:lpstr>İRAN NASIL YÖNETİLİYOR?</vt:lpstr>
      <vt:lpstr>İRAN</vt:lpstr>
      <vt:lpstr>İRAN</vt:lpstr>
      <vt:lpstr>PowerPoint Sunusu</vt:lpstr>
      <vt:lpstr>İRAN</vt:lpstr>
      <vt:lpstr>PowerPoint Sunusu</vt:lpstr>
      <vt:lpstr>İRAN</vt:lpstr>
      <vt:lpstr>İRAN</vt:lpstr>
      <vt:lpstr>AK DEVRİM</vt:lpstr>
      <vt:lpstr>İRAN DEVRİMİ</vt:lpstr>
      <vt:lpstr>DEVRİMİN NEDENLERİ</vt:lpstr>
      <vt:lpstr>DEVRİMİN NEDENLERİ</vt:lpstr>
      <vt:lpstr>DEVRİMİN NEDENLERİ</vt:lpstr>
      <vt:lpstr>Devrim sırasında Tahran Üniversitesi öğrencileri şahın heykelini indirirken</vt:lpstr>
      <vt:lpstr>DEVRİMİN NEDENLERİ</vt:lpstr>
      <vt:lpstr>DEVRİMİN NEDENLERİ</vt:lpstr>
      <vt:lpstr>HÜMEYNİ’NİN ÜLKEYE DÖNMESİ</vt:lpstr>
      <vt:lpstr>İRAN İSLAM DEVRİMİ</vt:lpstr>
      <vt:lpstr>İRAN İSLAM DEVRİMİ</vt:lpstr>
      <vt:lpstr>İRAN İSLAM DEVRİMİ</vt:lpstr>
      <vt:lpstr>İRAN İSLAM DEVRİMİ</vt:lpstr>
      <vt:lpstr>İRAN İSLAM DEVRİMİ</vt:lpstr>
      <vt:lpstr>İRAN İSLAM DEVRİMİ</vt:lpstr>
      <vt:lpstr>İRAN İSLAM DEVRİMİ</vt:lpstr>
      <vt:lpstr>İran İslam Devrimi Sonrası Dış Politika</vt:lpstr>
      <vt:lpstr>İran İslam Devrimi Sonrası Dış Politika</vt:lpstr>
      <vt:lpstr>İran İslam Devrimi Sonrası Dış Politika</vt:lpstr>
      <vt:lpstr>İran İslam Devrimi Sonrası Dış Politika</vt:lpstr>
      <vt:lpstr>İran İslam Devrimi Sonrası Dış Politika</vt:lpstr>
      <vt:lpstr>İran İslam Devrimi Sonrası Dış Politika</vt:lpstr>
      <vt:lpstr>İran İslam Devrimi Sonrası Dış Politika</vt:lpstr>
      <vt:lpstr>İran İslam Devrimi Sonrası Dış Politika</vt:lpstr>
      <vt:lpstr>İran İslam Devrimi Sonrası Dış Politika</vt:lpstr>
      <vt:lpstr>İran İslam Devrimi Sonrası Dış Politika</vt:lpstr>
      <vt:lpstr>İRAN İSLAM DEVRİMİ</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İSRAİL-FİLİTİN SAVAŞI</dc:title>
  <dc:creator>Damla</dc:creator>
  <cp:lastModifiedBy>Windows Kullanıcısı</cp:lastModifiedBy>
  <cp:revision>44</cp:revision>
  <dcterms:created xsi:type="dcterms:W3CDTF">2019-03-14T20:49:03Z</dcterms:created>
  <dcterms:modified xsi:type="dcterms:W3CDTF">2020-05-11T19:25:17Z</dcterms:modified>
</cp:coreProperties>
</file>