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3" r:id="rId3"/>
    <p:sldId id="264" r:id="rId4"/>
    <p:sldId id="265" r:id="rId5"/>
    <p:sldId id="266" r:id="rId6"/>
    <p:sldId id="268" r:id="rId7"/>
    <p:sldId id="269" r:id="rId8"/>
    <p:sldId id="270" r:id="rId9"/>
    <p:sldId id="271" r:id="rId10"/>
    <p:sldId id="272" r:id="rId11"/>
    <p:sldId id="273"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2B82A130-64FA-4B42-AA4B-580213D4F413}">
          <p14:sldIdLst>
            <p14:sldId id="256"/>
            <p14:sldId id="263"/>
            <p14:sldId id="264"/>
            <p14:sldId id="265"/>
            <p14:sldId id="266"/>
            <p14:sldId id="268"/>
            <p14:sldId id="269"/>
            <p14:sldId id="270"/>
            <p14:sldId id="271"/>
            <p14:sldId id="272"/>
            <p14:sldId id="27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16.08.2020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16.08.2020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16.08.2020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4" r:id="rId1"/>
    <p:sldLayoutId id="2147483673" r:id="rId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sz="7900" dirty="0"/>
              <a:t>Roma Hukuku (13.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172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DF6E7ACA-9663-4521-B51B-E53025C89E0E}"/>
              </a:ext>
            </a:extLst>
          </p:cNvPr>
          <p:cNvSpPr>
            <a:spLocks noGrp="1"/>
          </p:cNvSpPr>
          <p:nvPr>
            <p:ph type="title"/>
          </p:nvPr>
        </p:nvSpPr>
        <p:spPr/>
        <p:txBody>
          <a:bodyPr/>
          <a:lstStyle/>
          <a:p>
            <a:r>
              <a:rPr kumimoji="0" lang="tr-TR"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Özel Yargılama Sistemi – </a:t>
            </a:r>
            <a:r>
              <a:rPr kumimoji="0" lang="tr-TR" b="0" i="1"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Formula </a:t>
            </a:r>
            <a:r>
              <a:rPr kumimoji="0" lang="tr-TR" b="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Usulü</a:t>
            </a:r>
            <a:endParaRPr lang="tr-TR" dirty="0"/>
          </a:p>
        </p:txBody>
      </p:sp>
      <p:sp>
        <p:nvSpPr>
          <p:cNvPr id="5" name="İçerik Yer Tutucusu 4">
            <a:extLst>
              <a:ext uri="{FF2B5EF4-FFF2-40B4-BE49-F238E27FC236}">
                <a16:creationId xmlns:a16="http://schemas.microsoft.com/office/drawing/2014/main" id="{7E820253-13BE-4B10-9CF5-A22CCBD1D347}"/>
              </a:ext>
            </a:extLst>
          </p:cNvPr>
          <p:cNvSpPr>
            <a:spLocks noGrp="1"/>
          </p:cNvSpPr>
          <p:nvPr>
            <p:ph idx="1"/>
          </p:nvPr>
        </p:nvSpPr>
        <p:spPr/>
        <p:txBody>
          <a:bodyPr>
            <a:normAutofit fontScale="92500" lnSpcReduction="20000"/>
          </a:bodyPr>
          <a:lstStyle/>
          <a:p>
            <a:pPr algn="just"/>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Formula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’da özel yargıca hitaben düzenlenen üç bölüm yer almaktaydı: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Demonstratio</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intentio</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condemnatio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t>
            </a:r>
          </a:p>
          <a:p>
            <a:pPr algn="just"/>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Demonstratio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vakıalar ortaya konulur,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intentio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vakıalara ilişkin hukuki durum ve bunu bağlı öne sürülen hak açıklanır,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condemnatio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da öne sürülen hususlardan hangileri saptanırsa davalının mahkum edilmesi gerektiği ifade edilir.</a:t>
            </a:r>
          </a:p>
          <a:p>
            <a:pPr algn="just"/>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Formula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’da def’iler ve karşı def’iler de yer alırdı (cevap ve cevaba cevap;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exceptio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replicatio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t>
            </a:r>
          </a:p>
          <a:p>
            <a:pPr algn="just"/>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Formula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düzenlendikten sonra iddia eden kimsenin, iddia olunan kimseye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formula</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’yı</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kabul ettirmesi ile dava saptanmış olurdu, bu da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litis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contestatio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demekti.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Formula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’yı kabul etmeye yanaşmayan kimseye dava açılamazdı. Yani dava bir nevi hakem anlaşması niteliğindeydi.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Litis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contestatio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yapıldıktan sonra aynı anlaşmazlık için yeni bir dava açmaya imkan yoktu, nitekim hukuki anlaşmazlık/borç sona ermiş, onun yerine davanın koşullarının gerçekleşmesi halinde verilebilecek bir mahkumiyet hükmü bu hukuki anlaşmazlık/borcun yerine geçmiş olurdu.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Litis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contestatio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’dan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sonra ortaya çıkacak yeni durumlar yargıç tarafından dikkate alınmazdı.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Formula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usulünde mahkumiyet mutlaka paraya ilişkindi, dolayısıyla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litis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contestatio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’dan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sonra davacının isteyebileceği tek şey davalının mahkum olacağı para miktarıydı.</a:t>
            </a:r>
            <a:endParaRPr lang="tr-TR" dirty="0"/>
          </a:p>
        </p:txBody>
      </p:sp>
    </p:spTree>
    <p:extLst>
      <p:ext uri="{BB962C8B-B14F-4D97-AF65-F5344CB8AC3E}">
        <p14:creationId xmlns:p14="http://schemas.microsoft.com/office/powerpoint/2010/main" val="1063318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DF6E7ACA-9663-4521-B51B-E53025C89E0E}"/>
              </a:ext>
            </a:extLst>
          </p:cNvPr>
          <p:cNvSpPr>
            <a:spLocks noGrp="1"/>
          </p:cNvSpPr>
          <p:nvPr>
            <p:ph type="title"/>
          </p:nvPr>
        </p:nvSpPr>
        <p:spPr/>
        <p:txBody>
          <a:bodyPr/>
          <a:lstStyle/>
          <a:p>
            <a:r>
              <a:rPr kumimoji="0" lang="tr-TR"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Özel Yargılama Sistemi – </a:t>
            </a:r>
            <a:r>
              <a:rPr kumimoji="0" lang="tr-TR" b="0" i="1"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Formula </a:t>
            </a:r>
            <a:r>
              <a:rPr kumimoji="0" lang="tr-TR" b="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Usulü</a:t>
            </a:r>
            <a:endParaRPr lang="tr-TR" dirty="0"/>
          </a:p>
        </p:txBody>
      </p:sp>
      <p:sp>
        <p:nvSpPr>
          <p:cNvPr id="5" name="İçerik Yer Tutucusu 4">
            <a:extLst>
              <a:ext uri="{FF2B5EF4-FFF2-40B4-BE49-F238E27FC236}">
                <a16:creationId xmlns:a16="http://schemas.microsoft.com/office/drawing/2014/main" id="{7E820253-13BE-4B10-9CF5-A22CCBD1D347}"/>
              </a:ext>
            </a:extLst>
          </p:cNvPr>
          <p:cNvSpPr>
            <a:spLocks noGrp="1"/>
          </p:cNvSpPr>
          <p:nvPr>
            <p:ph idx="1"/>
          </p:nvPr>
        </p:nvSpPr>
        <p:spPr/>
        <p:txBody>
          <a:bodyPr/>
          <a:lstStyle/>
          <a:p>
            <a:pPr algn="just"/>
            <a:r>
              <a:rPr lang="tr-TR" b="1" i="1" dirty="0">
                <a:effectLst/>
                <a:latin typeface="Calibri" panose="020F0502020204030204" pitchFamily="34" charset="0"/>
                <a:ea typeface="Times New Roman" panose="02020603050405020304" pitchFamily="18" charset="0"/>
                <a:cs typeface="Times New Roman" panose="02020603050405020304" pitchFamily="18" charset="0"/>
              </a:rPr>
              <a:t>APUD IUDICEM </a:t>
            </a:r>
            <a:r>
              <a:rPr lang="tr-TR" b="1" dirty="0">
                <a:effectLst/>
                <a:latin typeface="Calibri" panose="020F0502020204030204" pitchFamily="34" charset="0"/>
                <a:ea typeface="Times New Roman" panose="02020603050405020304" pitchFamily="18" charset="0"/>
                <a:cs typeface="Times New Roman" panose="02020603050405020304" pitchFamily="18" charset="0"/>
              </a:rPr>
              <a:t>AŞAMASI</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Yargıcın görevi, belirtilen vakıaların doğru olup olmadığını araştırmaktı. Bundan sonra hukuki ilişkiyi saptamak suretiyle hakkın mevcudiyetini sorgulardı. Bunun sonucunda ya mahkumiyet ya da beraat kararı verirdi.</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Hazır bulunmayan taraf davayı kaybederdi. Taraflar iddialarını ispatla mükellefti. Yargıç her türlü delilden faydalanabilirdi. Ancak yargıç,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formula</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’ya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sıkı sıkıya bağlıydı. Ancak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iyiniyet</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neyi gerektiriyorsa” kaydı, yargıca takdir hakkı tanıyabiliyordu.</a:t>
            </a:r>
            <a:endParaRPr lang="tr-TR"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753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Roma Usul Hukuku</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dirty="0"/>
              <a:t>Roma’da hakların korunmasında geçerli ve hukukun gelişim süreçlerine göre gelişim göstermiş iki ayrı sistem söz konusudur:</a:t>
            </a:r>
          </a:p>
          <a:p>
            <a:pPr algn="just"/>
            <a:r>
              <a:rPr lang="tr-TR" dirty="0"/>
              <a:t>1) </a:t>
            </a:r>
            <a:r>
              <a:rPr lang="tr-TR" b="1" dirty="0"/>
              <a:t>Özel yargılama sistemi (</a:t>
            </a:r>
            <a:r>
              <a:rPr lang="tr-TR" b="1" i="1" dirty="0" err="1"/>
              <a:t>Ordo</a:t>
            </a:r>
            <a:r>
              <a:rPr lang="tr-TR" b="1" i="1" dirty="0"/>
              <a:t> </a:t>
            </a:r>
            <a:r>
              <a:rPr lang="tr-TR" b="1" i="1" dirty="0" err="1"/>
              <a:t>iudiciorum</a:t>
            </a:r>
            <a:r>
              <a:rPr lang="tr-TR" b="1" i="1" dirty="0"/>
              <a:t> </a:t>
            </a:r>
            <a:r>
              <a:rPr lang="tr-TR" b="1" i="1" dirty="0" err="1"/>
              <a:t>privatorum</a:t>
            </a:r>
            <a:r>
              <a:rPr lang="tr-TR" b="1" dirty="0"/>
              <a:t>)</a:t>
            </a:r>
            <a:endParaRPr lang="tr-TR" dirty="0"/>
          </a:p>
          <a:p>
            <a:pPr lvl="1" algn="just"/>
            <a:r>
              <a:rPr lang="tr-TR" dirty="0"/>
              <a:t>A) Kanuni davalar (</a:t>
            </a:r>
            <a:r>
              <a:rPr lang="tr-TR" i="1" dirty="0" err="1"/>
              <a:t>Legis</a:t>
            </a:r>
            <a:r>
              <a:rPr lang="tr-TR" i="1" dirty="0"/>
              <a:t> </a:t>
            </a:r>
            <a:r>
              <a:rPr lang="tr-TR" i="1" dirty="0" err="1"/>
              <a:t>actiones</a:t>
            </a:r>
            <a:r>
              <a:rPr lang="tr-TR" dirty="0"/>
              <a:t>) usulü	</a:t>
            </a:r>
          </a:p>
          <a:p>
            <a:pPr lvl="1" algn="just"/>
            <a:r>
              <a:rPr lang="tr-TR" dirty="0"/>
              <a:t>B) </a:t>
            </a:r>
            <a:r>
              <a:rPr lang="tr-TR" i="1" dirty="0"/>
              <a:t>Formula </a:t>
            </a:r>
            <a:r>
              <a:rPr lang="tr-TR" dirty="0"/>
              <a:t>usulü</a:t>
            </a:r>
          </a:p>
          <a:p>
            <a:pPr algn="just"/>
            <a:r>
              <a:rPr lang="tr-TR" dirty="0"/>
              <a:t>2) </a:t>
            </a:r>
            <a:r>
              <a:rPr lang="tr-TR" b="1" dirty="0"/>
              <a:t>Sistem dışı yargılama (</a:t>
            </a:r>
            <a:r>
              <a:rPr lang="tr-TR" b="1" i="1" dirty="0" err="1"/>
              <a:t>Cognitio</a:t>
            </a:r>
            <a:r>
              <a:rPr lang="tr-TR" b="1" i="1" dirty="0"/>
              <a:t> </a:t>
            </a:r>
            <a:r>
              <a:rPr lang="tr-TR" b="1" i="1" dirty="0" err="1"/>
              <a:t>extra</a:t>
            </a:r>
            <a:r>
              <a:rPr lang="tr-TR" b="1" i="1" dirty="0"/>
              <a:t> </a:t>
            </a:r>
            <a:r>
              <a:rPr lang="tr-TR" b="1" i="1" dirty="0" err="1"/>
              <a:t>ordinem</a:t>
            </a:r>
            <a:r>
              <a:rPr lang="tr-TR" b="1" dirty="0"/>
              <a:t>)</a:t>
            </a:r>
            <a:endParaRPr lang="tr-TR" dirty="0"/>
          </a:p>
        </p:txBody>
      </p:sp>
    </p:spTree>
    <p:extLst>
      <p:ext uri="{BB962C8B-B14F-4D97-AF65-F5344CB8AC3E}">
        <p14:creationId xmlns:p14="http://schemas.microsoft.com/office/powerpoint/2010/main" val="1090333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Özel Yargılama Sistemi</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Bu yargılama sistemi özel kişilerin etkinliklerinin daha ağır bastığı, davanın kendisinin, koşullarının ve nasıl olacağının saptanmasında görevli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magistra</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’ların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aracı olduğu sistemdir. </a:t>
            </a:r>
          </a:p>
          <a:p>
            <a:pPr algn="just"/>
            <a:r>
              <a:rPr lang="tr-TR" dirty="0">
                <a:latin typeface="Calibri" panose="020F0502020204030204" pitchFamily="34" charset="0"/>
                <a:ea typeface="Times New Roman" panose="02020603050405020304" pitchFamily="18" charset="0"/>
                <a:cs typeface="Times New Roman" panose="02020603050405020304" pitchFamily="18" charset="0"/>
              </a:rPr>
              <a:t>Bu sistem içerisinde iki farklı usul uygulanmıştır: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Krallık Dönemi’nden,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Principatus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Dönemi’nde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Augustus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tarafından çıkartılan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lex</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Iulia</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’ya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dek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ius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civile</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ağırlıklı sistem olan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legis</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actio</a:t>
            </a:r>
            <a:r>
              <a:rPr lang="tr-TR" sz="2000" b="1" dirty="0" err="1">
                <a:effectLst/>
                <a:latin typeface="Calibri" panose="020F0502020204030204" pitchFamily="34" charset="0"/>
                <a:ea typeface="Times New Roman" panose="02020603050405020304" pitchFamily="18" charset="0"/>
                <a:cs typeface="Times New Roman" panose="02020603050405020304" pitchFamily="18" charset="0"/>
              </a:rPr>
              <a:t>’lar</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(kanuni davalar) usulü</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Principatus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Dönemi’nden MS. 342 yılına dek ise hukukun yaratılmasına aracı olunduğu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formula</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usulü</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geçerli olmuştur.</a:t>
            </a:r>
            <a:endParaRPr lang="tr-TR" dirty="0"/>
          </a:p>
        </p:txBody>
      </p:sp>
    </p:spTree>
    <p:extLst>
      <p:ext uri="{BB962C8B-B14F-4D97-AF65-F5344CB8AC3E}">
        <p14:creationId xmlns:p14="http://schemas.microsoft.com/office/powerpoint/2010/main" val="3687139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400" dirty="0"/>
              <a:t>Özel Yargılama Sistemi – </a:t>
            </a:r>
            <a:r>
              <a:rPr lang="tr-TR" sz="4400" i="1" dirty="0" err="1"/>
              <a:t>Legis</a:t>
            </a:r>
            <a:r>
              <a:rPr lang="tr-TR" sz="4400" i="1" dirty="0"/>
              <a:t> </a:t>
            </a:r>
            <a:r>
              <a:rPr lang="tr-TR" sz="4400" i="1" dirty="0" err="1"/>
              <a:t>Actio</a:t>
            </a:r>
            <a:r>
              <a:rPr lang="tr-TR" sz="4400" dirty="0" err="1"/>
              <a:t>’lar</a:t>
            </a:r>
            <a:r>
              <a:rPr lang="tr-TR" sz="4400" dirty="0"/>
              <a:t> Usulü</a:t>
            </a:r>
            <a:endParaRPr lang="tr-TR" sz="4400" i="1" dirty="0"/>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normAutofit/>
          </a:bodyPr>
          <a:lstStyle/>
          <a:p>
            <a:pPr algn="just"/>
            <a:r>
              <a:rPr lang="tr-TR" b="1" dirty="0"/>
              <a:t>DAVA EHLİYETİ</a:t>
            </a:r>
          </a:p>
          <a:p>
            <a:pPr algn="just"/>
            <a:r>
              <a:rPr lang="tr-TR" dirty="0">
                <a:latin typeface="Calibri" panose="020F0502020204030204" pitchFamily="34" charset="0"/>
                <a:ea typeface="Times New Roman" panose="02020603050405020304" pitchFamily="18" charset="0"/>
                <a:cs typeface="Times New Roman" panose="02020603050405020304" pitchFamily="18" charset="0"/>
              </a:rPr>
              <a:t>Bu usulde dava ehliyetine sahip olmak için </a:t>
            </a:r>
            <a:r>
              <a:rPr lang="tr-TR" b="1" dirty="0">
                <a:effectLst/>
                <a:latin typeface="Calibri" panose="020F0502020204030204" pitchFamily="34" charset="0"/>
                <a:ea typeface="Times New Roman" panose="02020603050405020304" pitchFamily="18" charset="0"/>
                <a:cs typeface="Times New Roman" panose="02020603050405020304" pitchFamily="18" charset="0"/>
              </a:rPr>
              <a:t>özgür olmak</a:t>
            </a:r>
            <a:r>
              <a:rPr lang="tr-TR" dirty="0">
                <a:effectLst/>
                <a:latin typeface="Calibri" panose="020F0502020204030204" pitchFamily="34" charset="0"/>
                <a:ea typeface="Times New Roman" panose="02020603050405020304" pitchFamily="18" charset="0"/>
                <a:cs typeface="Times New Roman" panose="02020603050405020304" pitchFamily="18" charset="0"/>
              </a:rPr>
              <a:t> (kölelerin kesinlikle dava ehliyeti yoktu), </a:t>
            </a:r>
            <a:r>
              <a:rPr lang="tr-TR" b="1" dirty="0">
                <a:effectLst/>
                <a:latin typeface="Calibri" panose="020F0502020204030204" pitchFamily="34" charset="0"/>
                <a:ea typeface="Times New Roman" panose="02020603050405020304" pitchFamily="18" charset="0"/>
                <a:cs typeface="Times New Roman" panose="02020603050405020304" pitchFamily="18" charset="0"/>
              </a:rPr>
              <a:t>vatandaş olmak</a:t>
            </a:r>
            <a:r>
              <a:rPr lang="tr-TR" dirty="0">
                <a:effectLst/>
                <a:latin typeface="Calibri" panose="020F0502020204030204" pitchFamily="34" charset="0"/>
                <a:ea typeface="Times New Roman" panose="02020603050405020304" pitchFamily="18" charset="0"/>
                <a:cs typeface="Times New Roman" panose="02020603050405020304" pitchFamily="18" charset="0"/>
              </a:rPr>
              <a:t>, </a:t>
            </a:r>
            <a:r>
              <a:rPr lang="tr-TR" b="1" i="1" dirty="0" err="1">
                <a:effectLst/>
                <a:latin typeface="Calibri" panose="020F0502020204030204" pitchFamily="34" charset="0"/>
                <a:ea typeface="Times New Roman" panose="02020603050405020304" pitchFamily="18" charset="0"/>
                <a:cs typeface="Times New Roman" panose="02020603050405020304" pitchFamily="18" charset="0"/>
              </a:rPr>
              <a:t>pater</a:t>
            </a:r>
            <a:r>
              <a:rPr lang="tr-TR"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b="1" i="1" dirty="0" err="1">
                <a:effectLst/>
                <a:latin typeface="Calibri" panose="020F0502020204030204" pitchFamily="34" charset="0"/>
                <a:ea typeface="Times New Roman" panose="02020603050405020304" pitchFamily="18" charset="0"/>
                <a:cs typeface="Times New Roman" panose="02020603050405020304" pitchFamily="18" charset="0"/>
              </a:rPr>
              <a:t>familias</a:t>
            </a:r>
            <a:r>
              <a:rPr lang="tr-TR" b="1" dirty="0">
                <a:effectLst/>
                <a:latin typeface="Calibri" panose="020F0502020204030204" pitchFamily="34" charset="0"/>
                <a:ea typeface="Times New Roman" panose="02020603050405020304" pitchFamily="18" charset="0"/>
                <a:cs typeface="Times New Roman" panose="02020603050405020304" pitchFamily="18" charset="0"/>
              </a:rPr>
              <a:t> olmak</a:t>
            </a:r>
            <a:r>
              <a:rPr lang="tr-TR" dirty="0">
                <a:effectLst/>
                <a:latin typeface="Calibri" panose="020F0502020204030204" pitchFamily="34" charset="0"/>
                <a:ea typeface="Times New Roman" panose="02020603050405020304" pitchFamily="18" charset="0"/>
                <a:cs typeface="Times New Roman" panose="02020603050405020304" pitchFamily="18" charset="0"/>
              </a:rPr>
              <a:t>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alieni</a:t>
            </a:r>
            <a:r>
              <a:rPr lang="tr-TR" dirty="0">
                <a:effectLst/>
                <a:latin typeface="Calibri" panose="020F0502020204030204" pitchFamily="34" charset="0"/>
                <a:ea typeface="Times New Roman" panose="02020603050405020304" pitchFamily="18" charset="0"/>
                <a:cs typeface="Times New Roman" panose="02020603050405020304" pitchFamily="18" charset="0"/>
              </a:rPr>
              <a:t>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iuris</a:t>
            </a:r>
            <a:r>
              <a:rPr lang="tr-TR" dirty="0" err="1">
                <a:effectLst/>
                <a:latin typeface="Calibri" panose="020F0502020204030204" pitchFamily="34" charset="0"/>
                <a:ea typeface="Times New Roman" panose="02020603050405020304" pitchFamily="18" charset="0"/>
                <a:cs typeface="Times New Roman" panose="02020603050405020304" pitchFamily="18" charset="0"/>
              </a:rPr>
              <a:t>’in</a:t>
            </a:r>
            <a:r>
              <a:rPr lang="tr-TR" dirty="0">
                <a:effectLst/>
                <a:latin typeface="Calibri" panose="020F0502020204030204" pitchFamily="34" charset="0"/>
                <a:ea typeface="Times New Roman" panose="02020603050405020304" pitchFamily="18" charset="0"/>
                <a:cs typeface="Times New Roman" panose="02020603050405020304" pitchFamily="18" charset="0"/>
              </a:rPr>
              <a:t> hiçbir şekilde dava ehliyeti yoktu), </a:t>
            </a:r>
            <a:r>
              <a:rPr lang="tr-TR" b="1" dirty="0">
                <a:effectLst/>
                <a:latin typeface="Calibri" panose="020F0502020204030204" pitchFamily="34" charset="0"/>
                <a:ea typeface="Times New Roman" panose="02020603050405020304" pitchFamily="18" charset="0"/>
                <a:cs typeface="Times New Roman" panose="02020603050405020304" pitchFamily="18" charset="0"/>
              </a:rPr>
              <a:t>tam ehliyetli olmak</a:t>
            </a:r>
            <a:r>
              <a:rPr lang="tr-TR" dirty="0">
                <a:effectLst/>
                <a:latin typeface="Calibri" panose="020F0502020204030204" pitchFamily="34" charset="0"/>
                <a:ea typeface="Times New Roman" panose="02020603050405020304" pitchFamily="18" charset="0"/>
                <a:cs typeface="Times New Roman" panose="02020603050405020304" pitchFamily="18" charset="0"/>
              </a:rPr>
              <a:t> (tam ehliyeti olmayanların dava ehliyeti kısıtlı idi, 7-14 yaş baliğ olmayan küçüklerin kısıtlı dava ehliyeti vardı, 14-25 yaş baliğ küçüklerin dava ehliyetleri vardı, daha sonraki devirlerde bunların da kısıtlanmıştır) gerekmekteydi.</a:t>
            </a:r>
          </a:p>
          <a:p>
            <a:pPr algn="just"/>
            <a:r>
              <a:rPr lang="tr-TR" b="1" dirty="0">
                <a:latin typeface="Calibri" panose="020F0502020204030204" pitchFamily="34" charset="0"/>
                <a:ea typeface="Times New Roman" panose="02020603050405020304" pitchFamily="18" charset="0"/>
                <a:cs typeface="Times New Roman" panose="02020603050405020304" pitchFamily="18" charset="0"/>
              </a:rPr>
              <a:t>TEMSİL</a:t>
            </a:r>
          </a:p>
          <a:p>
            <a:pPr algn="just">
              <a:lnSpc>
                <a:spcPct val="107000"/>
              </a:lnSpc>
              <a:spcAft>
                <a:spcPts val="800"/>
              </a:spcAft>
            </a:pP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Kural olarak kişinin kendisinin hazır olması gerekmekteydi ve kişinin kendisini temsil ettirme olanağı yoktu. Dava ehliyetleri olmayan kişilerin ise kendilerini vasi ile temsil ettirebilme ve bunun dışında bazı çok özel durumlarda temsil imkanı vardı.</a:t>
            </a:r>
            <a:endParaRPr lang="tr-TR" dirty="0"/>
          </a:p>
        </p:txBody>
      </p:sp>
    </p:spTree>
    <p:extLst>
      <p:ext uri="{BB962C8B-B14F-4D97-AF65-F5344CB8AC3E}">
        <p14:creationId xmlns:p14="http://schemas.microsoft.com/office/powerpoint/2010/main" val="3880283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kumimoji="0" lang="tr-TR" sz="44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Özel Yargılama Sistemi – </a:t>
            </a:r>
            <a:r>
              <a:rPr kumimoji="0" lang="tr-TR" sz="4400" b="0" i="1" u="none" strike="noStrike" kern="1200" cap="none" spc="-50" normalizeH="0" baseline="0" noProof="0" dirty="0" err="1">
                <a:ln>
                  <a:noFill/>
                </a:ln>
                <a:solidFill>
                  <a:srgbClr val="000000">
                    <a:lumMod val="75000"/>
                    <a:lumOff val="25000"/>
                  </a:srgbClr>
                </a:solidFill>
                <a:effectLst/>
                <a:uLnTx/>
                <a:uFillTx/>
                <a:latin typeface="Calibri Light" panose="020F0302020204030204"/>
                <a:ea typeface="+mj-ea"/>
                <a:cs typeface="+mj-cs"/>
              </a:rPr>
              <a:t>Legis</a:t>
            </a:r>
            <a:r>
              <a:rPr kumimoji="0" lang="tr-TR" sz="4400" b="0" i="1"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 </a:t>
            </a:r>
            <a:r>
              <a:rPr kumimoji="0" lang="tr-TR" sz="4400" b="0" i="1" u="none" strike="noStrike" kern="1200" cap="none" spc="-50" normalizeH="0" baseline="0" noProof="0" dirty="0" err="1">
                <a:ln>
                  <a:noFill/>
                </a:ln>
                <a:solidFill>
                  <a:srgbClr val="000000">
                    <a:lumMod val="75000"/>
                    <a:lumOff val="25000"/>
                  </a:srgbClr>
                </a:solidFill>
                <a:effectLst/>
                <a:uLnTx/>
                <a:uFillTx/>
                <a:latin typeface="Calibri Light" panose="020F0302020204030204"/>
                <a:ea typeface="+mj-ea"/>
                <a:cs typeface="+mj-cs"/>
              </a:rPr>
              <a:t>Actio</a:t>
            </a:r>
            <a:r>
              <a:rPr kumimoji="0" lang="tr-TR" sz="4400" b="0" i="0" u="none" strike="noStrike" kern="1200" cap="none" spc="-50" normalizeH="0" baseline="0" noProof="0" dirty="0" err="1">
                <a:ln>
                  <a:noFill/>
                </a:ln>
                <a:solidFill>
                  <a:srgbClr val="000000">
                    <a:lumMod val="75000"/>
                    <a:lumOff val="25000"/>
                  </a:srgbClr>
                </a:solidFill>
                <a:effectLst/>
                <a:uLnTx/>
                <a:uFillTx/>
                <a:latin typeface="Calibri Light" panose="020F0302020204030204"/>
                <a:ea typeface="+mj-ea"/>
                <a:cs typeface="+mj-cs"/>
              </a:rPr>
              <a:t>’lar</a:t>
            </a:r>
            <a:r>
              <a:rPr kumimoji="0" lang="tr-TR" sz="44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 Usulü</a:t>
            </a:r>
            <a:endParaRPr lang="tr-TR" sz="4600" dirty="0"/>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normAutofit fontScale="85000" lnSpcReduction="10000"/>
          </a:bodyPr>
          <a:lstStyle/>
          <a:p>
            <a:pPr algn="just"/>
            <a:r>
              <a:rPr lang="tr-TR" b="1" i="1" dirty="0">
                <a:effectLst/>
                <a:latin typeface="Calibri" panose="020F0502020204030204" pitchFamily="34" charset="0"/>
                <a:ea typeface="Times New Roman" panose="02020603050405020304" pitchFamily="18" charset="0"/>
                <a:cs typeface="Times New Roman" panose="02020603050405020304" pitchFamily="18" charset="0"/>
              </a:rPr>
              <a:t>LEGIS</a:t>
            </a:r>
            <a:r>
              <a:rPr lang="tr-TR"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b="1" i="1" dirty="0">
                <a:effectLst/>
                <a:latin typeface="Calibri" panose="020F0502020204030204" pitchFamily="34" charset="0"/>
                <a:ea typeface="Times New Roman" panose="02020603050405020304" pitchFamily="18" charset="0"/>
                <a:cs typeface="Times New Roman" panose="02020603050405020304" pitchFamily="18" charset="0"/>
              </a:rPr>
              <a:t>ACTIO</a:t>
            </a:r>
            <a:r>
              <a:rPr lang="tr-TR" b="1" dirty="0">
                <a:effectLst/>
                <a:latin typeface="Calibri" panose="020F0502020204030204" pitchFamily="34" charset="0"/>
                <a:ea typeface="Times New Roman" panose="02020603050405020304" pitchFamily="18" charset="0"/>
                <a:cs typeface="Times New Roman" panose="02020603050405020304" pitchFamily="18" charset="0"/>
              </a:rPr>
              <a:t> SÜRECİ</a:t>
            </a:r>
            <a:endParaRPr lang="tr-TR"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r>
              <a:rPr lang="tr-TR" dirty="0">
                <a:effectLst/>
                <a:latin typeface="Calibri" panose="020F0502020204030204" pitchFamily="34" charset="0"/>
                <a:ea typeface="Times New Roman" panose="02020603050405020304" pitchFamily="18" charset="0"/>
                <a:cs typeface="Times New Roman" panose="02020603050405020304" pitchFamily="18" charset="0"/>
              </a:rPr>
              <a:t>Dava, davalıya çağrı (</a:t>
            </a:r>
            <a:r>
              <a:rPr lang="tr-TR" i="1" dirty="0">
                <a:effectLst/>
                <a:latin typeface="Calibri" panose="020F0502020204030204" pitchFamily="34" charset="0"/>
                <a:ea typeface="Times New Roman" panose="02020603050405020304" pitchFamily="18" charset="0"/>
                <a:cs typeface="Times New Roman" panose="02020603050405020304" pitchFamily="18" charset="0"/>
              </a:rPr>
              <a:t>in</a:t>
            </a:r>
            <a:r>
              <a:rPr lang="tr-TR" dirty="0">
                <a:effectLst/>
                <a:latin typeface="Calibri" panose="020F0502020204030204" pitchFamily="34" charset="0"/>
                <a:ea typeface="Times New Roman" panose="02020603050405020304" pitchFamily="18" charset="0"/>
                <a:cs typeface="Times New Roman" panose="02020603050405020304" pitchFamily="18" charset="0"/>
              </a:rPr>
              <a:t>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ius</a:t>
            </a:r>
            <a:r>
              <a:rPr lang="tr-TR" dirty="0">
                <a:effectLst/>
                <a:latin typeface="Calibri" panose="020F0502020204030204" pitchFamily="34" charset="0"/>
                <a:ea typeface="Times New Roman" panose="02020603050405020304" pitchFamily="18" charset="0"/>
                <a:cs typeface="Times New Roman" panose="02020603050405020304" pitchFamily="18" charset="0"/>
              </a:rPr>
              <a:t>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vocatio</a:t>
            </a:r>
            <a:r>
              <a:rPr lang="tr-TR" dirty="0">
                <a:effectLst/>
                <a:latin typeface="Calibri" panose="020F0502020204030204" pitchFamily="34" charset="0"/>
                <a:ea typeface="Times New Roman" panose="02020603050405020304" pitchFamily="18" charset="0"/>
                <a:cs typeface="Times New Roman" panose="02020603050405020304" pitchFamily="18" charset="0"/>
              </a:rPr>
              <a:t>) ile başlardı. Dava açacak kişinin, davalı olacak kişiye sözlü olarak Krallık Dönemi’nde kralın, Cumhuriyet Dönemi’nde </a:t>
            </a:r>
            <a:r>
              <a:rPr lang="tr-TR" i="1" dirty="0">
                <a:effectLst/>
                <a:latin typeface="Calibri" panose="020F0502020204030204" pitchFamily="34" charset="0"/>
                <a:ea typeface="Times New Roman" panose="02020603050405020304" pitchFamily="18" charset="0"/>
                <a:cs typeface="Times New Roman" panose="02020603050405020304" pitchFamily="18" charset="0"/>
              </a:rPr>
              <a:t>praetor</a:t>
            </a:r>
            <a:r>
              <a:rPr lang="tr-TR" dirty="0">
                <a:effectLst/>
                <a:latin typeface="Calibri" panose="020F0502020204030204" pitchFamily="34" charset="0"/>
                <a:ea typeface="Times New Roman" panose="02020603050405020304" pitchFamily="18" charset="0"/>
                <a:cs typeface="Times New Roman" panose="02020603050405020304" pitchFamily="18" charset="0"/>
              </a:rPr>
              <a:t>’un önüne çağırması gerekirdi. Kişi çağrı yaptığını ispat edebilirse, davalının gelmemesi halinde davalıya yaptırım uygulanırdı. Davalı, </a:t>
            </a:r>
            <a:r>
              <a:rPr lang="tr-TR" i="1" dirty="0">
                <a:effectLst/>
                <a:latin typeface="Calibri" panose="020F0502020204030204" pitchFamily="34" charset="0"/>
                <a:ea typeface="Times New Roman" panose="02020603050405020304" pitchFamily="18" charset="0"/>
                <a:cs typeface="Times New Roman" panose="02020603050405020304" pitchFamily="18" charset="0"/>
              </a:rPr>
              <a:t>praetor</a:t>
            </a:r>
            <a:r>
              <a:rPr lang="tr-TR" dirty="0">
                <a:effectLst/>
                <a:latin typeface="Calibri" panose="020F0502020204030204" pitchFamily="34" charset="0"/>
                <a:ea typeface="Times New Roman" panose="02020603050405020304" pitchFamily="18" charset="0"/>
                <a:cs typeface="Times New Roman" panose="02020603050405020304" pitchFamily="18" charset="0"/>
              </a:rPr>
              <a:t> önüne gidemiyorsa kefil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vindex</a:t>
            </a:r>
            <a:r>
              <a:rPr lang="tr-TR" dirty="0">
                <a:effectLst/>
                <a:latin typeface="Calibri" panose="020F0502020204030204" pitchFamily="34" charset="0"/>
                <a:ea typeface="Times New Roman" panose="02020603050405020304" pitchFamily="18" charset="0"/>
                <a:cs typeface="Times New Roman" panose="02020603050405020304" pitchFamily="18" charset="0"/>
              </a:rPr>
              <a:t>) göstermek zorunda idi.</a:t>
            </a:r>
          </a:p>
          <a:p>
            <a:pPr algn="just"/>
            <a:r>
              <a:rPr lang="tr-TR" b="1" i="1" dirty="0">
                <a:latin typeface="Calibri" panose="020F0502020204030204" pitchFamily="34" charset="0"/>
                <a:cs typeface="Times New Roman" panose="02020603050405020304" pitchFamily="18" charset="0"/>
              </a:rPr>
              <a:t>IN IURE </a:t>
            </a:r>
            <a:r>
              <a:rPr lang="tr-TR" b="1" dirty="0">
                <a:latin typeface="Calibri" panose="020F0502020204030204" pitchFamily="34" charset="0"/>
                <a:cs typeface="Times New Roman" panose="02020603050405020304" pitchFamily="18" charset="0"/>
              </a:rPr>
              <a:t>AŞAMASI</a:t>
            </a:r>
          </a:p>
          <a:p>
            <a:pPr algn="just"/>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Magistra</a:t>
            </a:r>
            <a:r>
              <a:rPr lang="tr-TR" dirty="0">
                <a:effectLst/>
                <a:latin typeface="Calibri" panose="020F0502020204030204" pitchFamily="34" charset="0"/>
                <a:ea typeface="Times New Roman" panose="02020603050405020304" pitchFamily="18" charset="0"/>
                <a:cs typeface="Times New Roman" panose="02020603050405020304" pitchFamily="18" charset="0"/>
              </a:rPr>
              <a:t> önündeki ilk aşama </a:t>
            </a:r>
            <a:r>
              <a:rPr lang="tr-TR" b="1" i="1" dirty="0">
                <a:effectLst/>
                <a:latin typeface="Calibri" panose="020F0502020204030204" pitchFamily="34" charset="0"/>
                <a:ea typeface="Times New Roman" panose="02020603050405020304" pitchFamily="18" charset="0"/>
                <a:cs typeface="Times New Roman" panose="02020603050405020304" pitchFamily="18" charset="0"/>
              </a:rPr>
              <a:t>in </a:t>
            </a:r>
            <a:r>
              <a:rPr lang="tr-TR" b="1" i="1" dirty="0" err="1">
                <a:effectLst/>
                <a:latin typeface="Calibri" panose="020F0502020204030204" pitchFamily="34" charset="0"/>
                <a:ea typeface="Times New Roman" panose="02020603050405020304" pitchFamily="18" charset="0"/>
                <a:cs typeface="Times New Roman" panose="02020603050405020304" pitchFamily="18" charset="0"/>
              </a:rPr>
              <a:t>iure</a:t>
            </a:r>
            <a:r>
              <a:rPr lang="tr-TR" b="1"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dirty="0">
                <a:effectLst/>
                <a:latin typeface="Calibri" panose="020F0502020204030204" pitchFamily="34" charset="0"/>
                <a:ea typeface="Times New Roman" panose="02020603050405020304" pitchFamily="18" charset="0"/>
                <a:cs typeface="Times New Roman" panose="02020603050405020304" pitchFamily="18" charset="0"/>
              </a:rPr>
              <a:t>aşamasıdır. Davacı olacak kişi,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magistra</a:t>
            </a:r>
            <a:r>
              <a:rPr lang="tr-TR" dirty="0" err="1">
                <a:effectLst/>
                <a:latin typeface="Calibri" panose="020F0502020204030204" pitchFamily="34" charset="0"/>
                <a:ea typeface="Times New Roman" panose="02020603050405020304" pitchFamily="18" charset="0"/>
                <a:cs typeface="Times New Roman" panose="02020603050405020304" pitchFamily="18" charset="0"/>
              </a:rPr>
              <a:t>’dan</a:t>
            </a:r>
            <a:r>
              <a:rPr lang="tr-TR" dirty="0">
                <a:effectLst/>
                <a:latin typeface="Calibri" panose="020F0502020204030204" pitchFamily="34" charset="0"/>
                <a:ea typeface="Times New Roman" panose="02020603050405020304" pitchFamily="18" charset="0"/>
                <a:cs typeface="Times New Roman" panose="02020603050405020304" pitchFamily="18" charset="0"/>
              </a:rPr>
              <a:t> kendisine uygun bir dava tanımasını isterdi. Şikayetçinin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legis</a:t>
            </a:r>
            <a:r>
              <a:rPr lang="tr-TR" dirty="0">
                <a:effectLst/>
                <a:latin typeface="Calibri" panose="020F0502020204030204" pitchFamily="34" charset="0"/>
                <a:ea typeface="Times New Roman" panose="02020603050405020304" pitchFamily="18" charset="0"/>
                <a:cs typeface="Times New Roman" panose="02020603050405020304" pitchFamily="18" charset="0"/>
              </a:rPr>
              <a:t>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actio</a:t>
            </a:r>
            <a:r>
              <a:rPr lang="tr-TR" dirty="0" err="1">
                <a:effectLst/>
                <a:latin typeface="Calibri" panose="020F0502020204030204" pitchFamily="34" charset="0"/>
                <a:ea typeface="Times New Roman" panose="02020603050405020304" pitchFamily="18" charset="0"/>
                <a:cs typeface="Times New Roman" panose="02020603050405020304" pitchFamily="18" charset="0"/>
              </a:rPr>
              <a:t>’ya</a:t>
            </a:r>
            <a:r>
              <a:rPr lang="tr-TR" dirty="0">
                <a:effectLst/>
                <a:latin typeface="Calibri" panose="020F0502020204030204" pitchFamily="34" charset="0"/>
                <a:ea typeface="Times New Roman" panose="02020603050405020304" pitchFamily="18" charset="0"/>
                <a:cs typeface="Times New Roman" panose="02020603050405020304" pitchFamily="18" charset="0"/>
              </a:rPr>
              <a:t> ilişkin tip davalardan birisini seçip ona göre hareket etmesi gerekmekteydi.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Magistra</a:t>
            </a:r>
            <a:r>
              <a:rPr lang="tr-TR" dirty="0" err="1">
                <a:effectLst/>
                <a:latin typeface="Calibri" panose="020F0502020204030204" pitchFamily="34" charset="0"/>
                <a:ea typeface="Times New Roman" panose="02020603050405020304" pitchFamily="18" charset="0"/>
                <a:cs typeface="Times New Roman" panose="02020603050405020304" pitchFamily="18" charset="0"/>
              </a:rPr>
              <a:t>’nın</a:t>
            </a:r>
            <a:r>
              <a:rPr lang="tr-TR" dirty="0">
                <a:effectLst/>
                <a:latin typeface="Calibri" panose="020F0502020204030204" pitchFamily="34" charset="0"/>
                <a:ea typeface="Times New Roman" panose="02020603050405020304" pitchFamily="18" charset="0"/>
                <a:cs typeface="Times New Roman" panose="02020603050405020304" pitchFamily="18" charset="0"/>
              </a:rPr>
              <a:t> da yaptığı dava seçiminin olaya uygun olup olmadığını, kişilerin dava ehliyetinin olup olmadığını saptamaktan ibaretti. Her şey uygun idi ise bu sefer </a:t>
            </a:r>
            <a:r>
              <a:rPr lang="tr-TR" b="1" i="1" dirty="0" err="1">
                <a:effectLst/>
                <a:latin typeface="Calibri" panose="020F0502020204030204" pitchFamily="34" charset="0"/>
                <a:ea typeface="Times New Roman" panose="02020603050405020304" pitchFamily="18" charset="0"/>
                <a:cs typeface="Times New Roman" panose="02020603050405020304" pitchFamily="18" charset="0"/>
              </a:rPr>
              <a:t>litis</a:t>
            </a:r>
            <a:r>
              <a:rPr lang="tr-TR" b="1"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b="1" i="1" dirty="0" err="1">
                <a:effectLst/>
                <a:latin typeface="Calibri" panose="020F0502020204030204" pitchFamily="34" charset="0"/>
                <a:ea typeface="Times New Roman" panose="02020603050405020304" pitchFamily="18" charset="0"/>
                <a:cs typeface="Times New Roman" panose="02020603050405020304" pitchFamily="18" charset="0"/>
              </a:rPr>
              <a:t>contestatio</a:t>
            </a:r>
            <a:r>
              <a:rPr lang="tr-TR" b="1"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dirty="0">
                <a:effectLst/>
                <a:latin typeface="Calibri" panose="020F0502020204030204" pitchFamily="34" charset="0"/>
                <a:ea typeface="Times New Roman" panose="02020603050405020304" pitchFamily="18" charset="0"/>
                <a:cs typeface="Times New Roman" panose="02020603050405020304" pitchFamily="18" charset="0"/>
              </a:rPr>
              <a:t>aşamasına geçilirdi.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Litis</a:t>
            </a:r>
            <a:r>
              <a:rPr lang="tr-TR"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contestatio</a:t>
            </a:r>
            <a:r>
              <a:rPr lang="tr-TR" dirty="0">
                <a:effectLst/>
                <a:latin typeface="Calibri" panose="020F0502020204030204" pitchFamily="34" charset="0"/>
                <a:ea typeface="Times New Roman" panose="02020603050405020304" pitchFamily="18" charset="0"/>
                <a:cs typeface="Times New Roman" panose="02020603050405020304" pitchFamily="18" charset="0"/>
              </a:rPr>
              <a:t>, </a:t>
            </a:r>
            <a:r>
              <a:rPr lang="tr-TR" i="1" dirty="0">
                <a:effectLst/>
                <a:latin typeface="Calibri" panose="020F0502020204030204" pitchFamily="34" charset="0"/>
                <a:ea typeface="Times New Roman" panose="02020603050405020304" pitchFamily="18" charset="0"/>
                <a:cs typeface="Times New Roman" panose="02020603050405020304" pitchFamily="18" charset="0"/>
              </a:rPr>
              <a:t>in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iure</a:t>
            </a:r>
            <a:r>
              <a:rPr lang="tr-TR"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dirty="0">
                <a:effectLst/>
                <a:latin typeface="Calibri" panose="020F0502020204030204" pitchFamily="34" charset="0"/>
                <a:ea typeface="Times New Roman" panose="02020603050405020304" pitchFamily="18" charset="0"/>
                <a:cs typeface="Times New Roman" panose="02020603050405020304" pitchFamily="18" charset="0"/>
              </a:rPr>
              <a:t>aşamasını sonuçlandıran, davanın özel yargıç önünde görülmesine temel olacak esasların saptandığı aşama idi. Özel yargıç, tarafların üzerinde anlaştıkları kişi olarak seçilirdi.</a:t>
            </a:r>
          </a:p>
          <a:p>
            <a:pPr algn="just"/>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Litis</a:t>
            </a:r>
            <a:r>
              <a:rPr lang="tr-TR"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contestatio</a:t>
            </a:r>
            <a:r>
              <a:rPr lang="tr-TR" dirty="0" err="1">
                <a:effectLst/>
                <a:latin typeface="Calibri" panose="020F0502020204030204" pitchFamily="34" charset="0"/>
                <a:ea typeface="Times New Roman" panose="02020603050405020304" pitchFamily="18" charset="0"/>
                <a:cs typeface="Times New Roman" panose="02020603050405020304" pitchFamily="18" charset="0"/>
              </a:rPr>
              <a:t>’dan</a:t>
            </a:r>
            <a:r>
              <a:rPr lang="tr-TR" dirty="0">
                <a:effectLst/>
                <a:latin typeface="Calibri" panose="020F0502020204030204" pitchFamily="34" charset="0"/>
                <a:ea typeface="Times New Roman" panose="02020603050405020304" pitchFamily="18" charset="0"/>
                <a:cs typeface="Times New Roman" panose="02020603050405020304" pitchFamily="18" charset="0"/>
              </a:rPr>
              <a:t> sonra davanın tarafları değiştirilemezdi.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In</a:t>
            </a:r>
            <a:r>
              <a:rPr lang="tr-TR"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iure</a:t>
            </a:r>
            <a:r>
              <a:rPr lang="tr-TR"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dirty="0">
                <a:effectLst/>
                <a:latin typeface="Calibri" panose="020F0502020204030204" pitchFamily="34" charset="0"/>
                <a:ea typeface="Times New Roman" panose="02020603050405020304" pitchFamily="18" charset="0"/>
                <a:cs typeface="Times New Roman" panose="02020603050405020304" pitchFamily="18" charset="0"/>
              </a:rPr>
              <a:t>aşamasında yapılan işlemler, söylenen sözler değiştirilemez, düzeltilemez, tamamlanamazdı. Ortaya çıkan yeni durumlar,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litis</a:t>
            </a:r>
            <a:r>
              <a:rPr lang="tr-TR"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contestatio</a:t>
            </a:r>
            <a:r>
              <a:rPr lang="tr-TR" dirty="0" err="1">
                <a:effectLst/>
                <a:latin typeface="Calibri" panose="020F0502020204030204" pitchFamily="34" charset="0"/>
                <a:ea typeface="Times New Roman" panose="02020603050405020304" pitchFamily="18" charset="0"/>
                <a:cs typeface="Times New Roman" panose="02020603050405020304" pitchFamily="18" charset="0"/>
              </a:rPr>
              <a:t>’nun</a:t>
            </a:r>
            <a:r>
              <a:rPr lang="tr-TR" dirty="0">
                <a:effectLst/>
                <a:latin typeface="Calibri" panose="020F0502020204030204" pitchFamily="34" charset="0"/>
                <a:ea typeface="Times New Roman" panose="02020603050405020304" pitchFamily="18" charset="0"/>
                <a:cs typeface="Times New Roman" panose="02020603050405020304" pitchFamily="18" charset="0"/>
              </a:rPr>
              <a:t> dayandığı durumlarda sonradan ortaya çıkan değişiklikler dikkate alınmazdı.</a:t>
            </a:r>
            <a:endParaRPr lang="tr-TR" b="1" dirty="0"/>
          </a:p>
        </p:txBody>
      </p:sp>
    </p:spTree>
    <p:extLst>
      <p:ext uri="{BB962C8B-B14F-4D97-AF65-F5344CB8AC3E}">
        <p14:creationId xmlns:p14="http://schemas.microsoft.com/office/powerpoint/2010/main" val="2984053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kumimoji="0" lang="tr-TR" sz="44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Özel Yargılama Sistemi – </a:t>
            </a:r>
            <a:r>
              <a:rPr kumimoji="0" lang="tr-TR" sz="4400" b="0" i="1" u="none" strike="noStrike" kern="1200" cap="none" spc="-50" normalizeH="0" baseline="0" noProof="0" dirty="0" err="1">
                <a:ln>
                  <a:noFill/>
                </a:ln>
                <a:solidFill>
                  <a:srgbClr val="000000">
                    <a:lumMod val="75000"/>
                    <a:lumOff val="25000"/>
                  </a:srgbClr>
                </a:solidFill>
                <a:effectLst/>
                <a:uLnTx/>
                <a:uFillTx/>
                <a:latin typeface="Calibri Light" panose="020F0302020204030204"/>
                <a:ea typeface="+mj-ea"/>
                <a:cs typeface="+mj-cs"/>
              </a:rPr>
              <a:t>Legis</a:t>
            </a:r>
            <a:r>
              <a:rPr kumimoji="0" lang="tr-TR" sz="4400" b="0" i="1"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 </a:t>
            </a:r>
            <a:r>
              <a:rPr kumimoji="0" lang="tr-TR" sz="4400" b="0" i="1" u="none" strike="noStrike" kern="1200" cap="none" spc="-50" normalizeH="0" baseline="0" noProof="0" dirty="0" err="1">
                <a:ln>
                  <a:noFill/>
                </a:ln>
                <a:solidFill>
                  <a:srgbClr val="000000">
                    <a:lumMod val="75000"/>
                    <a:lumOff val="25000"/>
                  </a:srgbClr>
                </a:solidFill>
                <a:effectLst/>
                <a:uLnTx/>
                <a:uFillTx/>
                <a:latin typeface="Calibri Light" panose="020F0302020204030204"/>
                <a:ea typeface="+mj-ea"/>
                <a:cs typeface="+mj-cs"/>
              </a:rPr>
              <a:t>Actio</a:t>
            </a:r>
            <a:r>
              <a:rPr kumimoji="0" lang="tr-TR" sz="4400" b="0" i="0" u="none" strike="noStrike" kern="1200" cap="none" spc="-50" normalizeH="0" baseline="0" noProof="0" dirty="0" err="1">
                <a:ln>
                  <a:noFill/>
                </a:ln>
                <a:solidFill>
                  <a:srgbClr val="000000">
                    <a:lumMod val="75000"/>
                    <a:lumOff val="25000"/>
                  </a:srgbClr>
                </a:solidFill>
                <a:effectLst/>
                <a:uLnTx/>
                <a:uFillTx/>
                <a:latin typeface="Calibri Light" panose="020F0302020204030204"/>
                <a:ea typeface="+mj-ea"/>
                <a:cs typeface="+mj-cs"/>
              </a:rPr>
              <a:t>’lar</a:t>
            </a:r>
            <a:r>
              <a:rPr kumimoji="0" lang="tr-TR" sz="44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 Usulü</a:t>
            </a:r>
            <a:endParaRPr lang="tr-TR" sz="4600" dirty="0"/>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normAutofit/>
          </a:bodyPr>
          <a:lstStyle/>
          <a:p>
            <a:pPr algn="just"/>
            <a:r>
              <a:rPr lang="tr-TR" b="1" i="1" dirty="0">
                <a:effectLst/>
                <a:latin typeface="Calibri" panose="020F0502020204030204" pitchFamily="34" charset="0"/>
                <a:ea typeface="Times New Roman" panose="02020603050405020304" pitchFamily="18" charset="0"/>
                <a:cs typeface="Times New Roman" panose="02020603050405020304" pitchFamily="18" charset="0"/>
              </a:rPr>
              <a:t>APUD IUDICEM </a:t>
            </a:r>
            <a:r>
              <a:rPr lang="tr-TR" b="1" dirty="0">
                <a:effectLst/>
                <a:latin typeface="Calibri" panose="020F0502020204030204" pitchFamily="34" charset="0"/>
                <a:ea typeface="Times New Roman" panose="02020603050405020304" pitchFamily="18" charset="0"/>
                <a:cs typeface="Times New Roman" panose="02020603050405020304" pitchFamily="18" charset="0"/>
              </a:rPr>
              <a:t>AŞAMASI</a:t>
            </a:r>
          </a:p>
          <a:p>
            <a:pPr algn="just"/>
            <a:r>
              <a:rPr lang="tr-TR" i="1" dirty="0" err="1">
                <a:latin typeface="Calibri" panose="020F0502020204030204" pitchFamily="34" charset="0"/>
                <a:cs typeface="Times New Roman" panose="02020603050405020304" pitchFamily="18" charset="0"/>
              </a:rPr>
              <a:t>Litis</a:t>
            </a:r>
            <a:r>
              <a:rPr lang="tr-TR" i="1" dirty="0">
                <a:latin typeface="Calibri" panose="020F0502020204030204" pitchFamily="34" charset="0"/>
                <a:cs typeface="Times New Roman" panose="02020603050405020304" pitchFamily="18" charset="0"/>
              </a:rPr>
              <a:t> </a:t>
            </a:r>
            <a:r>
              <a:rPr lang="tr-TR" i="1" dirty="0" err="1">
                <a:latin typeface="Calibri" panose="020F0502020204030204" pitchFamily="34" charset="0"/>
                <a:cs typeface="Times New Roman" panose="02020603050405020304" pitchFamily="18" charset="0"/>
              </a:rPr>
              <a:t>contestatio</a:t>
            </a:r>
            <a:r>
              <a:rPr lang="tr-TR" dirty="0" err="1">
                <a:latin typeface="Calibri" panose="020F0502020204030204" pitchFamily="34" charset="0"/>
                <a:cs typeface="Times New Roman" panose="02020603050405020304" pitchFamily="18" charset="0"/>
              </a:rPr>
              <a:t>’nun</a:t>
            </a:r>
            <a:r>
              <a:rPr lang="tr-TR" dirty="0">
                <a:latin typeface="Calibri" panose="020F0502020204030204" pitchFamily="34" charset="0"/>
                <a:cs typeface="Times New Roman" panose="02020603050405020304" pitchFamily="18" charset="0"/>
              </a:rPr>
              <a:t> tamamlanmasının ardından, özel yargıç önündeki ve duruşmanın başladığı aşama olan </a:t>
            </a:r>
            <a:r>
              <a:rPr lang="tr-TR" b="1" i="1" dirty="0" err="1">
                <a:latin typeface="Calibri" panose="020F0502020204030204" pitchFamily="34" charset="0"/>
                <a:cs typeface="Times New Roman" panose="02020603050405020304" pitchFamily="18" charset="0"/>
              </a:rPr>
              <a:t>apud</a:t>
            </a:r>
            <a:r>
              <a:rPr lang="tr-TR" b="1" i="1" dirty="0">
                <a:latin typeface="Calibri" panose="020F0502020204030204" pitchFamily="34" charset="0"/>
                <a:cs typeface="Times New Roman" panose="02020603050405020304" pitchFamily="18" charset="0"/>
              </a:rPr>
              <a:t> </a:t>
            </a:r>
            <a:r>
              <a:rPr lang="tr-TR" b="1" i="1" dirty="0" err="1">
                <a:latin typeface="Calibri" panose="020F0502020204030204" pitchFamily="34" charset="0"/>
                <a:cs typeface="Times New Roman" panose="02020603050405020304" pitchFamily="18" charset="0"/>
              </a:rPr>
              <a:t>iudicem</a:t>
            </a:r>
            <a:r>
              <a:rPr lang="tr-TR" b="1" i="1" dirty="0">
                <a:latin typeface="Calibri" panose="020F0502020204030204" pitchFamily="34" charset="0"/>
                <a:cs typeface="Times New Roman" panose="02020603050405020304" pitchFamily="18" charset="0"/>
              </a:rPr>
              <a:t> </a:t>
            </a:r>
            <a:r>
              <a:rPr lang="tr-TR" dirty="0">
                <a:latin typeface="Calibri" panose="020F0502020204030204" pitchFamily="34" charset="0"/>
                <a:cs typeface="Times New Roman" panose="02020603050405020304" pitchFamily="18" charset="0"/>
              </a:rPr>
              <a:t>aşaması gelirdi.</a:t>
            </a:r>
          </a:p>
          <a:p>
            <a:pPr algn="just"/>
            <a:r>
              <a:rPr lang="tr-TR" dirty="0">
                <a:effectLst/>
                <a:latin typeface="Calibri" panose="020F0502020204030204" pitchFamily="34" charset="0"/>
                <a:ea typeface="Times New Roman" panose="02020603050405020304" pitchFamily="18" charset="0"/>
                <a:cs typeface="Times New Roman" panose="02020603050405020304" pitchFamily="18" charset="0"/>
              </a:rPr>
              <a:t>Taraflar yargıcın önüne çıkardı, çıkmayan taraf davayı kaybetmiş sayılıyordu, ancak geçerli bir özürle bunun önüne geçilebilmekteydi. Taraflar iddia ve karşı iddialarını açıklar ve kanıtlardı. İspat yükü, iddia eden üzerinde idi. Deliller yazılı delil, tanık delili olabilmekteydi; bunun yanında yargıcı argümanlarla ikna etmek de mümkündü ki bu Roma’da delil serbestisinin olduğunu göstermektedir. Yargıcın kararı kesin idi. Karar sonucunda davalı, hükmü kendiliğinden yerine getirmiyorsa icra aşamasına geçilirdi.</a:t>
            </a:r>
            <a:endParaRPr lang="tr-TR" i="1" dirty="0"/>
          </a:p>
        </p:txBody>
      </p:sp>
    </p:spTree>
    <p:extLst>
      <p:ext uri="{BB962C8B-B14F-4D97-AF65-F5344CB8AC3E}">
        <p14:creationId xmlns:p14="http://schemas.microsoft.com/office/powerpoint/2010/main" val="3744366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D873E646-8790-4EF6-AE27-F4042DDE295B}"/>
              </a:ext>
            </a:extLst>
          </p:cNvPr>
          <p:cNvSpPr>
            <a:spLocks noGrp="1"/>
          </p:cNvSpPr>
          <p:nvPr>
            <p:ph type="title"/>
          </p:nvPr>
        </p:nvSpPr>
        <p:spPr/>
        <p:txBody>
          <a:bodyPr/>
          <a:lstStyle/>
          <a:p>
            <a:r>
              <a:rPr kumimoji="0" lang="tr-TR"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Özel Yargılama Sistemi – </a:t>
            </a:r>
            <a:r>
              <a:rPr kumimoji="0" lang="tr-TR" b="0" i="1"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Formula </a:t>
            </a:r>
            <a:r>
              <a:rPr kumimoji="0" lang="tr-TR" b="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Usulü</a:t>
            </a:r>
            <a:endParaRPr lang="tr-TR" dirty="0"/>
          </a:p>
        </p:txBody>
      </p:sp>
      <p:sp>
        <p:nvSpPr>
          <p:cNvPr id="5" name="İçerik Yer Tutucusu 4">
            <a:extLst>
              <a:ext uri="{FF2B5EF4-FFF2-40B4-BE49-F238E27FC236}">
                <a16:creationId xmlns:a16="http://schemas.microsoft.com/office/drawing/2014/main" id="{6056CEA6-0730-4994-A1E2-71F3C3135FF3}"/>
              </a:ext>
            </a:extLst>
          </p:cNvPr>
          <p:cNvSpPr>
            <a:spLocks noGrp="1"/>
          </p:cNvSpPr>
          <p:nvPr>
            <p:ph idx="1"/>
          </p:nvPr>
        </p:nvSpPr>
        <p:spPr/>
        <p:txBody>
          <a:bodyPr/>
          <a:lstStyle/>
          <a:p>
            <a:pPr algn="just">
              <a:lnSpc>
                <a:spcPct val="107000"/>
              </a:lnSpc>
              <a:spcAft>
                <a:spcPts val="800"/>
              </a:spcAft>
            </a:pP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Bu usulün ortaya çıkma sebebi,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ius</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civile</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’nin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fazlasıyla şekilci olmasından ziyade, Roma’da sayıları hızla artan yabancıların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legis</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usulüne başvuramıyor oluşudur. Bunun üzerine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praetor’lar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formula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usulünü yaratmışlardır.</a:t>
            </a:r>
          </a:p>
          <a:p>
            <a:pPr algn="just">
              <a:lnSpc>
                <a:spcPct val="107000"/>
              </a:lnSpc>
              <a:spcAft>
                <a:spcPts val="800"/>
              </a:spcAft>
            </a:pP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Bu usul zamanla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legis</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actio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’nun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yerini almış, MÖ 17’de çıkarılan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lex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Iulia</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ile birlikte de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legis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actio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dirty="0">
                <a:latin typeface="Calibri" panose="020F0502020204030204" pitchFamily="34" charset="0"/>
                <a:ea typeface="Times New Roman" panose="02020603050405020304" pitchFamily="18" charset="0"/>
                <a:cs typeface="Times New Roman" panose="02020603050405020304" pitchFamily="18" charset="0"/>
              </a:rPr>
              <a:t>usulü tamamen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kaldırılarak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formula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usulü resmi usul haline gelmiştir.</a:t>
            </a:r>
          </a:p>
        </p:txBody>
      </p:sp>
    </p:spTree>
    <p:extLst>
      <p:ext uri="{BB962C8B-B14F-4D97-AF65-F5344CB8AC3E}">
        <p14:creationId xmlns:p14="http://schemas.microsoft.com/office/powerpoint/2010/main" val="2472964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CC8EE83-1DD8-4336-BA16-2F65FBCF03B1}"/>
              </a:ext>
            </a:extLst>
          </p:cNvPr>
          <p:cNvSpPr>
            <a:spLocks noGrp="1"/>
          </p:cNvSpPr>
          <p:nvPr>
            <p:ph type="title"/>
          </p:nvPr>
        </p:nvSpPr>
        <p:spPr/>
        <p:txBody>
          <a:bodyPr/>
          <a:lstStyle/>
          <a:p>
            <a:r>
              <a:rPr kumimoji="0" lang="tr-TR"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Özel Yargılama Sistemi – </a:t>
            </a:r>
            <a:r>
              <a:rPr kumimoji="0" lang="tr-TR" b="0" i="1"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Formula </a:t>
            </a:r>
            <a:r>
              <a:rPr kumimoji="0" lang="tr-TR" b="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Usulü</a:t>
            </a:r>
            <a:endParaRPr lang="tr-TR" dirty="0"/>
          </a:p>
        </p:txBody>
      </p:sp>
      <p:sp>
        <p:nvSpPr>
          <p:cNvPr id="5" name="İçerik Yer Tutucusu 4">
            <a:extLst>
              <a:ext uri="{FF2B5EF4-FFF2-40B4-BE49-F238E27FC236}">
                <a16:creationId xmlns:a16="http://schemas.microsoft.com/office/drawing/2014/main" id="{510F9197-5047-49A1-AA74-79C7F8C1CFB6}"/>
              </a:ext>
            </a:extLst>
          </p:cNvPr>
          <p:cNvSpPr>
            <a:spLocks noGrp="1"/>
          </p:cNvSpPr>
          <p:nvPr>
            <p:ph idx="1"/>
          </p:nvPr>
        </p:nvSpPr>
        <p:spPr/>
        <p:txBody>
          <a:bodyPr/>
          <a:lstStyle/>
          <a:p>
            <a:r>
              <a:rPr lang="tr-TR" b="1" dirty="0"/>
              <a:t>DAVA EHLİYETİ</a:t>
            </a:r>
          </a:p>
          <a:p>
            <a:pPr algn="just"/>
            <a:r>
              <a:rPr lang="tr-TR" i="1" dirty="0" err="1"/>
              <a:t>Legis</a:t>
            </a:r>
            <a:r>
              <a:rPr lang="tr-TR" i="1" dirty="0"/>
              <a:t> actio </a:t>
            </a:r>
            <a:r>
              <a:rPr lang="tr-TR" dirty="0"/>
              <a:t>usulü ile hemen hemen aynıdır. Ancak yabancılar ve aile evladı bu usulde dava ehliyeti elde etmişlerdir.</a:t>
            </a:r>
          </a:p>
          <a:p>
            <a:pPr algn="just"/>
            <a:r>
              <a:rPr lang="tr-TR" b="1" dirty="0">
                <a:latin typeface="Calibri" panose="020F0502020204030204" pitchFamily="34" charset="0"/>
                <a:ea typeface="Times New Roman" panose="02020603050405020304" pitchFamily="18" charset="0"/>
                <a:cs typeface="Times New Roman" panose="02020603050405020304" pitchFamily="18" charset="0"/>
              </a:rPr>
              <a:t>TEMSİL</a:t>
            </a:r>
          </a:p>
          <a:p>
            <a:pPr algn="just"/>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Formula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usulünde temsil imkanı vardır.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Legis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actio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’daki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özel temsillerin ve vasilerin yanı sıra söz konusu anlaşmazlığa münhasır temsilci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cognitor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ya da genel temsilci-vekil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procurator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tayin edilebiliyordu. Ama bu temsil şekli doğrudan </a:t>
            </a:r>
            <a:r>
              <a:rPr lang="tr-TR" dirty="0">
                <a:latin typeface="Calibri" panose="020F0502020204030204" pitchFamily="34" charset="0"/>
                <a:ea typeface="Times New Roman" panose="02020603050405020304" pitchFamily="18" charset="0"/>
                <a:cs typeface="Times New Roman" panose="02020603050405020304" pitchFamily="18" charset="0"/>
              </a:rPr>
              <a:t>temsil değil,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dolaylı temsil idi.</a:t>
            </a:r>
            <a:endParaRPr lang="tr-TR" dirty="0"/>
          </a:p>
        </p:txBody>
      </p:sp>
    </p:spTree>
    <p:extLst>
      <p:ext uri="{BB962C8B-B14F-4D97-AF65-F5344CB8AC3E}">
        <p14:creationId xmlns:p14="http://schemas.microsoft.com/office/powerpoint/2010/main" val="2385287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DF6E7ACA-9663-4521-B51B-E53025C89E0E}"/>
              </a:ext>
            </a:extLst>
          </p:cNvPr>
          <p:cNvSpPr>
            <a:spLocks noGrp="1"/>
          </p:cNvSpPr>
          <p:nvPr>
            <p:ph type="title"/>
          </p:nvPr>
        </p:nvSpPr>
        <p:spPr/>
        <p:txBody>
          <a:bodyPr/>
          <a:lstStyle/>
          <a:p>
            <a:r>
              <a:rPr kumimoji="0" lang="tr-TR"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Özel Yargılama Sistemi – </a:t>
            </a:r>
            <a:r>
              <a:rPr kumimoji="0" lang="tr-TR" b="0" i="1"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Formula </a:t>
            </a:r>
            <a:r>
              <a:rPr kumimoji="0" lang="tr-TR" b="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Usulü</a:t>
            </a:r>
            <a:endParaRPr lang="tr-TR" dirty="0"/>
          </a:p>
        </p:txBody>
      </p:sp>
      <p:sp>
        <p:nvSpPr>
          <p:cNvPr id="5" name="İçerik Yer Tutucusu 4">
            <a:extLst>
              <a:ext uri="{FF2B5EF4-FFF2-40B4-BE49-F238E27FC236}">
                <a16:creationId xmlns:a16="http://schemas.microsoft.com/office/drawing/2014/main" id="{7E820253-13BE-4B10-9CF5-A22CCBD1D347}"/>
              </a:ext>
            </a:extLst>
          </p:cNvPr>
          <p:cNvSpPr>
            <a:spLocks noGrp="1"/>
          </p:cNvSpPr>
          <p:nvPr>
            <p:ph idx="1"/>
          </p:nvPr>
        </p:nvSpPr>
        <p:spPr/>
        <p:txBody>
          <a:bodyPr>
            <a:normAutofit lnSpcReduction="10000"/>
          </a:bodyPr>
          <a:lstStyle/>
          <a:p>
            <a:pPr algn="just">
              <a:lnSpc>
                <a:spcPct val="107000"/>
              </a:lnSpc>
              <a:spcAft>
                <a:spcPts val="800"/>
              </a:spcAft>
            </a:pPr>
            <a:r>
              <a:rPr lang="tr-TR" b="1" i="1" dirty="0">
                <a:effectLst/>
                <a:latin typeface="Calibri" panose="020F0502020204030204" pitchFamily="34" charset="0"/>
                <a:ea typeface="Times New Roman" panose="02020603050405020304" pitchFamily="18" charset="0"/>
                <a:cs typeface="Times New Roman" panose="02020603050405020304" pitchFamily="18" charset="0"/>
              </a:rPr>
              <a:t>FORMULA</a:t>
            </a:r>
            <a:r>
              <a:rPr lang="tr-TR" b="1" dirty="0">
                <a:effectLst/>
                <a:latin typeface="Calibri" panose="020F0502020204030204" pitchFamily="34" charset="0"/>
                <a:ea typeface="Times New Roman" panose="02020603050405020304" pitchFamily="18" charset="0"/>
                <a:cs typeface="Times New Roman" panose="02020603050405020304" pitchFamily="18" charset="0"/>
              </a:rPr>
              <a:t> SÜRECİ</a:t>
            </a:r>
          </a:p>
          <a:p>
            <a:pPr algn="just">
              <a:lnSpc>
                <a:spcPct val="107000"/>
              </a:lnSpc>
              <a:spcAft>
                <a:spcPts val="800"/>
              </a:spcAft>
            </a:pPr>
            <a:r>
              <a:rPr lang="tr-TR" dirty="0">
                <a:effectLst/>
                <a:latin typeface="Calibri" panose="020F0502020204030204" pitchFamily="34" charset="0"/>
                <a:ea typeface="Times New Roman" panose="02020603050405020304" pitchFamily="18" charset="0"/>
                <a:cs typeface="Times New Roman" panose="02020603050405020304" pitchFamily="18" charset="0"/>
              </a:rPr>
              <a:t>Bu süreç de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magistra</a:t>
            </a:r>
            <a:r>
              <a:rPr lang="tr-TR"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dirty="0">
                <a:effectLst/>
                <a:latin typeface="Calibri" panose="020F0502020204030204" pitchFamily="34" charset="0"/>
                <a:ea typeface="Times New Roman" panose="02020603050405020304" pitchFamily="18" charset="0"/>
                <a:cs typeface="Times New Roman" panose="02020603050405020304" pitchFamily="18" charset="0"/>
              </a:rPr>
              <a:t>önüne çağrı ile başlardı. Kişi </a:t>
            </a:r>
            <a:r>
              <a:rPr lang="tr-TR" i="1" dirty="0">
                <a:effectLst/>
                <a:latin typeface="Calibri" panose="020F0502020204030204" pitchFamily="34" charset="0"/>
                <a:ea typeface="Times New Roman" panose="02020603050405020304" pitchFamily="18" charset="0"/>
                <a:cs typeface="Times New Roman" panose="02020603050405020304" pitchFamily="18" charset="0"/>
              </a:rPr>
              <a:t>in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iure</a:t>
            </a:r>
            <a:r>
              <a:rPr lang="tr-TR"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dirty="0">
                <a:effectLst/>
                <a:latin typeface="Calibri" panose="020F0502020204030204" pitchFamily="34" charset="0"/>
                <a:ea typeface="Times New Roman" panose="02020603050405020304" pitchFamily="18" charset="0"/>
                <a:cs typeface="Times New Roman" panose="02020603050405020304" pitchFamily="18" charset="0"/>
              </a:rPr>
              <a:t>aşamasında gelmiş ama tekrar gelmesi gerekiyorsa, geleceğine ilişkin taahhüt alınırdı bu kişiden. Gelmezse de bu kişinin aleyhine dava açılır ve kişi para cezasına çarptırılırdı.</a:t>
            </a:r>
          </a:p>
          <a:p>
            <a:pPr algn="just">
              <a:lnSpc>
                <a:spcPct val="107000"/>
              </a:lnSpc>
              <a:spcAft>
                <a:spcPts val="800"/>
              </a:spcAft>
            </a:pPr>
            <a:r>
              <a:rPr lang="tr-TR" b="1" i="1" dirty="0">
                <a:latin typeface="Calibri" panose="020F0502020204030204" pitchFamily="34" charset="0"/>
                <a:cs typeface="Times New Roman" panose="02020603050405020304" pitchFamily="18" charset="0"/>
              </a:rPr>
              <a:t>IN IURE </a:t>
            </a:r>
            <a:r>
              <a:rPr lang="tr-TR" b="1" dirty="0">
                <a:latin typeface="Calibri" panose="020F0502020204030204" pitchFamily="34" charset="0"/>
                <a:cs typeface="Times New Roman" panose="02020603050405020304" pitchFamily="18" charset="0"/>
              </a:rPr>
              <a:t>AŞAMASI</a:t>
            </a:r>
          </a:p>
          <a:p>
            <a:pPr algn="just">
              <a:lnSpc>
                <a:spcPct val="107000"/>
              </a:lnSpc>
              <a:spcAft>
                <a:spcPts val="800"/>
              </a:spcAft>
            </a:pP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Legis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actio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’dakinden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farklıdır.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Legis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actio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ius</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civile</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’den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kaynaklı belli dava kalıpları vardı. Burada ise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praetor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edictum</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’larındaki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dava çeşitlerine ve formüllerine dayanılmaktadır. Bu davalar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ius</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civile</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’dekilerden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daha az şart içermektedir.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Ius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civile</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’de</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bu davanın tanınıp tanınmıyor oluşu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praetor</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’u</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bağlamamaktaydı,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praetor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davayı açabilmekteydi; öte yandan, dava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ius</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civile</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’de</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tanınmış olsa bile hakkaniyete aykırı görüyorsa davayı tanımama yetkisi vardı.</a:t>
            </a:r>
          </a:p>
          <a:p>
            <a:pPr algn="just"/>
            <a:endParaRPr lang="tr-TR" dirty="0"/>
          </a:p>
        </p:txBody>
      </p:sp>
    </p:spTree>
    <p:extLst>
      <p:ext uri="{BB962C8B-B14F-4D97-AF65-F5344CB8AC3E}">
        <p14:creationId xmlns:p14="http://schemas.microsoft.com/office/powerpoint/2010/main" val="1912817339"/>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2277</TotalTime>
  <Words>1091</Words>
  <Application>Microsoft Office PowerPoint</Application>
  <PresentationFormat>Geniş ekran</PresentationFormat>
  <Paragraphs>49</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Calibri</vt:lpstr>
      <vt:lpstr>Calibri Light</vt:lpstr>
      <vt:lpstr>Geçmişe bakış</vt:lpstr>
      <vt:lpstr>Roma Hukuku (13. hafta)</vt:lpstr>
      <vt:lpstr>Roma Usul Hukuku</vt:lpstr>
      <vt:lpstr>Özel Yargılama Sistemi</vt:lpstr>
      <vt:lpstr>Özel Yargılama Sistemi – Legis Actio’lar Usulü</vt:lpstr>
      <vt:lpstr>Özel Yargılama Sistemi – Legis Actio’lar Usulü</vt:lpstr>
      <vt:lpstr>Özel Yargılama Sistemi – Legis Actio’lar Usulü</vt:lpstr>
      <vt:lpstr>Özel Yargılama Sistemi – Formula Usulü</vt:lpstr>
      <vt:lpstr>Özel Yargılama Sistemi – Formula Usulü</vt:lpstr>
      <vt:lpstr>Özel Yargılama Sistemi – Formula Usulü</vt:lpstr>
      <vt:lpstr>Özel Yargılama Sistemi – Formula Usulü</vt:lpstr>
      <vt:lpstr>Özel Yargılama Sistemi – Formula Usulü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 (1. hafta)</dc:title>
  <dc:creator>Alaz Tarhan</dc:creator>
  <cp:lastModifiedBy>Alaz Tarhan</cp:lastModifiedBy>
  <cp:revision>70</cp:revision>
  <dcterms:created xsi:type="dcterms:W3CDTF">2020-07-31T15:00:01Z</dcterms:created>
  <dcterms:modified xsi:type="dcterms:W3CDTF">2020-08-16T20:59:47Z</dcterms:modified>
</cp:coreProperties>
</file>