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2"/>
  </p:notesMasterIdLst>
  <p:handoutMasterIdLst>
    <p:handoutMasterId r:id="rId13"/>
  </p:handoutMasterIdLst>
  <p:sldIdLst>
    <p:sldId id="675" r:id="rId4"/>
    <p:sldId id="609" r:id="rId5"/>
    <p:sldId id="669" r:id="rId6"/>
    <p:sldId id="670" r:id="rId7"/>
    <p:sldId id="671" r:id="rId8"/>
    <p:sldId id="672" r:id="rId9"/>
    <p:sldId id="673" r:id="rId10"/>
    <p:sldId id="674"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19.02.2020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2/19/2020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2/19/2020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2/19/2020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2/19/2020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2/19/2020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2/19/2020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2/19/2020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850011"/>
          </a:xfrm>
          <a:prstGeom prst="rect">
            <a:avLst/>
          </a:prstGeom>
        </p:spPr>
        <p:txBody>
          <a:bodyPr wrap="square">
            <a:spAutoFit/>
          </a:bodyPr>
          <a:lstStyle/>
          <a:p>
            <a:pPr marL="0" lvl="1" algn="ctr">
              <a:spcBef>
                <a:spcPct val="20000"/>
              </a:spcBef>
              <a:buClr>
                <a:schemeClr val="accent1"/>
              </a:buClr>
            </a:pPr>
            <a:r>
              <a:rPr lang="tr-TR" sz="3200" b="1" dirty="0"/>
              <a:t>GGY407</a:t>
            </a:r>
          </a:p>
          <a:p>
            <a:pPr marL="0" lvl="1" algn="ctr">
              <a:spcBef>
                <a:spcPct val="20000"/>
              </a:spcBef>
              <a:buClr>
                <a:schemeClr val="accent1"/>
              </a:buClr>
            </a:pPr>
            <a:endParaRPr lang="tr-TR" sz="3200" b="1" dirty="0"/>
          </a:p>
          <a:p>
            <a:pPr marL="0" lvl="1" algn="ctr">
              <a:spcBef>
                <a:spcPct val="20000"/>
              </a:spcBef>
              <a:buClr>
                <a:schemeClr val="accent1"/>
              </a:buClr>
            </a:pPr>
            <a:r>
              <a:rPr lang="tr-TR" sz="3200" b="1" dirty="0"/>
              <a:t>Değerleme ve Finansal Raporlama Standartları ve Meslek Etiği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Prof. Dr. Harun </a:t>
            </a:r>
            <a:r>
              <a:rPr lang="tr-TR" sz="1600" b="1" dirty="0" err="1" smtClean="0">
                <a:latin typeface="Arial" panose="020B0604020202020204" pitchFamily="34" charset="0"/>
                <a:ea typeface="Times New Roman" panose="02020603050405020304" pitchFamily="18" charset="0"/>
                <a:cs typeface="Arial" panose="020B0604020202020204" pitchFamily="34" charset="0"/>
              </a:rPr>
              <a:t>TANRIVERMİŞ&amp;Doç</a:t>
            </a:r>
            <a:r>
              <a:rPr lang="tr-TR" sz="1600" b="1" dirty="0" smtClean="0">
                <a:latin typeface="Arial" panose="020B0604020202020204" pitchFamily="34" charset="0"/>
                <a:ea typeface="Times New Roman" panose="02020603050405020304" pitchFamily="18" charset="0"/>
                <a:cs typeface="Arial" panose="020B0604020202020204" pitchFamily="34" charset="0"/>
              </a:rPr>
              <a:t>. Dr</a:t>
            </a:r>
            <a:r>
              <a:rPr lang="tr-TR" sz="1600" b="1" dirty="0">
                <a:latin typeface="Arial" panose="020B0604020202020204" pitchFamily="34" charset="0"/>
                <a:ea typeface="Times New Roman" panose="02020603050405020304" pitchFamily="18" charset="0"/>
                <a:cs typeface="Arial" panose="020B0604020202020204" pitchFamily="34" charset="0"/>
              </a:rPr>
              <a:t>. </a:t>
            </a:r>
            <a:r>
              <a:rPr lang="tr-TR" sz="1600" b="1" dirty="0" smtClean="0">
                <a:latin typeface="Arial" panose="020B0604020202020204" pitchFamily="34" charset="0"/>
                <a:ea typeface="Times New Roman" panose="02020603050405020304" pitchFamily="18" charset="0"/>
                <a:cs typeface="Arial" panose="020B0604020202020204" pitchFamily="34" charset="0"/>
              </a:rPr>
              <a:t>Erol DEMİR</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347525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nSpc>
                <a:spcPct val="150000"/>
              </a:lnSpc>
              <a:spcBef>
                <a:spcPts val="600"/>
              </a:spcBef>
              <a:spcAft>
                <a:spcPts val="600"/>
              </a:spcAft>
              <a:buFont typeface="Wingdings" panose="05000000000000000000" pitchFamily="2" charset="2"/>
              <a:buChar char="Ø"/>
            </a:pPr>
            <a:r>
              <a:rPr lang="tr-TR" sz="1600" spc="-50" dirty="0" err="1" smtClean="0">
                <a:solidFill>
                  <a:srgbClr val="000000"/>
                </a:solidFill>
                <a:ea typeface="Trebuchet MS" panose="020B0603020202020204" pitchFamily="34" charset="0"/>
                <a:cs typeface="Trebuchet MS" panose="020B0603020202020204" pitchFamily="34" charset="0"/>
              </a:rPr>
              <a:t>Uniform</a:t>
            </a:r>
            <a:r>
              <a:rPr lang="tr-TR" sz="1600" spc="-50" dirty="0" smtClean="0">
                <a:solidFill>
                  <a:srgbClr val="000000"/>
                </a:solidFill>
                <a:ea typeface="Trebuchet MS" panose="020B0603020202020204" pitchFamily="34" charset="0"/>
                <a:cs typeface="Trebuchet MS" panose="020B0603020202020204" pitchFamily="34" charset="0"/>
              </a:rPr>
              <a:t> </a:t>
            </a:r>
            <a:r>
              <a:rPr lang="tr-TR" sz="1600" spc="-50" dirty="0" err="1">
                <a:solidFill>
                  <a:srgbClr val="000000"/>
                </a:solidFill>
                <a:ea typeface="Trebuchet MS" panose="020B0603020202020204" pitchFamily="34" charset="0"/>
                <a:cs typeface="Trebuchet MS" panose="020B0603020202020204" pitchFamily="34" charset="0"/>
              </a:rPr>
              <a:t>Standards</a:t>
            </a:r>
            <a:r>
              <a:rPr lang="tr-TR" sz="1600" spc="-50" dirty="0">
                <a:solidFill>
                  <a:srgbClr val="000000"/>
                </a:solidFill>
                <a:ea typeface="Trebuchet MS" panose="020B0603020202020204" pitchFamily="34" charset="0"/>
                <a:cs typeface="Trebuchet MS" panose="020B0603020202020204" pitchFamily="34" charset="0"/>
              </a:rPr>
              <a:t> of Professional </a:t>
            </a:r>
            <a:r>
              <a:rPr lang="tr-TR" sz="1600" spc="-50" dirty="0" err="1">
                <a:solidFill>
                  <a:srgbClr val="000000"/>
                </a:solidFill>
                <a:ea typeface="Trebuchet MS" panose="020B0603020202020204" pitchFamily="34" charset="0"/>
                <a:cs typeface="Trebuchet MS" panose="020B0603020202020204" pitchFamily="34" charset="0"/>
              </a:rPr>
              <a:t>Appraisal</a:t>
            </a:r>
            <a:r>
              <a:rPr lang="tr-TR" sz="1600" spc="-50" dirty="0">
                <a:solidFill>
                  <a:srgbClr val="000000"/>
                </a:solidFill>
                <a:ea typeface="Trebuchet MS" panose="020B0603020202020204" pitchFamily="34" charset="0"/>
                <a:cs typeface="Trebuchet MS" panose="020B0603020202020204" pitchFamily="34" charset="0"/>
              </a:rPr>
              <a:t> </a:t>
            </a:r>
            <a:r>
              <a:rPr lang="tr-TR" sz="1600" spc="-50" dirty="0" err="1">
                <a:solidFill>
                  <a:srgbClr val="000000"/>
                </a:solidFill>
                <a:ea typeface="Trebuchet MS" panose="020B0603020202020204" pitchFamily="34" charset="0"/>
                <a:cs typeface="Trebuchet MS" panose="020B0603020202020204" pitchFamily="34" charset="0"/>
              </a:rPr>
              <a:t>Practice</a:t>
            </a:r>
            <a:r>
              <a:rPr lang="tr-TR" sz="1600" spc="-50" dirty="0">
                <a:solidFill>
                  <a:srgbClr val="000000"/>
                </a:solidFill>
                <a:ea typeface="Trebuchet MS" panose="020B0603020202020204" pitchFamily="34" charset="0"/>
                <a:cs typeface="Trebuchet MS" panose="020B0603020202020204" pitchFamily="34" charset="0"/>
              </a:rPr>
              <a:t> (USPAP)</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USPAP, Amerika Birleşik Devletleri'nde değerleme için genel kabul görmüş etik ve performans standartlarıdır.</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USPAP, 1989 yılında Kongre tarafından kabul edilmiş olup, her türlü değerleme hizmeti için standartlar içermektedir. Her yıl güncellenerek yayınlanmaktadır. Yayın beş bölümden oluşmaktadır: Tanımlar, Giriş, Kurallar, Standartlar (standart kurallar dahil) ve Değerleme Standartlarına İlişkin Açıklamalar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solidFill>
                  <a:schemeClr val="tx2"/>
                </a:solidFill>
              </a:rPr>
              <a:t>ABD Değerleme Standartları</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numCol="2" anchor="t">
            <a:noAutofit/>
          </a:bodyPr>
          <a:lstStyle/>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Standart 1: Gayrimenkul Değerlemesi ve Geliştirme</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Standart 2: Gayrimenkul Değerlemesi ve Raporlama</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Standart 3: Değerleme Revizyonu ve Geliştirme</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Standart 4: Değerleme Revizyonu ve Raporlama</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Standart 5: Toplu Değerleme ve Geliştirme</a:t>
            </a:r>
          </a:p>
          <a:p>
            <a:pPr marL="342900" indent="-342900">
              <a:lnSpc>
                <a:spcPct val="150000"/>
              </a:lnSpc>
              <a:spcBef>
                <a:spcPts val="600"/>
              </a:spcBef>
              <a:spcAft>
                <a:spcPts val="600"/>
              </a:spcAft>
              <a:buFont typeface="Wingdings" panose="05000000000000000000" pitchFamily="2" charset="2"/>
              <a:buChar char="Ø"/>
            </a:pPr>
            <a:endParaRPr lang="tr-TR" sz="1600" spc="-50" dirty="0">
              <a:solidFill>
                <a:srgbClr val="000000"/>
              </a:solidFill>
              <a:ea typeface="Trebuchet MS" panose="020B0603020202020204" pitchFamily="34" charset="0"/>
              <a:cs typeface="Trebuchet MS" panose="020B0603020202020204" pitchFamily="34" charset="0"/>
            </a:endParaRPr>
          </a:p>
          <a:p>
            <a:pPr marL="342900" indent="-342900">
              <a:lnSpc>
                <a:spcPct val="150000"/>
              </a:lnSpc>
              <a:spcBef>
                <a:spcPts val="600"/>
              </a:spcBef>
              <a:spcAft>
                <a:spcPts val="600"/>
              </a:spcAft>
              <a:buFont typeface="Wingdings" panose="05000000000000000000" pitchFamily="2" charset="2"/>
              <a:buChar char="Ø"/>
            </a:pPr>
            <a:endParaRPr lang="tr-TR" sz="1600" spc="-50" dirty="0">
              <a:solidFill>
                <a:srgbClr val="000000"/>
              </a:solidFill>
              <a:ea typeface="Trebuchet MS" panose="020B0603020202020204" pitchFamily="34" charset="0"/>
              <a:cs typeface="Trebuchet MS" panose="020B0603020202020204" pitchFamily="34" charset="0"/>
            </a:endParaRP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Standart 6: Toplu Değerleme ve Raporlama</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Standart 7: Şahsi Mülk Değerleme ve Geliştirme</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Standart 8: Şahsi Mülk Değerleme ve Raporlama</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Standart 9: İşletme Değerlemesi ve Geliştirme</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Standart 10: İşletme Değerlemesi ve Raporlama</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solidFill>
                  <a:schemeClr val="tx2"/>
                </a:solidFill>
              </a:rPr>
              <a:t>ABD Değerleme Standartları (USPAP)</a:t>
            </a: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9439802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ABD Değerleme Standartları (USPAP), Standart 1: Gayrimenkul Değerlemesi ve Geliştirme – Standartlar Kural 1-1</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Gayrimenkul değerlemesinde, değerleme uzmanının;</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Güvenilir bir değerleme için gerekli olan ve tanımlanmış yöntem ve teknikler konusunda bilgi sahibi olması ve söz konusu yöntemleri doğru kullanması,</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Değerlemeyi önemli ölçüde etkileyen bir ihmalde bulunmaması,</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Değerlemenin güvenilirliği üzerinde önemli etkiye sahip olacak faktörleri, koşulları, verileri ve diğer bilgileri tanımlaması ve analiz etmesi,</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Çalışmanın sonuçlarını önemli ölçüde etkileyebilecek hataları önlemek için yeterli özen göstermesi.</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solidFill>
                  <a:schemeClr val="tx2"/>
                </a:solidFill>
              </a:rPr>
              <a:t>ABD Değerleme Standartları (USPAP)</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096968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ABD Değerleme Standartları (USPAP), Standart 1: Gayrimenkul Değerlemesi ve Geliştirme – Standartlar Kural 1-2</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Gayrimenkul değerlemesinde, değerleme uzmanı;</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Değerin türünü ve tanımını yapmalı ve eğer geliştirilecek değer görüşü piyasa değeri ise, değerin en muhtemel fiyat olup olmadığını tespit etmelidir,</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Görüş ve sonuçların yürürlüğe girme tarihini belirtmesi gerekir,</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Değerlemenin kullanım amacı ve taşınmazla ilgili olan özelliklerin belirtilmesi gerekir.</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Değerleme çalışmasında, varsa olağanüstü varsayımları tanımlamalıdır.</a:t>
            </a:r>
          </a:p>
          <a:p>
            <a:pPr marL="342900" indent="-342900" algn="just">
              <a:spcBef>
                <a:spcPts val="600"/>
              </a:spcBef>
              <a:spcAft>
                <a:spcPts val="600"/>
              </a:spcAft>
              <a:buFont typeface="Wingdings" panose="05000000000000000000" pitchFamily="2" charset="2"/>
              <a:buChar char="Ø"/>
            </a:pPr>
            <a:endParaRPr lang="tr-TR" sz="1600"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solidFill>
                  <a:schemeClr val="tx2"/>
                </a:solidFill>
              </a:rPr>
              <a:t>ABD Değerleme Standartları (USPAP)</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2392554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ABD Değerleme Standartları (USPAP), Standart 1: Gayrimenkul Değerlemesi ve Geliştirme – Standartlar Kural 1-3</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Gayrimenkul değerlemesinde, değerleme uzmanı;</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Mevcut arazi kullanım düzenlemelerinin kullanımı ve değeri üzerindeki etkileri, bu arazi kullanım düzenlemeleri, ekonomik arz ve talep, taşınmazın fiziki adaptasyon kabiliyeti ve piyasadaki alan eğilimlerinin makul bir şekilde olası değişikliklerini tanımlamalı ve analiz etmelidir.</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Taşınmazın en yüksek gelir getiren ve en iyi kullanımı hakkında görüş geliştirmelidir.</a:t>
            </a:r>
          </a:p>
          <a:p>
            <a:pPr marL="342900" indent="-342900" algn="just">
              <a:spcBef>
                <a:spcPts val="600"/>
              </a:spcBef>
              <a:spcAft>
                <a:spcPts val="600"/>
              </a:spcAft>
              <a:buFont typeface="Wingdings" panose="05000000000000000000" pitchFamily="2" charset="2"/>
              <a:buChar char="Ø"/>
            </a:pPr>
            <a:endParaRPr lang="tr-TR" sz="1600"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solidFill>
                  <a:schemeClr val="tx2"/>
                </a:solidFill>
              </a:rPr>
              <a:t>ABD Değerleme Standartları (USPAP)</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6465660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ABD Değerleme Standartları (USPAP), Standart 1: Gayrimenkul Değerlemesi ve Geliştirme – Standartlar Kural 1-4</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Gayrimenkul değerlemesinde, değerleme uzmanı güvenilir rapor sonuçları için gerekli tüm bilgileri toplamalı, doğrulamalı ve analiz etmelidir.</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Bu bölümde, karşılaştırmalı satış analizi, maliyet ve gelir yöntemlerine ilişkin açıklamalara yer verilmiştir.</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Güvenilir rapor sonuçları için, karşılaştırmalı satış analizi yaklaşımında, değerleme uzmanı değer karşılaştırması için mevcut olan karşılaştırılabilir satış verilerini analiz etmelidir.</a:t>
            </a:r>
          </a:p>
          <a:p>
            <a:pPr marL="342900" indent="-342900" algn="just">
              <a:spcBef>
                <a:spcPts val="600"/>
              </a:spcBef>
              <a:spcAft>
                <a:spcPts val="600"/>
              </a:spcAft>
              <a:buFont typeface="Wingdings" panose="05000000000000000000" pitchFamily="2" charset="2"/>
              <a:buChar char="Ø"/>
            </a:pPr>
            <a:endParaRPr lang="tr-TR" sz="1600"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solidFill>
                  <a:schemeClr val="tx2"/>
                </a:solidFill>
              </a:rPr>
              <a:t>ABD Değerleme Standartları (USPAP)</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1659948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ABD Değerleme Standartları (USPAP), Standart 1: Gayrimenkul Değerlemesi ve Geliştirme – Standartlar Kural 1-4</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Güvenilir rapor sonuçları için bir maliyet yaklaşımı gerektiğinde, değerleme uzmanı;</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(i) uygun bir değerleme yöntemi veya tekniği ile taşınmazın değeri hakkında bir fikir geliştirmeli;</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(ii) iyileştirmelerin yeni maliyetini (varsa) tahmin etmek için mevcut olan karşılaştırılabilir maliyet verilerini analiz etmeli,</a:t>
            </a:r>
          </a:p>
          <a:p>
            <a:pPr marL="342900" indent="-342900">
              <a:lnSpc>
                <a:spcPct val="150000"/>
              </a:lnSpc>
              <a:spcBef>
                <a:spcPts val="600"/>
              </a:spcBef>
              <a:spcAft>
                <a:spcPts val="600"/>
              </a:spcAft>
              <a:buFont typeface="Wingdings" panose="05000000000000000000" pitchFamily="2" charset="2"/>
              <a:buChar char="Ø"/>
            </a:pPr>
            <a:r>
              <a:rPr lang="tr-TR" sz="1600" spc="-50" dirty="0">
                <a:solidFill>
                  <a:srgbClr val="000000"/>
                </a:solidFill>
                <a:ea typeface="Trebuchet MS" panose="020B0603020202020204" pitchFamily="34" charset="0"/>
                <a:cs typeface="Trebuchet MS" panose="020B0603020202020204" pitchFamily="34" charset="0"/>
              </a:rPr>
              <a:t>(iii) yeni maliyet ile iyileştirmelerin bugünkü değeri arasındaki farkı tahmin etmek için elde edilebilecek karşılaştırılabilir verileri analiz etmelidir (amortisman).</a:t>
            </a:r>
          </a:p>
          <a:p>
            <a:pPr marL="342900" indent="-342900" algn="just">
              <a:spcBef>
                <a:spcPts val="600"/>
              </a:spcBef>
              <a:spcAft>
                <a:spcPts val="600"/>
              </a:spcAft>
              <a:buFont typeface="Wingdings" panose="05000000000000000000" pitchFamily="2" charset="2"/>
              <a:buChar char="Ø"/>
            </a:pPr>
            <a:endParaRPr lang="tr-TR" sz="1600"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solidFill>
                  <a:schemeClr val="tx2"/>
                </a:solidFill>
              </a:rPr>
              <a:t>ABD Değerleme Standartları (USPAP)</a:t>
            </a:r>
            <a:endParaRPr lang="tr-TR" sz="2400" b="1" dirty="0"/>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49081887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25656</TotalTime>
  <Words>612</Words>
  <Application>Microsoft Office PowerPoint</Application>
  <PresentationFormat>Ekran Gösterisi (4:3)</PresentationFormat>
  <Paragraphs>84</Paragraphs>
  <Slides>8</Slides>
  <Notes>0</Notes>
  <HiddenSlides>0</HiddenSlides>
  <MMClips>0</MMClips>
  <ScaleCrop>false</ScaleCrop>
  <HeadingPairs>
    <vt:vector size="4" baseType="variant">
      <vt:variant>
        <vt:lpstr>Tema</vt:lpstr>
      </vt:variant>
      <vt:variant>
        <vt:i4>3</vt:i4>
      </vt:variant>
      <vt:variant>
        <vt:lpstr>Slayt Başlıkları</vt:lpstr>
      </vt:variant>
      <vt:variant>
        <vt:i4>8</vt:i4>
      </vt:variant>
    </vt:vector>
  </HeadingPairs>
  <TitlesOfParts>
    <vt:vector size="11" baseType="lpstr">
      <vt:lpstr>ekonomi</vt:lpstr>
      <vt:lpstr>1_Rics</vt:lpstr>
      <vt:lpstr>h.t.</vt:lpstr>
      <vt:lpstr>PowerPoint Sunusu</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935</cp:revision>
  <cp:lastPrinted>2016-10-24T07:53:35Z</cp:lastPrinted>
  <dcterms:created xsi:type="dcterms:W3CDTF">2016-09-18T09:35:24Z</dcterms:created>
  <dcterms:modified xsi:type="dcterms:W3CDTF">2020-02-19T13:58:43Z</dcterms:modified>
</cp:coreProperties>
</file>