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varScale="1">
        <p:scale>
          <a:sx n="73" d="100"/>
          <a:sy n="73" d="100"/>
        </p:scale>
        <p:origin x="-70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14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113081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412775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834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28343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8837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347290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564296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744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1665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90755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5357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95794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55947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65932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35381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085F6F0-922F-48C2-8B09-CB8D942AC739}" type="datetimeFigureOut">
              <a:rPr lang="tr-TR" smtClean="0"/>
              <a:t>19.06.2018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88687DD-6FE1-4050-A9F4-EE22DEEDF489}" type="slidenum">
              <a:rPr lang="tr-TR" smtClean="0"/>
              <a:t>‹#›</a:t>
            </a:fld>
            <a:endParaRPr lang="tr-TR" dirty="0"/>
          </a:p>
        </p:txBody>
      </p:sp>
    </p:spTree>
    <p:extLst>
      <p:ext uri="{BB962C8B-B14F-4D97-AF65-F5344CB8AC3E}">
        <p14:creationId xmlns:p14="http://schemas.microsoft.com/office/powerpoint/2010/main" val="282125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085F6F0-922F-48C2-8B09-CB8D942AC739}" type="datetimeFigureOut">
              <a:rPr lang="tr-TR" smtClean="0"/>
              <a:t>19.06.2018</a:t>
            </a:fld>
            <a:endParaRPr lang="tr-TR"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88687DD-6FE1-4050-A9F4-EE22DEEDF489}" type="slidenum">
              <a:rPr lang="tr-TR" smtClean="0"/>
              <a:t>‹#›</a:t>
            </a:fld>
            <a:endParaRPr lang="tr-TR" dirty="0"/>
          </a:p>
        </p:txBody>
      </p:sp>
    </p:spTree>
    <p:extLst>
      <p:ext uri="{BB962C8B-B14F-4D97-AF65-F5344CB8AC3E}">
        <p14:creationId xmlns:p14="http://schemas.microsoft.com/office/powerpoint/2010/main" val="243034172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tekstildershanesi.com.tr/bilgideposu/orme-teknolojisine-giri&#351;.html" TargetMode="External"/><Relationship Id="rId2" Type="http://schemas.openxmlformats.org/officeDocument/2006/relationships/hyperlink" Target="https://tekstilmuhendisi.wordpress.com/" TargetMode="External"/><Relationship Id="rId1" Type="http://schemas.openxmlformats.org/officeDocument/2006/relationships/slideLayout" Target="../slideLayouts/slideLayout2.xml"/><Relationship Id="rId5" Type="http://schemas.openxmlformats.org/officeDocument/2006/relationships/hyperlink" Target="http://megep.meb.gov.tr/mte_program_modul/moduller_pdf/Temel%20%C3%96rme.pdf" TargetMode="External"/><Relationship Id="rId4" Type="http://schemas.openxmlformats.org/officeDocument/2006/relationships/hyperlink" Target="https://tekstilsayfas&#305;.blogspot.com.tr/2012/12/temel-orme-elemanlar&#305;-tarih&#231;esi-tanimi.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304" y="2952207"/>
            <a:ext cx="11900079" cy="1737360"/>
          </a:xfrm>
        </p:spPr>
        <p:txBody>
          <a:bodyPr>
            <a:normAutofit fontScale="90000"/>
          </a:bodyPr>
          <a:lstStyle/>
          <a:p>
            <a:pPr algn="ctr"/>
            <a:r>
              <a:rPr lang="tr-TR" dirty="0" smtClean="0">
                <a:solidFill>
                  <a:schemeClr val="bg2">
                    <a:lumMod val="50000"/>
                  </a:schemeClr>
                </a:solidFill>
              </a:rPr>
              <a:t>ÖRME </a:t>
            </a:r>
            <a:r>
              <a:rPr lang="tr-TR" dirty="0" smtClean="0">
                <a:solidFill>
                  <a:schemeClr val="bg2">
                    <a:lumMod val="50000"/>
                  </a:schemeClr>
                </a:solidFill>
              </a:rPr>
              <a:t>TEKNOLOJİSİ</a:t>
            </a:r>
            <a:r>
              <a:rPr lang="tr-TR" dirty="0" smtClean="0"/>
              <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292563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668" y="167424"/>
            <a:ext cx="11951594" cy="6690575"/>
          </a:xfrm>
        </p:spPr>
        <p:txBody>
          <a:bodyPr>
            <a:normAutofit/>
          </a:bodyPr>
          <a:lstStyle/>
          <a:p>
            <a:pPr marL="0" indent="0">
              <a:buNone/>
            </a:pPr>
            <a:r>
              <a:rPr lang="tr-TR" sz="2400" dirty="0" smtClean="0">
                <a:solidFill>
                  <a:schemeClr val="tx1"/>
                </a:solidFill>
              </a:rPr>
              <a:t>6 . SİSTEM (ÇALIŞMA YERİ) : </a:t>
            </a:r>
            <a:r>
              <a:rPr lang="tr-TR" sz="2400" dirty="0" smtClean="0">
                <a:solidFill>
                  <a:schemeClr val="bg2">
                    <a:lumMod val="50000"/>
                  </a:schemeClr>
                </a:solidFill>
              </a:rPr>
              <a:t>İğneye ilmek oluşturması için gerekli aşağı yukarı ya da ileri geri hareketi veren mekanizmaya sistem ya da kam, kilit denir. İğneye desen oluşturması için gerekli olan fank ve iptal hareketlerinide kilit mekanizması verir. Sistem sayısı arttıkça birim zamandaki üretim de artar. Yuvarlak örme makinesinde sistem sayısı 18-60 , düz örme makinelerinde sistem sayısı 1-4 arasında değişir.</a:t>
            </a:r>
            <a:endParaRPr lang="tr-TR" sz="2400" dirty="0">
              <a:solidFill>
                <a:schemeClr val="bg2">
                  <a:lumMod val="50000"/>
                </a:schemeClr>
              </a:solidFill>
            </a:endParaRPr>
          </a:p>
        </p:txBody>
      </p:sp>
    </p:spTree>
    <p:extLst>
      <p:ext uri="{BB962C8B-B14F-4D97-AF65-F5344CB8AC3E}">
        <p14:creationId xmlns:p14="http://schemas.microsoft.com/office/powerpoint/2010/main" val="75942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822" y="1"/>
            <a:ext cx="10908405" cy="6857999"/>
          </a:xfrm>
        </p:spPr>
      </p:pic>
    </p:spTree>
    <p:extLst>
      <p:ext uri="{BB962C8B-B14F-4D97-AF65-F5344CB8AC3E}">
        <p14:creationId xmlns:p14="http://schemas.microsoft.com/office/powerpoint/2010/main" val="256185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2" y="0"/>
            <a:ext cx="11732654" cy="1700011"/>
          </a:xfrm>
        </p:spPr>
        <p:txBody>
          <a:bodyPr/>
          <a:lstStyle/>
          <a:p>
            <a:pPr algn="ctr"/>
            <a:r>
              <a:rPr lang="tr-TR" dirty="0" smtClean="0"/>
              <a:t>Atkı Örmeciliğinin Tanımı ve Kumaş Oluşumunun Açıklanması</a:t>
            </a:r>
            <a:endParaRPr lang="tr-TR" dirty="0"/>
          </a:p>
        </p:txBody>
      </p:sp>
      <p:sp>
        <p:nvSpPr>
          <p:cNvPr id="3" name="İçerik Yer Tutucusu 2"/>
          <p:cNvSpPr>
            <a:spLocks noGrp="1"/>
          </p:cNvSpPr>
          <p:nvPr>
            <p:ph idx="1"/>
          </p:nvPr>
        </p:nvSpPr>
        <p:spPr>
          <a:xfrm>
            <a:off x="90153" y="1918952"/>
            <a:ext cx="11603864" cy="4700789"/>
          </a:xfrm>
        </p:spPr>
        <p:txBody>
          <a:bodyPr>
            <a:normAutofit/>
          </a:bodyPr>
          <a:lstStyle/>
          <a:p>
            <a:pPr marL="0" indent="0">
              <a:buNone/>
            </a:pPr>
            <a:r>
              <a:rPr lang="tr-TR" sz="2400" dirty="0" smtClean="0">
                <a:solidFill>
                  <a:schemeClr val="bg2">
                    <a:lumMod val="50000"/>
                  </a:schemeClr>
                </a:solidFill>
              </a:rPr>
              <a:t>Örmecilikte kullanılan makineler genellikle atkı örme teknolojisine göre çalışmaktadır . Atkı örmeciliği prensibine göre çalışan makineler, yuvarlak örme, düz örme(triko) ve cotton makineleridir. Bu makinelerde ilmek oluşumu, dokuma makinelerindeki atkı ipliği yönünde gerçekleştiği için bu teknolojiye, atkı örmeciliği teknolojisi denmektedir. Bu yöntemle üretilen örme kumaşların ilmekleri sökülürken, dokuma kumaş enince sökülür. Bu teknikle üretilen kumaşlar ; eşofman, tişört, iç çamaşırı kazak imalatında kullanılır . Örme kumaş üretiminde, ilmek , atlama ve askı olarak isimlendirilen ve iğnenin farklı hareketi sonucunda oluşan yapılardan faydalanılır.</a:t>
            </a:r>
            <a:endParaRPr lang="tr-TR" sz="2400" dirty="0">
              <a:solidFill>
                <a:schemeClr val="bg2">
                  <a:lumMod val="50000"/>
                </a:schemeClr>
              </a:solidFill>
            </a:endParaRPr>
          </a:p>
        </p:txBody>
      </p:sp>
    </p:spTree>
    <p:extLst>
      <p:ext uri="{BB962C8B-B14F-4D97-AF65-F5344CB8AC3E}">
        <p14:creationId xmlns:p14="http://schemas.microsoft.com/office/powerpoint/2010/main" val="225535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2" y="147511"/>
            <a:ext cx="11948933" cy="1507067"/>
          </a:xfrm>
        </p:spPr>
        <p:txBody>
          <a:bodyPr>
            <a:normAutofit/>
          </a:bodyPr>
          <a:lstStyle/>
          <a:p>
            <a:pPr algn="ctr"/>
            <a:r>
              <a:rPr lang="tr-TR" dirty="0" smtClean="0"/>
              <a:t>İlmeğin Tanımı , Oluşumu ve İlmek Çeşitleri</a:t>
            </a:r>
            <a:br>
              <a:rPr lang="tr-TR" dirty="0" smtClean="0"/>
            </a:br>
            <a:endParaRPr lang="tr-TR" dirty="0"/>
          </a:p>
        </p:txBody>
      </p:sp>
      <p:sp>
        <p:nvSpPr>
          <p:cNvPr id="3" name="İçerik Yer Tutucusu 2"/>
          <p:cNvSpPr>
            <a:spLocks noGrp="1"/>
          </p:cNvSpPr>
          <p:nvPr>
            <p:ph idx="1"/>
          </p:nvPr>
        </p:nvSpPr>
        <p:spPr>
          <a:xfrm>
            <a:off x="90152" y="1171978"/>
            <a:ext cx="11948933" cy="2794714"/>
          </a:xfrm>
        </p:spPr>
        <p:txBody>
          <a:bodyPr>
            <a:normAutofit/>
          </a:bodyPr>
          <a:lstStyle/>
          <a:p>
            <a:pPr marL="0" indent="0">
              <a:buNone/>
            </a:pPr>
            <a:r>
              <a:rPr lang="tr-TR" sz="2400" dirty="0" smtClean="0">
                <a:solidFill>
                  <a:schemeClr val="bg2">
                    <a:lumMod val="50000"/>
                  </a:schemeClr>
                </a:solidFill>
              </a:rPr>
              <a:t>İlmek temel örme </a:t>
            </a:r>
            <a:r>
              <a:rPr lang="tr-TR" sz="2400" dirty="0">
                <a:solidFill>
                  <a:schemeClr val="bg2">
                    <a:lumMod val="50000"/>
                  </a:schemeClr>
                </a:solidFill>
              </a:rPr>
              <a:t>hareketidir. Örme iğnelerinin ipliklere oluşturduğu özel ters U şekilli iplik halkalarından meydana gelen form yapıya ilmek adı verilir. Bu form yapı fiyonk olarak da ifade edilmektedir. Bir ilmek baş, gövde ve ayak (bacak) olarak üç kısımdan meydana gelir.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451" y="3696832"/>
            <a:ext cx="4430333" cy="2923504"/>
          </a:xfrm>
          <a:prstGeom prst="rect">
            <a:avLst/>
          </a:prstGeom>
        </p:spPr>
      </p:pic>
    </p:spTree>
    <p:extLst>
      <p:ext uri="{BB962C8B-B14F-4D97-AF65-F5344CB8AC3E}">
        <p14:creationId xmlns:p14="http://schemas.microsoft.com/office/powerpoint/2010/main" val="2954679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5908"/>
            <a:ext cx="12093262" cy="4365939"/>
          </a:xfrm>
        </p:spPr>
        <p:txBody>
          <a:bodyPr>
            <a:normAutofit/>
          </a:bodyPr>
          <a:lstStyle/>
          <a:p>
            <a:pPr marL="0" indent="0">
              <a:buNone/>
            </a:pPr>
            <a:r>
              <a:rPr lang="tr-TR" sz="2400" dirty="0"/>
              <a:t>İlmeklerin birbiri ile bağlantı yapması ayak ve baş kısımlarının kesişme noktalarında üste veya alt alta olma pozisyonu ile sağlanır. İlmeklerin bağlantı yapması (a) ve (b) kısımlarından ilmek başı veya gövdesinin üste olması şeklinde gerçekleşir. İlmek bağlantısı oluşması için ilmeğin (a) ve (b) kısımlarının birbirinin tersi bağlantı yapması gerekir. </a:t>
            </a:r>
            <a:endParaRPr lang="tr-TR" sz="2400" dirty="0" smtClean="0"/>
          </a:p>
          <a:p>
            <a:pPr marL="0" indent="0" algn="ctr">
              <a:buNone/>
            </a:pPr>
            <a:r>
              <a:rPr lang="tr-TR" sz="2400" dirty="0" smtClean="0">
                <a:solidFill>
                  <a:schemeClr val="tx1"/>
                </a:solidFill>
              </a:rPr>
              <a:t>Atkılı Örmede İlmek Yapıları </a:t>
            </a:r>
          </a:p>
          <a:p>
            <a:pPr marL="0" indent="0">
              <a:buNone/>
            </a:pPr>
            <a:r>
              <a:rPr lang="tr-TR" sz="2400" dirty="0">
                <a:solidFill>
                  <a:schemeClr val="tx1"/>
                </a:solidFill>
              </a:rPr>
              <a:t>Sağ </a:t>
            </a:r>
            <a:r>
              <a:rPr lang="tr-TR" sz="2400" dirty="0" smtClean="0">
                <a:solidFill>
                  <a:schemeClr val="tx1"/>
                </a:solidFill>
              </a:rPr>
              <a:t>İlmek : </a:t>
            </a:r>
            <a:r>
              <a:rPr lang="tr-TR" sz="2400" dirty="0">
                <a:solidFill>
                  <a:schemeClr val="bg2">
                    <a:lumMod val="50000"/>
                  </a:schemeClr>
                </a:solidFill>
              </a:rPr>
              <a:t>İlmeğin gövde kısmı baş kısmının üstünde görünüyorsa buna sağ ilmek veya düz ilmek denir. Sağ ilmek İngilizce sağ anlamına gelen right kelimesinin baş harfi (R) ile de ifade edilir. Sağ ilmeğin yüzey görüntüsü (V ) şeklindedir.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29" y="4481847"/>
            <a:ext cx="8693240" cy="2228045"/>
          </a:xfrm>
          <a:prstGeom prst="rect">
            <a:avLst/>
          </a:prstGeom>
        </p:spPr>
      </p:pic>
    </p:spTree>
    <p:extLst>
      <p:ext uri="{BB962C8B-B14F-4D97-AF65-F5344CB8AC3E}">
        <p14:creationId xmlns:p14="http://schemas.microsoft.com/office/powerpoint/2010/main" val="390279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52" y="0"/>
            <a:ext cx="12101848" cy="3013656"/>
          </a:xfrm>
        </p:spPr>
        <p:txBody>
          <a:bodyPr>
            <a:normAutofit/>
          </a:bodyPr>
          <a:lstStyle/>
          <a:p>
            <a:pPr marL="0" indent="0">
              <a:buNone/>
            </a:pPr>
            <a:r>
              <a:rPr lang="tr-TR" sz="2400" dirty="0" smtClean="0">
                <a:solidFill>
                  <a:schemeClr val="tx1"/>
                </a:solidFill>
              </a:rPr>
              <a:t>Sol </a:t>
            </a:r>
            <a:r>
              <a:rPr lang="tr-TR" sz="2400" dirty="0">
                <a:solidFill>
                  <a:schemeClr val="tx1"/>
                </a:solidFill>
              </a:rPr>
              <a:t>İlmek </a:t>
            </a:r>
            <a:r>
              <a:rPr lang="tr-TR" sz="2400" dirty="0" smtClean="0">
                <a:solidFill>
                  <a:schemeClr val="tx1"/>
                </a:solidFill>
              </a:rPr>
              <a:t>: </a:t>
            </a:r>
            <a:r>
              <a:rPr lang="tr-TR" sz="2400" dirty="0" smtClean="0"/>
              <a:t>İlmeğin </a:t>
            </a:r>
            <a:r>
              <a:rPr lang="tr-TR" sz="2400" dirty="0"/>
              <a:t>baş kısmı gövde kısmının üstünde görünüyorsa buna sol ilmek veya ters ilmek denir. Esasında sol ilmek sağ ilmeğin kumaşın ters yüzündeki görüntüsüdür. Sol ilmek İngilizce sol anlamına gelen Left kelimesinin baş harfi (L) ile de ifade edilir. Sol ilmeğin yüzey görüntüsü dalga şeklindedir</a:t>
            </a:r>
            <a:r>
              <a:rPr lang="tr-TR" sz="2400" dirty="0" smtClean="0"/>
              <a:t>. </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25" y="3013657"/>
            <a:ext cx="10006885" cy="3425780"/>
          </a:xfrm>
          <a:prstGeom prst="rect">
            <a:avLst/>
          </a:prstGeom>
        </p:spPr>
      </p:pic>
    </p:spTree>
    <p:extLst>
      <p:ext uri="{BB962C8B-B14F-4D97-AF65-F5344CB8AC3E}">
        <p14:creationId xmlns:p14="http://schemas.microsoft.com/office/powerpoint/2010/main" val="4085364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2" y="0"/>
            <a:ext cx="11951594" cy="1710733"/>
          </a:xfrm>
        </p:spPr>
        <p:txBody>
          <a:bodyPr/>
          <a:lstStyle/>
          <a:p>
            <a:pPr algn="ctr"/>
            <a:r>
              <a:rPr lang="tr-TR" dirty="0" smtClean="0"/>
              <a:t>Askının ( fank ) Tanımı ve Oluşumunun Açıklanması</a:t>
            </a:r>
            <a:endParaRPr lang="tr-TR" dirty="0"/>
          </a:p>
        </p:txBody>
      </p:sp>
      <p:sp>
        <p:nvSpPr>
          <p:cNvPr id="3" name="İçerik Yer Tutucusu 2"/>
          <p:cNvSpPr>
            <a:spLocks noGrp="1"/>
          </p:cNvSpPr>
          <p:nvPr>
            <p:ph idx="1"/>
          </p:nvPr>
        </p:nvSpPr>
        <p:spPr>
          <a:xfrm>
            <a:off x="90152" y="1903916"/>
            <a:ext cx="11861442" cy="4252186"/>
          </a:xfrm>
        </p:spPr>
        <p:txBody>
          <a:bodyPr>
            <a:normAutofit/>
          </a:bodyPr>
          <a:lstStyle/>
          <a:p>
            <a:pPr marL="0" indent="0">
              <a:buNone/>
            </a:pPr>
            <a:r>
              <a:rPr lang="tr-TR" sz="2400" dirty="0">
                <a:solidFill>
                  <a:schemeClr val="bg2">
                    <a:lumMod val="50000"/>
                  </a:schemeClr>
                </a:solidFill>
              </a:rPr>
              <a:t>Atkılı örme sistemli makinelerde kullanılan örgü elemanıdır. İpliğin iğnenin yarım hareketi ile iğne kancasında asılı kalarak oluşturduğu örgü elemanıdır. Temel örgü elemanı ilmekle beraber kullanılır. Değişik oranlarda ilmek ve atlama ile kullanılarak farklı örme yüzey görüntüleri oluşmasını sağlar. Kumaş esnekliğini enine ve boyuna yönde azaltan örgü elemanıdır. </a:t>
            </a:r>
          </a:p>
        </p:txBody>
      </p:sp>
    </p:spTree>
    <p:extLst>
      <p:ext uri="{BB962C8B-B14F-4D97-AF65-F5344CB8AC3E}">
        <p14:creationId xmlns:p14="http://schemas.microsoft.com/office/powerpoint/2010/main" val="369963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857" y="218942"/>
            <a:ext cx="9710670" cy="6387920"/>
          </a:xfrm>
        </p:spPr>
      </p:pic>
    </p:spTree>
    <p:extLst>
      <p:ext uri="{BB962C8B-B14F-4D97-AF65-F5344CB8AC3E}">
        <p14:creationId xmlns:p14="http://schemas.microsoft.com/office/powerpoint/2010/main" val="795219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425" y="115911"/>
            <a:ext cx="11925837" cy="1712890"/>
          </a:xfrm>
        </p:spPr>
        <p:txBody>
          <a:bodyPr/>
          <a:lstStyle/>
          <a:p>
            <a:pPr algn="ctr"/>
            <a:r>
              <a:rPr lang="tr-TR" dirty="0" smtClean="0"/>
              <a:t>Atlamanın (İptal) Tanımı ve Oluşumunun Açıklanması</a:t>
            </a:r>
            <a:endParaRPr lang="tr-TR" dirty="0"/>
          </a:p>
        </p:txBody>
      </p:sp>
      <p:sp>
        <p:nvSpPr>
          <p:cNvPr id="3" name="İçerik Yer Tutucusu 2"/>
          <p:cNvSpPr>
            <a:spLocks noGrp="1"/>
          </p:cNvSpPr>
          <p:nvPr>
            <p:ph idx="1"/>
          </p:nvPr>
        </p:nvSpPr>
        <p:spPr>
          <a:xfrm>
            <a:off x="167425" y="2163651"/>
            <a:ext cx="11925837" cy="4456089"/>
          </a:xfrm>
        </p:spPr>
        <p:txBody>
          <a:bodyPr>
            <a:normAutofit/>
          </a:bodyPr>
          <a:lstStyle/>
          <a:p>
            <a:pPr marL="0" indent="0">
              <a:buNone/>
            </a:pPr>
            <a:r>
              <a:rPr lang="tr-TR" sz="2400" dirty="0">
                <a:solidFill>
                  <a:schemeClr val="bg2">
                    <a:lumMod val="50000"/>
                  </a:schemeClr>
                </a:solidFill>
              </a:rPr>
              <a:t>İpliğin, iğnenin hareketsiz boş geçmesi ile oluşturduğu örgü elemanıdır. Temel örgü elemanı ilmekle beraber kullanılır. Değişik oranlarda ilmek ve askı ile kullanılarak farklı örme yüzey görüntüleri oluşmasını sağlar. Kumaş esnekliğini enine yönde azaltan örgü elemanıdır. </a:t>
            </a:r>
          </a:p>
        </p:txBody>
      </p:sp>
    </p:spTree>
    <p:extLst>
      <p:ext uri="{BB962C8B-B14F-4D97-AF65-F5344CB8AC3E}">
        <p14:creationId xmlns:p14="http://schemas.microsoft.com/office/powerpoint/2010/main" val="400251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524" y="309093"/>
            <a:ext cx="9736428" cy="6349283"/>
          </a:xfrm>
        </p:spPr>
      </p:pic>
    </p:spTree>
    <p:extLst>
      <p:ext uri="{BB962C8B-B14F-4D97-AF65-F5344CB8AC3E}">
        <p14:creationId xmlns:p14="http://schemas.microsoft.com/office/powerpoint/2010/main" val="1178871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031" y="141668"/>
            <a:ext cx="11990231" cy="6606862"/>
          </a:xfrm>
        </p:spPr>
        <p:txBody>
          <a:bodyPr>
            <a:normAutofit/>
          </a:bodyPr>
          <a:lstStyle/>
          <a:p>
            <a:r>
              <a:rPr lang="tr-TR" dirty="0" smtClean="0"/>
              <a:t>Örmenin </a:t>
            </a:r>
            <a:r>
              <a:rPr lang="tr-TR" smtClean="0"/>
              <a:t>Tanımı :</a:t>
            </a:r>
            <a:r>
              <a:rPr lang="tr-TR" smtClean="0">
                <a:solidFill>
                  <a:schemeClr val="bg2">
                    <a:lumMod val="50000"/>
                  </a:schemeClr>
                </a:solidFill>
              </a:rPr>
              <a:t>Örücü </a:t>
            </a:r>
            <a:r>
              <a:rPr lang="tr-TR" dirty="0" smtClean="0">
                <a:solidFill>
                  <a:schemeClr val="bg2">
                    <a:lumMod val="50000"/>
                  </a:schemeClr>
                </a:solidFill>
              </a:rPr>
              <a:t>elemanlar vasıtasıyla ilmek şekli verilen ipliğin, kendinden önceki ve sonraki ilmekler ile bağlanması sonucu oluşturulan yüzeylere örme </a:t>
            </a:r>
            <a:r>
              <a:rPr lang="tr-TR" smtClean="0">
                <a:solidFill>
                  <a:schemeClr val="bg2">
                    <a:lumMod val="50000"/>
                  </a:schemeClr>
                </a:solidFill>
              </a:rPr>
              <a:t>kumaş denir</a:t>
            </a:r>
            <a:r>
              <a:rPr lang="tr-TR" dirty="0">
                <a:solidFill>
                  <a:schemeClr val="bg2">
                    <a:lumMod val="50000"/>
                  </a:schemeClr>
                </a:solidFill>
              </a:rPr>
              <a:t>.</a:t>
            </a:r>
            <a:endParaRPr lang="tr-TR" dirty="0"/>
          </a:p>
        </p:txBody>
      </p:sp>
    </p:spTree>
    <p:extLst>
      <p:ext uri="{BB962C8B-B14F-4D97-AF65-F5344CB8AC3E}">
        <p14:creationId xmlns:p14="http://schemas.microsoft.com/office/powerpoint/2010/main" val="252461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1" y="1"/>
            <a:ext cx="11900079" cy="1783008"/>
          </a:xfrm>
        </p:spPr>
        <p:txBody>
          <a:bodyPr/>
          <a:lstStyle/>
          <a:p>
            <a:pPr algn="ctr"/>
            <a:r>
              <a:rPr lang="tr-TR" dirty="0" smtClean="0"/>
              <a:t>Atkı Örmeciliğinde Kullanılan Temel Kumaş Çeşitleri</a:t>
            </a:r>
            <a:endParaRPr lang="tr-TR" dirty="0"/>
          </a:p>
        </p:txBody>
      </p:sp>
      <p:sp>
        <p:nvSpPr>
          <p:cNvPr id="3" name="İçerik Yer Tutucusu 2"/>
          <p:cNvSpPr>
            <a:spLocks noGrp="1"/>
          </p:cNvSpPr>
          <p:nvPr>
            <p:ph idx="1"/>
          </p:nvPr>
        </p:nvSpPr>
        <p:spPr>
          <a:xfrm>
            <a:off x="90151" y="1783009"/>
            <a:ext cx="11900079" cy="4862490"/>
          </a:xfrm>
        </p:spPr>
        <p:txBody>
          <a:bodyPr>
            <a:normAutofit/>
          </a:bodyPr>
          <a:lstStyle/>
          <a:p>
            <a:pPr marL="0" indent="0">
              <a:buNone/>
            </a:pPr>
            <a:r>
              <a:rPr lang="tr-TR" sz="2400" dirty="0" smtClean="0">
                <a:solidFill>
                  <a:schemeClr val="tx1"/>
                </a:solidFill>
              </a:rPr>
              <a:t>SÜPREM:</a:t>
            </a:r>
            <a:r>
              <a:rPr lang="tr-TR" sz="2400" dirty="0" smtClean="0"/>
              <a:t> Tek plaka yuvarlak örme makinelerinde üretilir. İğnelerin hepsi ilmek yapar. Tek kat ince kumaşlar üretilir.</a:t>
            </a:r>
          </a:p>
          <a:p>
            <a:pPr marL="0" indent="0">
              <a:buNone/>
            </a:pPr>
            <a:r>
              <a:rPr lang="tr-TR" sz="2400" dirty="0" smtClean="0">
                <a:solidFill>
                  <a:schemeClr val="tx1"/>
                </a:solidFill>
              </a:rPr>
              <a:t>İKİ İPLİK: </a:t>
            </a:r>
            <a:r>
              <a:rPr lang="tr-TR" sz="2400" dirty="0" smtClean="0"/>
              <a:t>Tek plaka yuvarlak örme makinelerinde üretilir . İki farklı numarada iplik kullanılır. İki farklı iğne dizimi ile gerçekleştirillir . İğnelerin bir kısmı ilmek bir kısmı da askı yapar . Süpreme göre daha kalındır. </a:t>
            </a:r>
          </a:p>
          <a:p>
            <a:pPr marL="0" indent="0">
              <a:buNone/>
            </a:pPr>
            <a:r>
              <a:rPr lang="tr-TR" sz="2400" dirty="0" smtClean="0">
                <a:solidFill>
                  <a:schemeClr val="tx1"/>
                </a:solidFill>
              </a:rPr>
              <a:t>ÜÇ İPLİK: </a:t>
            </a:r>
            <a:r>
              <a:rPr lang="tr-TR" sz="2400" dirty="0" smtClean="0"/>
              <a:t>Tek plaka yuvarlak örme makinelerinde üretilir. Üç farklı numara iplik kullanılır. İğnelerin bir kısmı ilmek bir kısmı askı yapar. Süpreme ve iki ipliğe göre daha kalındır.</a:t>
            </a:r>
            <a:endParaRPr lang="tr-TR" sz="2400" dirty="0"/>
          </a:p>
        </p:txBody>
      </p:sp>
    </p:spTree>
    <p:extLst>
      <p:ext uri="{BB962C8B-B14F-4D97-AF65-F5344CB8AC3E}">
        <p14:creationId xmlns:p14="http://schemas.microsoft.com/office/powerpoint/2010/main" val="2560104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546" y="180304"/>
            <a:ext cx="11835685" cy="6677696"/>
          </a:xfrm>
        </p:spPr>
        <p:txBody>
          <a:bodyPr>
            <a:normAutofit/>
          </a:bodyPr>
          <a:lstStyle/>
          <a:p>
            <a:pPr marL="0" indent="0">
              <a:buNone/>
            </a:pPr>
            <a:r>
              <a:rPr lang="tr-TR" sz="2400" dirty="0" smtClean="0">
                <a:solidFill>
                  <a:schemeClr val="tx1"/>
                </a:solidFill>
              </a:rPr>
              <a:t>RİBANA:</a:t>
            </a:r>
            <a:r>
              <a:rPr lang="tr-TR" sz="2400" dirty="0" smtClean="0"/>
              <a:t> Çift plaka yuvarlak örme makinelerinde üretilir. Her iki plakadaki iğnelerin tamamı çalışır. İğnelerin hepsi ilmek yapar. Elastik bir yapıdadır.</a:t>
            </a:r>
          </a:p>
          <a:p>
            <a:pPr marL="0" indent="0">
              <a:buNone/>
            </a:pPr>
            <a:endParaRPr lang="tr-TR" sz="2400" dirty="0" smtClean="0"/>
          </a:p>
          <a:p>
            <a:pPr marL="0" indent="0">
              <a:buNone/>
            </a:pPr>
            <a:r>
              <a:rPr lang="tr-TR" sz="2400" dirty="0" smtClean="0">
                <a:solidFill>
                  <a:schemeClr val="tx1"/>
                </a:solidFill>
              </a:rPr>
              <a:t>İNTERLOK: </a:t>
            </a:r>
            <a:r>
              <a:rPr lang="tr-TR" sz="2400" dirty="0" smtClean="0"/>
              <a:t>Çift plaka yuvarlak örme makinelerinde üretilir.Ribanaya göre daha sıkı ve ince bir yapıdadır.</a:t>
            </a:r>
          </a:p>
          <a:p>
            <a:pPr marL="0" indent="0">
              <a:buNone/>
            </a:pPr>
            <a:endParaRPr lang="tr-TR" sz="2400" dirty="0" smtClean="0"/>
          </a:p>
          <a:p>
            <a:pPr marL="0" indent="0">
              <a:buNone/>
            </a:pPr>
            <a:r>
              <a:rPr lang="tr-TR" sz="2400" dirty="0" smtClean="0">
                <a:solidFill>
                  <a:schemeClr val="tx1"/>
                </a:solidFill>
              </a:rPr>
              <a:t>İNTERSİA: </a:t>
            </a:r>
            <a:r>
              <a:rPr lang="tr-TR" sz="2400" dirty="0" smtClean="0"/>
              <a:t>Düz örme makinelerinde üretilir. Her iplik kendi desen bölgesinde çalışır. Jakarlıdaki desen tekniğinin olumsuzluklarını ortadan kaldırmıştır.</a:t>
            </a:r>
          </a:p>
          <a:p>
            <a:pPr marL="0" indent="0">
              <a:buNone/>
            </a:pPr>
            <a:endParaRPr lang="tr-TR" sz="2400" dirty="0"/>
          </a:p>
          <a:p>
            <a:pPr marL="0" indent="0">
              <a:buNone/>
            </a:pPr>
            <a:r>
              <a:rPr lang="tr-TR" sz="2400" dirty="0" smtClean="0">
                <a:solidFill>
                  <a:schemeClr val="tx1"/>
                </a:solidFill>
              </a:rPr>
              <a:t>VANİZE: </a:t>
            </a:r>
            <a:r>
              <a:rPr lang="tr-TR" sz="2400" dirty="0" smtClean="0"/>
              <a:t>Hem düz hem de yuvarlak örme makinelerinde üretilir.</a:t>
            </a:r>
            <a:endParaRPr lang="tr-TR" sz="2400" dirty="0"/>
          </a:p>
        </p:txBody>
      </p:sp>
    </p:spTree>
    <p:extLst>
      <p:ext uri="{BB962C8B-B14F-4D97-AF65-F5344CB8AC3E}">
        <p14:creationId xmlns:p14="http://schemas.microsoft.com/office/powerpoint/2010/main" val="146788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031" y="0"/>
            <a:ext cx="11912958" cy="1790163"/>
          </a:xfrm>
        </p:spPr>
        <p:txBody>
          <a:bodyPr/>
          <a:lstStyle/>
          <a:p>
            <a:pPr algn="ctr"/>
            <a:r>
              <a:rPr lang="tr-TR" dirty="0" smtClean="0"/>
              <a:t>Çözgü Örmeciliğinin Tanımı ve Kumaş Oluşumunun Açıklanması</a:t>
            </a:r>
            <a:endParaRPr lang="tr-TR" dirty="0"/>
          </a:p>
        </p:txBody>
      </p:sp>
      <p:sp>
        <p:nvSpPr>
          <p:cNvPr id="3" name="İçerik Yer Tutucusu 2"/>
          <p:cNvSpPr>
            <a:spLocks noGrp="1"/>
          </p:cNvSpPr>
          <p:nvPr>
            <p:ph idx="1"/>
          </p:nvPr>
        </p:nvSpPr>
        <p:spPr>
          <a:xfrm>
            <a:off x="72980" y="1622738"/>
            <a:ext cx="11973059" cy="4984123"/>
          </a:xfrm>
        </p:spPr>
        <p:txBody>
          <a:bodyPr>
            <a:normAutofit/>
          </a:bodyPr>
          <a:lstStyle/>
          <a:p>
            <a:pPr marL="0" indent="0">
              <a:buNone/>
            </a:pPr>
            <a:r>
              <a:rPr lang="tr-TR" sz="2400" dirty="0" smtClean="0">
                <a:solidFill>
                  <a:schemeClr val="bg2">
                    <a:lumMod val="50000"/>
                  </a:schemeClr>
                </a:solidFill>
              </a:rPr>
              <a:t>Örme tekniği ile üretilen kumaşların yaklaşık %12-18 i çözgü örme tekniğiyle üretilir. Çözgü örmeciliği prensibine göre çalışan makinelere raşel makinesi de denir. Bu makineler düz makinelerdir. Bu makinelerde ilmek oluşumu, dokuma makinelerindeki çözgü ipliği yönünde gerçekleştiği için bu teknolojiye çözgü ipliği teknolojisi denir. Bu kumaşlar sökülürken çözgü ipliği boyunca sökülmektedir. Bu teknikle üretilen kumaşlar perdelik, döşemelik, balık ağ  ve eşofman üretimide kullanılır.</a:t>
            </a:r>
          </a:p>
        </p:txBody>
      </p:sp>
    </p:spTree>
    <p:extLst>
      <p:ext uri="{BB962C8B-B14F-4D97-AF65-F5344CB8AC3E}">
        <p14:creationId xmlns:p14="http://schemas.microsoft.com/office/powerpoint/2010/main" val="340113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4918365" cy="3657600"/>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8823" y="1936151"/>
            <a:ext cx="6963177" cy="4921849"/>
          </a:xfrm>
        </p:spPr>
      </p:pic>
    </p:spTree>
    <p:extLst>
      <p:ext uri="{BB962C8B-B14F-4D97-AF65-F5344CB8AC3E}">
        <p14:creationId xmlns:p14="http://schemas.microsoft.com/office/powerpoint/2010/main" val="993636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6264" y="55072"/>
            <a:ext cx="11642502" cy="1635616"/>
          </a:xfrm>
        </p:spPr>
        <p:txBody>
          <a:bodyPr/>
          <a:lstStyle/>
          <a:p>
            <a:pPr algn="ctr"/>
            <a:r>
              <a:rPr lang="tr-TR" dirty="0" smtClean="0"/>
              <a:t>Açık İlmeğin Tanımı ve Kumaş Oluşumunun Şekille Açıklanması</a:t>
            </a:r>
            <a:endParaRPr lang="tr-TR" dirty="0"/>
          </a:p>
        </p:txBody>
      </p:sp>
      <p:sp>
        <p:nvSpPr>
          <p:cNvPr id="3" name="İçerik Yer Tutucusu 2"/>
          <p:cNvSpPr>
            <a:spLocks noGrp="1"/>
          </p:cNvSpPr>
          <p:nvPr>
            <p:ph idx="1"/>
          </p:nvPr>
        </p:nvSpPr>
        <p:spPr>
          <a:xfrm>
            <a:off x="0" y="1690688"/>
            <a:ext cx="12192000" cy="1619182"/>
          </a:xfrm>
        </p:spPr>
        <p:txBody>
          <a:bodyPr>
            <a:normAutofit/>
          </a:bodyPr>
          <a:lstStyle/>
          <a:p>
            <a:pPr marL="0" indent="0">
              <a:buNone/>
            </a:pPr>
            <a:r>
              <a:rPr lang="tr-TR" sz="2400" dirty="0" smtClean="0"/>
              <a:t>İlmek oluşumunda ilmek ayakları birbirini kesmiyorsa, bu ilmekler açık ilmek denir.</a:t>
            </a:r>
            <a:endParaRPr lang="tr-TR" sz="2400"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8950" t="36650" r="16901" b="19116"/>
          <a:stretch/>
        </p:blipFill>
        <p:spPr>
          <a:xfrm>
            <a:off x="218942" y="3232596"/>
            <a:ext cx="11749824" cy="3425780"/>
          </a:xfrm>
          <a:prstGeom prst="rect">
            <a:avLst/>
          </a:prstGeom>
        </p:spPr>
      </p:pic>
    </p:spTree>
    <p:extLst>
      <p:ext uri="{BB962C8B-B14F-4D97-AF65-F5344CB8AC3E}">
        <p14:creationId xmlns:p14="http://schemas.microsoft.com/office/powerpoint/2010/main" val="697190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1" y="115910"/>
            <a:ext cx="11925837" cy="1709715"/>
          </a:xfrm>
        </p:spPr>
        <p:txBody>
          <a:bodyPr>
            <a:normAutofit/>
          </a:bodyPr>
          <a:lstStyle/>
          <a:p>
            <a:pPr algn="ctr"/>
            <a:r>
              <a:rPr lang="tr-TR" dirty="0" smtClean="0"/>
              <a:t>Kapalı İlmeğin Tanımı ve Kumaş Oluşumunun Şekille Açıklanması</a:t>
            </a:r>
            <a:endParaRPr lang="tr-TR" dirty="0"/>
          </a:p>
        </p:txBody>
      </p:sp>
      <p:sp>
        <p:nvSpPr>
          <p:cNvPr id="3" name="İçerik Yer Tutucusu 2"/>
          <p:cNvSpPr>
            <a:spLocks noGrp="1"/>
          </p:cNvSpPr>
          <p:nvPr>
            <p:ph idx="1"/>
          </p:nvPr>
        </p:nvSpPr>
        <p:spPr>
          <a:xfrm>
            <a:off x="90151" y="1957589"/>
            <a:ext cx="11925837" cy="1481070"/>
          </a:xfrm>
        </p:spPr>
        <p:txBody>
          <a:bodyPr>
            <a:normAutofit/>
          </a:bodyPr>
          <a:lstStyle/>
          <a:p>
            <a:pPr marL="0" indent="0">
              <a:buNone/>
            </a:pPr>
            <a:r>
              <a:rPr lang="tr-TR" sz="2400" dirty="0" smtClean="0"/>
              <a:t>İlmek oluşumunda ilmek ayakları birbirlerini kesiyorsa, bu ilmeklere kapalı ilmek denir.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3786390"/>
            <a:ext cx="11745531" cy="2781836"/>
          </a:xfrm>
          <a:prstGeom prst="rect">
            <a:avLst/>
          </a:prstGeom>
        </p:spPr>
      </p:pic>
    </p:spTree>
    <p:extLst>
      <p:ext uri="{BB962C8B-B14F-4D97-AF65-F5344CB8AC3E}">
        <p14:creationId xmlns:p14="http://schemas.microsoft.com/office/powerpoint/2010/main" val="984857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425" y="0"/>
            <a:ext cx="12024575" cy="1690689"/>
          </a:xfrm>
        </p:spPr>
        <p:txBody>
          <a:bodyPr/>
          <a:lstStyle/>
          <a:p>
            <a:pPr algn="ctr"/>
            <a:r>
              <a:rPr lang="tr-TR" dirty="0" smtClean="0"/>
              <a:t>Çözgü Örme Teknolojisinde Kullanılan Temel Kumaş Çeşitleri</a:t>
            </a:r>
            <a:endParaRPr lang="tr-TR" dirty="0"/>
          </a:p>
        </p:txBody>
      </p:sp>
      <p:sp>
        <p:nvSpPr>
          <p:cNvPr id="3" name="İçerik Yer Tutucusu 2"/>
          <p:cNvSpPr>
            <a:spLocks noGrp="1"/>
          </p:cNvSpPr>
          <p:nvPr>
            <p:ph idx="1"/>
          </p:nvPr>
        </p:nvSpPr>
        <p:spPr>
          <a:xfrm>
            <a:off x="167425" y="1690689"/>
            <a:ext cx="11887200" cy="2112135"/>
          </a:xfrm>
        </p:spPr>
        <p:txBody>
          <a:bodyPr>
            <a:normAutofit/>
          </a:bodyPr>
          <a:lstStyle/>
          <a:p>
            <a:pPr marL="0" indent="0">
              <a:buNone/>
            </a:pPr>
            <a:r>
              <a:rPr lang="tr-TR" sz="2400" dirty="0" smtClean="0"/>
              <a:t>Çözgülü örgüler yapıları itibariyle önden, arkadan RL, RR, LL şeklinde olabilirler</a:t>
            </a:r>
            <a:r>
              <a:rPr lang="tr-TR" sz="2400" dirty="0"/>
              <a:t>.</a:t>
            </a:r>
            <a:endParaRPr lang="tr-TR" sz="2400" dirty="0" smtClean="0"/>
          </a:p>
          <a:p>
            <a:pPr marL="0" indent="0">
              <a:buNone/>
            </a:pPr>
            <a:endParaRPr lang="tr-TR" sz="2400" dirty="0" smtClean="0"/>
          </a:p>
          <a:p>
            <a:pPr marL="0" indent="0">
              <a:buNone/>
            </a:pPr>
            <a:r>
              <a:rPr lang="tr-TR" sz="2400" dirty="0" smtClean="0">
                <a:solidFill>
                  <a:schemeClr val="tx1"/>
                </a:solidFill>
              </a:rPr>
              <a:t>RL Örme Yüzeyler: </a:t>
            </a:r>
            <a:r>
              <a:rPr lang="tr-TR" sz="2400" dirty="0"/>
              <a:t>Örme kumaş yüzü sağ ilmek ( R ) tersi sol ilmek ( L ) görünümlü ise bu yüzeylere ( RL ) yüzey denir.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7" y="3953814"/>
            <a:ext cx="11436439" cy="2653047"/>
          </a:xfrm>
          <a:prstGeom prst="rect">
            <a:avLst/>
          </a:prstGeom>
        </p:spPr>
      </p:pic>
    </p:spTree>
    <p:extLst>
      <p:ext uri="{BB962C8B-B14F-4D97-AF65-F5344CB8AC3E}">
        <p14:creationId xmlns:p14="http://schemas.microsoft.com/office/powerpoint/2010/main" val="1664781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061" y="115911"/>
            <a:ext cx="11887201" cy="2472744"/>
          </a:xfrm>
        </p:spPr>
        <p:txBody>
          <a:bodyPr>
            <a:normAutofit/>
          </a:bodyPr>
          <a:lstStyle/>
          <a:p>
            <a:pPr marL="0" indent="0">
              <a:buNone/>
            </a:pPr>
            <a:r>
              <a:rPr lang="tr-TR" sz="2400" dirty="0" smtClean="0">
                <a:solidFill>
                  <a:schemeClr val="tx1"/>
                </a:solidFill>
              </a:rPr>
              <a:t>RR </a:t>
            </a:r>
            <a:r>
              <a:rPr lang="tr-TR" sz="2400" dirty="0">
                <a:solidFill>
                  <a:schemeClr val="tx1"/>
                </a:solidFill>
              </a:rPr>
              <a:t>Örme Yüzeyler: </a:t>
            </a:r>
            <a:r>
              <a:rPr lang="tr-TR" sz="2400" dirty="0"/>
              <a:t>Örme kumaş yüzü sağ ilmek ( R ) tersi sağ ilmek ( R ) görünümlü ise bu yüzeylere ( RR ) örme yüzey denir. Kumaşın iki yüzü de aynı </a:t>
            </a:r>
            <a:r>
              <a:rPr lang="tr-TR" sz="2400" dirty="0" smtClean="0"/>
              <a:t>görünür.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588655"/>
            <a:ext cx="11339849" cy="4069722"/>
          </a:xfrm>
          <a:prstGeom prst="rect">
            <a:avLst/>
          </a:prstGeom>
        </p:spPr>
      </p:pic>
    </p:spTree>
    <p:extLst>
      <p:ext uri="{BB962C8B-B14F-4D97-AF65-F5344CB8AC3E}">
        <p14:creationId xmlns:p14="http://schemas.microsoft.com/office/powerpoint/2010/main" val="689182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69" y="309093"/>
            <a:ext cx="11809927" cy="2163651"/>
          </a:xfrm>
        </p:spPr>
        <p:txBody>
          <a:bodyPr>
            <a:normAutofit/>
          </a:bodyPr>
          <a:lstStyle/>
          <a:p>
            <a:pPr marL="0" indent="0">
              <a:buNone/>
            </a:pPr>
            <a:r>
              <a:rPr lang="tr-TR" sz="2400" dirty="0" smtClean="0">
                <a:solidFill>
                  <a:schemeClr val="tx1"/>
                </a:solidFill>
              </a:rPr>
              <a:t>LL </a:t>
            </a:r>
            <a:r>
              <a:rPr lang="tr-TR" sz="2400" dirty="0">
                <a:solidFill>
                  <a:schemeClr val="tx1"/>
                </a:solidFill>
              </a:rPr>
              <a:t>Örme </a:t>
            </a:r>
            <a:r>
              <a:rPr lang="tr-TR" sz="2400" dirty="0" smtClean="0">
                <a:solidFill>
                  <a:schemeClr val="tx1"/>
                </a:solidFill>
              </a:rPr>
              <a:t>Yüzeyler: </a:t>
            </a:r>
            <a:r>
              <a:rPr lang="tr-TR" sz="2400" dirty="0" smtClean="0"/>
              <a:t>Örme </a:t>
            </a:r>
            <a:r>
              <a:rPr lang="tr-TR" sz="2400" dirty="0"/>
              <a:t>kumaş yüzü sol ilmek ( L ) tersi sol ilmek ( L ) görünümlü ise bu yüzeylere (LL ) yüzey denir. Kumaşın iki yüzü de aynı </a:t>
            </a:r>
            <a:r>
              <a:rPr lang="tr-TR" sz="2400" dirty="0" smtClean="0"/>
              <a:t>görünür.</a:t>
            </a: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59" y="2356835"/>
            <a:ext cx="11359165" cy="4211390"/>
          </a:xfrm>
          <a:prstGeom prst="rect">
            <a:avLst/>
          </a:prstGeom>
        </p:spPr>
      </p:pic>
    </p:spTree>
    <p:extLst>
      <p:ext uri="{BB962C8B-B14F-4D97-AF65-F5344CB8AC3E}">
        <p14:creationId xmlns:p14="http://schemas.microsoft.com/office/powerpoint/2010/main" val="3820375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26" y="0"/>
            <a:ext cx="11848563" cy="6555346"/>
          </a:xfrm>
        </p:spPr>
        <p:txBody>
          <a:bodyPr>
            <a:normAutofit/>
          </a:bodyPr>
          <a:lstStyle/>
          <a:p>
            <a:pPr marL="0" indent="0">
              <a:buNone/>
            </a:pPr>
            <a:r>
              <a:rPr lang="tr-TR" sz="2400" dirty="0" smtClean="0">
                <a:solidFill>
                  <a:schemeClr val="bg2">
                    <a:lumMod val="50000"/>
                  </a:schemeClr>
                </a:solidFill>
              </a:rPr>
              <a:t>Çözgülü örmeye has temel örgü çeşitleri: </a:t>
            </a:r>
          </a:p>
          <a:p>
            <a:pPr marL="514350" indent="-514350">
              <a:buAutoNum type="arabicPeriod"/>
            </a:pPr>
            <a:r>
              <a:rPr lang="tr-TR" sz="2400" dirty="0" smtClean="0">
                <a:solidFill>
                  <a:schemeClr val="tx1"/>
                </a:solidFill>
              </a:rPr>
              <a:t>Franse</a:t>
            </a:r>
          </a:p>
          <a:p>
            <a:pPr marL="514350" indent="-514350">
              <a:buAutoNum type="arabicPeriod"/>
            </a:pPr>
            <a:r>
              <a:rPr lang="tr-TR" sz="2400" dirty="0" smtClean="0">
                <a:solidFill>
                  <a:schemeClr val="tx1"/>
                </a:solidFill>
              </a:rPr>
              <a:t>Trikot</a:t>
            </a:r>
          </a:p>
          <a:p>
            <a:pPr marL="514350" indent="-514350">
              <a:buAutoNum type="arabicPeriod"/>
            </a:pPr>
            <a:r>
              <a:rPr lang="tr-TR" sz="2400" dirty="0" smtClean="0">
                <a:solidFill>
                  <a:schemeClr val="tx1"/>
                </a:solidFill>
              </a:rPr>
              <a:t>Tuch</a:t>
            </a:r>
          </a:p>
          <a:p>
            <a:pPr marL="514350" indent="-514350">
              <a:buAutoNum type="arabicPeriod"/>
            </a:pPr>
            <a:r>
              <a:rPr lang="tr-TR" sz="2400" dirty="0" smtClean="0">
                <a:solidFill>
                  <a:schemeClr val="tx1"/>
                </a:solidFill>
              </a:rPr>
              <a:t>Saten</a:t>
            </a:r>
          </a:p>
          <a:p>
            <a:pPr marL="514350" indent="-514350">
              <a:buAutoNum type="arabicPeriod"/>
            </a:pPr>
            <a:r>
              <a:rPr lang="tr-TR" sz="2400" dirty="0" smtClean="0">
                <a:solidFill>
                  <a:schemeClr val="tx1"/>
                </a:solidFill>
              </a:rPr>
              <a:t>Kadife</a:t>
            </a:r>
          </a:p>
          <a:p>
            <a:pPr marL="514350" indent="-514350">
              <a:buAutoNum type="arabicPeriod"/>
            </a:pPr>
            <a:r>
              <a:rPr lang="tr-TR" sz="2400" dirty="0" smtClean="0">
                <a:solidFill>
                  <a:schemeClr val="tx1"/>
                </a:solidFill>
              </a:rPr>
              <a:t>Atlas</a:t>
            </a:r>
          </a:p>
          <a:p>
            <a:pPr marL="514350" indent="-514350">
              <a:buAutoNum type="arabicPeriod"/>
            </a:pPr>
            <a:r>
              <a:rPr lang="tr-TR" sz="2400" dirty="0" smtClean="0">
                <a:solidFill>
                  <a:schemeClr val="tx1"/>
                </a:solidFill>
              </a:rPr>
              <a:t>Dimi ilmekli örgüler</a:t>
            </a:r>
          </a:p>
          <a:p>
            <a:pPr marL="0" indent="0">
              <a:buNone/>
            </a:pPr>
            <a:endParaRPr lang="tr-TR" sz="2400" dirty="0">
              <a:solidFill>
                <a:schemeClr val="bg2">
                  <a:lumMod val="50000"/>
                </a:schemeClr>
              </a:solidFill>
            </a:endParaRPr>
          </a:p>
          <a:p>
            <a:pPr marL="0" indent="0">
              <a:buNone/>
            </a:pPr>
            <a:r>
              <a:rPr lang="tr-TR" sz="2400" dirty="0" smtClean="0">
                <a:solidFill>
                  <a:schemeClr val="bg2">
                    <a:lumMod val="50000"/>
                  </a:schemeClr>
                </a:solidFill>
              </a:rPr>
              <a:t>Hepsinin açık ve kapalı olmak üzere iki çeşidi dolayısıyla 14 örgü çeşidi vardır.</a:t>
            </a:r>
            <a:endParaRPr lang="tr-TR" sz="2400" dirty="0">
              <a:solidFill>
                <a:schemeClr val="bg2">
                  <a:lumMod val="50000"/>
                </a:schemeClr>
              </a:solidFill>
            </a:endParaRPr>
          </a:p>
        </p:txBody>
      </p:sp>
    </p:spTree>
    <p:extLst>
      <p:ext uri="{BB962C8B-B14F-4D97-AF65-F5344CB8AC3E}">
        <p14:creationId xmlns:p14="http://schemas.microsoft.com/office/powerpoint/2010/main" val="260677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8186" y="206061"/>
            <a:ext cx="10689465" cy="1931832"/>
          </a:xfrm>
        </p:spPr>
        <p:txBody>
          <a:bodyPr>
            <a:normAutofit fontScale="90000"/>
          </a:bodyPr>
          <a:lstStyle/>
          <a:p>
            <a:pPr algn="ctr"/>
            <a:r>
              <a:rPr lang="tr-TR" sz="7200" dirty="0" smtClean="0"/>
              <a:t>Örmeciliğin Tarihi </a:t>
            </a:r>
            <a:r>
              <a:rPr lang="tr-TR" sz="7200" dirty="0"/>
              <a:t>G</a:t>
            </a:r>
            <a:r>
              <a:rPr lang="tr-TR" sz="7200" dirty="0" smtClean="0"/>
              <a:t>elişimi</a:t>
            </a:r>
            <a:endParaRPr lang="tr-TR" sz="7200" dirty="0"/>
          </a:p>
        </p:txBody>
      </p:sp>
      <p:sp>
        <p:nvSpPr>
          <p:cNvPr id="3" name="Alt Başlık 2"/>
          <p:cNvSpPr>
            <a:spLocks noGrp="1"/>
          </p:cNvSpPr>
          <p:nvPr>
            <p:ph type="subTitle" idx="1"/>
          </p:nvPr>
        </p:nvSpPr>
        <p:spPr>
          <a:xfrm>
            <a:off x="315532" y="2459865"/>
            <a:ext cx="11294772" cy="4159876"/>
          </a:xfrm>
        </p:spPr>
        <p:txBody>
          <a:bodyPr>
            <a:normAutofit/>
          </a:bodyPr>
          <a:lstStyle/>
          <a:p>
            <a:pPr algn="l"/>
            <a:r>
              <a:rPr lang="tr-TR" sz="3600" dirty="0">
                <a:solidFill>
                  <a:schemeClr val="bg2">
                    <a:lumMod val="50000"/>
                  </a:schemeClr>
                </a:solidFill>
              </a:rPr>
              <a:t>İplik eğirme, dokuma ve dikiş gibi işler M.Ö. 5000–6000 yıllarından itibaren yapılıyor olmasına rağmen el </a:t>
            </a:r>
            <a:r>
              <a:rPr lang="tr-TR" sz="3600" dirty="0" smtClean="0">
                <a:solidFill>
                  <a:schemeClr val="bg2">
                    <a:lumMod val="50000"/>
                  </a:schemeClr>
                </a:solidFill>
              </a:rPr>
              <a:t>örmeciliği </a:t>
            </a:r>
            <a:r>
              <a:rPr lang="tr-TR" sz="3600" dirty="0">
                <a:solidFill>
                  <a:schemeClr val="bg2">
                    <a:lumMod val="50000"/>
                  </a:schemeClr>
                </a:solidFill>
              </a:rPr>
              <a:t>M.S. 600’lü yıllarda Mısır’da keşfedilmiştir. İlk örme işlemleri 1589 yılına kadar bugün hâlâ kullanılmakta olan basit şiş, mil, tığ </a:t>
            </a:r>
            <a:r>
              <a:rPr lang="tr-TR" sz="3600" dirty="0" smtClean="0">
                <a:solidFill>
                  <a:schemeClr val="bg2">
                    <a:lumMod val="50000"/>
                  </a:schemeClr>
                </a:solidFill>
              </a:rPr>
              <a:t>ile gerçekleştirilmiştir.</a:t>
            </a:r>
            <a:endParaRPr lang="tr-TR" sz="3600" dirty="0">
              <a:solidFill>
                <a:schemeClr val="bg2">
                  <a:lumMod val="50000"/>
                </a:schemeClr>
              </a:solidFill>
            </a:endParaRPr>
          </a:p>
        </p:txBody>
      </p:sp>
    </p:spTree>
    <p:extLst>
      <p:ext uri="{BB962C8B-B14F-4D97-AF65-F5344CB8AC3E}">
        <p14:creationId xmlns:p14="http://schemas.microsoft.com/office/powerpoint/2010/main" val="38498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12192000" cy="6697014"/>
          </a:xfrm>
        </p:spPr>
        <p:txBody>
          <a:bodyPr>
            <a:normAutofit/>
          </a:bodyPr>
          <a:lstStyle/>
          <a:p>
            <a:pPr marL="0" indent="0">
              <a:buNone/>
            </a:pPr>
            <a:r>
              <a:rPr lang="tr-TR" sz="2400" dirty="0" smtClean="0">
                <a:solidFill>
                  <a:schemeClr val="tx1"/>
                </a:solidFill>
              </a:rPr>
              <a:t>Franse: </a:t>
            </a:r>
            <a:r>
              <a:rPr lang="tr-TR" sz="2400" dirty="0" smtClean="0"/>
              <a:t>Çubuk yönünde elde edilecek örgüye franse adı verilir ve tek başına bir yüzey meydana getirmez. En az iki iğneden başlayarak yüzey oluşturulmaktadır.</a:t>
            </a:r>
          </a:p>
          <a:p>
            <a:pPr marL="0" indent="0">
              <a:buNone/>
            </a:pPr>
            <a:r>
              <a:rPr lang="tr-TR" sz="2400" dirty="0" smtClean="0">
                <a:solidFill>
                  <a:schemeClr val="tx1"/>
                </a:solidFill>
              </a:rPr>
              <a:t>Trikot: </a:t>
            </a:r>
            <a:r>
              <a:rPr lang="tr-TR" sz="2400" dirty="0" smtClean="0"/>
              <a:t>Bu örgü yan yana iki iğne üzerinde ve iki sırada bir raporla oluşur.Tek başına bir yüzey oluşturur.</a:t>
            </a:r>
          </a:p>
          <a:p>
            <a:pPr marL="0" indent="0">
              <a:buNone/>
            </a:pPr>
            <a:r>
              <a:rPr lang="tr-TR" sz="2400" dirty="0" smtClean="0">
                <a:solidFill>
                  <a:schemeClr val="tx1"/>
                </a:solidFill>
              </a:rPr>
              <a:t>Tuch: </a:t>
            </a:r>
            <a:r>
              <a:rPr lang="tr-TR" sz="2400" dirty="0" smtClean="0"/>
              <a:t>Raporu üç iğne ile gerçekleştirilen çözgülü örgü çeşididir.Bir çözgü çalışırken bir çözgü çalışmaz.Bu nedenle bezayağına benzer.</a:t>
            </a:r>
          </a:p>
          <a:p>
            <a:pPr marL="0" indent="0">
              <a:buNone/>
            </a:pPr>
            <a:r>
              <a:rPr lang="tr-TR" sz="2400" dirty="0" smtClean="0">
                <a:solidFill>
                  <a:schemeClr val="tx1"/>
                </a:solidFill>
              </a:rPr>
              <a:t>Satin: </a:t>
            </a:r>
            <a:r>
              <a:rPr lang="tr-TR" sz="2400" dirty="0" smtClean="0">
                <a:solidFill>
                  <a:schemeClr val="bg2">
                    <a:lumMod val="50000"/>
                  </a:schemeClr>
                </a:solidFill>
              </a:rPr>
              <a:t>Art arda gelen enlemesine sıralar arasındaki birleşmelerine pürüzsüz bir yüzey oluşturacak şekilde düzenlendiği, iki çubuklu ve 4 iğne raporlu çözgülü örme örgüsüdür. Zikzak bir yapıya sahiptir.</a:t>
            </a:r>
          </a:p>
          <a:p>
            <a:pPr marL="0" indent="0">
              <a:buNone/>
            </a:pPr>
            <a:r>
              <a:rPr lang="tr-TR" sz="2400" dirty="0" smtClean="0">
                <a:solidFill>
                  <a:schemeClr val="tx1"/>
                </a:solidFill>
              </a:rPr>
              <a:t>Kadife: </a:t>
            </a:r>
            <a:r>
              <a:rPr lang="tr-TR" sz="2400" dirty="0" smtClean="0">
                <a:solidFill>
                  <a:schemeClr val="bg2">
                    <a:lumMod val="50000"/>
                  </a:schemeClr>
                </a:solidFill>
              </a:rPr>
              <a:t>Raporu beş iğne ile gerçekleştirilen bir tekniktir. Tek başına kumaş oluşturabilir.</a:t>
            </a:r>
          </a:p>
          <a:p>
            <a:pPr marL="0" indent="0">
              <a:buNone/>
            </a:pPr>
            <a:r>
              <a:rPr lang="tr-TR" sz="2400" dirty="0" smtClean="0">
                <a:solidFill>
                  <a:schemeClr val="tx1"/>
                </a:solidFill>
              </a:rPr>
              <a:t>Atlas: </a:t>
            </a:r>
            <a:r>
              <a:rPr lang="tr-TR" sz="2400" dirty="0" smtClean="0">
                <a:solidFill>
                  <a:schemeClr val="bg2">
                    <a:lumMod val="50000"/>
                  </a:schemeClr>
                </a:solidFill>
              </a:rPr>
              <a:t>Atlas örgüsünün özelliği açık ve kapalı ilmeklerin birlikte kullanılmasıyla oluşturulan bir desenlendirme örgüsü olmasıdır.</a:t>
            </a:r>
          </a:p>
          <a:p>
            <a:pPr marL="0" indent="0">
              <a:buNone/>
            </a:pPr>
            <a:r>
              <a:rPr lang="tr-TR" sz="2400" dirty="0" smtClean="0">
                <a:solidFill>
                  <a:schemeClr val="tx1"/>
                </a:solidFill>
              </a:rPr>
              <a:t>Dimi İlmek Örgüsü: </a:t>
            </a:r>
            <a:r>
              <a:rPr lang="tr-TR" sz="2400" dirty="0" smtClean="0">
                <a:solidFill>
                  <a:schemeClr val="bg2">
                    <a:lumMod val="50000"/>
                  </a:schemeClr>
                </a:solidFill>
              </a:rPr>
              <a:t>Çözgülü örmede dimili ilmek oluşumu bir ilmeğin iki iğne üzerine yatırım yapılarak gerçekleşmesi ile oluşur.</a:t>
            </a:r>
          </a:p>
        </p:txBody>
      </p:sp>
    </p:spTree>
    <p:extLst>
      <p:ext uri="{BB962C8B-B14F-4D97-AF65-F5344CB8AC3E}">
        <p14:creationId xmlns:p14="http://schemas.microsoft.com/office/powerpoint/2010/main" val="3248610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080384" cy="1365161"/>
          </a:xfrm>
        </p:spPr>
        <p:txBody>
          <a:bodyPr/>
          <a:lstStyle/>
          <a:p>
            <a:pPr algn="ctr"/>
            <a:r>
              <a:rPr lang="tr-TR" dirty="0" smtClean="0"/>
              <a:t>Dokuma ve Örme Kumaşların Karşılaştırılması</a:t>
            </a:r>
            <a:endParaRPr lang="tr-TR" dirty="0"/>
          </a:p>
        </p:txBody>
      </p:sp>
      <p:sp>
        <p:nvSpPr>
          <p:cNvPr id="4" name="İçerik Yer Tutucusu 3"/>
          <p:cNvSpPr>
            <a:spLocks noGrp="1"/>
          </p:cNvSpPr>
          <p:nvPr>
            <p:ph sz="half" idx="2"/>
          </p:nvPr>
        </p:nvSpPr>
        <p:spPr>
          <a:xfrm>
            <a:off x="167425" y="1867435"/>
            <a:ext cx="5795492" cy="4700789"/>
          </a:xfrm>
        </p:spPr>
        <p:txBody>
          <a:bodyPr>
            <a:normAutofit lnSpcReduction="10000"/>
          </a:bodyPr>
          <a:lstStyle/>
          <a:p>
            <a:pPr marL="0" indent="0">
              <a:buNone/>
            </a:pPr>
            <a:r>
              <a:rPr lang="tr-TR" sz="2400" dirty="0" smtClean="0">
                <a:solidFill>
                  <a:schemeClr val="tx1"/>
                </a:solidFill>
              </a:rPr>
              <a:t>Dokuma Kumaşlar</a:t>
            </a:r>
          </a:p>
          <a:p>
            <a:pPr marL="0" indent="0">
              <a:buNone/>
            </a:pPr>
            <a:r>
              <a:rPr lang="tr-TR" sz="2400" dirty="0" smtClean="0">
                <a:solidFill>
                  <a:schemeClr val="bg2">
                    <a:lumMod val="50000"/>
                  </a:schemeClr>
                </a:solidFill>
              </a:rPr>
              <a:t>1.Eski bir teknolojidir.</a:t>
            </a:r>
          </a:p>
          <a:p>
            <a:pPr marL="0" indent="0">
              <a:buNone/>
            </a:pPr>
            <a:r>
              <a:rPr lang="tr-TR" sz="2400" dirty="0" smtClean="0">
                <a:solidFill>
                  <a:schemeClr val="bg2">
                    <a:lumMod val="50000"/>
                  </a:schemeClr>
                </a:solidFill>
              </a:rPr>
              <a:t>2.Kumaş oluşumu için atkı ve çözgü ipliği gerekir.</a:t>
            </a:r>
          </a:p>
          <a:p>
            <a:pPr marL="0" indent="0">
              <a:buNone/>
            </a:pPr>
            <a:r>
              <a:rPr lang="tr-TR" sz="2400" dirty="0" smtClean="0">
                <a:solidFill>
                  <a:schemeClr val="bg2">
                    <a:lumMod val="50000"/>
                  </a:schemeClr>
                </a:solidFill>
              </a:rPr>
              <a:t>3.Kumaş yapısı daha sağlam ve sabittir. Esneme özelliği düşüktür.</a:t>
            </a:r>
          </a:p>
          <a:p>
            <a:pPr marL="0" indent="0">
              <a:buNone/>
            </a:pPr>
            <a:r>
              <a:rPr lang="tr-TR" sz="2400" dirty="0" smtClean="0">
                <a:solidFill>
                  <a:schemeClr val="bg2">
                    <a:lumMod val="50000"/>
                  </a:schemeClr>
                </a:solidFill>
              </a:rPr>
              <a:t>4.Isı tutma yeteneği yüksek ve hava geçirgenliği daha azdır.</a:t>
            </a:r>
          </a:p>
          <a:p>
            <a:pPr marL="0" indent="0">
              <a:buNone/>
            </a:pPr>
            <a:r>
              <a:rPr lang="tr-TR" sz="2400" dirty="0" smtClean="0">
                <a:solidFill>
                  <a:schemeClr val="bg2">
                    <a:lumMod val="50000"/>
                  </a:schemeClr>
                </a:solidFill>
              </a:rPr>
              <a:t>5.Kullanım alanı daha fazladır.</a:t>
            </a:r>
          </a:p>
          <a:p>
            <a:pPr marL="0" indent="0">
              <a:buNone/>
            </a:pPr>
            <a:r>
              <a:rPr lang="tr-TR" sz="2400" dirty="0" smtClean="0">
                <a:solidFill>
                  <a:schemeClr val="bg2">
                    <a:lumMod val="50000"/>
                  </a:schemeClr>
                </a:solidFill>
              </a:rPr>
              <a:t>6.Maliyeti yüksektir.</a:t>
            </a:r>
          </a:p>
          <a:p>
            <a:pPr marL="0" indent="0">
              <a:buNone/>
            </a:pPr>
            <a:endParaRPr lang="tr-TR" dirty="0" smtClean="0"/>
          </a:p>
        </p:txBody>
      </p:sp>
      <p:sp>
        <p:nvSpPr>
          <p:cNvPr id="6" name="İçerik Yer Tutucusu 5"/>
          <p:cNvSpPr>
            <a:spLocks noGrp="1"/>
          </p:cNvSpPr>
          <p:nvPr>
            <p:ph sz="quarter" idx="4"/>
          </p:nvPr>
        </p:nvSpPr>
        <p:spPr>
          <a:xfrm>
            <a:off x="5962917" y="1803042"/>
            <a:ext cx="6001555" cy="4829577"/>
          </a:xfrm>
        </p:spPr>
        <p:txBody>
          <a:bodyPr>
            <a:normAutofit/>
          </a:bodyPr>
          <a:lstStyle/>
          <a:p>
            <a:pPr marL="0" indent="0">
              <a:buNone/>
            </a:pPr>
            <a:r>
              <a:rPr lang="tr-TR" sz="2400" dirty="0" smtClean="0">
                <a:solidFill>
                  <a:schemeClr val="tx1"/>
                </a:solidFill>
              </a:rPr>
              <a:t>Örme Kumaşlar</a:t>
            </a:r>
          </a:p>
          <a:p>
            <a:pPr marL="0" indent="0">
              <a:buNone/>
            </a:pPr>
            <a:r>
              <a:rPr lang="tr-TR" sz="2400" dirty="0" smtClean="0">
                <a:solidFill>
                  <a:schemeClr val="bg2">
                    <a:lumMod val="50000"/>
                  </a:schemeClr>
                </a:solidFill>
              </a:rPr>
              <a:t>1.Daha yeni bir teknolojidir.</a:t>
            </a:r>
          </a:p>
          <a:p>
            <a:pPr marL="0" indent="0">
              <a:buNone/>
            </a:pPr>
            <a:r>
              <a:rPr lang="tr-TR" sz="2400" dirty="0" smtClean="0">
                <a:solidFill>
                  <a:schemeClr val="bg2">
                    <a:lumMod val="50000"/>
                  </a:schemeClr>
                </a:solidFill>
              </a:rPr>
              <a:t>2.Çözgülü örme dışında yaygın olarak kullanılan atkı örme teknolojisinde tek iplikle kumaş üretimi gerçekleştirilebilir.</a:t>
            </a:r>
          </a:p>
          <a:p>
            <a:pPr marL="0" indent="0">
              <a:buNone/>
            </a:pPr>
            <a:r>
              <a:rPr lang="tr-TR" sz="2400" dirty="0" smtClean="0">
                <a:solidFill>
                  <a:schemeClr val="bg2">
                    <a:lumMod val="50000"/>
                  </a:schemeClr>
                </a:solidFill>
              </a:rPr>
              <a:t>3.Atkılı örmede kumaş yapısı esnektir. Çözgülü örmede boyuna esnektir.</a:t>
            </a:r>
          </a:p>
          <a:p>
            <a:pPr marL="0" indent="0">
              <a:buNone/>
            </a:pPr>
            <a:r>
              <a:rPr lang="tr-TR" sz="2400" dirty="0" smtClean="0">
                <a:solidFill>
                  <a:schemeClr val="bg2">
                    <a:lumMod val="50000"/>
                  </a:schemeClr>
                </a:solidFill>
              </a:rPr>
              <a:t>4.Isı tutma yeteneği düşük ve hava geçirgenliği fazladır.</a:t>
            </a:r>
          </a:p>
          <a:p>
            <a:pPr marL="0" indent="0">
              <a:buNone/>
            </a:pPr>
            <a:r>
              <a:rPr lang="tr-TR" sz="2400" dirty="0" smtClean="0">
                <a:solidFill>
                  <a:schemeClr val="bg2">
                    <a:lumMod val="50000"/>
                  </a:schemeClr>
                </a:solidFill>
              </a:rPr>
              <a:t>5.Kullanım alanı azdır.</a:t>
            </a:r>
          </a:p>
        </p:txBody>
      </p:sp>
    </p:spTree>
    <p:extLst>
      <p:ext uri="{BB962C8B-B14F-4D97-AF65-F5344CB8AC3E}">
        <p14:creationId xmlns:p14="http://schemas.microsoft.com/office/powerpoint/2010/main" val="857110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52" y="1"/>
            <a:ext cx="11912958" cy="1744370"/>
          </a:xfrm>
        </p:spPr>
        <p:txBody>
          <a:bodyPr/>
          <a:lstStyle/>
          <a:p>
            <a:pPr algn="ctr"/>
            <a:r>
              <a:rPr lang="tr-TR" dirty="0" smtClean="0"/>
              <a:t>KAYNAKÇA</a:t>
            </a:r>
            <a:endParaRPr lang="tr-TR" dirty="0"/>
          </a:p>
        </p:txBody>
      </p:sp>
      <p:sp>
        <p:nvSpPr>
          <p:cNvPr id="3" name="İçerik Yer Tutucusu 2"/>
          <p:cNvSpPr>
            <a:spLocks noGrp="1"/>
          </p:cNvSpPr>
          <p:nvPr>
            <p:ph idx="1"/>
          </p:nvPr>
        </p:nvSpPr>
        <p:spPr>
          <a:xfrm>
            <a:off x="90152" y="2356834"/>
            <a:ext cx="11912958" cy="4340180"/>
          </a:xfrm>
        </p:spPr>
        <p:txBody>
          <a:bodyPr>
            <a:normAutofit/>
          </a:bodyPr>
          <a:lstStyle/>
          <a:p>
            <a:r>
              <a:rPr lang="tr-TR" dirty="0" smtClean="0">
                <a:hlinkClick r:id="rId2"/>
              </a:rPr>
              <a:t>https://tekstilmuhendisi.wordpress.com</a:t>
            </a:r>
            <a:endParaRPr lang="tr-TR" dirty="0" smtClean="0"/>
          </a:p>
          <a:p>
            <a:r>
              <a:rPr lang="tr-TR" dirty="0" smtClean="0">
                <a:hlinkClick r:id="rId3"/>
              </a:rPr>
              <a:t>www.tekstildershanesi.com.tr/bilgideposu/orme-teknolojisine-giriş.html</a:t>
            </a:r>
            <a:endParaRPr lang="tr-TR" dirty="0" smtClean="0"/>
          </a:p>
          <a:p>
            <a:r>
              <a:rPr lang="tr-TR" dirty="0" smtClean="0">
                <a:hlinkClick r:id="rId4"/>
              </a:rPr>
              <a:t>https://tekstilsayfası.blogspot.com.tr/2012/12/temel-orme-elemanları-tarihçesi-tanimi.html</a:t>
            </a:r>
            <a:endParaRPr lang="tr-TR" dirty="0" smtClean="0"/>
          </a:p>
          <a:p>
            <a:r>
              <a:rPr lang="tr-TR" dirty="0">
                <a:hlinkClick r:id="rId5"/>
              </a:rPr>
              <a:t>http://</a:t>
            </a:r>
            <a:r>
              <a:rPr lang="tr-TR" dirty="0" smtClean="0">
                <a:hlinkClick r:id="rId5"/>
              </a:rPr>
              <a:t>megep.meb.gov.tr/mte_program_modul/moduller_pdf/Temel%20%C3%96rme.pdf</a:t>
            </a:r>
            <a:endParaRPr lang="tr-TR" dirty="0" smtClean="0">
              <a:solidFill>
                <a:schemeClr val="bg2">
                  <a:lumMod val="50000"/>
                </a:schemeClr>
              </a:solidFill>
            </a:endParaRPr>
          </a:p>
          <a:p>
            <a:endParaRPr lang="tr-TR" dirty="0" smtClean="0"/>
          </a:p>
          <a:p>
            <a:pPr marL="0" indent="0">
              <a:buNone/>
            </a:pPr>
            <a:endParaRPr lang="tr-TR" dirty="0" smtClean="0"/>
          </a:p>
          <a:p>
            <a:pPr marL="0" indent="0">
              <a:buNone/>
            </a:pPr>
            <a:endParaRPr lang="tr-TR" dirty="0" smtClean="0"/>
          </a:p>
          <a:p>
            <a:endParaRPr lang="tr-TR" dirty="0"/>
          </a:p>
        </p:txBody>
      </p:sp>
    </p:spTree>
    <p:extLst>
      <p:ext uri="{BB962C8B-B14F-4D97-AF65-F5344CB8AC3E}">
        <p14:creationId xmlns:p14="http://schemas.microsoft.com/office/powerpoint/2010/main" val="262932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546" y="141669"/>
            <a:ext cx="11848564" cy="1300766"/>
          </a:xfrm>
        </p:spPr>
        <p:txBody>
          <a:bodyPr/>
          <a:lstStyle/>
          <a:p>
            <a:pPr algn="ctr"/>
            <a:r>
              <a:rPr lang="tr-TR" dirty="0" smtClean="0"/>
              <a:t>Örmenin Türkiye’deki Yeri</a:t>
            </a:r>
            <a:endParaRPr lang="tr-TR" dirty="0"/>
          </a:p>
        </p:txBody>
      </p:sp>
      <p:sp>
        <p:nvSpPr>
          <p:cNvPr id="3" name="İçerik Yer Tutucusu 2"/>
          <p:cNvSpPr>
            <a:spLocks noGrp="1"/>
          </p:cNvSpPr>
          <p:nvPr>
            <p:ph idx="1"/>
          </p:nvPr>
        </p:nvSpPr>
        <p:spPr>
          <a:xfrm>
            <a:off x="231819" y="1790163"/>
            <a:ext cx="11694017" cy="4179194"/>
          </a:xfrm>
        </p:spPr>
        <p:txBody>
          <a:bodyPr>
            <a:normAutofit fontScale="92500"/>
          </a:bodyPr>
          <a:lstStyle/>
          <a:p>
            <a:pPr marL="0" indent="0">
              <a:buNone/>
            </a:pPr>
            <a:r>
              <a:rPr lang="tr-TR" sz="2800" dirty="0" smtClean="0">
                <a:solidFill>
                  <a:schemeClr val="bg2">
                    <a:lumMod val="50000"/>
                  </a:schemeClr>
                </a:solidFill>
              </a:rPr>
              <a:t>Örme mamül üretimi 1970 yılından itibaren Türkiye’de hızlı bir üretim artışına girmiştir.</a:t>
            </a:r>
          </a:p>
          <a:p>
            <a:pPr marL="0" indent="0">
              <a:buNone/>
            </a:pPr>
            <a:r>
              <a:rPr lang="tr-TR" sz="2800" dirty="0" smtClean="0">
                <a:solidFill>
                  <a:schemeClr val="bg2">
                    <a:lumMod val="50000"/>
                  </a:schemeClr>
                </a:solidFill>
              </a:rPr>
              <a:t>1980’de  örme konfeksiyon ihracatı yok denecek düzeydeyken 1989’ da 70.000 ton civarında gerçekleşmiştir. </a:t>
            </a:r>
          </a:p>
          <a:p>
            <a:pPr marL="0" indent="0">
              <a:buNone/>
            </a:pPr>
            <a:r>
              <a:rPr lang="tr-TR" sz="2800" dirty="0" smtClean="0">
                <a:solidFill>
                  <a:schemeClr val="bg2">
                    <a:lumMod val="50000"/>
                  </a:schemeClr>
                </a:solidFill>
              </a:rPr>
              <a:t>Bunun artmasının nedenleri ise:</a:t>
            </a:r>
          </a:p>
          <a:p>
            <a:pPr marL="0" indent="0">
              <a:buNone/>
            </a:pPr>
            <a:r>
              <a:rPr lang="tr-TR" sz="2800" dirty="0" smtClean="0">
                <a:solidFill>
                  <a:schemeClr val="bg2">
                    <a:lumMod val="50000"/>
                  </a:schemeClr>
                </a:solidFill>
              </a:rPr>
              <a:t>   Örme kumaşın üretim maliyeti dokuma  kumaşa göre daha düşüktür.</a:t>
            </a:r>
          </a:p>
          <a:p>
            <a:pPr marL="0" indent="0">
              <a:buNone/>
            </a:pPr>
            <a:r>
              <a:rPr lang="tr-TR" sz="2800" dirty="0" smtClean="0">
                <a:solidFill>
                  <a:schemeClr val="bg2">
                    <a:lumMod val="50000"/>
                  </a:schemeClr>
                </a:solidFill>
              </a:rPr>
              <a:t>   </a:t>
            </a:r>
          </a:p>
          <a:p>
            <a:pPr marL="0" indent="0">
              <a:buNone/>
            </a:pPr>
            <a:r>
              <a:rPr lang="tr-TR" sz="2800" dirty="0">
                <a:solidFill>
                  <a:schemeClr val="bg2">
                    <a:lumMod val="50000"/>
                  </a:schemeClr>
                </a:solidFill>
              </a:rPr>
              <a:t> </a:t>
            </a:r>
            <a:endParaRPr lang="tr-TR" sz="2800" dirty="0" smtClean="0">
              <a:solidFill>
                <a:schemeClr val="bg2">
                  <a:lumMod val="50000"/>
                </a:schemeClr>
              </a:solidFill>
            </a:endParaRPr>
          </a:p>
          <a:p>
            <a:pPr marL="0" indent="0">
              <a:buNone/>
            </a:pPr>
            <a:endParaRPr lang="tr-TR" dirty="0"/>
          </a:p>
        </p:txBody>
      </p:sp>
    </p:spTree>
    <p:extLst>
      <p:ext uri="{BB962C8B-B14F-4D97-AF65-F5344CB8AC3E}">
        <p14:creationId xmlns:p14="http://schemas.microsoft.com/office/powerpoint/2010/main" val="368902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608" y="206062"/>
            <a:ext cx="10959922" cy="1873159"/>
          </a:xfrm>
        </p:spPr>
        <p:txBody>
          <a:bodyPr/>
          <a:lstStyle/>
          <a:p>
            <a:pPr algn="ctr"/>
            <a:r>
              <a:rPr lang="tr-TR" dirty="0" smtClean="0"/>
              <a:t>Örme Makinelerinin Temel Elemanları</a:t>
            </a:r>
            <a:endParaRPr lang="tr-TR" dirty="0"/>
          </a:p>
        </p:txBody>
      </p:sp>
      <p:sp>
        <p:nvSpPr>
          <p:cNvPr id="3" name="İçerik Yer Tutucusu 2"/>
          <p:cNvSpPr>
            <a:spLocks noGrp="1"/>
          </p:cNvSpPr>
          <p:nvPr>
            <p:ph idx="1"/>
          </p:nvPr>
        </p:nvSpPr>
        <p:spPr>
          <a:xfrm>
            <a:off x="257577" y="2079221"/>
            <a:ext cx="11745533" cy="4566278"/>
          </a:xfrm>
        </p:spPr>
        <p:txBody>
          <a:bodyPr>
            <a:normAutofit/>
          </a:bodyPr>
          <a:lstStyle/>
          <a:p>
            <a:pPr marL="0" indent="0">
              <a:buNone/>
            </a:pPr>
            <a:r>
              <a:rPr lang="tr-TR" sz="3600" dirty="0" smtClean="0">
                <a:solidFill>
                  <a:schemeClr val="tx1"/>
                </a:solidFill>
              </a:rPr>
              <a:t>1</a:t>
            </a:r>
            <a:r>
              <a:rPr lang="tr-TR" sz="2800" dirty="0" smtClean="0">
                <a:solidFill>
                  <a:schemeClr val="tx1"/>
                </a:solidFill>
              </a:rPr>
              <a:t>. İĞNE: </a:t>
            </a:r>
            <a:r>
              <a:rPr lang="tr-TR" sz="2800" dirty="0" smtClean="0">
                <a:solidFill>
                  <a:schemeClr val="bg2">
                    <a:lumMod val="50000"/>
                  </a:schemeClr>
                </a:solidFill>
              </a:rPr>
              <a:t>Örme makinesinin ana parçasıdır. İpliğe ilmek yapısını veren ve ilmeklerin birbiri içinden geçerek kumaş oluşumunu sağlayan parçaya denir. Örme makinelerinde üç tip iğne kullanılır:</a:t>
            </a:r>
          </a:p>
          <a:p>
            <a:pPr marL="0" indent="0">
              <a:buNone/>
            </a:pPr>
            <a:r>
              <a:rPr lang="tr-TR" sz="2800" dirty="0">
                <a:solidFill>
                  <a:schemeClr val="tx1"/>
                </a:solidFill>
              </a:rPr>
              <a:t> </a:t>
            </a:r>
            <a:r>
              <a:rPr lang="tr-TR" sz="2800" dirty="0" smtClean="0">
                <a:solidFill>
                  <a:schemeClr val="tx1"/>
                </a:solidFill>
              </a:rPr>
              <a:t>    Esnek Uçlu İğne: </a:t>
            </a:r>
            <a:r>
              <a:rPr lang="tr-TR" sz="2800" dirty="0">
                <a:solidFill>
                  <a:schemeClr val="bg2">
                    <a:lumMod val="50000"/>
                  </a:schemeClr>
                </a:solidFill>
              </a:rPr>
              <a:t>E</a:t>
            </a:r>
            <a:r>
              <a:rPr lang="tr-TR" sz="2800" dirty="0" smtClean="0">
                <a:solidFill>
                  <a:schemeClr val="bg2">
                    <a:lumMod val="50000"/>
                  </a:schemeClr>
                </a:solidFill>
              </a:rPr>
              <a:t>n </a:t>
            </a:r>
            <a:r>
              <a:rPr lang="tr-TR" sz="2800" dirty="0">
                <a:solidFill>
                  <a:schemeClr val="bg2">
                    <a:lumMod val="50000"/>
                  </a:schemeClr>
                </a:solidFill>
              </a:rPr>
              <a:t>e</a:t>
            </a:r>
            <a:r>
              <a:rPr lang="tr-TR" sz="2800" dirty="0" smtClean="0">
                <a:solidFill>
                  <a:schemeClr val="bg2">
                    <a:lumMod val="50000"/>
                  </a:schemeClr>
                </a:solidFill>
              </a:rPr>
              <a:t>ski iğne çeşididir. Üretimi en ucuz ve basittir. </a:t>
            </a:r>
          </a:p>
          <a:p>
            <a:pPr marL="0" indent="0">
              <a:buNone/>
            </a:pPr>
            <a:r>
              <a:rPr lang="tr-TR" sz="2800" dirty="0" smtClean="0">
                <a:solidFill>
                  <a:schemeClr val="bg2">
                    <a:lumMod val="50000"/>
                  </a:schemeClr>
                </a:solidFill>
              </a:rPr>
              <a:t>     Kullanım alanı sınırlıdır. İncedir. Çözgü </a:t>
            </a:r>
            <a:r>
              <a:rPr lang="tr-TR" sz="2800" dirty="0" err="1" smtClean="0">
                <a:solidFill>
                  <a:schemeClr val="bg2">
                    <a:lumMod val="50000"/>
                  </a:schemeClr>
                </a:solidFill>
              </a:rPr>
              <a:t>örmeciliğinde</a:t>
            </a:r>
            <a:r>
              <a:rPr lang="tr-TR" sz="2800" dirty="0" smtClean="0">
                <a:solidFill>
                  <a:schemeClr val="bg2">
                    <a:lumMod val="50000"/>
                  </a:schemeClr>
                </a:solidFill>
              </a:rPr>
              <a:t> ve ince </a:t>
            </a:r>
          </a:p>
          <a:p>
            <a:pPr marL="0" indent="0">
              <a:buNone/>
            </a:pPr>
            <a:r>
              <a:rPr lang="tr-TR" sz="2800" dirty="0" smtClean="0">
                <a:solidFill>
                  <a:schemeClr val="bg2">
                    <a:lumMod val="50000"/>
                  </a:schemeClr>
                </a:solidFill>
              </a:rPr>
              <a:t>     kumaşların üretiminde kullanılır. </a:t>
            </a:r>
          </a:p>
          <a:p>
            <a:pPr marL="0" indent="0">
              <a:buNone/>
            </a:pPr>
            <a:r>
              <a:rPr lang="tr-TR" sz="2800" dirty="0"/>
              <a:t> </a:t>
            </a:r>
            <a:r>
              <a:rPr lang="tr-TR" sz="2800" dirty="0" smtClean="0"/>
              <a:t>    </a:t>
            </a:r>
          </a:p>
          <a:p>
            <a:pPr marL="0" indent="0">
              <a:buNone/>
            </a:pPr>
            <a:endParaRPr lang="tr-TR" sz="3000" dirty="0" smtClean="0"/>
          </a:p>
        </p:txBody>
      </p:sp>
    </p:spTree>
    <p:extLst>
      <p:ext uri="{BB962C8B-B14F-4D97-AF65-F5344CB8AC3E}">
        <p14:creationId xmlns:p14="http://schemas.microsoft.com/office/powerpoint/2010/main" val="223799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722772"/>
          </a:xfrm>
        </p:spPr>
        <p:txBody>
          <a:bodyPr/>
          <a:lstStyle/>
          <a:p>
            <a:pPr marL="0" indent="0">
              <a:buNone/>
            </a:pPr>
            <a:r>
              <a:rPr lang="tr-TR" dirty="0" smtClean="0">
                <a:solidFill>
                  <a:schemeClr val="tx1"/>
                </a:solidFill>
              </a:rPr>
              <a:t>Dilli (kancalı) İğne: </a:t>
            </a:r>
            <a:r>
              <a:rPr lang="tr-TR" dirty="0" smtClean="0">
                <a:solidFill>
                  <a:schemeClr val="bg2">
                    <a:lumMod val="50000"/>
                  </a:schemeClr>
                </a:solidFill>
              </a:rPr>
              <a:t>Örme sanayiinde en çok kullanılan iğne çeşididir. Yuvarlak, düz örme makinelerinde kullanılır. Üretilecek desene göre her bir iğne bağımsız olarak hareket ettirilebilir.</a:t>
            </a: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r>
              <a:rPr lang="tr-TR" dirty="0" smtClean="0">
                <a:solidFill>
                  <a:schemeClr val="tx1"/>
                </a:solidFill>
              </a:rPr>
              <a:t>Sürgülü (bileşik) İğne: </a:t>
            </a:r>
            <a:r>
              <a:rPr lang="tr-TR" dirty="0" smtClean="0">
                <a:solidFill>
                  <a:schemeClr val="bg2">
                    <a:lumMod val="50000"/>
                  </a:schemeClr>
                </a:solidFill>
              </a:rPr>
              <a:t>Esnek uçlu ve dilli iğnelerdeki bazı olumsuzlukları gidermek için geliştirilmiştir. Fakat üretimi zor ve çalışma prensibi karmaşıktır. Daha çok çözgülü örme makinelerinde kullanılır</a:t>
            </a:r>
            <a:r>
              <a:rPr lang="tr-TR" dirty="0" smtClean="0"/>
              <a:t>.</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30" y="1287886"/>
            <a:ext cx="8925059" cy="4108361"/>
          </a:xfrm>
          <a:prstGeom prst="rect">
            <a:avLst/>
          </a:prstGeom>
        </p:spPr>
      </p:pic>
    </p:spTree>
    <p:extLst>
      <p:ext uri="{BB962C8B-B14F-4D97-AF65-F5344CB8AC3E}">
        <p14:creationId xmlns:p14="http://schemas.microsoft.com/office/powerpoint/2010/main" val="317874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699" y="167425"/>
            <a:ext cx="11719774" cy="6516710"/>
          </a:xfrm>
        </p:spPr>
        <p:txBody>
          <a:bodyPr>
            <a:normAutofit/>
          </a:bodyPr>
          <a:lstStyle/>
          <a:p>
            <a:pPr marL="0" indent="0">
              <a:buNone/>
            </a:pPr>
            <a:r>
              <a:rPr lang="tr-TR" sz="2400" dirty="0" smtClean="0">
                <a:solidFill>
                  <a:schemeClr val="tx1"/>
                </a:solidFill>
              </a:rPr>
              <a:t>2. İĞNE YATAĞI: </a:t>
            </a:r>
            <a:r>
              <a:rPr lang="tr-TR" sz="2400" dirty="0" smtClean="0">
                <a:solidFill>
                  <a:schemeClr val="bg2">
                    <a:lumMod val="50000"/>
                  </a:schemeClr>
                </a:solidFill>
              </a:rPr>
              <a:t>Örme makinelerinde iğneleri üzerinde taşıyan metal plakalara iğne yatağı ve rayı denir. İğne yatakları aşınmaya karşı dirençli metallerden yapılır. </a:t>
            </a:r>
          </a:p>
          <a:p>
            <a:pPr marL="0" indent="0">
              <a:buNone/>
            </a:pPr>
            <a:r>
              <a:rPr lang="tr-TR" sz="2400" dirty="0" smtClean="0">
                <a:solidFill>
                  <a:schemeClr val="bg2">
                    <a:lumMod val="50000"/>
                  </a:schemeClr>
                </a:solidFill>
              </a:rPr>
              <a:t>İğneler ayakları dışarıya gelecek şekilde üzerinde yarıklar bulunan iğne yataklarına yerleştirilir. Bu makinelerde yatak sabit, iğneler hareketlidir. Bu sistem atkı örme teknolojisine göre çalışan makinelerde kullanılır. Makinede iğne yatağı düz ise düz örme makinesi, dairesel ise yuvarlak örme makinelerde makinesi olarak adlandırılır.</a:t>
            </a:r>
            <a:endParaRPr lang="tr-TR" sz="2400" dirty="0">
              <a:solidFill>
                <a:schemeClr val="bg2">
                  <a:lumMod val="50000"/>
                </a:schemeClr>
              </a:solidFill>
            </a:endParaRPr>
          </a:p>
        </p:txBody>
      </p:sp>
    </p:spTree>
    <p:extLst>
      <p:ext uri="{BB962C8B-B14F-4D97-AF65-F5344CB8AC3E}">
        <p14:creationId xmlns:p14="http://schemas.microsoft.com/office/powerpoint/2010/main" val="1626434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254" y="-38636"/>
            <a:ext cx="11938715" cy="3264794"/>
          </a:xfrm>
        </p:spPr>
        <p:txBody>
          <a:bodyPr>
            <a:normAutofit/>
          </a:bodyPr>
          <a:lstStyle/>
          <a:p>
            <a:pPr marL="0" indent="0">
              <a:buNone/>
            </a:pPr>
            <a:r>
              <a:rPr lang="tr-TR" sz="2400" dirty="0" smtClean="0">
                <a:solidFill>
                  <a:schemeClr val="tx1"/>
                </a:solidFill>
              </a:rPr>
              <a:t>3. PLATİN : </a:t>
            </a:r>
            <a:r>
              <a:rPr lang="tr-TR" sz="2400" dirty="0" smtClean="0"/>
              <a:t>İlmek oluşumunda iğneye yardımcı olur. İğne sayısı kadar platin bulunur. İğneyle dik açı yapacak şekilde makineye yataklanır. İğneyle eş zamanlı hareket eder. Platinin görevi iğnelerin yükselmesi sırasında eski ilmeğin iğnelerle birlikte yükselmesini önlemek yani kumaşı tutmaktır. Diğer görevi ise eski ilmeğin kumaşa ilave olmasını sağlamaktır.</a:t>
            </a:r>
            <a:endParaRPr lang="tr-TR" sz="24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411" y="3084490"/>
            <a:ext cx="6658378" cy="3593206"/>
          </a:xfrm>
          <a:prstGeom prst="rect">
            <a:avLst/>
          </a:prstGeom>
        </p:spPr>
      </p:pic>
    </p:spTree>
    <p:extLst>
      <p:ext uri="{BB962C8B-B14F-4D97-AF65-F5344CB8AC3E}">
        <p14:creationId xmlns:p14="http://schemas.microsoft.com/office/powerpoint/2010/main" val="2466804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52" y="115910"/>
            <a:ext cx="11977351" cy="6516709"/>
          </a:xfrm>
        </p:spPr>
        <p:txBody>
          <a:bodyPr>
            <a:normAutofit/>
          </a:bodyPr>
          <a:lstStyle/>
          <a:p>
            <a:pPr marL="0" indent="0">
              <a:buNone/>
            </a:pPr>
            <a:r>
              <a:rPr lang="tr-TR" sz="2400" dirty="0" smtClean="0">
                <a:solidFill>
                  <a:schemeClr val="tx1"/>
                </a:solidFill>
              </a:rPr>
              <a:t>4. MAKİNE İNCELİĞİ : </a:t>
            </a:r>
            <a:r>
              <a:rPr lang="tr-TR" sz="2400" dirty="0" smtClean="0"/>
              <a:t>İğne yatağı üzerindeki  2.54 mm mesafede bulunan iğne sayısına incelik denir. E harfi ile sembolize edilir. Makine inceliği sayısal olarak küçüldükçe kumaş kalınlaşır.</a:t>
            </a:r>
          </a:p>
          <a:p>
            <a:pPr marL="0" indent="0">
              <a:buNone/>
            </a:pPr>
            <a:endParaRPr lang="tr-TR" sz="2400" dirty="0"/>
          </a:p>
          <a:p>
            <a:pPr marL="0" indent="0">
              <a:buNone/>
            </a:pPr>
            <a:r>
              <a:rPr lang="tr-TR" sz="2400" dirty="0" smtClean="0">
                <a:solidFill>
                  <a:schemeClr val="tx1"/>
                </a:solidFill>
              </a:rPr>
              <a:t>5. MAKİNE ÇAPI YA DA BOYU : </a:t>
            </a:r>
            <a:r>
              <a:rPr lang="tr-TR" sz="2400" dirty="0" smtClean="0">
                <a:solidFill>
                  <a:schemeClr val="bg2">
                    <a:lumMod val="50000"/>
                  </a:schemeClr>
                </a:solidFill>
              </a:rPr>
              <a:t>Yuvarlak örme makinelerinde kumaşın enini belirleyen faktör makine çapıdır. Makine çapı büyükse elde edilen kumaşın eni de büyüktür. Düz örme makinelerinde ise iğneler düz bir plaka üzerine yataklanmıştır . İğnelere hareket veren kilit mekanizmasının gidip geldiği mesafe makine boyu olarak ifade edilir.</a:t>
            </a:r>
            <a:endParaRPr lang="tr-TR" sz="2400" dirty="0">
              <a:solidFill>
                <a:schemeClr val="bg2">
                  <a:lumMod val="50000"/>
                </a:schemeClr>
              </a:solidFill>
            </a:endParaRPr>
          </a:p>
        </p:txBody>
      </p:sp>
    </p:spTree>
    <p:extLst>
      <p:ext uri="{BB962C8B-B14F-4D97-AF65-F5344CB8AC3E}">
        <p14:creationId xmlns:p14="http://schemas.microsoft.com/office/powerpoint/2010/main" val="2749897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683</TotalTime>
  <Words>1661</Words>
  <Application>Microsoft Office PowerPoint</Application>
  <PresentationFormat>Özel</PresentationFormat>
  <Paragraphs>109</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Dilim</vt:lpstr>
      <vt:lpstr>ÖRME TEKNOLOJİSİ  </vt:lpstr>
      <vt:lpstr>Örmenin Tanımı :Örücü elemanlar vasıtasıyla ilmek şekli verilen ipliğin, kendinden önceki ve sonraki ilmekler ile bağlanması sonucu oluşturulan yüzeylere örme kumaş denir.</vt:lpstr>
      <vt:lpstr>Örmeciliğin Tarihi Gelişimi</vt:lpstr>
      <vt:lpstr>Örmenin Türkiye’deki Yeri</vt:lpstr>
      <vt:lpstr>Örme Makinelerinin Temel Elemanları</vt:lpstr>
      <vt:lpstr>PowerPoint Sunusu</vt:lpstr>
      <vt:lpstr>PowerPoint Sunusu</vt:lpstr>
      <vt:lpstr>PowerPoint Sunusu</vt:lpstr>
      <vt:lpstr>PowerPoint Sunusu</vt:lpstr>
      <vt:lpstr>PowerPoint Sunusu</vt:lpstr>
      <vt:lpstr>PowerPoint Sunusu</vt:lpstr>
      <vt:lpstr>Atkı Örmeciliğinin Tanımı ve Kumaş Oluşumunun Açıklanması</vt:lpstr>
      <vt:lpstr>İlmeğin Tanımı , Oluşumu ve İlmek Çeşitleri </vt:lpstr>
      <vt:lpstr>PowerPoint Sunusu</vt:lpstr>
      <vt:lpstr>PowerPoint Sunusu</vt:lpstr>
      <vt:lpstr>Askının ( fank ) Tanımı ve Oluşumunun Açıklanması</vt:lpstr>
      <vt:lpstr>PowerPoint Sunusu</vt:lpstr>
      <vt:lpstr>Atlamanın (İptal) Tanımı ve Oluşumunun Açıklanması</vt:lpstr>
      <vt:lpstr>PowerPoint Sunusu</vt:lpstr>
      <vt:lpstr>Atkı Örmeciliğinde Kullanılan Temel Kumaş Çeşitleri</vt:lpstr>
      <vt:lpstr>PowerPoint Sunusu</vt:lpstr>
      <vt:lpstr>Çözgü Örmeciliğinin Tanımı ve Kumaş Oluşumunun Açıklanması</vt:lpstr>
      <vt:lpstr>PowerPoint Sunusu</vt:lpstr>
      <vt:lpstr>Açık İlmeğin Tanımı ve Kumaş Oluşumunun Şekille Açıklanması</vt:lpstr>
      <vt:lpstr>Kapalı İlmeğin Tanımı ve Kumaş Oluşumunun Şekille Açıklanması</vt:lpstr>
      <vt:lpstr>Çözgü Örme Teknolojisinde Kullanılan Temel Kumaş Çeşitleri</vt:lpstr>
      <vt:lpstr>PowerPoint Sunusu</vt:lpstr>
      <vt:lpstr>PowerPoint Sunusu</vt:lpstr>
      <vt:lpstr>PowerPoint Sunusu</vt:lpstr>
      <vt:lpstr>PowerPoint Sunusu</vt:lpstr>
      <vt:lpstr>Dokuma ve Örme Kumaşların Karşılaştırılması</vt:lpstr>
      <vt:lpstr>KAYNAKÇA</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ÖRME TEKNOLOJİSİ</dc:title>
  <dc:creator>Melek</dc:creator>
  <cp:lastModifiedBy>hatice</cp:lastModifiedBy>
  <cp:revision>49</cp:revision>
  <dcterms:created xsi:type="dcterms:W3CDTF">2017-05-01T23:13:59Z</dcterms:created>
  <dcterms:modified xsi:type="dcterms:W3CDTF">2018-06-19T11:41:49Z</dcterms:modified>
</cp:coreProperties>
</file>