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2" r:id="rId4"/>
    <p:sldId id="256" r:id="rId5"/>
    <p:sldId id="259" r:id="rId6"/>
    <p:sldId id="264" r:id="rId7"/>
    <p:sldId id="260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82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35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65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1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2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04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6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75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3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9B2A-3BCA-284F-8B8E-A08B831925A3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47A4-0085-0D47-A8F6-730649D682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2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55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/>
              <a:t>REPRODUCTIVE HERD HEALTH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8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51893" y="1038215"/>
            <a:ext cx="3309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latin typeface="TimesNewRomanPS-BoldMT"/>
              </a:rPr>
              <a:t>Dry</a:t>
            </a:r>
            <a:r>
              <a:rPr lang="tr-TR" sz="2400" b="1" dirty="0">
                <a:latin typeface="TimesNewRomanPS-BoldMT"/>
              </a:rPr>
              <a:t> </a:t>
            </a:r>
            <a:r>
              <a:rPr lang="tr-TR" sz="2400" b="1" dirty="0" err="1">
                <a:latin typeface="TimesNewRomanPS-BoldMT"/>
              </a:rPr>
              <a:t>Term</a:t>
            </a:r>
            <a:r>
              <a:rPr lang="tr-TR" sz="2400" b="1" dirty="0">
                <a:latin typeface="TimesNewRomanPS-BoldMT"/>
              </a:rPr>
              <a:t> </a:t>
            </a:r>
            <a:r>
              <a:rPr lang="tr-TR" sz="2400" b="1" dirty="0" err="1">
                <a:latin typeface="TimesNewRomanPS-BoldMT"/>
              </a:rPr>
              <a:t>Vaccination</a:t>
            </a:r>
            <a:endParaRPr lang="tr-TR" sz="2400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0" y="242298"/>
            <a:ext cx="12192000" cy="44009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AND TRANSITIONAL MANAGEMENT IN TERMS OF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UDDER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HEALTH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45864"/>
              </p:ext>
            </p:extLst>
          </p:nvPr>
        </p:nvGraphicFramePr>
        <p:xfrm>
          <a:off x="251893" y="2291279"/>
          <a:ext cx="11183795" cy="3278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180">
                  <a:extLst>
                    <a:ext uri="{9D8B030D-6E8A-4147-A177-3AD203B41FA5}">
                      <a16:colId xmlns:a16="http://schemas.microsoft.com/office/drawing/2014/main" val="2241865155"/>
                    </a:ext>
                  </a:extLst>
                </a:gridCol>
                <a:gridCol w="2774901">
                  <a:extLst>
                    <a:ext uri="{9D8B030D-6E8A-4147-A177-3AD203B41FA5}">
                      <a16:colId xmlns:a16="http://schemas.microsoft.com/office/drawing/2014/main" val="616481547"/>
                    </a:ext>
                  </a:extLst>
                </a:gridCol>
                <a:gridCol w="2773714">
                  <a:extLst>
                    <a:ext uri="{9D8B030D-6E8A-4147-A177-3AD203B41FA5}">
                      <a16:colId xmlns:a16="http://schemas.microsoft.com/office/drawing/2014/main" val="2752526888"/>
                    </a:ext>
                  </a:extLst>
                </a:gridCol>
              </a:tblGrid>
              <a:tr h="926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tr-TR" sz="2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coli</a:t>
                      </a:r>
                      <a:r>
                        <a:rPr lang="tr-TR" sz="280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J5</a:t>
                      </a:r>
                      <a:endParaRPr lang="tr-TR" sz="28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%80 </a:t>
                      </a:r>
                      <a:r>
                        <a:rPr lang="tr-TR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Success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Gomes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ve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Henriques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2016).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67450"/>
                  </a:ext>
                </a:extLst>
              </a:tr>
              <a:tr h="1389026">
                <a:tc>
                  <a:txBody>
                    <a:bodyPr/>
                    <a:lstStyle/>
                    <a:p>
                      <a:r>
                        <a:rPr lang="en-US" sz="2800" b="0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There is no effective vaccine against all environmental pathogens, especially Streptococci</a:t>
                      </a:r>
                      <a:endParaRPr lang="tr-TR" sz="280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(Smith ve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Hogan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1999;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Gomes ve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Henriques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2016)</a:t>
                      </a:r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246666"/>
                  </a:ext>
                </a:extLst>
              </a:tr>
              <a:tr h="887642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 and recombinant protein vaccines against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S.Aureus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Success</a:t>
                      </a:r>
                      <a:r>
                        <a:rPr lang="tr-TR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Variable</a:t>
                      </a:r>
                      <a:endParaRPr lang="tr-TR" sz="2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87869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8961934" y="4835660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Hogan</a:t>
            </a:r>
            <a:r>
              <a:rPr lang="tr-TR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Smith, 2003).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644577" y="167910"/>
            <a:ext cx="12192000" cy="50833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GROUPING IN MILK COWS IN DRY AND TRANSITIONAL PERIOD</a:t>
            </a:r>
            <a:endParaRPr lang="tr-TR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41800"/>
              </p:ext>
            </p:extLst>
          </p:nvPr>
        </p:nvGraphicFramePr>
        <p:xfrm>
          <a:off x="273855" y="1926831"/>
          <a:ext cx="11718277" cy="3391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325">
                  <a:extLst>
                    <a:ext uri="{9D8B030D-6E8A-4147-A177-3AD203B41FA5}">
                      <a16:colId xmlns:a16="http://schemas.microsoft.com/office/drawing/2014/main" val="2412471553"/>
                    </a:ext>
                  </a:extLst>
                </a:gridCol>
                <a:gridCol w="2885195">
                  <a:extLst>
                    <a:ext uri="{9D8B030D-6E8A-4147-A177-3AD203B41FA5}">
                      <a16:colId xmlns:a16="http://schemas.microsoft.com/office/drawing/2014/main" val="669712024"/>
                    </a:ext>
                  </a:extLst>
                </a:gridCol>
                <a:gridCol w="2906812">
                  <a:extLst>
                    <a:ext uri="{9D8B030D-6E8A-4147-A177-3AD203B41FA5}">
                      <a16:colId xmlns:a16="http://schemas.microsoft.com/office/drawing/2014/main" val="2024345343"/>
                    </a:ext>
                  </a:extLst>
                </a:gridCol>
                <a:gridCol w="3132945">
                  <a:extLst>
                    <a:ext uri="{9D8B030D-6E8A-4147-A177-3AD203B41FA5}">
                      <a16:colId xmlns:a16="http://schemas.microsoft.com/office/drawing/2014/main" val="4157400851"/>
                    </a:ext>
                  </a:extLst>
                </a:gridCol>
              </a:tblGrid>
              <a:tr h="862131"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Far-</a:t>
                      </a:r>
                      <a:r>
                        <a:rPr lang="tr-TR" sz="3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off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Close-</a:t>
                      </a:r>
                      <a:r>
                        <a:rPr lang="tr-TR" sz="3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up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Parturition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32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Lactation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97707"/>
                  </a:ext>
                </a:extLst>
              </a:tr>
              <a:tr h="116390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the beginning of the dry period to the third week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Prepartum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3rd week to delivery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duration is 3 days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3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pre-fresh</a:t>
                      </a:r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3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3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fresh</a:t>
                      </a:r>
                      <a:endParaRPr lang="tr-TR" sz="3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tr-TR" sz="3200" b="0" i="0" u="none" strike="noStrike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Group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839341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482602" y="955345"/>
            <a:ext cx="6638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3200" b="1" u="sng" dirty="0" smtClean="0"/>
              <a:t>Kuru ve Geçiş Dönemi Gruplandırması</a:t>
            </a:r>
            <a:endParaRPr lang="tr-TR" sz="3200" b="1" u="sng" dirty="0"/>
          </a:p>
        </p:txBody>
      </p:sp>
    </p:spTree>
    <p:extLst>
      <p:ext uri="{BB962C8B-B14F-4D97-AF65-F5344CB8AC3E}">
        <p14:creationId xmlns:p14="http://schemas.microsoft.com/office/powerpoint/2010/main" val="4373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İkizkenar Üçgen 14"/>
          <p:cNvSpPr/>
          <p:nvPr/>
        </p:nvSpPr>
        <p:spPr>
          <a:xfrm>
            <a:off x="5386391" y="3978854"/>
            <a:ext cx="910459" cy="910458"/>
          </a:xfrm>
          <a:prstGeom prst="triangle">
            <a:avLst/>
          </a:prstGeom>
          <a:solidFill>
            <a:schemeClr val="accent1">
              <a:lumMod val="50000"/>
              <a:alpha val="90000"/>
            </a:schemeClr>
          </a:solidFill>
          <a:ln>
            <a:solidFill>
              <a:schemeClr val="accent1">
                <a:lumMod val="5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 5"/>
          <p:cNvGrpSpPr/>
          <p:nvPr/>
        </p:nvGrpSpPr>
        <p:grpSpPr>
          <a:xfrm>
            <a:off x="6707819" y="2968199"/>
            <a:ext cx="2187387" cy="956225"/>
            <a:chOff x="2780896" y="2778865"/>
            <a:chExt cx="2187387" cy="121623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Yuvarlatılmış Dikdörtgen 6"/>
            <p:cNvSpPr/>
            <p:nvPr/>
          </p:nvSpPr>
          <p:spPr>
            <a:xfrm rot="228887">
              <a:off x="2780896" y="2778865"/>
              <a:ext cx="2185100" cy="121394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 rot="228887">
              <a:off x="2854293" y="2852262"/>
              <a:ext cx="2113990" cy="1142834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fontAlgn="t"/>
              <a:r>
                <a:rPr lang="tr-TR" sz="3200" dirty="0" err="1">
                  <a:solidFill>
                    <a:srgbClr val="FF0000"/>
                  </a:solidFill>
                </a:rPr>
                <a:t>Udder</a:t>
              </a:r>
              <a:r>
                <a:rPr lang="tr-TR" sz="3200" dirty="0">
                  <a:solidFill>
                    <a:srgbClr val="FF0000"/>
                  </a:solidFill>
                </a:rPr>
                <a:t> </a:t>
              </a:r>
              <a:r>
                <a:rPr lang="tr-TR" sz="3200" dirty="0" err="1">
                  <a:solidFill>
                    <a:srgbClr val="FF0000"/>
                  </a:solidFill>
                </a:rPr>
                <a:t>Health</a:t>
              </a:r>
              <a:endParaRPr lang="tr-TR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573207" y="5099143"/>
            <a:ext cx="1120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intra-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udder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have been shown to be related to dry period, transition period and management of these periods.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 rot="246548">
            <a:off x="3390713" y="3795544"/>
            <a:ext cx="5462751" cy="314595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solidFill>
              <a:schemeClr val="accent1">
                <a:lumMod val="20000"/>
                <a:lumOff val="80000"/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up 11"/>
          <p:cNvGrpSpPr/>
          <p:nvPr/>
        </p:nvGrpSpPr>
        <p:grpSpPr>
          <a:xfrm>
            <a:off x="3422017" y="2790711"/>
            <a:ext cx="2187407" cy="896938"/>
            <a:chOff x="5527493" y="3077196"/>
            <a:chExt cx="2187407" cy="128229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Yuvarlatılmış Dikdörtgen 12"/>
            <p:cNvSpPr/>
            <p:nvPr/>
          </p:nvSpPr>
          <p:spPr>
            <a:xfrm rot="227219">
              <a:off x="5529800" y="3145550"/>
              <a:ext cx="2185100" cy="121394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Yuvarlatılmış Dikdörtgen 4"/>
            <p:cNvSpPr txBox="1"/>
            <p:nvPr/>
          </p:nvSpPr>
          <p:spPr>
            <a:xfrm rot="227219">
              <a:off x="5527493" y="3077196"/>
              <a:ext cx="2113990" cy="1142834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dirty="0" err="1"/>
                <a:t>Milk</a:t>
              </a:r>
              <a:r>
                <a:rPr lang="tr-TR" sz="3200" dirty="0"/>
                <a:t> </a:t>
              </a:r>
              <a:r>
                <a:rPr lang="tr-TR" sz="3200" dirty="0" err="1"/>
                <a:t>yield</a:t>
              </a:r>
              <a:endParaRPr lang="tr-TR" sz="3200" kern="1200" dirty="0"/>
            </a:p>
          </p:txBody>
        </p:sp>
      </p:grpSp>
      <p:sp>
        <p:nvSpPr>
          <p:cNvPr id="17" name="Metin kutusu 16"/>
          <p:cNvSpPr txBox="1"/>
          <p:nvPr/>
        </p:nvSpPr>
        <p:spPr>
          <a:xfrm>
            <a:off x="1096002" y="148986"/>
            <a:ext cx="316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tr-TR" sz="3600" dirty="0" err="1" smtClean="0">
                <a:solidFill>
                  <a:srgbClr val="FF0000"/>
                </a:solidFill>
              </a:rPr>
              <a:t>Udder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Health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573207" y="1072316"/>
            <a:ext cx="11204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Breeding studies; mastitis has a significant effect on the increase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800" dirty="0"/>
          </a:p>
        </p:txBody>
      </p:sp>
      <p:sp>
        <p:nvSpPr>
          <p:cNvPr id="19" name="Dikdörtgen 18"/>
          <p:cNvSpPr/>
          <p:nvPr/>
        </p:nvSpPr>
        <p:spPr>
          <a:xfrm>
            <a:off x="7800369" y="6352310"/>
            <a:ext cx="425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Duffield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2006; 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Oltenacu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Broom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9661" y="750370"/>
            <a:ext cx="6438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period; period between the stopping of milking and milk production in the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prepartum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 and delivery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/>
          <a:srcRect l="2099" t="13216" r="5989" b="31737"/>
          <a:stretch/>
        </p:blipFill>
        <p:spPr>
          <a:xfrm>
            <a:off x="824459" y="2557437"/>
            <a:ext cx="9983449" cy="186959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460762" y="783080"/>
            <a:ext cx="5731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Transition period; </a:t>
            </a:r>
            <a:r>
              <a:rPr lang="en-US" sz="3200" b="1" dirty="0" err="1"/>
              <a:t>prepartum</a:t>
            </a:r>
            <a:r>
              <a:rPr lang="en-US" sz="3200" b="1" dirty="0"/>
              <a:t> 3 weeks and </a:t>
            </a:r>
            <a:r>
              <a:rPr lang="en-US" sz="3200" b="1" dirty="0" err="1"/>
              <a:t>pospartum</a:t>
            </a:r>
            <a:r>
              <a:rPr lang="en-US" sz="3200" b="1" dirty="0"/>
              <a:t> first 3 weeks.</a:t>
            </a:r>
            <a:endParaRPr lang="tr-TR" sz="3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21638" y="4990994"/>
            <a:ext cx="9197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period, a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healthy mother are essential for profitability and sustainable production.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267739" y="6357158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</a:t>
            </a:r>
            <a:r>
              <a:rPr lang="tr-TR" dirty="0" err="1"/>
              <a:t>Leblanc</a:t>
            </a:r>
            <a:r>
              <a:rPr lang="tr-TR" dirty="0"/>
              <a:t>, 2010</a:t>
            </a:r>
            <a:r>
              <a:rPr lang="tr-TR" dirty="0" smtClean="0"/>
              <a:t>)</a:t>
            </a:r>
            <a:endParaRPr lang="tr-TR" dirty="0"/>
          </a:p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479877" y="2557436"/>
            <a:ext cx="777923" cy="503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039406" y="2630925"/>
            <a:ext cx="16786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chemeClr val="accent4">
                    <a:lumMod val="75000"/>
                  </a:schemeClr>
                </a:solidFill>
              </a:rPr>
              <a:t>Lactation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140653" y="2630925"/>
            <a:ext cx="22382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period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799489" y="2630925"/>
            <a:ext cx="29365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Transition period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59049" y="72433"/>
            <a:ext cx="251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tr-TR" sz="3200" dirty="0" err="1">
                <a:solidFill>
                  <a:srgbClr val="FF0000"/>
                </a:solidFill>
              </a:rPr>
              <a:t>Udder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Health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20481" t="32569" r="39790" b="30219"/>
          <a:stretch/>
        </p:blipFill>
        <p:spPr>
          <a:xfrm>
            <a:off x="560070" y="1314450"/>
            <a:ext cx="10037976" cy="477774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046552" y="1841160"/>
            <a:ext cx="5992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The incidence of </a:t>
            </a:r>
            <a:r>
              <a:rPr lang="en-US" sz="2800" dirty="0" smtClean="0">
                <a:solidFill>
                  <a:srgbClr val="FF0000"/>
                </a:solidFill>
              </a:rPr>
              <a:t>intra-</a:t>
            </a:r>
            <a:r>
              <a:rPr lang="tr-TR" sz="2800" dirty="0" err="1" smtClean="0">
                <a:solidFill>
                  <a:srgbClr val="FF0000"/>
                </a:solidFill>
              </a:rPr>
              <a:t>udder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infections is highest in the first 15 days of the dry period and in the transition period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8587837" y="6379907"/>
            <a:ext cx="347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Leelahapongsathon</a:t>
            </a:r>
            <a:r>
              <a:rPr lang="tr-TR" dirty="0" smtClean="0"/>
              <a:t> ve ark., 2016)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9582" y="0"/>
            <a:ext cx="251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tr-TR" sz="3200" dirty="0" err="1">
                <a:solidFill>
                  <a:srgbClr val="FF0000"/>
                </a:solidFill>
              </a:rPr>
              <a:t>Udder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Health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1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/>
          <a:srcRect l="21024" t="46089" r="44092" b="29839"/>
          <a:stretch/>
        </p:blipFill>
        <p:spPr>
          <a:xfrm>
            <a:off x="914400" y="2423161"/>
            <a:ext cx="7330190" cy="306324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323907" y="2889794"/>
            <a:ext cx="5458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Intra-</a:t>
            </a:r>
            <a:r>
              <a:rPr lang="tr-TR" sz="3200" dirty="0" err="1" smtClean="0"/>
              <a:t>udder</a:t>
            </a:r>
            <a:r>
              <a:rPr lang="en-US" sz="3200" dirty="0" smtClean="0"/>
              <a:t> </a:t>
            </a:r>
            <a:r>
              <a:rPr lang="en-US" sz="3200" dirty="0"/>
              <a:t>infections during dry period are mostly caused by environmental pathogens.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0416676" y="6457890"/>
            <a:ext cx="1552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(</a:t>
            </a:r>
            <a:r>
              <a:rPr lang="tr-TR" sz="2000" dirty="0" err="1"/>
              <a:t>Salfer</a:t>
            </a:r>
            <a:r>
              <a:rPr lang="tr-TR" sz="2000" dirty="0"/>
              <a:t>, 2008</a:t>
            </a:r>
            <a:r>
              <a:rPr lang="tr-TR" sz="2000" dirty="0" smtClean="0"/>
              <a:t>)</a:t>
            </a:r>
            <a:endParaRPr lang="tr-TR" sz="2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04266" y="187763"/>
            <a:ext cx="251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tr-TR" sz="3200" dirty="0" err="1">
                <a:solidFill>
                  <a:srgbClr val="FF0000"/>
                </a:solidFill>
              </a:rPr>
              <a:t>Udder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Health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Belirtme Çizgisi 7"/>
          <p:cNvSpPr/>
          <p:nvPr/>
        </p:nvSpPr>
        <p:spPr>
          <a:xfrm rot="4259254">
            <a:off x="8100596" y="2302999"/>
            <a:ext cx="3098041" cy="504305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384569"/>
            <a:ext cx="11902511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Intra-</a:t>
            </a:r>
            <a:r>
              <a:rPr lang="tr-TR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Udder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Infections of Dry Period and Transition Period</a:t>
            </a:r>
            <a:endParaRPr lang="tr-TR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04987" y="4042689"/>
            <a:ext cx="25514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2800" i="1" dirty="0"/>
              <a:t>E. </a:t>
            </a:r>
            <a:r>
              <a:rPr lang="it-IT" sz="2800" i="1" dirty="0" smtClean="0"/>
              <a:t>coli </a:t>
            </a:r>
            <a:endParaRPr lang="tr-TR" sz="2800" i="1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2800" dirty="0" smtClean="0"/>
              <a:t>Streptococci </a:t>
            </a:r>
            <a:endParaRPr lang="tr-TR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2800" dirty="0" smtClean="0"/>
              <a:t>Klebsiella</a:t>
            </a:r>
            <a:r>
              <a:rPr lang="tr-TR" sz="2800" dirty="0" smtClean="0"/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r-TR" sz="2800" dirty="0" err="1" smtClean="0"/>
              <a:t>Enterobakter</a:t>
            </a:r>
            <a:endParaRPr lang="tr-TR" sz="2800" dirty="0"/>
          </a:p>
        </p:txBody>
      </p:sp>
      <p:pic>
        <p:nvPicPr>
          <p:cNvPr id="4098" name="Picture 2" descr="Result:&#10;Decreased milk quality &amp; yield&#10;Adversely affects animal health&#10;Mastitis Definition:&#10;IMI&#10;Mastitis (intramammary inf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37443" r="150" b="1534"/>
          <a:stretch/>
        </p:blipFill>
        <p:spPr bwMode="auto">
          <a:xfrm>
            <a:off x="968160" y="3558558"/>
            <a:ext cx="5117911" cy="27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9429437" y="6488668"/>
            <a:ext cx="2372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(</a:t>
            </a:r>
            <a:r>
              <a:rPr lang="tr-TR" dirty="0" err="1"/>
              <a:t>Hogan</a:t>
            </a:r>
            <a:r>
              <a:rPr lang="tr-TR" dirty="0"/>
              <a:t> ve Smith, </a:t>
            </a:r>
            <a:r>
              <a:rPr lang="tr-TR" dirty="0" smtClean="0"/>
              <a:t>2012</a:t>
            </a:r>
            <a:r>
              <a:rPr lang="tr-TR" dirty="0"/>
              <a:t>)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701269" y="3445929"/>
            <a:ext cx="3315575" cy="59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3780432" y="3744311"/>
            <a:ext cx="1310185" cy="6093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968162" y="5568286"/>
            <a:ext cx="1379255" cy="77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277199" y="6052419"/>
            <a:ext cx="477672" cy="269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183641" y="5718414"/>
            <a:ext cx="517627" cy="140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35" y="479686"/>
            <a:ext cx="6455034" cy="3563004"/>
          </a:xfrm>
          <a:prstGeom prst="rect">
            <a:avLst/>
          </a:prstGeom>
        </p:spPr>
      </p:pic>
      <p:pic>
        <p:nvPicPr>
          <p:cNvPr id="4100" name="Picture 4" descr="https://upload.wikimedia.org/wikipedia/commons/thumb/b/bc/E_coli_at_10000x%2C_original.jpg/220px-E_coli_at_10000x%2C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894" y="3280688"/>
            <a:ext cx="2095500" cy="1524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/>
          <a:srcRect l="3739" t="1618" r="2865" b="9116"/>
          <a:stretch/>
        </p:blipFill>
        <p:spPr>
          <a:xfrm>
            <a:off x="331209" y="1393901"/>
            <a:ext cx="10011639" cy="492013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192865" y="6435341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(Arnold, 2016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14597" y="720856"/>
            <a:ext cx="841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of mastitis originated from dry period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57200" y="136080"/>
            <a:ext cx="251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tr-TR" sz="3200" dirty="0" err="1">
                <a:solidFill>
                  <a:srgbClr val="FF0000"/>
                </a:solidFill>
              </a:rPr>
              <a:t>Udder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Health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81468" y="719198"/>
            <a:ext cx="5465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NewRomanPS-BoldMT"/>
              </a:rPr>
              <a:t>1. General Dry Term Treatment</a:t>
            </a:r>
            <a:endParaRPr lang="tr-TR" sz="2800" u="sng" dirty="0">
              <a:solidFill>
                <a:srgbClr val="FF0000"/>
              </a:solidFill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-148677" y="319897"/>
            <a:ext cx="12192000" cy="44009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AND TRANSITIONAL MANAGEMENT IN TERMS OF 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UDDER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755160"/>
              </p:ext>
            </p:extLst>
          </p:nvPr>
        </p:nvGraphicFramePr>
        <p:xfrm>
          <a:off x="119920" y="1269244"/>
          <a:ext cx="11857221" cy="2123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7221">
                  <a:extLst>
                    <a:ext uri="{9D8B030D-6E8A-4147-A177-3AD203B41FA5}">
                      <a16:colId xmlns:a16="http://schemas.microsoft.com/office/drawing/2014/main" val="2026241099"/>
                    </a:ext>
                  </a:extLst>
                </a:gridCol>
              </a:tblGrid>
              <a:tr h="579156">
                <a:tc>
                  <a:txBody>
                    <a:bodyPr/>
                    <a:lstStyle/>
                    <a:p>
                      <a:r>
                        <a:rPr lang="en-US" sz="32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Systemic and </a:t>
                      </a:r>
                      <a:r>
                        <a:rPr lang="en-US" sz="320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intramammary</a:t>
                      </a:r>
                      <a:r>
                        <a:rPr lang="en-US" sz="32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antibiotic applications after lactation</a:t>
                      </a:r>
                      <a:endParaRPr lang="tr-TR" sz="32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548072"/>
                  </a:ext>
                </a:extLst>
              </a:tr>
              <a:tr h="827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clinical mastitis rate reduced by 50%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503613"/>
                  </a:ext>
                </a:extLst>
              </a:tr>
              <a:tr h="717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Elimination of 98% of existing infections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094413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24670"/>
              </p:ext>
            </p:extLst>
          </p:nvPr>
        </p:nvGraphicFramePr>
        <p:xfrm>
          <a:off x="0" y="4342162"/>
          <a:ext cx="11134565" cy="215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4565">
                  <a:extLst>
                    <a:ext uri="{9D8B030D-6E8A-4147-A177-3AD203B41FA5}">
                      <a16:colId xmlns:a16="http://schemas.microsoft.com/office/drawing/2014/main" val="2222906608"/>
                    </a:ext>
                  </a:extLst>
                </a:gridCol>
              </a:tblGrid>
              <a:tr h="91740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enterprises where the risk of intra-</a:t>
                      </a:r>
                      <a:r>
                        <a:rPr lang="tr-TR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udder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infections is low</a:t>
                      </a:r>
                      <a:endParaRPr lang="tr-TR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604690"/>
                  </a:ext>
                </a:extLst>
              </a:tr>
              <a:tr h="65938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Avoiding the negative effects of antibiotics</a:t>
                      </a:r>
                      <a:endParaRPr lang="tr-TR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17506"/>
                  </a:ext>
                </a:extLst>
              </a:tr>
              <a:tr h="451660">
                <a:tc>
                  <a:txBody>
                    <a:bodyPr/>
                    <a:lstStyle/>
                    <a:p>
                      <a:r>
                        <a:rPr lang="en-US" sz="3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tr-TR" sz="3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en-US" sz="3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mastitis history, history of </a:t>
                      </a:r>
                      <a:r>
                        <a:rPr lang="en-US" sz="3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staph.aureus</a:t>
                      </a:r>
                      <a:r>
                        <a:rPr lang="en-US" sz="3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during lactation</a:t>
                      </a:r>
                      <a:endParaRPr lang="tr-TR" sz="4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96007"/>
                  </a:ext>
                </a:extLst>
              </a:tr>
            </a:tbl>
          </a:graphicData>
        </a:graphic>
      </p:graphicFrame>
      <p:sp>
        <p:nvSpPr>
          <p:cNvPr id="14" name="Dikdörtgen 13"/>
          <p:cNvSpPr/>
          <p:nvPr/>
        </p:nvSpPr>
        <p:spPr>
          <a:xfrm>
            <a:off x="549722" y="3605878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b="1" u="sng" dirty="0">
                <a:solidFill>
                  <a:srgbClr val="FF0000"/>
                </a:solidFill>
                <a:latin typeface="TimesNewRomanPS-BoldMT"/>
              </a:rPr>
              <a:t>2. Selective Dry Term Treatment</a:t>
            </a:r>
            <a:endParaRPr lang="tr-TR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-149902" y="393052"/>
            <a:ext cx="12192000" cy="38550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AND TRANSITIONAL MANAGEMENT IN TERMS OF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UDDER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HEALTH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91070" y="1148164"/>
            <a:ext cx="729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 Dipping and Teat Sealing Application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8365" y="1778857"/>
            <a:ext cx="85358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Chlorhexidine 0.55% combined with iodine 1% preparations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as. Especially reduces the incidence of E. coli infections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493768" y="6184293"/>
            <a:ext cx="26146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ark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2016)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eat dipping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23" y="3501387"/>
            <a:ext cx="4609683" cy="1528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at sealing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37" y="1285875"/>
            <a:ext cx="2838735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per teat seal infusion:&#10;1. Compress area at base&#10;of teat with hand.&#10;2. Insert cannula using the&#10;partial insertion metho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96" b="15594"/>
          <a:stretch/>
        </p:blipFill>
        <p:spPr bwMode="auto">
          <a:xfrm>
            <a:off x="175451" y="3832520"/>
            <a:ext cx="2655864" cy="3025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437</Words>
  <Application>Microsoft Office PowerPoint</Application>
  <PresentationFormat>Geniş ekran</PresentationFormat>
  <Paragraphs>66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TimesNewRomanPS-BoldMT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Intra-Udder Infections of Dry Period and Transition Period</vt:lpstr>
      <vt:lpstr>PowerPoint Sunusu</vt:lpstr>
      <vt:lpstr>DRY AND TRANSITIONAL MANAGEMENT IN TERMS OF UDDER HEALTH</vt:lpstr>
      <vt:lpstr>DRY AND TRANSITIONAL MANAGEMENT IN TERMS OF UDDER HEALTH</vt:lpstr>
      <vt:lpstr>DRY AND TRANSITIONAL MANAGEMENT IN TERMS OF UDDER HEALTH</vt:lpstr>
      <vt:lpstr>GROUPING IN MILK COWS IN DRY AND TRANSITIONAL PERIOD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MOY</cp:lastModifiedBy>
  <cp:revision>9</cp:revision>
  <dcterms:created xsi:type="dcterms:W3CDTF">2018-01-16T21:36:13Z</dcterms:created>
  <dcterms:modified xsi:type="dcterms:W3CDTF">2020-01-03T13:34:40Z</dcterms:modified>
</cp:coreProperties>
</file>