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68" r:id="rId2"/>
    <p:sldId id="295" r:id="rId3"/>
    <p:sldId id="270" r:id="rId4"/>
    <p:sldId id="267" r:id="rId5"/>
    <p:sldId id="271" r:id="rId6"/>
    <p:sldId id="268" r:id="rId7"/>
    <p:sldId id="272" r:id="rId8"/>
    <p:sldId id="273" r:id="rId9"/>
    <p:sldId id="269" r:id="rId10"/>
    <p:sldId id="297" r:id="rId11"/>
    <p:sldId id="275" r:id="rId12"/>
    <p:sldId id="276" r:id="rId13"/>
    <p:sldId id="289" r:id="rId14"/>
    <p:sldId id="280" r:id="rId15"/>
    <p:sldId id="281" r:id="rId16"/>
    <p:sldId id="282" r:id="rId17"/>
    <p:sldId id="284" r:id="rId18"/>
    <p:sldId id="286" r:id="rId19"/>
    <p:sldId id="299" r:id="rId20"/>
    <p:sldId id="302" r:id="rId2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339966"/>
    <a:srgbClr val="0F0FFF"/>
    <a:srgbClr val="FF06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81739" autoAdjust="0"/>
  </p:normalViewPr>
  <p:slideViewPr>
    <p:cSldViewPr>
      <p:cViewPr varScale="1">
        <p:scale>
          <a:sx n="59" d="100"/>
          <a:sy n="59" d="100"/>
        </p:scale>
        <p:origin x="-16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2.xml"/><Relationship Id="rId13" Type="http://schemas.openxmlformats.org/officeDocument/2006/relationships/slide" Target="slides/slide17.xml"/><Relationship Id="rId3" Type="http://schemas.openxmlformats.org/officeDocument/2006/relationships/slide" Target="slides/slide7.xml"/><Relationship Id="rId7" Type="http://schemas.openxmlformats.org/officeDocument/2006/relationships/slide" Target="slides/slide11.xml"/><Relationship Id="rId12" Type="http://schemas.openxmlformats.org/officeDocument/2006/relationships/slide" Target="slides/slide16.xml"/><Relationship Id="rId2" Type="http://schemas.openxmlformats.org/officeDocument/2006/relationships/slide" Target="slides/slide5.xml"/><Relationship Id="rId1" Type="http://schemas.openxmlformats.org/officeDocument/2006/relationships/slide" Target="slides/slide3.xml"/><Relationship Id="rId6" Type="http://schemas.openxmlformats.org/officeDocument/2006/relationships/slide" Target="slides/slide10.xml"/><Relationship Id="rId11" Type="http://schemas.openxmlformats.org/officeDocument/2006/relationships/slide" Target="slides/slide15.xml"/><Relationship Id="rId5" Type="http://schemas.openxmlformats.org/officeDocument/2006/relationships/slide" Target="slides/slide9.xml"/><Relationship Id="rId15" Type="http://schemas.openxmlformats.org/officeDocument/2006/relationships/slide" Target="slides/slide19.xml"/><Relationship Id="rId10" Type="http://schemas.openxmlformats.org/officeDocument/2006/relationships/slide" Target="slides/slide14.xml"/><Relationship Id="rId4" Type="http://schemas.openxmlformats.org/officeDocument/2006/relationships/slide" Target="slides/slide8.xml"/><Relationship Id="rId9" Type="http://schemas.openxmlformats.org/officeDocument/2006/relationships/slide" Target="slides/slide13.xml"/><Relationship Id="rId14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tr-TR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tr-TR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tr-TR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6AD46E67-E31F-4F2B-9EFE-1ACE02ACD9C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50E0D65-D1F9-4D7D-B70E-D181A03E173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BCCD92-7657-4BC5-B8E2-2E9E7BBCCF48}" type="slidenum">
              <a:rPr lang="en-US"/>
              <a:pPr/>
              <a:t>1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41300" indent="-241300" eaLnBrk="1" hangingPunct="1"/>
            <a:endParaRPr lang="tr-T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11358E-1A49-41DC-BE5C-3A327F934C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D7136E-6B66-4FB3-9423-67AFA7FE03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BD18F9-8C23-442F-8431-C95F257F2E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C8B537-688B-4E89-A745-764C2B0C55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BDE1BF-838C-4003-96E2-9F53E8BDD7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63D980-9A36-4A49-ACBD-6377B0D0D1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94A72F-6EA2-447C-B6A9-5DDB7AF95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098E2B-1010-41D3-96EA-CCC1A1D96F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C32A91-9708-4209-AC03-31A6D31228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3B2B7B-C154-41F0-BB0B-0CA60C5992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83B1CB-05E4-4ED5-A7C4-31911E30FE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9A57D-0671-4840-821B-7A9499AF9A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475922-F0D2-4082-8A29-CDE2E63EFF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11DFCF-96E4-4226-B418-CF159AF95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1548F8-E7B9-4E92-9EF4-CC03E7A6F3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F0CF809-BB05-4553-905C-36A23882AA1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0F0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0" descr="Untitled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676400"/>
            <a:ext cx="9144000" cy="68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4000" dirty="0" smtClean="0">
                <a:solidFill>
                  <a:srgbClr val="BABEBF"/>
                </a:solidFill>
                <a:cs typeface="Arial" charset="0"/>
              </a:rPr>
              <a:t>Nucleotides and Nucleic Acids</a:t>
            </a:r>
            <a:endParaRPr lang="en-US" sz="4000" dirty="0" smtClean="0">
              <a:solidFill>
                <a:srgbClr val="5E5FB8"/>
              </a:solidFill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23622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2800" dirty="0">
              <a:solidFill>
                <a:srgbClr val="BABEBF"/>
              </a:solidFill>
              <a:cs typeface="Arial" charset="0"/>
            </a:endParaRPr>
          </a:p>
        </p:txBody>
      </p:sp>
      <p:sp>
        <p:nvSpPr>
          <p:cNvPr id="19461" name="Rectangle 8"/>
          <p:cNvSpPr>
            <a:spLocks noChangeArrowheads="1"/>
          </p:cNvSpPr>
          <p:nvPr/>
        </p:nvSpPr>
        <p:spPr bwMode="auto">
          <a:xfrm>
            <a:off x="3538538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tr-TR" sz="2400"/>
          </a:p>
        </p:txBody>
      </p:sp>
      <p:sp>
        <p:nvSpPr>
          <p:cNvPr id="19462" name="Text Box 15"/>
          <p:cNvSpPr txBox="1">
            <a:spLocks noChangeArrowheads="1"/>
          </p:cNvSpPr>
          <p:nvPr/>
        </p:nvSpPr>
        <p:spPr bwMode="auto">
          <a:xfrm>
            <a:off x="1066800" y="51054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78C5E1"/>
                </a:solidFill>
              </a:rPr>
              <a:t>                                                                   © 2009 W. H. Freeman and Company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UV Absorption of Nucleobases</a:t>
            </a:r>
          </a:p>
        </p:txBody>
      </p:sp>
      <p:sp>
        <p:nvSpPr>
          <p:cNvPr id="49155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447800"/>
            <a:ext cx="8458200" cy="46482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smtClean="0">
                <a:latin typeface="Arial" charset="0"/>
                <a:sym typeface="Symbol" charset="2"/>
              </a:rPr>
              <a:t>Absorption of UV light at 250-270 nm is due to   * electronic transitions </a:t>
            </a:r>
            <a:endParaRPr lang="en-US" sz="280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800" smtClean="0">
                <a:latin typeface="Arial" charset="0"/>
              </a:rPr>
              <a:t>Excited states of common nucleobases decay rapidly via radiationless transitions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>
                <a:solidFill>
                  <a:srgbClr val="0F0FFF"/>
                </a:solidFill>
                <a:latin typeface="Arial" charset="0"/>
              </a:rPr>
              <a:t>Effective photoprotection of genetic material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>
                <a:solidFill>
                  <a:srgbClr val="FF0603"/>
                </a:solidFill>
                <a:latin typeface="Arial" charset="0"/>
              </a:rPr>
              <a:t>No fluorescence from nucleic acids</a:t>
            </a:r>
          </a:p>
          <a:p>
            <a:pPr eaLnBrk="1" hangingPunct="1"/>
            <a:endParaRPr lang="en-US" smtClean="0"/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381000" y="12192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i="1" smtClean="0">
                <a:solidFill>
                  <a:srgbClr val="2FB0DC"/>
                </a:solidFill>
                <a:latin typeface="Symbol" charset="2"/>
              </a:rPr>
              <a:t>b</a:t>
            </a:r>
            <a:r>
              <a:rPr lang="en-US" smtClean="0">
                <a:solidFill>
                  <a:srgbClr val="2FB0DC"/>
                </a:solidFill>
                <a:latin typeface="Symbol" charset="2"/>
              </a:rPr>
              <a:t>-</a:t>
            </a:r>
            <a:r>
              <a:rPr lang="en-US" i="1" smtClean="0">
                <a:solidFill>
                  <a:srgbClr val="2FB0DC"/>
                </a:solidFill>
              </a:rPr>
              <a:t>N</a:t>
            </a:r>
            <a:r>
              <a:rPr lang="en-US" smtClean="0">
                <a:solidFill>
                  <a:srgbClr val="2FB0DC"/>
                </a:solidFill>
              </a:rPr>
              <a:t>-Glycosidic Bond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143000"/>
            <a:ext cx="8610600" cy="5334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400" smtClean="0">
                <a:latin typeface="Arial" charset="0"/>
              </a:rPr>
              <a:t>In nucleotides the pentose ring is attached to the nucleobase via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2400" smtClean="0">
                <a:latin typeface="Arial" charset="0"/>
              </a:rPr>
              <a:t>	</a:t>
            </a:r>
            <a:r>
              <a:rPr lang="en-US" sz="2400" i="1" smtClean="0">
                <a:solidFill>
                  <a:srgbClr val="FF0603"/>
                </a:solidFill>
                <a:latin typeface="Arial" charset="0"/>
              </a:rPr>
              <a:t>N</a:t>
            </a:r>
            <a:r>
              <a:rPr lang="en-US" sz="2400" smtClean="0">
                <a:solidFill>
                  <a:srgbClr val="FF0603"/>
                </a:solidFill>
                <a:latin typeface="Arial" charset="0"/>
              </a:rPr>
              <a:t>-glycosidic bond</a:t>
            </a:r>
            <a:r>
              <a:rPr lang="en-US" sz="2400" smtClean="0">
                <a:latin typeface="Arial" charset="0"/>
              </a:rPr>
              <a:t>. 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>
                <a:latin typeface="Arial" charset="0"/>
              </a:rPr>
              <a:t>The bond is formed to the anomeric carbon of the sugar in </a:t>
            </a:r>
            <a:r>
              <a:rPr lang="en-US" sz="2400" i="1" smtClean="0">
                <a:latin typeface="Symbol" charset="2"/>
              </a:rPr>
              <a:t>b</a:t>
            </a:r>
            <a:r>
              <a:rPr lang="en-US" sz="2400" smtClean="0">
                <a:latin typeface="Arial" charset="0"/>
              </a:rPr>
              <a:t> configuration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>
                <a:latin typeface="Arial" charset="0"/>
              </a:rPr>
              <a:t>The bond is formed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>
                <a:latin typeface="Arial" charset="0"/>
              </a:rPr>
              <a:t>to position N1 in pyrimidines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>
                <a:latin typeface="Arial" charset="0"/>
              </a:rPr>
              <a:t>to position N9 in purines 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>
                <a:latin typeface="Arial" charset="0"/>
              </a:rPr>
              <a:t>This bond is quite stable toward hydrolysis, esp. in pyrimidines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>
                <a:latin typeface="Arial" charset="0"/>
              </a:rPr>
              <a:t>Bond cleavage is catalyzed by acid</a:t>
            </a: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>
            <a:off x="381000" y="1066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rgbClr val="2FB0DC"/>
                </a:solidFill>
              </a:rPr>
              <a:t>Conformation around </a:t>
            </a:r>
            <a:r>
              <a:rPr lang="en-US" sz="3600" i="1" smtClean="0">
                <a:solidFill>
                  <a:srgbClr val="2FB0DC"/>
                </a:solidFill>
              </a:rPr>
              <a:t>N</a:t>
            </a:r>
            <a:r>
              <a:rPr lang="en-US" sz="3600" smtClean="0">
                <a:solidFill>
                  <a:srgbClr val="2FB0DC"/>
                </a:solidFill>
              </a:rPr>
              <a:t>-Glycosidic Bond</a:t>
            </a:r>
            <a:r>
              <a:rPr lang="en-US" sz="3200" smtClean="0">
                <a:solidFill>
                  <a:srgbClr val="2FB0DC"/>
                </a:solidFill>
              </a:rPr>
              <a:t> </a:t>
            </a:r>
            <a:br>
              <a:rPr lang="en-US" sz="3200" smtClean="0">
                <a:solidFill>
                  <a:srgbClr val="2FB0DC"/>
                </a:solidFill>
              </a:rPr>
            </a:br>
            <a:endParaRPr lang="en-US" sz="2400" smtClean="0">
              <a:solidFill>
                <a:srgbClr val="2FB0DC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066800"/>
            <a:ext cx="83820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smtClean="0"/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Relatively </a:t>
            </a:r>
            <a:r>
              <a:rPr lang="en-US" sz="2400" smtClean="0">
                <a:solidFill>
                  <a:srgbClr val="0F0FFF"/>
                </a:solidFill>
                <a:latin typeface="Arial" charset="0"/>
              </a:rPr>
              <a:t>free rotation</a:t>
            </a:r>
            <a:r>
              <a:rPr lang="en-US" sz="2400" smtClean="0">
                <a:latin typeface="Arial" charset="0"/>
              </a:rPr>
              <a:t> can occur around the N-glycosidic bond in free nucleotides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The torsion angle about the N-glycosidic bond (N-C1') is denoted by the symbol </a:t>
            </a:r>
            <a:r>
              <a:rPr lang="en-US" sz="2400" smtClean="0">
                <a:solidFill>
                  <a:srgbClr val="0F0FFF"/>
                </a:solidFill>
                <a:latin typeface="Symbol" charset="2"/>
              </a:rPr>
              <a:t>c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The sequence of atoms chosen to define this angle is O4'-C1'-N9-C4 for purine,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sz="2400" smtClean="0">
                <a:latin typeface="Arial" charset="0"/>
              </a:rPr>
              <a:t>	and O4'-C1'-N1-C2 for pyrimidine derivatives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Angle near 0</a:t>
            </a:r>
            <a:r>
              <a:rPr lang="en-US" sz="2400" smtClean="0">
                <a:latin typeface="Arial" charset="0"/>
                <a:sym typeface="Symbol" charset="2"/>
              </a:rPr>
              <a:t></a:t>
            </a:r>
            <a:r>
              <a:rPr lang="en-US" sz="2400" smtClean="0">
                <a:latin typeface="Arial" charset="0"/>
              </a:rPr>
              <a:t>corresponds to</a:t>
            </a:r>
            <a:r>
              <a:rPr lang="en-US" sz="2400" i="1" smtClean="0">
                <a:latin typeface="Arial" charset="0"/>
              </a:rPr>
              <a:t> </a:t>
            </a:r>
            <a:r>
              <a:rPr lang="en-US" sz="2400" i="1" smtClean="0">
                <a:solidFill>
                  <a:srgbClr val="0F0FFF"/>
                </a:solidFill>
                <a:latin typeface="Arial" charset="0"/>
              </a:rPr>
              <a:t>syn</a:t>
            </a:r>
            <a:r>
              <a:rPr lang="en-US" sz="2400" smtClean="0">
                <a:solidFill>
                  <a:srgbClr val="0F0FFF"/>
                </a:solidFill>
                <a:latin typeface="Arial" charset="0"/>
              </a:rPr>
              <a:t> conformation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Angle near 180</a:t>
            </a:r>
            <a:r>
              <a:rPr lang="en-US" sz="2400" smtClean="0">
                <a:latin typeface="Arial" charset="0"/>
                <a:sym typeface="Symbol" charset="2"/>
              </a:rPr>
              <a:t></a:t>
            </a:r>
            <a:r>
              <a:rPr lang="en-US" sz="2400" smtClean="0">
                <a:latin typeface="Arial" charset="0"/>
              </a:rPr>
              <a:t>  corresponds to </a:t>
            </a:r>
            <a:r>
              <a:rPr lang="en-US" sz="2400" i="1" smtClean="0">
                <a:solidFill>
                  <a:srgbClr val="0F0FFF"/>
                </a:solidFill>
                <a:latin typeface="Arial" charset="0"/>
              </a:rPr>
              <a:t>anti</a:t>
            </a:r>
            <a:r>
              <a:rPr lang="en-US" sz="2400" smtClean="0">
                <a:solidFill>
                  <a:srgbClr val="0F0FFF"/>
                </a:solidFill>
                <a:latin typeface="Arial" charset="0"/>
              </a:rPr>
              <a:t> conformation</a:t>
            </a:r>
            <a:r>
              <a:rPr lang="en-US" sz="2400" smtClean="0">
                <a:latin typeface="Arial" charset="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Anti conformation is found in normal B-DNA </a:t>
            </a:r>
          </a:p>
        </p:txBody>
      </p:sp>
      <p:sp>
        <p:nvSpPr>
          <p:cNvPr id="57348" name="Line 4"/>
          <p:cNvSpPr>
            <a:spLocks noChangeShapeType="1"/>
          </p:cNvSpPr>
          <p:nvPr/>
        </p:nvSpPr>
        <p:spPr bwMode="auto">
          <a:xfrm>
            <a:off x="457200" y="9144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Nomenclature</a:t>
            </a:r>
          </a:p>
        </p:txBody>
      </p:sp>
      <p:sp>
        <p:nvSpPr>
          <p:cNvPr id="62467" name="Line 4"/>
          <p:cNvSpPr>
            <a:spLocks noChangeShapeType="1"/>
          </p:cNvSpPr>
          <p:nvPr/>
        </p:nvSpPr>
        <p:spPr bwMode="auto">
          <a:xfrm>
            <a:off x="381000" y="1066800"/>
            <a:ext cx="83820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Minor Nucleosides in DNA</a:t>
            </a:r>
          </a:p>
        </p:txBody>
      </p:sp>
      <p:sp>
        <p:nvSpPr>
          <p:cNvPr id="71683" name="Text Box 9"/>
          <p:cNvSpPr txBox="1">
            <a:spLocks noChangeArrowheads="1"/>
          </p:cNvSpPr>
          <p:nvPr/>
        </p:nvSpPr>
        <p:spPr bwMode="auto">
          <a:xfrm>
            <a:off x="381000" y="990600"/>
            <a:ext cx="8534400" cy="562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buFontTx/>
              <a:buChar char="•"/>
            </a:pPr>
            <a:r>
              <a:rPr lang="en-US" sz="2000"/>
              <a:t> </a:t>
            </a:r>
            <a:r>
              <a:rPr lang="en-US" sz="2400">
                <a:latin typeface="Arial" charset="0"/>
              </a:rPr>
              <a:t>Modification is done after DNA </a:t>
            </a:r>
          </a:p>
          <a:p>
            <a:pPr>
              <a:lnSpc>
                <a:spcPct val="120000"/>
              </a:lnSpc>
            </a:pPr>
            <a:r>
              <a:rPr lang="en-US" sz="2400">
                <a:latin typeface="Arial" charset="0"/>
              </a:rPr>
              <a:t>  synthesis</a:t>
            </a:r>
            <a:endParaRPr lang="en-US" sz="2400">
              <a:solidFill>
                <a:srgbClr val="FF0603"/>
              </a:solidFill>
              <a:latin typeface="Arial" charset="0"/>
            </a:endParaRPr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sz="2400">
                <a:latin typeface="Arial" charset="0"/>
              </a:rPr>
              <a:t> </a:t>
            </a:r>
            <a:r>
              <a:rPr lang="en-US" sz="2400">
                <a:solidFill>
                  <a:srgbClr val="0F0FFF"/>
                </a:solidFill>
                <a:latin typeface="Arial" charset="0"/>
              </a:rPr>
              <a:t>5-Methylcytosine</a:t>
            </a:r>
            <a:r>
              <a:rPr lang="en-US" sz="2400">
                <a:latin typeface="Arial" charset="0"/>
              </a:rPr>
              <a:t> is common in </a:t>
            </a:r>
          </a:p>
          <a:p>
            <a:pPr>
              <a:lnSpc>
                <a:spcPct val="120000"/>
              </a:lnSpc>
            </a:pPr>
            <a:r>
              <a:rPr lang="en-US" sz="2400">
                <a:latin typeface="Arial" charset="0"/>
              </a:rPr>
              <a:t>  eukaryotes, also found in bacteria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sz="2400">
                <a:latin typeface="Arial" charset="0"/>
              </a:rPr>
              <a:t> </a:t>
            </a:r>
            <a:r>
              <a:rPr lang="en-US" sz="2400">
                <a:solidFill>
                  <a:srgbClr val="0F0FFF"/>
                </a:solidFill>
                <a:latin typeface="Arial" charset="0"/>
              </a:rPr>
              <a:t>N</a:t>
            </a:r>
            <a:r>
              <a:rPr lang="en-US" sz="2400" baseline="30000">
                <a:solidFill>
                  <a:srgbClr val="0F0FFF"/>
                </a:solidFill>
                <a:latin typeface="Arial" charset="0"/>
              </a:rPr>
              <a:t>6</a:t>
            </a:r>
            <a:r>
              <a:rPr lang="en-US" sz="2400">
                <a:solidFill>
                  <a:srgbClr val="0F0FFF"/>
                </a:solidFill>
                <a:latin typeface="Arial" charset="0"/>
              </a:rPr>
              <a:t>-Methyladenosine</a:t>
            </a:r>
            <a:r>
              <a:rPr lang="en-US" sz="2400">
                <a:latin typeface="Arial" charset="0"/>
              </a:rPr>
              <a:t> is common in </a:t>
            </a:r>
          </a:p>
          <a:p>
            <a:pPr>
              <a:lnSpc>
                <a:spcPct val="120000"/>
              </a:lnSpc>
            </a:pPr>
            <a:r>
              <a:rPr lang="en-US" sz="2400">
                <a:latin typeface="Arial" charset="0"/>
              </a:rPr>
              <a:t>  bacteria, not found in eukaryotes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sz="2400">
                <a:latin typeface="Arial" charset="0"/>
              </a:rPr>
              <a:t> </a:t>
            </a:r>
            <a:r>
              <a:rPr lang="en-US" sz="2400">
                <a:solidFill>
                  <a:srgbClr val="FF0603"/>
                </a:solidFill>
                <a:latin typeface="Arial" charset="0"/>
              </a:rPr>
              <a:t>Epigenetic</a:t>
            </a:r>
            <a:r>
              <a:rPr lang="en-US" sz="2400">
                <a:latin typeface="Arial" charset="0"/>
              </a:rPr>
              <a:t> marker:</a:t>
            </a:r>
          </a:p>
          <a:p>
            <a:pPr marL="627063" lvl="1" indent="-169863">
              <a:lnSpc>
                <a:spcPct val="120000"/>
              </a:lnSpc>
              <a:spcBef>
                <a:spcPct val="25000"/>
              </a:spcBef>
              <a:buFontTx/>
              <a:buChar char="•"/>
            </a:pPr>
            <a:r>
              <a:rPr lang="en-US" sz="2400">
                <a:latin typeface="Arial" charset="0"/>
              </a:rPr>
              <a:t> Way to mark own DNA so that cells can degrade foreign DNA (prokaryotes)</a:t>
            </a:r>
          </a:p>
          <a:p>
            <a:pPr marL="627063" lvl="1" indent="-169863">
              <a:lnSpc>
                <a:spcPct val="120000"/>
              </a:lnSpc>
              <a:spcBef>
                <a:spcPct val="25000"/>
              </a:spcBef>
              <a:buFontTx/>
              <a:buChar char="•"/>
            </a:pPr>
            <a:r>
              <a:rPr lang="en-US" sz="2400">
                <a:latin typeface="Arial" charset="0"/>
              </a:rPr>
              <a:t> Way to mark which genes should be active (eukaryotes)</a:t>
            </a:r>
          </a:p>
          <a:p>
            <a:pPr marL="627063" lvl="1" indent="-169863">
              <a:lnSpc>
                <a:spcPct val="120000"/>
              </a:lnSpc>
              <a:spcBef>
                <a:spcPct val="25000"/>
              </a:spcBef>
              <a:buFontTx/>
              <a:buChar char="•"/>
            </a:pPr>
            <a:r>
              <a:rPr lang="en-US" sz="2400">
                <a:latin typeface="Arial" charset="0"/>
              </a:rPr>
              <a:t> Could the environment turn genes on and off in an inheritable manner?</a:t>
            </a:r>
          </a:p>
        </p:txBody>
      </p:sp>
      <p:sp>
        <p:nvSpPr>
          <p:cNvPr id="71684" name="Line 4"/>
          <p:cNvSpPr>
            <a:spLocks noChangeShapeType="1"/>
          </p:cNvSpPr>
          <p:nvPr/>
        </p:nvSpPr>
        <p:spPr bwMode="auto">
          <a:xfrm>
            <a:off x="457200" y="8382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Minor Nucleosides in RNA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371600"/>
            <a:ext cx="8458200" cy="44196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000" smtClean="0">
                <a:solidFill>
                  <a:srgbClr val="0F0FFF"/>
                </a:solidFill>
                <a:latin typeface="Arial" charset="0"/>
              </a:rPr>
              <a:t>Inosine</a:t>
            </a:r>
            <a:r>
              <a:rPr lang="en-US" sz="2000" smtClean="0">
                <a:latin typeface="Arial" charset="0"/>
              </a:rPr>
              <a:t> sometimes found in the “wobble position” of the anticodon in tRNA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>
                <a:latin typeface="Arial" charset="0"/>
              </a:rPr>
              <a:t>Made by de-aminating adenosine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>
                <a:latin typeface="Arial" charset="0"/>
              </a:rPr>
              <a:t>Provides richer genetic code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en-US" sz="200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000" smtClean="0">
                <a:solidFill>
                  <a:srgbClr val="0F0FFF"/>
                </a:solidFill>
                <a:latin typeface="Arial" charset="0"/>
              </a:rPr>
              <a:t>Pseudouridine</a:t>
            </a:r>
            <a:r>
              <a:rPr lang="en-US" sz="2000" smtClean="0">
                <a:latin typeface="Arial" charset="0"/>
              </a:rPr>
              <a:t> (</a:t>
            </a:r>
            <a:r>
              <a:rPr lang="en-US" sz="2000" smtClean="0">
                <a:latin typeface="Arial" charset="0"/>
                <a:sym typeface="Symbol" charset="2"/>
              </a:rPr>
              <a:t>) found widely in tRNA and rRNA</a:t>
            </a:r>
            <a:endParaRPr lang="en-US" sz="2000" smtClean="0">
              <a:latin typeface="Arial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sz="2000" smtClean="0">
                <a:latin typeface="Arial" charset="0"/>
              </a:rPr>
              <a:t>More common in eukaryotes but found also in eubacteria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>
                <a:latin typeface="Arial" charset="0"/>
              </a:rPr>
              <a:t>Made from uridine by enzymatic isomerization after RNA synthesis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>
                <a:latin typeface="Arial" charset="0"/>
              </a:rPr>
              <a:t>May stabilize the structure of tRNA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>
                <a:latin typeface="Arial" charset="0"/>
              </a:rPr>
              <a:t>May help in folding of rRNA</a:t>
            </a:r>
          </a:p>
        </p:txBody>
      </p:sp>
      <p:sp>
        <p:nvSpPr>
          <p:cNvPr id="74756" name="Line 4"/>
          <p:cNvSpPr>
            <a:spLocks noChangeShapeType="1"/>
          </p:cNvSpPr>
          <p:nvPr/>
        </p:nvSpPr>
        <p:spPr bwMode="auto">
          <a:xfrm>
            <a:off x="304800" y="1066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Polynucleotides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295400"/>
            <a:ext cx="8382000" cy="5105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000" dirty="0" smtClean="0">
                <a:latin typeface="Arial" charset="0"/>
              </a:rPr>
              <a:t>Covalent bonds formed via </a:t>
            </a:r>
            <a:r>
              <a:rPr lang="en-US" sz="2000" dirty="0" err="1" smtClean="0">
                <a:solidFill>
                  <a:srgbClr val="FF0603"/>
                </a:solidFill>
                <a:latin typeface="Arial" charset="0"/>
              </a:rPr>
              <a:t>phosphodiester</a:t>
            </a:r>
            <a:r>
              <a:rPr lang="en-US" sz="2000" dirty="0" smtClean="0">
                <a:latin typeface="Arial" charset="0"/>
              </a:rPr>
              <a:t> linkages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 dirty="0" smtClean="0">
                <a:latin typeface="Arial" charset="0"/>
              </a:rPr>
              <a:t>negatively charged backbone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dirty="0" smtClean="0">
                <a:latin typeface="Arial" charset="0"/>
              </a:rPr>
              <a:t>DNA backbone is fairly stable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 dirty="0" smtClean="0">
                <a:latin typeface="Arial" charset="0"/>
              </a:rPr>
              <a:t>Hydrolysis accelerated by enzymes (</a:t>
            </a:r>
            <a:r>
              <a:rPr lang="en-US" sz="1800" dirty="0" err="1" smtClean="0">
                <a:latin typeface="Arial" charset="0"/>
              </a:rPr>
              <a:t>DNAse</a:t>
            </a:r>
            <a:r>
              <a:rPr lang="en-US" sz="1800" dirty="0" smtClean="0">
                <a:latin typeface="Arial" charset="0"/>
              </a:rPr>
              <a:t>)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dirty="0" smtClean="0">
                <a:latin typeface="Arial" charset="0"/>
              </a:rPr>
              <a:t>RNA backbone is unstable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 dirty="0" smtClean="0">
                <a:latin typeface="Arial" charset="0"/>
              </a:rPr>
              <a:t>In water, RNA lasts for a few years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 dirty="0" smtClean="0">
                <a:latin typeface="Arial" charset="0"/>
              </a:rPr>
              <a:t>In cells, mRNA is degraded in few hours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dirty="0" smtClean="0">
                <a:latin typeface="Arial" charset="0"/>
              </a:rPr>
              <a:t>Linear polymers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 dirty="0" smtClean="0">
                <a:latin typeface="Arial" charset="0"/>
              </a:rPr>
              <a:t>No branching or cross-links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dirty="0" smtClean="0">
                <a:latin typeface="Arial" charset="0"/>
              </a:rPr>
              <a:t>Directionality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 dirty="0" smtClean="0">
                <a:latin typeface="Arial" charset="0"/>
              </a:rPr>
              <a:t>5’ end is different from 3’ end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 dirty="0" smtClean="0">
                <a:latin typeface="Arial" charset="0"/>
              </a:rPr>
              <a:t>We read the sequence from 5’ to 3’</a:t>
            </a:r>
          </a:p>
        </p:txBody>
      </p:sp>
      <p:sp>
        <p:nvSpPr>
          <p:cNvPr id="77828" name="Line 4"/>
          <p:cNvSpPr>
            <a:spLocks noChangeShapeType="1"/>
          </p:cNvSpPr>
          <p:nvPr/>
        </p:nvSpPr>
        <p:spPr bwMode="auto">
          <a:xfrm>
            <a:off x="304800" y="1066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Hydrolysis of RNA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447800"/>
            <a:ext cx="8534400" cy="51816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RNA is unstable under alkaline conditions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Hydrolysis is also catalyzed by enzymes (RNase)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RNase enzymes are abundant around us:</a:t>
            </a:r>
          </a:p>
          <a:p>
            <a:pPr lvl="1" eaLnBrk="1" hangingPunct="1"/>
            <a:r>
              <a:rPr lang="en-US" smtClean="0">
                <a:solidFill>
                  <a:srgbClr val="0F0FFF"/>
                </a:solidFill>
                <a:latin typeface="Arial" charset="0"/>
              </a:rPr>
              <a:t>S-RNase</a:t>
            </a:r>
            <a:r>
              <a:rPr lang="en-US" smtClean="0">
                <a:latin typeface="Arial" charset="0"/>
              </a:rPr>
              <a:t> in plants prevents inbreeding</a:t>
            </a:r>
          </a:p>
          <a:p>
            <a:pPr lvl="1" eaLnBrk="1" hangingPunct="1"/>
            <a:r>
              <a:rPr lang="en-US" smtClean="0">
                <a:solidFill>
                  <a:srgbClr val="0F0FFF"/>
                </a:solidFill>
                <a:latin typeface="Arial" charset="0"/>
              </a:rPr>
              <a:t>RNase P</a:t>
            </a:r>
            <a:r>
              <a:rPr lang="en-US" smtClean="0">
                <a:latin typeface="Arial" charset="0"/>
              </a:rPr>
              <a:t> is a ribozyme (enzyme made of RNA) that processes tRNA precursors</a:t>
            </a:r>
          </a:p>
          <a:p>
            <a:pPr lvl="1" eaLnBrk="1" hangingPunct="1"/>
            <a:r>
              <a:rPr lang="en-US" smtClean="0">
                <a:solidFill>
                  <a:srgbClr val="0F0FFF"/>
                </a:solidFill>
                <a:latin typeface="Arial" charset="0"/>
              </a:rPr>
              <a:t>Dicer </a:t>
            </a:r>
            <a:r>
              <a:rPr lang="en-US" smtClean="0">
                <a:latin typeface="Arial" charset="0"/>
              </a:rPr>
              <a:t>is an enzyme that cleaves double-stranded RNA into oligonucleotides</a:t>
            </a:r>
          </a:p>
          <a:p>
            <a:pPr lvl="2" eaLnBrk="1" hangingPunct="1"/>
            <a:r>
              <a:rPr lang="en-US" sz="2800" smtClean="0">
                <a:latin typeface="Arial" charset="0"/>
              </a:rPr>
              <a:t>protection from viral genomes</a:t>
            </a:r>
          </a:p>
          <a:p>
            <a:pPr lvl="2" eaLnBrk="1" hangingPunct="1"/>
            <a:r>
              <a:rPr lang="en-US" sz="2800" smtClean="0">
                <a:latin typeface="Arial" charset="0"/>
              </a:rPr>
              <a:t>RNA interference technology</a:t>
            </a:r>
          </a:p>
        </p:txBody>
      </p:sp>
      <p:sp>
        <p:nvSpPr>
          <p:cNvPr id="80900" name="Line 4"/>
          <p:cNvSpPr>
            <a:spLocks noChangeShapeType="1"/>
          </p:cNvSpPr>
          <p:nvPr/>
        </p:nvSpPr>
        <p:spPr bwMode="auto">
          <a:xfrm>
            <a:off x="381000" y="1066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Hydrogen Bonding Interactions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371600"/>
            <a:ext cx="8610600" cy="4953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800" smtClean="0">
                <a:latin typeface="Arial" charset="0"/>
              </a:rPr>
              <a:t>Two bases can hydrogen bond to form a base pair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smtClean="0">
                <a:latin typeface="Arial" charset="0"/>
              </a:rPr>
              <a:t>For monomers, large number of base pairs is possible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smtClean="0">
                <a:latin typeface="Arial" charset="0"/>
              </a:rPr>
              <a:t>In polynucleotide, only few possibilities exist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smtClean="0">
                <a:latin typeface="Arial" charset="0"/>
              </a:rPr>
              <a:t>Watson-Crick base pairs predominate in double-stranded DNA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smtClean="0">
                <a:solidFill>
                  <a:srgbClr val="FF0603"/>
                </a:solidFill>
                <a:latin typeface="Arial" charset="0"/>
              </a:rPr>
              <a:t>A pairs with T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smtClean="0">
                <a:solidFill>
                  <a:srgbClr val="FF0603"/>
                </a:solidFill>
                <a:latin typeface="Arial" charset="0"/>
              </a:rPr>
              <a:t>C pairs with G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Purine pairs with pyrimidine</a:t>
            </a:r>
          </a:p>
        </p:txBody>
      </p:sp>
      <p:sp>
        <p:nvSpPr>
          <p:cNvPr id="87044" name="Line 4"/>
          <p:cNvSpPr>
            <a:spLocks noChangeShapeType="1"/>
          </p:cNvSpPr>
          <p:nvPr/>
        </p:nvSpPr>
        <p:spPr bwMode="auto">
          <a:xfrm>
            <a:off x="3810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AT and GC Base Pairs</a:t>
            </a:r>
          </a:p>
        </p:txBody>
      </p:sp>
      <p:sp>
        <p:nvSpPr>
          <p:cNvPr id="90115" name="Line 4"/>
          <p:cNvSpPr>
            <a:spLocks noChangeShapeType="1"/>
          </p:cNvSpPr>
          <p:nvPr/>
        </p:nvSpPr>
        <p:spPr bwMode="auto">
          <a:xfrm>
            <a:off x="3810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FB0DC"/>
                </a:solidFill>
              </a:rPr>
              <a:t> Nucleotides and Nucleic Acids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094038"/>
            <a:ext cx="9067800" cy="3763962"/>
          </a:xfrm>
        </p:spPr>
        <p:txBody>
          <a:bodyPr/>
          <a:lstStyle/>
          <a:p>
            <a:pPr lvl="1" eaLnBrk="1" hangingPunct="1"/>
            <a:r>
              <a:rPr lang="en-US" smtClean="0">
                <a:latin typeface="Arial" charset="0"/>
              </a:rPr>
              <a:t>Biological function of nucleotides and nucleic acids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Structures of common nucleotides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Structure of double stranded DNA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Structures of ribonucleic acids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Denaturation and annealing of DNA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Chemistry of nucleic acids; mutagenesis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04800" y="2133600"/>
            <a:ext cx="2809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4000" i="1">
                <a:latin typeface="Arial" charset="0"/>
              </a:rPr>
              <a:t>Key topics</a:t>
            </a:r>
            <a:r>
              <a:rPr lang="en-US" sz="4000">
                <a:latin typeface="Arial" charset="0"/>
              </a:rPr>
              <a:t>: </a:t>
            </a:r>
          </a:p>
        </p:txBody>
      </p:sp>
      <p:sp>
        <p:nvSpPr>
          <p:cNvPr id="21509" name="Line 4"/>
          <p:cNvSpPr>
            <a:spLocks noChangeShapeType="1"/>
          </p:cNvSpPr>
          <p:nvPr/>
        </p:nvSpPr>
        <p:spPr bwMode="auto">
          <a:xfrm>
            <a:off x="381000" y="1524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Discovery of DNA Structure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219200"/>
            <a:ext cx="86868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One of the most important discoveries in biology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Why is this important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Arial" charset="0"/>
              </a:rPr>
              <a:t> "</a:t>
            </a:r>
            <a:r>
              <a:rPr lang="en-US" sz="2400" i="1" smtClean="0">
                <a:latin typeface="Arial" charset="0"/>
              </a:rPr>
              <a:t>This structure has novel features which are of considerable biological interest</a:t>
            </a:r>
            <a:r>
              <a:rPr lang="en-US" smtClean="0">
                <a:latin typeface="Arial" charset="0"/>
              </a:rPr>
              <a:t>“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latin typeface="Arial" charset="0"/>
              </a:rPr>
              <a:t>--- Watson and Crick, Nature, 1953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Good illustration of science in action: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Arial" charset="0"/>
              </a:rPr>
              <a:t>Missteps in the path to a discovery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Arial" charset="0"/>
              </a:rPr>
              <a:t>Value of knowledge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Arial" charset="0"/>
              </a:rPr>
              <a:t>Value of collaboration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Arial" charset="0"/>
              </a:rPr>
              <a:t>Cost of sharing your data too early</a:t>
            </a:r>
          </a:p>
        </p:txBody>
      </p:sp>
      <p:sp>
        <p:nvSpPr>
          <p:cNvPr id="93188" name="Line 4"/>
          <p:cNvSpPr>
            <a:spLocks noChangeShapeType="1"/>
          </p:cNvSpPr>
          <p:nvPr/>
        </p:nvSpPr>
        <p:spPr bwMode="auto">
          <a:xfrm>
            <a:off x="381000" y="9906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Functions of</a:t>
            </a:r>
            <a:br>
              <a:rPr lang="en-US" smtClean="0">
                <a:solidFill>
                  <a:srgbClr val="2FB0DC"/>
                </a:solidFill>
              </a:rPr>
            </a:br>
            <a:r>
              <a:rPr lang="en-US" smtClean="0">
                <a:solidFill>
                  <a:srgbClr val="2FB0DC"/>
                </a:solidFill>
              </a:rPr>
              <a:t>Nucleotides and Nucleic Acids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447800"/>
            <a:ext cx="8534400" cy="50292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Nucleotide Functions: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Energy for metabolism (ATP)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Enzyme cofactors (NAD</a:t>
            </a:r>
            <a:r>
              <a:rPr lang="en-US" baseline="30000" smtClean="0">
                <a:latin typeface="Arial" charset="0"/>
              </a:rPr>
              <a:t>+</a:t>
            </a:r>
            <a:r>
              <a:rPr lang="en-US" smtClean="0">
                <a:latin typeface="Arial" charset="0"/>
              </a:rPr>
              <a:t>)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Signal transduction (cAMP)</a:t>
            </a:r>
          </a:p>
          <a:p>
            <a:pPr lvl="1" eaLnBrk="1" hangingPunct="1"/>
            <a:endParaRPr lang="en-US" smtClean="0">
              <a:latin typeface="Arial" charset="0"/>
            </a:endParaRPr>
          </a:p>
          <a:p>
            <a:pPr eaLnBrk="1" hangingPunct="1"/>
            <a:r>
              <a:rPr lang="en-US" sz="2800" smtClean="0">
                <a:latin typeface="Arial" charset="0"/>
              </a:rPr>
              <a:t>Nucleic Acid Functions:</a:t>
            </a:r>
            <a:r>
              <a:rPr lang="en-US" sz="2800" smtClean="0"/>
              <a:t> 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Storage of genetic info (DNA)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Transmission of genetic info (mRNA)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Processing of genetic information (ribozymes)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Protein synthesis (tRNA and rRNA)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381000" y="12954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Nucleotides and Nucleosides</a:t>
            </a:r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600200"/>
            <a:ext cx="8458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Nucleotide =</a:t>
            </a:r>
            <a:r>
              <a:rPr lang="en-US" sz="1800" smtClean="0">
                <a:latin typeface="Arial" charset="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solidFill>
                  <a:srgbClr val="0F0FFF"/>
                </a:solidFill>
                <a:latin typeface="Arial" charset="0"/>
              </a:rPr>
              <a:t>Nitrogeneous base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solidFill>
                  <a:srgbClr val="0F0FFF"/>
                </a:solidFill>
                <a:latin typeface="Arial" charset="0"/>
              </a:rPr>
              <a:t>Pentose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solidFill>
                  <a:srgbClr val="0F0FFF"/>
                </a:solidFill>
                <a:latin typeface="Arial" charset="0"/>
              </a:rPr>
              <a:t>Phosphate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800" smtClean="0">
              <a:solidFill>
                <a:srgbClr val="FF0603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Nucleoside =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latin typeface="Arial" charset="0"/>
              </a:rPr>
              <a:t>Nitrogeneous base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latin typeface="Arial" charset="0"/>
              </a:rPr>
              <a:t>Pentose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4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Nucleobase =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latin typeface="Arial" charset="0"/>
              </a:rPr>
              <a:t>Nitrogeneous base</a:t>
            </a:r>
          </a:p>
          <a:p>
            <a:pPr lvl="1" eaLnBrk="1" hangingPunct="1">
              <a:lnSpc>
                <a:spcPct val="90000"/>
              </a:lnSpc>
            </a:pPr>
            <a:endParaRPr lang="en-US" sz="1800" smtClean="0"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sz="1800" smtClean="0">
              <a:latin typeface="Arial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381000" y="12192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Phosphate group</a:t>
            </a:r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371600"/>
            <a:ext cx="8382000" cy="45720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Negatively charged</a:t>
            </a:r>
            <a:r>
              <a:rPr lang="en-US" sz="2800" smtClean="0">
                <a:latin typeface="Arial" charset="0"/>
              </a:rPr>
              <a:t> at neutral pH 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Typically attached to 5’ position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Nucleic acids are built using </a:t>
            </a:r>
          </a:p>
          <a:p>
            <a:pPr lvl="1" eaLnBrk="1" hangingPunct="1">
              <a:buFontTx/>
              <a:buNone/>
            </a:pPr>
            <a:r>
              <a:rPr lang="en-US" smtClean="0">
                <a:latin typeface="Arial" charset="0"/>
              </a:rPr>
              <a:t>	5’-triphosphates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Nucleic acids contain one phosphate moiety per nucleotide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May be attached to other positions:</a:t>
            </a:r>
          </a:p>
          <a:p>
            <a:pPr eaLnBrk="1" hangingPunct="1"/>
            <a:endParaRPr lang="en-US" sz="2800" smtClean="0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381000" y="12192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Pentose in Nucleotides</a:t>
            </a:r>
          </a:p>
        </p:txBody>
      </p:sp>
      <p:sp>
        <p:nvSpPr>
          <p:cNvPr id="33795" name="Rectangle 20"/>
          <p:cNvSpPr>
            <a:spLocks noChangeArrowheads="1"/>
          </p:cNvSpPr>
          <p:nvPr/>
        </p:nvSpPr>
        <p:spPr bwMode="auto">
          <a:xfrm>
            <a:off x="381000" y="1371600"/>
            <a:ext cx="8229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  <a:sym typeface="Symbol" charset="2"/>
              </a:rPr>
              <a:t>-D-</a:t>
            </a:r>
            <a:r>
              <a:rPr lang="en-US" sz="2800">
                <a:latin typeface="Arial" charset="0"/>
              </a:rPr>
              <a:t>ribofuranose in RNA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  <a:sym typeface="Symbol" charset="2"/>
              </a:rPr>
              <a:t>-</a:t>
            </a:r>
            <a:r>
              <a:rPr lang="en-US" sz="2800">
                <a:latin typeface="Arial" charset="0"/>
              </a:rPr>
              <a:t>2’-deoxy-D-ribofuranose in DNA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</a:pPr>
            <a:endParaRPr lang="en-US" sz="2800">
              <a:latin typeface="Arial" charset="0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Different puckered conformations of the sugar ring are possible</a:t>
            </a:r>
            <a:endParaRPr lang="en-US" sz="2800">
              <a:solidFill>
                <a:srgbClr val="FF0603"/>
              </a:solidFill>
              <a:latin typeface="Arial" charset="0"/>
            </a:endParaRP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3810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Nucleobases</a:t>
            </a:r>
          </a:p>
        </p:txBody>
      </p:sp>
      <p:sp>
        <p:nvSpPr>
          <p:cNvPr id="3686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524000"/>
            <a:ext cx="7467600" cy="32004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smtClean="0">
                <a:latin typeface="Arial" charset="0"/>
              </a:rPr>
              <a:t>Derivatives of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pyrimidine</a:t>
            </a:r>
            <a:r>
              <a:rPr lang="en-US" sz="2800" smtClean="0">
                <a:latin typeface="Arial" charset="0"/>
              </a:rPr>
              <a:t> or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purine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smtClean="0">
                <a:latin typeface="Arial" charset="0"/>
              </a:rPr>
              <a:t>Nitrogen-containing heteroaromatic molecules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smtClean="0">
                <a:latin typeface="Arial" charset="0"/>
              </a:rPr>
              <a:t>Planar or almost planar structures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smtClean="0">
                <a:latin typeface="Arial" charset="0"/>
              </a:rPr>
              <a:t>Absorb UV light around 250-270 nm</a:t>
            </a: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381000" y="12954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Pyrimidine Bases</a:t>
            </a:r>
          </a:p>
        </p:txBody>
      </p:sp>
      <p:sp>
        <p:nvSpPr>
          <p:cNvPr id="39939" name="Text Box 13"/>
          <p:cNvSpPr txBox="1">
            <a:spLocks noChangeArrowheads="1"/>
          </p:cNvSpPr>
          <p:nvPr/>
        </p:nvSpPr>
        <p:spPr bwMode="auto">
          <a:xfrm>
            <a:off x="838200" y="1371600"/>
            <a:ext cx="7543800" cy="376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buFontTx/>
              <a:buChar char="•"/>
            </a:pPr>
            <a:r>
              <a:rPr lang="en-US" sz="2000">
                <a:solidFill>
                  <a:srgbClr val="0F0FFF"/>
                </a:solidFill>
                <a:latin typeface="Arial" charset="0"/>
              </a:rPr>
              <a:t> </a:t>
            </a:r>
            <a:r>
              <a:rPr lang="en-US" sz="2800">
                <a:solidFill>
                  <a:srgbClr val="0F0FFF"/>
                </a:solidFill>
                <a:latin typeface="Arial" charset="0"/>
              </a:rPr>
              <a:t>Cytosine</a:t>
            </a:r>
            <a:r>
              <a:rPr lang="en-US" sz="2800">
                <a:latin typeface="Arial" charset="0"/>
              </a:rPr>
              <a:t> is found in both DNA and RNA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sz="2800">
                <a:solidFill>
                  <a:srgbClr val="0F0FFF"/>
                </a:solidFill>
                <a:latin typeface="Arial" charset="0"/>
              </a:rPr>
              <a:t> Thymine</a:t>
            </a:r>
            <a:r>
              <a:rPr lang="en-US" sz="2800">
                <a:latin typeface="Arial" charset="0"/>
              </a:rPr>
              <a:t> is found only in DNA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sz="2800">
                <a:solidFill>
                  <a:srgbClr val="0F0FFF"/>
                </a:solidFill>
                <a:latin typeface="Arial" charset="0"/>
              </a:rPr>
              <a:t> Uracil</a:t>
            </a:r>
            <a:r>
              <a:rPr lang="en-US" sz="2800">
                <a:latin typeface="Arial" charset="0"/>
              </a:rPr>
              <a:t> is found only in RNA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sz="2800">
                <a:latin typeface="Arial" charset="0"/>
              </a:rPr>
              <a:t> All are good H-bond donors and acceptors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sz="2800">
                <a:latin typeface="Arial" charset="0"/>
              </a:rPr>
              <a:t> Cytosine p</a:t>
            </a:r>
            <a:r>
              <a:rPr lang="en-US" sz="2800" i="1">
                <a:latin typeface="Arial" charset="0"/>
              </a:rPr>
              <a:t>K</a:t>
            </a:r>
            <a:r>
              <a:rPr lang="en-US" sz="2800" baseline="-25000">
                <a:latin typeface="Arial" charset="0"/>
              </a:rPr>
              <a:t>a</a:t>
            </a:r>
            <a:r>
              <a:rPr lang="en-US" sz="2800">
                <a:latin typeface="Arial" charset="0"/>
              </a:rPr>
              <a:t> at </a:t>
            </a:r>
            <a:r>
              <a:rPr lang="en-US" sz="2800">
                <a:solidFill>
                  <a:srgbClr val="339966"/>
                </a:solidFill>
                <a:latin typeface="Arial" charset="0"/>
              </a:rPr>
              <a:t>N3</a:t>
            </a:r>
            <a:r>
              <a:rPr lang="en-US" sz="2800">
                <a:latin typeface="Arial" charset="0"/>
              </a:rPr>
              <a:t> is 4.5</a:t>
            </a:r>
          </a:p>
          <a:p>
            <a:pPr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 Thymine p</a:t>
            </a:r>
            <a:r>
              <a:rPr lang="en-US" sz="2800" i="1">
                <a:latin typeface="Arial" charset="0"/>
              </a:rPr>
              <a:t>K</a:t>
            </a:r>
            <a:r>
              <a:rPr lang="en-US" sz="2800" baseline="-25000">
                <a:latin typeface="Arial" charset="0"/>
              </a:rPr>
              <a:t>a</a:t>
            </a:r>
            <a:r>
              <a:rPr lang="en-US" sz="2800">
                <a:latin typeface="Arial" charset="0"/>
              </a:rPr>
              <a:t> at </a:t>
            </a:r>
            <a:r>
              <a:rPr lang="en-US" sz="2800">
                <a:solidFill>
                  <a:srgbClr val="339966"/>
                </a:solidFill>
                <a:latin typeface="Arial" charset="0"/>
              </a:rPr>
              <a:t>N3</a:t>
            </a:r>
            <a:r>
              <a:rPr lang="en-US" sz="2800">
                <a:latin typeface="Arial" charset="0"/>
              </a:rPr>
              <a:t> is 9.5</a:t>
            </a:r>
          </a:p>
          <a:p>
            <a:pPr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 Neutral molecules at pH 7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381000" y="12192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Purine Bases</a:t>
            </a:r>
          </a:p>
        </p:txBody>
      </p:sp>
      <p:sp>
        <p:nvSpPr>
          <p:cNvPr id="4301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600200"/>
            <a:ext cx="7315200" cy="3429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Adenine</a:t>
            </a:r>
            <a:r>
              <a:rPr lang="en-US" sz="2800" smtClean="0">
                <a:latin typeface="Arial" charset="0"/>
              </a:rPr>
              <a:t> and </a:t>
            </a:r>
            <a:r>
              <a:rPr lang="en-US" sz="2800" smtClean="0">
                <a:solidFill>
                  <a:srgbClr val="0F0FFF"/>
                </a:solidFill>
                <a:latin typeface="Arial" charset="0"/>
              </a:rPr>
              <a:t>guanine</a:t>
            </a:r>
            <a:r>
              <a:rPr lang="en-US" sz="2800" smtClean="0">
                <a:latin typeface="Arial" charset="0"/>
              </a:rPr>
              <a:t> are found in in both RNA and DNA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smtClean="0">
                <a:latin typeface="Arial" charset="0"/>
              </a:rPr>
              <a:t>Also good H-bond donors and acceptors 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smtClean="0">
                <a:latin typeface="Arial" charset="0"/>
              </a:rPr>
              <a:t>Adenine p</a:t>
            </a:r>
            <a:r>
              <a:rPr lang="en-US" sz="2800" i="1" smtClean="0">
                <a:latin typeface="Arial" charset="0"/>
              </a:rPr>
              <a:t>K</a:t>
            </a:r>
            <a:r>
              <a:rPr lang="en-US" sz="2800" baseline="-25000" smtClean="0">
                <a:latin typeface="Arial" charset="0"/>
              </a:rPr>
              <a:t>a</a:t>
            </a:r>
            <a:r>
              <a:rPr lang="en-US" sz="2800" smtClean="0">
                <a:latin typeface="Arial" charset="0"/>
              </a:rPr>
              <a:t> at </a:t>
            </a:r>
            <a:r>
              <a:rPr lang="en-US" sz="2800" smtClean="0">
                <a:solidFill>
                  <a:srgbClr val="339966"/>
                </a:solidFill>
                <a:latin typeface="Arial" charset="0"/>
              </a:rPr>
              <a:t>N1</a:t>
            </a:r>
            <a:r>
              <a:rPr lang="en-US" sz="2800" smtClean="0">
                <a:latin typeface="Arial" charset="0"/>
              </a:rPr>
              <a:t> is 3.8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smtClean="0">
                <a:latin typeface="Arial" charset="0"/>
              </a:rPr>
              <a:t>Guanine p</a:t>
            </a:r>
            <a:r>
              <a:rPr lang="en-US" sz="2800" i="1" smtClean="0">
                <a:latin typeface="Arial" charset="0"/>
              </a:rPr>
              <a:t>K</a:t>
            </a:r>
            <a:r>
              <a:rPr lang="en-US" sz="2800" baseline="-25000" smtClean="0">
                <a:latin typeface="Arial" charset="0"/>
              </a:rPr>
              <a:t>a</a:t>
            </a:r>
            <a:r>
              <a:rPr lang="en-US" sz="2800" smtClean="0">
                <a:latin typeface="Arial" charset="0"/>
              </a:rPr>
              <a:t> at </a:t>
            </a:r>
            <a:r>
              <a:rPr lang="en-US" sz="2800" smtClean="0">
                <a:solidFill>
                  <a:srgbClr val="FF9900"/>
                </a:solidFill>
                <a:latin typeface="Arial" charset="0"/>
              </a:rPr>
              <a:t>N7</a:t>
            </a:r>
            <a:r>
              <a:rPr lang="en-US" sz="2800" smtClean="0">
                <a:latin typeface="Arial" charset="0"/>
              </a:rPr>
              <a:t> is 2.4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smtClean="0">
                <a:latin typeface="Arial" charset="0"/>
              </a:rPr>
              <a:t>Neutral molecules at pH 7</a:t>
            </a: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381000" y="12192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2154</TotalTime>
  <Words>779</Words>
  <Application>Microsoft Office PowerPoint</Application>
  <PresentationFormat>Ekran Gösterisi (4:3)</PresentationFormat>
  <Paragraphs>153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Blank Presentation</vt:lpstr>
      <vt:lpstr>Slayt 1</vt:lpstr>
      <vt:lpstr> Nucleotides and Nucleic Acids</vt:lpstr>
      <vt:lpstr>Functions of Nucleotides and Nucleic Acids</vt:lpstr>
      <vt:lpstr>Nucleotides and Nucleosides</vt:lpstr>
      <vt:lpstr>Phosphate group</vt:lpstr>
      <vt:lpstr>Pentose in Nucleotides</vt:lpstr>
      <vt:lpstr>Nucleobases</vt:lpstr>
      <vt:lpstr>Pyrimidine Bases</vt:lpstr>
      <vt:lpstr>Purine Bases</vt:lpstr>
      <vt:lpstr>UV Absorption of Nucleobases</vt:lpstr>
      <vt:lpstr>b-N-Glycosidic Bond</vt:lpstr>
      <vt:lpstr>Conformation around N-Glycosidic Bond  </vt:lpstr>
      <vt:lpstr>Nomenclature</vt:lpstr>
      <vt:lpstr>Minor Nucleosides in DNA</vt:lpstr>
      <vt:lpstr>Minor Nucleosides in RNA</vt:lpstr>
      <vt:lpstr>Polynucleotides</vt:lpstr>
      <vt:lpstr>Hydrolysis of RNA</vt:lpstr>
      <vt:lpstr>Hydrogen Bonding Interactions</vt:lpstr>
      <vt:lpstr>AT and GC Base Pairs</vt:lpstr>
      <vt:lpstr>Discovery of DNA Structure</vt:lpstr>
    </vt:vector>
  </TitlesOfParts>
  <Company>UCSB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Nucleotides and Nucleic Acids</dc:title>
  <dc:subject>Biochemistry</dc:subject>
  <dc:creator>Dr. Kalju Kahn</dc:creator>
  <dc:description>Mainly original content</dc:description>
  <cp:lastModifiedBy>ASUSPC</cp:lastModifiedBy>
  <cp:revision>90</cp:revision>
  <dcterms:created xsi:type="dcterms:W3CDTF">2008-08-27T14:03:28Z</dcterms:created>
  <dcterms:modified xsi:type="dcterms:W3CDTF">2018-02-12T14:49:37Z</dcterms:modified>
</cp:coreProperties>
</file>