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5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599E04-E293-40FC-A39F-6C46954EF45C}" type="datetimeFigureOut">
              <a:rPr lang="en-US" smtClean="0"/>
              <a:t>5/8/2020</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BBCC6E-9CD0-40A7-BB9C-0ED08EDF9256}" type="slidenum">
              <a:rPr lang="en-US" smtClean="0"/>
              <a:t>‹#›</a:t>
            </a:fld>
            <a:endParaRPr lang="en-US"/>
          </a:p>
        </p:txBody>
      </p:sp>
    </p:spTree>
    <p:extLst>
      <p:ext uri="{BB962C8B-B14F-4D97-AF65-F5344CB8AC3E}">
        <p14:creationId xmlns:p14="http://schemas.microsoft.com/office/powerpoint/2010/main" val="2401650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FBBBCC6E-9CD0-40A7-BB9C-0ED08EDF9256}" type="slidenum">
              <a:rPr lang="en-US" smtClean="0"/>
              <a:t>2</a:t>
            </a:fld>
            <a:endParaRPr lang="en-US"/>
          </a:p>
        </p:txBody>
      </p:sp>
    </p:spTree>
    <p:extLst>
      <p:ext uri="{BB962C8B-B14F-4D97-AF65-F5344CB8AC3E}">
        <p14:creationId xmlns:p14="http://schemas.microsoft.com/office/powerpoint/2010/main" val="3649945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B19A17C-3F18-4829-B8CA-2DFE43A5CCB4}"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EC9377D4-44F8-43C6-BDB4-9A27B6F0733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E6F3A5C-31A3-4F5F-89DD-80C60E344E97}"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EC9377D4-44F8-43C6-BDB4-9A27B6F0733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DFCA443-3830-4C42-9098-6B8EBD3F96E5}"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EC9377D4-44F8-43C6-BDB4-9A27B6F0733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DB03293-9DF2-4A10-921E-34C07BE8939E}"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EC9377D4-44F8-43C6-BDB4-9A27B6F0733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E9A17B5-A136-4F36-9112-777B7AE5C934}"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EC9377D4-44F8-43C6-BDB4-9A27B6F0733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DC9C626-F0E5-4BDF-A64D-234C3D5FD281}"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EC9377D4-44F8-43C6-BDB4-9A27B6F0733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1179312-25B3-4923-985C-F5BB6EC0285C}" type="datetime1">
              <a:rPr lang="tr-TR" smtClean="0"/>
              <a:t>8.05.2020</a:t>
            </a:fld>
            <a:endParaRPr lang="tr-TR"/>
          </a:p>
        </p:txBody>
      </p:sp>
      <p:sp>
        <p:nvSpPr>
          <p:cNvPr id="8" name="7 Altbilgi Yer Tutucusu"/>
          <p:cNvSpPr>
            <a:spLocks noGrp="1"/>
          </p:cNvSpPr>
          <p:nvPr>
            <p:ph type="ftr" sz="quarter" idx="11"/>
          </p:nvPr>
        </p:nvSpPr>
        <p:spPr/>
        <p:txBody>
          <a:bodyPr/>
          <a:lstStyle/>
          <a:p>
            <a:r>
              <a:rPr lang="tr-TR" smtClean="0"/>
              <a:t>Dr. Burcu ERTAŞ DÖLEK</a:t>
            </a:r>
            <a:endParaRPr lang="tr-TR"/>
          </a:p>
        </p:txBody>
      </p:sp>
      <p:sp>
        <p:nvSpPr>
          <p:cNvPr id="9" name="8 Slayt Numarası Yer Tutucusu"/>
          <p:cNvSpPr>
            <a:spLocks noGrp="1"/>
          </p:cNvSpPr>
          <p:nvPr>
            <p:ph type="sldNum" sz="quarter" idx="12"/>
          </p:nvPr>
        </p:nvSpPr>
        <p:spPr/>
        <p:txBody>
          <a:bodyPr/>
          <a:lstStyle/>
          <a:p>
            <a:fld id="{EC9377D4-44F8-43C6-BDB4-9A27B6F0733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BF494C4-1E60-423A-B00F-BC201F65FFE3}" type="datetime1">
              <a:rPr lang="tr-TR" smtClean="0"/>
              <a:t>8.05.2020</a:t>
            </a:fld>
            <a:endParaRPr lang="tr-TR"/>
          </a:p>
        </p:txBody>
      </p:sp>
      <p:sp>
        <p:nvSpPr>
          <p:cNvPr id="4" name="3 Altbilgi Yer Tutucusu"/>
          <p:cNvSpPr>
            <a:spLocks noGrp="1"/>
          </p:cNvSpPr>
          <p:nvPr>
            <p:ph type="ftr" sz="quarter" idx="11"/>
          </p:nvPr>
        </p:nvSpPr>
        <p:spPr/>
        <p:txBody>
          <a:bodyPr/>
          <a:lstStyle/>
          <a:p>
            <a:r>
              <a:rPr lang="tr-TR" smtClean="0"/>
              <a:t>Dr. Burcu ERTAŞ DÖLEK</a:t>
            </a:r>
            <a:endParaRPr lang="tr-TR"/>
          </a:p>
        </p:txBody>
      </p:sp>
      <p:sp>
        <p:nvSpPr>
          <p:cNvPr id="5" name="4 Slayt Numarası Yer Tutucusu"/>
          <p:cNvSpPr>
            <a:spLocks noGrp="1"/>
          </p:cNvSpPr>
          <p:nvPr>
            <p:ph type="sldNum" sz="quarter" idx="12"/>
          </p:nvPr>
        </p:nvSpPr>
        <p:spPr/>
        <p:txBody>
          <a:bodyPr/>
          <a:lstStyle/>
          <a:p>
            <a:fld id="{EC9377D4-44F8-43C6-BDB4-9A27B6F0733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A37DEA5-0DCC-4186-A669-26B6AB9993F4}" type="datetime1">
              <a:rPr lang="tr-TR" smtClean="0"/>
              <a:t>8.05.2020</a:t>
            </a:fld>
            <a:endParaRPr lang="tr-TR"/>
          </a:p>
        </p:txBody>
      </p:sp>
      <p:sp>
        <p:nvSpPr>
          <p:cNvPr id="3" name="2 Altbilgi Yer Tutucusu"/>
          <p:cNvSpPr>
            <a:spLocks noGrp="1"/>
          </p:cNvSpPr>
          <p:nvPr>
            <p:ph type="ftr" sz="quarter" idx="11"/>
          </p:nvPr>
        </p:nvSpPr>
        <p:spPr/>
        <p:txBody>
          <a:bodyPr/>
          <a:lstStyle/>
          <a:p>
            <a:r>
              <a:rPr lang="tr-TR" smtClean="0"/>
              <a:t>Dr. Burcu ERTAŞ DÖLEK</a:t>
            </a:r>
            <a:endParaRPr lang="tr-TR"/>
          </a:p>
        </p:txBody>
      </p:sp>
      <p:sp>
        <p:nvSpPr>
          <p:cNvPr id="4" name="3 Slayt Numarası Yer Tutucusu"/>
          <p:cNvSpPr>
            <a:spLocks noGrp="1"/>
          </p:cNvSpPr>
          <p:nvPr>
            <p:ph type="sldNum" sz="quarter" idx="12"/>
          </p:nvPr>
        </p:nvSpPr>
        <p:spPr/>
        <p:txBody>
          <a:bodyPr/>
          <a:lstStyle/>
          <a:p>
            <a:fld id="{EC9377D4-44F8-43C6-BDB4-9A27B6F0733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519E4E7-84DC-4FBC-AEB3-9858F7FB73B0}"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EC9377D4-44F8-43C6-BDB4-9A27B6F0733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7B35C1E-1862-49E9-8D28-C31F6C30D33A}"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EC9377D4-44F8-43C6-BDB4-9A27B6F0733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9E32D9-7E7A-4810-9158-38F21B265E2E}" type="datetime1">
              <a:rPr lang="tr-TR" smtClean="0"/>
              <a:t>8.05.2020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Dr. Burcu ERTAŞ DÖLEK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9377D4-44F8-43C6-BDB4-9A27B6F0733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99592" y="548680"/>
            <a:ext cx="7772400" cy="1470025"/>
          </a:xfrm>
        </p:spPr>
        <p:txBody>
          <a:bodyPr/>
          <a:lstStyle/>
          <a:p>
            <a:r>
              <a:rPr lang="tr-TR" dirty="0" smtClean="0"/>
              <a:t>Sağlık için Spor</a:t>
            </a:r>
            <a:endParaRPr lang="tr-TR" dirty="0"/>
          </a:p>
        </p:txBody>
      </p:sp>
      <p:sp>
        <p:nvSpPr>
          <p:cNvPr id="3" name="2 Alt Başlık"/>
          <p:cNvSpPr>
            <a:spLocks noGrp="1"/>
          </p:cNvSpPr>
          <p:nvPr>
            <p:ph type="subTitle" idx="1"/>
          </p:nvPr>
        </p:nvSpPr>
        <p:spPr>
          <a:xfrm>
            <a:off x="1331640" y="5373216"/>
            <a:ext cx="6400800" cy="864096"/>
          </a:xfrm>
        </p:spPr>
        <p:txBody>
          <a:bodyPr>
            <a:normAutofit/>
          </a:bodyPr>
          <a:lstStyle/>
          <a:p>
            <a:r>
              <a:rPr lang="tr-TR" sz="2000" dirty="0" smtClean="0"/>
              <a:t>Dr. Burcu ERTAŞ DÖLEK</a:t>
            </a:r>
            <a:endParaRPr lang="tr-TR" sz="2000" dirty="0"/>
          </a:p>
        </p:txBody>
      </p:sp>
      <p:pic>
        <p:nvPicPr>
          <p:cNvPr id="8194" name="Picture 2" descr="İlgili resim"/>
          <p:cNvPicPr>
            <a:picLocks noChangeAspect="1" noChangeArrowheads="1"/>
          </p:cNvPicPr>
          <p:nvPr/>
        </p:nvPicPr>
        <p:blipFill>
          <a:blip r:embed="rId2" cstate="print"/>
          <a:srcRect/>
          <a:stretch>
            <a:fillRect/>
          </a:stretch>
        </p:blipFill>
        <p:spPr bwMode="auto">
          <a:xfrm>
            <a:off x="2195736" y="1988840"/>
            <a:ext cx="4775101" cy="3067317"/>
          </a:xfrm>
          <a:prstGeom prst="rect">
            <a:avLst/>
          </a:prstGeom>
          <a:noFill/>
        </p:spPr>
      </p:pic>
      <p:sp>
        <p:nvSpPr>
          <p:cNvPr id="4" name="Altbilgi Yer Tutucusu 3"/>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lgili resim"/>
          <p:cNvPicPr>
            <a:picLocks noChangeAspect="1" noChangeArrowheads="1"/>
          </p:cNvPicPr>
          <p:nvPr/>
        </p:nvPicPr>
        <p:blipFill>
          <a:blip r:embed="rId2" cstate="print">
            <a:lum bright="66000" contrast="-50000"/>
          </a:blip>
          <a:srcRect/>
          <a:stretch>
            <a:fillRect/>
          </a:stretch>
        </p:blipFill>
        <p:spPr bwMode="auto">
          <a:xfrm>
            <a:off x="611560" y="1052736"/>
            <a:ext cx="7943453" cy="5102528"/>
          </a:xfrm>
          <a:prstGeom prst="rect">
            <a:avLst/>
          </a:prstGeom>
          <a:noFill/>
        </p:spPr>
      </p:pic>
      <p:sp>
        <p:nvSpPr>
          <p:cNvPr id="3" name="2 İçerik Yer Tutucusu"/>
          <p:cNvSpPr>
            <a:spLocks noGrp="1"/>
          </p:cNvSpPr>
          <p:nvPr>
            <p:ph idx="1"/>
          </p:nvPr>
        </p:nvSpPr>
        <p:spPr/>
        <p:txBody>
          <a:bodyPr/>
          <a:lstStyle/>
          <a:p>
            <a:pPr>
              <a:buNone/>
            </a:pPr>
            <a:r>
              <a:rPr lang="tr-TR" dirty="0" smtClean="0"/>
              <a:t>		Sonuç </a:t>
            </a:r>
          </a:p>
          <a:p>
            <a:pPr>
              <a:buNone/>
            </a:pPr>
            <a:r>
              <a:rPr lang="tr-TR" dirty="0"/>
              <a:t>	</a:t>
            </a:r>
            <a:r>
              <a:rPr lang="tr-TR" dirty="0" smtClean="0"/>
              <a:t>	Düzenli </a:t>
            </a:r>
            <a:r>
              <a:rPr lang="tr-TR" dirty="0"/>
              <a:t>ve programlı sportif çalışma artık tüm dünyada insan sağlığı için </a:t>
            </a:r>
            <a:r>
              <a:rPr lang="tr-TR" dirty="0" smtClean="0"/>
              <a:t>yapılmaktadır. </a:t>
            </a:r>
            <a:r>
              <a:rPr lang="tr-TR" dirty="0"/>
              <a:t>Bu olgu bir hobi sınırını çoktan </a:t>
            </a:r>
            <a:r>
              <a:rPr lang="tr-TR" dirty="0" smtClean="0"/>
              <a:t>aşmıştır. </a:t>
            </a:r>
            <a:r>
              <a:rPr lang="tr-TR" dirty="0"/>
              <a:t>Artık düzenli sporun bir </a:t>
            </a:r>
            <a:r>
              <a:rPr lang="tr-TR" dirty="0" smtClean="0"/>
              <a:t>gereksinim </a:t>
            </a:r>
            <a:r>
              <a:rPr lang="tr-TR" dirty="0"/>
              <a:t>olduğu tüm dünyada </a:t>
            </a:r>
            <a:r>
              <a:rPr lang="tr-TR" dirty="0" smtClean="0"/>
              <a:t>anlaşılmıştır. </a:t>
            </a:r>
          </a:p>
          <a:p>
            <a:pPr>
              <a:buNone/>
            </a:pPr>
            <a:r>
              <a:rPr lang="tr-TR" dirty="0"/>
              <a:t>	</a:t>
            </a:r>
            <a:r>
              <a:rPr lang="tr-TR" dirty="0" smtClean="0"/>
              <a:t>İnsanın </a:t>
            </a:r>
            <a:r>
              <a:rPr lang="tr-TR" dirty="0"/>
              <a:t>günlük yaşantısının vazgeçilmez bir parçası haline </a:t>
            </a:r>
            <a:r>
              <a:rPr lang="tr-TR" dirty="0" smtClean="0"/>
              <a:t>gelmiştir. </a:t>
            </a:r>
            <a:endParaRPr lang="tr-TR" dirty="0"/>
          </a:p>
          <a:p>
            <a:endParaRPr lang="tr-TR" dirty="0"/>
          </a:p>
        </p:txBody>
      </p:sp>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İlgili resim"/>
          <p:cNvPicPr>
            <a:picLocks noChangeAspect="1" noChangeArrowheads="1"/>
          </p:cNvPicPr>
          <p:nvPr/>
        </p:nvPicPr>
        <p:blipFill>
          <a:blip r:embed="rId3" cstate="print">
            <a:lum bright="66000" contrast="-50000"/>
          </a:blip>
          <a:srcRect/>
          <a:stretch>
            <a:fillRect/>
          </a:stretch>
        </p:blipFill>
        <p:spPr bwMode="auto">
          <a:xfrm>
            <a:off x="611560" y="1052736"/>
            <a:ext cx="7943453" cy="5102528"/>
          </a:xfrm>
          <a:prstGeom prst="rect">
            <a:avLst/>
          </a:prstGeom>
          <a:noFill/>
        </p:spPr>
      </p:pic>
      <p:sp>
        <p:nvSpPr>
          <p:cNvPr id="3" name="2 İçerik Yer Tutucusu"/>
          <p:cNvSpPr>
            <a:spLocks noGrp="1"/>
          </p:cNvSpPr>
          <p:nvPr>
            <p:ph idx="1"/>
          </p:nvPr>
        </p:nvSpPr>
        <p:spPr/>
        <p:txBody>
          <a:bodyPr/>
          <a:lstStyle/>
          <a:p>
            <a:pPr>
              <a:buNone/>
            </a:pPr>
            <a:r>
              <a:rPr lang="tr-TR" dirty="0" smtClean="0"/>
              <a:t>		Gerek </a:t>
            </a:r>
            <a:r>
              <a:rPr lang="tr-TR" dirty="0"/>
              <a:t>genel üretimde, gerekse günlük yaşantı da insan her dakika daha az aktif olmaktadır.</a:t>
            </a:r>
          </a:p>
          <a:p>
            <a:pPr>
              <a:buNone/>
            </a:pPr>
            <a:r>
              <a:rPr lang="tr-TR" dirty="0" smtClean="0"/>
              <a:t>		Yaşam </a:t>
            </a:r>
            <a:r>
              <a:rPr lang="tr-TR" dirty="0"/>
              <a:t>genelde hareket ile tanımlanır. Tarih boyunca uygarlık, gün geçtikçe büyük gelişmeler göstermiştir. Artık otomasyon ve mekanizasyon insan yaşantısında büyük bir yer tutmaktadır. </a:t>
            </a:r>
          </a:p>
          <a:p>
            <a:pPr>
              <a:buNone/>
            </a:pPr>
            <a:endParaRPr lang="tr-TR" dirty="0"/>
          </a:p>
        </p:txBody>
      </p:sp>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lgili resim"/>
          <p:cNvPicPr>
            <a:picLocks noChangeAspect="1" noChangeArrowheads="1"/>
          </p:cNvPicPr>
          <p:nvPr/>
        </p:nvPicPr>
        <p:blipFill>
          <a:blip r:embed="rId2" cstate="print">
            <a:lum bright="66000" contrast="-50000"/>
          </a:blip>
          <a:srcRect/>
          <a:stretch>
            <a:fillRect/>
          </a:stretch>
        </p:blipFill>
        <p:spPr bwMode="auto">
          <a:xfrm>
            <a:off x="611560" y="1052736"/>
            <a:ext cx="7943453" cy="5102528"/>
          </a:xfrm>
          <a:prstGeom prst="rect">
            <a:avLst/>
          </a:prstGeom>
          <a:noFill/>
        </p:spPr>
      </p:pic>
      <p:sp>
        <p:nvSpPr>
          <p:cNvPr id="3" name="2 İçerik Yer Tutucusu"/>
          <p:cNvSpPr>
            <a:spLocks noGrp="1"/>
          </p:cNvSpPr>
          <p:nvPr>
            <p:ph idx="1"/>
          </p:nvPr>
        </p:nvSpPr>
        <p:spPr/>
        <p:txBody>
          <a:bodyPr/>
          <a:lstStyle/>
          <a:p>
            <a:pPr>
              <a:buNone/>
            </a:pPr>
            <a:r>
              <a:rPr lang="tr-TR" dirty="0" smtClean="0"/>
              <a:t>		</a:t>
            </a:r>
            <a:r>
              <a:rPr lang="tr-TR" dirty="0"/>
              <a:t>Örneklemek gerekirse; genel üretimdeki insanın fiziksel aktivitesi 19. Yüzyılda %92 oranındaydı. Günümüzde ise bu oran gelişmiş ülkelerde %28’ in altına </a:t>
            </a:r>
            <a:r>
              <a:rPr lang="tr-TR" dirty="0" smtClean="0"/>
              <a:t>düşmüştür.</a:t>
            </a:r>
            <a:endParaRPr lang="tr-TR" dirty="0"/>
          </a:p>
          <a:p>
            <a:pPr>
              <a:buNone/>
            </a:pPr>
            <a:endParaRPr lang="tr-TR" dirty="0"/>
          </a:p>
        </p:txBody>
      </p:sp>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İlgili resim"/>
          <p:cNvPicPr>
            <a:picLocks noChangeAspect="1" noChangeArrowheads="1"/>
          </p:cNvPicPr>
          <p:nvPr/>
        </p:nvPicPr>
        <p:blipFill>
          <a:blip r:embed="rId2" cstate="print">
            <a:lum bright="66000" contrast="-50000"/>
          </a:blip>
          <a:srcRect/>
          <a:stretch>
            <a:fillRect/>
          </a:stretch>
        </p:blipFill>
        <p:spPr bwMode="auto">
          <a:xfrm>
            <a:off x="611560" y="1052736"/>
            <a:ext cx="7943453" cy="5102528"/>
          </a:xfrm>
          <a:prstGeom prst="rect">
            <a:avLst/>
          </a:prstGeom>
          <a:noFill/>
        </p:spPr>
      </p:pic>
      <p:sp>
        <p:nvSpPr>
          <p:cNvPr id="3" name="2 İçerik Yer Tutucusu"/>
          <p:cNvSpPr>
            <a:spLocks noGrp="1"/>
          </p:cNvSpPr>
          <p:nvPr>
            <p:ph idx="1"/>
          </p:nvPr>
        </p:nvSpPr>
        <p:spPr/>
        <p:txBody>
          <a:bodyPr>
            <a:normAutofit fontScale="92500" lnSpcReduction="10000"/>
          </a:bodyPr>
          <a:lstStyle/>
          <a:p>
            <a:pPr>
              <a:buNone/>
            </a:pPr>
            <a:r>
              <a:rPr lang="tr-TR" dirty="0" smtClean="0"/>
              <a:t>	</a:t>
            </a:r>
            <a:r>
              <a:rPr lang="tr-TR" dirty="0"/>
              <a:t>İnsan vücudu evrimini ilk çağların güç doğa koşulları içinde </a:t>
            </a:r>
            <a:r>
              <a:rPr lang="tr-TR" dirty="0" smtClean="0"/>
              <a:t>tamamlamıştır. </a:t>
            </a:r>
            <a:r>
              <a:rPr lang="tr-TR" dirty="0"/>
              <a:t>O çağlarda insan, yaşamını sürdürebilmek, vahşi hayvanlara karşı savaşabilmek, güç doğa koşullarına göğüs gerebilmek ve beslenebilmek için güçlü olmak </a:t>
            </a:r>
            <a:r>
              <a:rPr lang="tr-TR" dirty="0" smtClean="0"/>
              <a:t>zorundaydı, sürekli </a:t>
            </a:r>
            <a:r>
              <a:rPr lang="tr-TR" dirty="0"/>
              <a:t>bir savaşın </a:t>
            </a:r>
            <a:r>
              <a:rPr lang="tr-TR" dirty="0" smtClean="0"/>
              <a:t>içindeydi. O </a:t>
            </a:r>
            <a:r>
              <a:rPr lang="tr-TR" dirty="0"/>
              <a:t>zamanın insanı çok güçlü bir fiziksel yapıya sahipti. Tüm kasları büyük bir gelişim göstermişti. Daha güçlü, daha süratli, daha dayanıklıydı. Sürekli bir hareketler dizisi </a:t>
            </a:r>
            <a:r>
              <a:rPr lang="tr-TR" dirty="0" smtClean="0"/>
              <a:t>içerisindeydi. </a:t>
            </a:r>
            <a:endParaRPr lang="tr-TR" dirty="0"/>
          </a:p>
          <a:p>
            <a:pPr>
              <a:buNone/>
            </a:pPr>
            <a:endParaRPr lang="tr-TR" dirty="0"/>
          </a:p>
        </p:txBody>
      </p:sp>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lgili resim"/>
          <p:cNvPicPr>
            <a:picLocks noChangeAspect="1" noChangeArrowheads="1"/>
          </p:cNvPicPr>
          <p:nvPr/>
        </p:nvPicPr>
        <p:blipFill>
          <a:blip r:embed="rId2" cstate="print">
            <a:lum bright="66000" contrast="-50000"/>
          </a:blip>
          <a:srcRect/>
          <a:stretch>
            <a:fillRect/>
          </a:stretch>
        </p:blipFill>
        <p:spPr bwMode="auto">
          <a:xfrm>
            <a:off x="611560" y="1052736"/>
            <a:ext cx="7943453" cy="5102528"/>
          </a:xfrm>
          <a:prstGeom prst="rect">
            <a:avLst/>
          </a:prstGeom>
          <a:noFill/>
        </p:spPr>
      </p:pic>
      <p:sp>
        <p:nvSpPr>
          <p:cNvPr id="3" name="2 İçerik Yer Tutucusu"/>
          <p:cNvSpPr>
            <a:spLocks noGrp="1"/>
          </p:cNvSpPr>
          <p:nvPr>
            <p:ph idx="1"/>
          </p:nvPr>
        </p:nvSpPr>
        <p:spPr/>
        <p:txBody>
          <a:bodyPr/>
          <a:lstStyle/>
          <a:p>
            <a:pPr>
              <a:buNone/>
            </a:pPr>
            <a:r>
              <a:rPr lang="tr-TR" dirty="0" smtClean="0"/>
              <a:t>	</a:t>
            </a:r>
            <a:r>
              <a:rPr lang="tr-TR" dirty="0"/>
              <a:t>Bugün insan yaşamını sürdürmek için çok daha az hareket etmektedir</a:t>
            </a:r>
            <a:r>
              <a:rPr lang="tr-TR" dirty="0" smtClean="0"/>
              <a:t>.</a:t>
            </a:r>
          </a:p>
          <a:p>
            <a:pPr>
              <a:buNone/>
            </a:pPr>
            <a:r>
              <a:rPr lang="tr-TR" dirty="0"/>
              <a:t>	</a:t>
            </a:r>
            <a:r>
              <a:rPr lang="tr-TR" dirty="0" smtClean="0"/>
              <a:t> </a:t>
            </a:r>
            <a:r>
              <a:rPr lang="tr-TR" dirty="0" err="1" smtClean="0"/>
              <a:t>Hypokinetic</a:t>
            </a:r>
            <a:r>
              <a:rPr lang="tr-TR" dirty="0" smtClean="0"/>
              <a:t> </a:t>
            </a:r>
            <a:r>
              <a:rPr lang="tr-TR" dirty="0" err="1"/>
              <a:t>Disease</a:t>
            </a:r>
            <a:r>
              <a:rPr lang="tr-TR" dirty="0"/>
              <a:t> (hareket azlığı hastalıkları) </a:t>
            </a:r>
            <a:endParaRPr lang="tr-TR" dirty="0" smtClean="0"/>
          </a:p>
          <a:p>
            <a:pPr>
              <a:buNone/>
            </a:pPr>
            <a:r>
              <a:rPr lang="tr-TR" dirty="0"/>
              <a:t>	</a:t>
            </a:r>
            <a:r>
              <a:rPr lang="tr-TR" dirty="0" smtClean="0"/>
              <a:t>Kalp-Damar hastalıkları!!!</a:t>
            </a:r>
            <a:endParaRPr lang="tr-TR" dirty="0"/>
          </a:p>
          <a:p>
            <a:pPr>
              <a:buNone/>
            </a:pPr>
            <a:endParaRPr lang="tr-TR" dirty="0"/>
          </a:p>
        </p:txBody>
      </p:sp>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lgili resim"/>
          <p:cNvPicPr>
            <a:picLocks noChangeAspect="1" noChangeArrowheads="1"/>
          </p:cNvPicPr>
          <p:nvPr/>
        </p:nvPicPr>
        <p:blipFill>
          <a:blip r:embed="rId2" cstate="print">
            <a:lum bright="66000" contrast="-50000"/>
          </a:blip>
          <a:srcRect/>
          <a:stretch>
            <a:fillRect/>
          </a:stretch>
        </p:blipFill>
        <p:spPr bwMode="auto">
          <a:xfrm>
            <a:off x="611560" y="1052736"/>
            <a:ext cx="7943453" cy="5102528"/>
          </a:xfrm>
          <a:prstGeom prst="rect">
            <a:avLst/>
          </a:prstGeom>
          <a:noFill/>
        </p:spPr>
      </p:pic>
      <p:sp>
        <p:nvSpPr>
          <p:cNvPr id="3" name="2 İçerik Yer Tutucusu"/>
          <p:cNvSpPr>
            <a:spLocks noGrp="1"/>
          </p:cNvSpPr>
          <p:nvPr>
            <p:ph idx="1"/>
          </p:nvPr>
        </p:nvSpPr>
        <p:spPr/>
        <p:txBody>
          <a:bodyPr>
            <a:normAutofit lnSpcReduction="10000"/>
          </a:bodyPr>
          <a:lstStyle/>
          <a:p>
            <a:pPr>
              <a:buNone/>
            </a:pPr>
            <a:r>
              <a:rPr lang="tr-TR" dirty="0" smtClean="0"/>
              <a:t>		Hareket </a:t>
            </a:r>
            <a:r>
              <a:rPr lang="tr-TR" dirty="0"/>
              <a:t>azlığı ile başa çıkmak, insanın yaşam kalitesini yükseltmek, insanı fiziksel anlamda günlük yaşamdaki etkinlikleri daha kolay yapar hale getirebilmek amacıyla </a:t>
            </a:r>
            <a:r>
              <a:rPr lang="tr-TR" dirty="0" smtClean="0"/>
              <a:t>“sağlık için spor” </a:t>
            </a:r>
            <a:r>
              <a:rPr lang="tr-TR" dirty="0"/>
              <a:t>olgusu doğdu. </a:t>
            </a:r>
            <a:endParaRPr lang="tr-TR" dirty="0" smtClean="0"/>
          </a:p>
          <a:p>
            <a:pPr>
              <a:buNone/>
            </a:pPr>
            <a:r>
              <a:rPr lang="tr-TR" dirty="0"/>
              <a:t>	</a:t>
            </a:r>
            <a:r>
              <a:rPr lang="tr-TR" dirty="0" smtClean="0"/>
              <a:t>	Bu </a:t>
            </a:r>
            <a:r>
              <a:rPr lang="tr-TR" dirty="0"/>
              <a:t>olgu çeşitli dönemlerde, çeşitli ülkelerde değişik isimlerle anıldı. Kimi zaman “herkes için spor”, </a:t>
            </a:r>
            <a:r>
              <a:rPr lang="tr-TR" dirty="0" smtClean="0"/>
              <a:t>kimi </a:t>
            </a:r>
            <a:r>
              <a:rPr lang="tr-TR" dirty="0"/>
              <a:t>zaman “kitle sporu” gibi.</a:t>
            </a:r>
          </a:p>
          <a:p>
            <a:pPr>
              <a:buNone/>
            </a:pPr>
            <a:endParaRPr lang="tr-TR" dirty="0"/>
          </a:p>
        </p:txBody>
      </p:sp>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lgili resim"/>
          <p:cNvPicPr>
            <a:picLocks noChangeAspect="1" noChangeArrowheads="1"/>
          </p:cNvPicPr>
          <p:nvPr/>
        </p:nvPicPr>
        <p:blipFill>
          <a:blip r:embed="rId2" cstate="print">
            <a:lum bright="66000" contrast="-50000"/>
          </a:blip>
          <a:srcRect/>
          <a:stretch>
            <a:fillRect/>
          </a:stretch>
        </p:blipFill>
        <p:spPr bwMode="auto">
          <a:xfrm>
            <a:off x="611560" y="1052736"/>
            <a:ext cx="7943453" cy="5102528"/>
          </a:xfrm>
          <a:prstGeom prst="rect">
            <a:avLst/>
          </a:prstGeom>
          <a:noFill/>
        </p:spPr>
      </p:pic>
      <p:sp>
        <p:nvSpPr>
          <p:cNvPr id="2" name="1 Başlık"/>
          <p:cNvSpPr>
            <a:spLocks noGrp="1"/>
          </p:cNvSpPr>
          <p:nvPr>
            <p:ph type="title"/>
          </p:nvPr>
        </p:nvSpPr>
        <p:spPr>
          <a:xfrm>
            <a:off x="539552" y="548680"/>
            <a:ext cx="8229600" cy="1143000"/>
          </a:xfrm>
        </p:spPr>
        <p:txBody>
          <a:bodyPr>
            <a:normAutofit/>
          </a:bodyPr>
          <a:lstStyle/>
          <a:p>
            <a:r>
              <a:rPr lang="tr-TR" dirty="0" smtClean="0"/>
              <a:t>ABD, 1980 </a:t>
            </a:r>
            <a:r>
              <a:rPr lang="tr-TR" dirty="0" err="1" smtClean="0"/>
              <a:t>ler</a:t>
            </a:r>
            <a:r>
              <a:rPr lang="tr-TR" dirty="0" smtClean="0"/>
              <a:t>…</a:t>
            </a: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dirty="0" smtClean="0"/>
              <a:t>		</a:t>
            </a:r>
          </a:p>
          <a:p>
            <a:pPr>
              <a:buNone/>
            </a:pPr>
            <a:r>
              <a:rPr lang="tr-TR" dirty="0" smtClean="0"/>
              <a:t>		Yayınlarda </a:t>
            </a:r>
            <a:r>
              <a:rPr lang="tr-TR" dirty="0"/>
              <a:t>öncülüğü Amerika yapıyor. “Jogging”, “Sağlık için spor”, “</a:t>
            </a:r>
            <a:r>
              <a:rPr lang="tr-TR" dirty="0" err="1"/>
              <a:t>Aerobics</a:t>
            </a:r>
            <a:r>
              <a:rPr lang="tr-TR" dirty="0"/>
              <a:t>” başlıklı kitaplar büyük satışlar yapıyorlar. En çok satan kitaplarla yarışıyorlar. Özellikle, Dr. Cooper’ </a:t>
            </a:r>
            <a:r>
              <a:rPr lang="tr-TR" dirty="0" err="1"/>
              <a:t>ın</a:t>
            </a:r>
            <a:r>
              <a:rPr lang="tr-TR" dirty="0"/>
              <a:t> yazdığı “</a:t>
            </a:r>
            <a:r>
              <a:rPr lang="tr-TR" dirty="0" err="1"/>
              <a:t>Aerobics</a:t>
            </a:r>
            <a:r>
              <a:rPr lang="tr-TR" dirty="0"/>
              <a:t>”, “New </a:t>
            </a:r>
            <a:r>
              <a:rPr lang="tr-TR" dirty="0" err="1"/>
              <a:t>aerobics</a:t>
            </a:r>
            <a:r>
              <a:rPr lang="tr-TR" dirty="0"/>
              <a:t>”, “</a:t>
            </a:r>
            <a:r>
              <a:rPr lang="tr-TR" dirty="0" err="1"/>
              <a:t>Aerobicway</a:t>
            </a:r>
            <a:r>
              <a:rPr lang="tr-TR" dirty="0"/>
              <a:t>”, “</a:t>
            </a:r>
            <a:r>
              <a:rPr lang="tr-TR" dirty="0" err="1"/>
              <a:t>Aerobic</a:t>
            </a:r>
            <a:r>
              <a:rPr lang="tr-TR" dirty="0"/>
              <a:t> </a:t>
            </a:r>
            <a:r>
              <a:rPr lang="tr-TR" dirty="0" err="1"/>
              <a:t>for</a:t>
            </a:r>
            <a:r>
              <a:rPr lang="tr-TR" dirty="0"/>
              <a:t> </a:t>
            </a:r>
            <a:r>
              <a:rPr lang="tr-TR" dirty="0" err="1"/>
              <a:t>women</a:t>
            </a:r>
            <a:r>
              <a:rPr lang="tr-TR" dirty="0"/>
              <a:t>” isimli kitaplar çok sayıda baskı yapıyorlar. Fransa ve </a:t>
            </a:r>
            <a:r>
              <a:rPr lang="tr-TR" dirty="0" err="1"/>
              <a:t>İngilterede</a:t>
            </a:r>
            <a:r>
              <a:rPr lang="tr-TR" dirty="0"/>
              <a:t> yazılmış “Jogging” </a:t>
            </a:r>
            <a:r>
              <a:rPr lang="tr-TR" dirty="0" err="1"/>
              <a:t>kitaplarıda</a:t>
            </a:r>
            <a:r>
              <a:rPr lang="tr-TR" dirty="0"/>
              <a:t> çok sayıda alıcı buluyor. Ünlü yürüyüş dergisi "</a:t>
            </a:r>
            <a:r>
              <a:rPr lang="tr-TR" dirty="0" err="1"/>
              <a:t>Walking</a:t>
            </a:r>
            <a:r>
              <a:rPr lang="tr-TR" dirty="0"/>
              <a:t> Magazine”’ </a:t>
            </a:r>
            <a:r>
              <a:rPr lang="tr-TR" dirty="0" err="1"/>
              <a:t>nin</a:t>
            </a:r>
            <a:r>
              <a:rPr lang="tr-TR" dirty="0"/>
              <a:t> 1980’li yıllarda 300 binin üstünde sattığını görüyoruz.</a:t>
            </a:r>
          </a:p>
          <a:p>
            <a:endParaRPr lang="tr-TR" dirty="0"/>
          </a:p>
        </p:txBody>
      </p:sp>
      <p:sp>
        <p:nvSpPr>
          <p:cNvPr id="5" name="Altbilgi Yer Tutucusu 4"/>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lgili resim"/>
          <p:cNvPicPr>
            <a:picLocks noChangeAspect="1" noChangeArrowheads="1"/>
          </p:cNvPicPr>
          <p:nvPr/>
        </p:nvPicPr>
        <p:blipFill>
          <a:blip r:embed="rId2" cstate="print">
            <a:lum bright="66000" contrast="-50000"/>
          </a:blip>
          <a:srcRect/>
          <a:stretch>
            <a:fillRect/>
          </a:stretch>
        </p:blipFill>
        <p:spPr bwMode="auto">
          <a:xfrm>
            <a:off x="611560" y="1052736"/>
            <a:ext cx="7943453" cy="5102528"/>
          </a:xfrm>
          <a:prstGeom prst="rect">
            <a:avLst/>
          </a:prstGeom>
          <a:noFill/>
        </p:spPr>
      </p:pic>
      <p:sp>
        <p:nvSpPr>
          <p:cNvPr id="2" name="1 Başlık"/>
          <p:cNvSpPr>
            <a:spLocks noGrp="1"/>
          </p:cNvSpPr>
          <p:nvPr>
            <p:ph type="title"/>
          </p:nvPr>
        </p:nvSpPr>
        <p:spPr/>
        <p:txBody>
          <a:bodyPr/>
          <a:lstStyle/>
          <a:p>
            <a:r>
              <a:rPr lang="tr-TR" dirty="0" smtClean="0"/>
              <a:t>Avrupa…</a:t>
            </a:r>
            <a:endParaRPr lang="tr-TR" dirty="0"/>
          </a:p>
        </p:txBody>
      </p:sp>
      <p:sp>
        <p:nvSpPr>
          <p:cNvPr id="3" name="2 İçerik Yer Tutucusu"/>
          <p:cNvSpPr>
            <a:spLocks noGrp="1"/>
          </p:cNvSpPr>
          <p:nvPr>
            <p:ph idx="1"/>
          </p:nvPr>
        </p:nvSpPr>
        <p:spPr/>
        <p:txBody>
          <a:bodyPr/>
          <a:lstStyle/>
          <a:p>
            <a:pPr>
              <a:buNone/>
            </a:pPr>
            <a:r>
              <a:rPr lang="tr-TR" dirty="0" smtClean="0"/>
              <a:t>		Avrupa</a:t>
            </a:r>
            <a:r>
              <a:rPr lang="tr-TR" dirty="0"/>
              <a:t>’ da ise konunun önemi sanayi devriminin ardından gelişmeye, kavranmaya </a:t>
            </a:r>
            <a:r>
              <a:rPr lang="tr-TR" dirty="0" smtClean="0"/>
              <a:t>başlanıyor. </a:t>
            </a:r>
            <a:r>
              <a:rPr lang="tr-TR" dirty="0"/>
              <a:t>Aristokrasinin tekelindeki spor, burjuvazinin gelişimi ile birlikte, tüm kesimlere yayılmaya </a:t>
            </a:r>
            <a:r>
              <a:rPr lang="tr-TR" dirty="0" smtClean="0"/>
              <a:t>başlıyor. </a:t>
            </a:r>
            <a:r>
              <a:rPr lang="tr-TR" dirty="0"/>
              <a:t>Artık Avrupa’ da her fabrikanın bir spor kompleksi </a:t>
            </a:r>
            <a:r>
              <a:rPr lang="tr-TR" dirty="0" smtClean="0"/>
              <a:t>bulunmakta ve çalışanlar, </a:t>
            </a:r>
            <a:r>
              <a:rPr lang="tr-TR" dirty="0"/>
              <a:t>boş zamanlarında, aileleri ile birlikte, uzmanlar denetiminde spor </a:t>
            </a:r>
            <a:r>
              <a:rPr lang="tr-TR" dirty="0" smtClean="0"/>
              <a:t>yapmaktadırlar.</a:t>
            </a:r>
          </a:p>
          <a:p>
            <a:pPr>
              <a:buNone/>
            </a:pPr>
            <a:endParaRPr lang="tr-TR" dirty="0"/>
          </a:p>
          <a:p>
            <a:pPr>
              <a:buNone/>
            </a:pPr>
            <a:endParaRPr lang="tr-TR" dirty="0"/>
          </a:p>
        </p:txBody>
      </p:sp>
      <p:sp>
        <p:nvSpPr>
          <p:cNvPr id="5" name="Altbilgi Yer Tutucusu 4"/>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ttp://www.car-brand-names.com/wp-content/uploads/2015/05/Peugeot-symbol-3.jpg"/>
          <p:cNvPicPr>
            <a:picLocks noChangeAspect="1" noChangeArrowheads="1"/>
          </p:cNvPicPr>
          <p:nvPr/>
        </p:nvPicPr>
        <p:blipFill>
          <a:blip r:embed="rId2" cstate="print">
            <a:lum bright="59000" contrast="-64000"/>
          </a:blip>
          <a:srcRect/>
          <a:stretch>
            <a:fillRect/>
          </a:stretch>
        </p:blipFill>
        <p:spPr bwMode="auto">
          <a:xfrm>
            <a:off x="1763688" y="1772816"/>
            <a:ext cx="5789216" cy="4341912"/>
          </a:xfrm>
          <a:prstGeom prst="rect">
            <a:avLst/>
          </a:prstGeom>
          <a:noFill/>
        </p:spPr>
      </p:pic>
      <p:sp>
        <p:nvSpPr>
          <p:cNvPr id="2" name="1 Başlık"/>
          <p:cNvSpPr>
            <a:spLocks noGrp="1"/>
          </p:cNvSpPr>
          <p:nvPr>
            <p:ph type="title"/>
          </p:nvPr>
        </p:nvSpPr>
        <p:spPr/>
        <p:txBody>
          <a:bodyPr/>
          <a:lstStyle/>
          <a:p>
            <a:r>
              <a:rPr lang="tr-TR" dirty="0" smtClean="0"/>
              <a:t>Peugeot fabrika örneği…</a:t>
            </a:r>
            <a:endParaRPr lang="tr-TR" dirty="0"/>
          </a:p>
        </p:txBody>
      </p:sp>
      <p:sp>
        <p:nvSpPr>
          <p:cNvPr id="3" name="2 İçerik Yer Tutucusu"/>
          <p:cNvSpPr>
            <a:spLocks noGrp="1"/>
          </p:cNvSpPr>
          <p:nvPr>
            <p:ph idx="1"/>
          </p:nvPr>
        </p:nvSpPr>
        <p:spPr/>
        <p:txBody>
          <a:bodyPr/>
          <a:lstStyle/>
          <a:p>
            <a:pPr>
              <a:buNone/>
            </a:pPr>
            <a:r>
              <a:rPr lang="tr-TR" dirty="0" smtClean="0"/>
              <a:t>		</a:t>
            </a:r>
            <a:r>
              <a:rPr lang="tr-TR" dirty="0"/>
              <a:t>Burada en önemli noktalardan birisi, </a:t>
            </a:r>
            <a:r>
              <a:rPr lang="tr-TR" dirty="0" smtClean="0"/>
              <a:t>insanların </a:t>
            </a:r>
            <a:r>
              <a:rPr lang="tr-TR" dirty="0"/>
              <a:t>fiziksel etkinliklerinin arttırılması ile birlikte, diğer insanlara göre hareket azlığına yönelik hastalıklara yakalanma riskinin de azalmasıdır. Bu da sanayi sektöründe doğal olarak daha az işgücü ve işgünü kaybını beraberinde getirmektedir. Bunun sonucu da,  daha fazla üretimdir.</a:t>
            </a:r>
          </a:p>
          <a:p>
            <a:pPr>
              <a:buNone/>
            </a:pPr>
            <a:endParaRPr lang="tr-TR" dirty="0" smtClean="0"/>
          </a:p>
          <a:p>
            <a:pPr>
              <a:buNone/>
            </a:pPr>
            <a:endParaRPr lang="tr-TR" dirty="0"/>
          </a:p>
        </p:txBody>
      </p:sp>
      <p:sp>
        <p:nvSpPr>
          <p:cNvPr id="4" name="Altbilgi Yer Tutucusu 3"/>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70</Words>
  <Application>Microsoft Office PowerPoint</Application>
  <PresentationFormat>Ekran Gösterisi (4:3)</PresentationFormat>
  <Paragraphs>32</Paragraphs>
  <Slides>10</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Sağlık için Spor</vt:lpstr>
      <vt:lpstr>PowerPoint Sunusu</vt:lpstr>
      <vt:lpstr>PowerPoint Sunusu</vt:lpstr>
      <vt:lpstr>PowerPoint Sunusu</vt:lpstr>
      <vt:lpstr>PowerPoint Sunusu</vt:lpstr>
      <vt:lpstr>PowerPoint Sunusu</vt:lpstr>
      <vt:lpstr>ABD, 1980 ler…</vt:lpstr>
      <vt:lpstr>Avrupa…</vt:lpstr>
      <vt:lpstr>Peugeot fabrika örneği…</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için Spor</dc:title>
  <dc:creator>burcu</dc:creator>
  <cp:lastModifiedBy>BURCU</cp:lastModifiedBy>
  <cp:revision>3</cp:revision>
  <dcterms:created xsi:type="dcterms:W3CDTF">2018-04-02T07:41:10Z</dcterms:created>
  <dcterms:modified xsi:type="dcterms:W3CDTF">2020-05-08T20:13:24Z</dcterms:modified>
</cp:coreProperties>
</file>