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6" r:id="rId2"/>
    <p:sldMasterId id="2147483714" r:id="rId3"/>
  </p:sldMasterIdLst>
  <p:notesMasterIdLst>
    <p:notesMasterId r:id="rId15"/>
  </p:notesMasterIdLst>
  <p:sldIdLst>
    <p:sldId id="258" r:id="rId4"/>
    <p:sldId id="259" r:id="rId5"/>
    <p:sldId id="260" r:id="rId6"/>
    <p:sldId id="261" r:id="rId7"/>
    <p:sldId id="262" r:id="rId8"/>
    <p:sldId id="264" r:id="rId9"/>
    <p:sldId id="265" r:id="rId10"/>
    <p:sldId id="266" r:id="rId11"/>
    <p:sldId id="267" r:id="rId12"/>
    <p:sldId id="269"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varScale="1">
        <p:scale>
          <a:sx n="73" d="100"/>
          <a:sy n="73" d="100"/>
        </p:scale>
        <p:origin x="6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6A08C8-9DD2-423E-ABE4-21E5E2D41B8A}" type="datetimeFigureOut">
              <a:rPr lang="tr-TR" smtClean="0"/>
              <a:t>7.11.2022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B8D6B-A295-4F01-A8B5-1FF6A6FE22A6}" type="slidenum">
              <a:rPr lang="tr-TR" smtClean="0"/>
              <a:t>‹#›</a:t>
            </a:fld>
            <a:endParaRPr lang="tr-TR"/>
          </a:p>
        </p:txBody>
      </p:sp>
    </p:spTree>
    <p:extLst>
      <p:ext uri="{BB962C8B-B14F-4D97-AF65-F5344CB8AC3E}">
        <p14:creationId xmlns:p14="http://schemas.microsoft.com/office/powerpoint/2010/main" val="273068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1DD80A22-CDD6-4C8E-9598-974DDDF5F7FA}"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BFB6BC22-F54E-4117-B6E0-7E741A17DFE6}"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1638696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571821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B1B90BB2-25FD-4DBC-8DC5-6B4B5C3798C7}"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CAE118C-A6B4-4DE6-827A-E98C189530C4}"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612110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0633DB49-00FD-4805-8C14-7798BB45A985}"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62EBDF7-2C81-4713-9F3C-2DEE17D7457B}"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200" b="0" i="0" u="none" strike="noStrike" kern="1200" cap="none" spc="0" normalizeH="0" baseline="0" noProof="0" dirty="0">
                <a:ln>
                  <a:noFill/>
                </a:ln>
                <a:solidFill>
                  <a:srgbClr val="1E5155">
                    <a:lumMod val="40000"/>
                    <a:lumOff val="60000"/>
                  </a:srgbClr>
                </a:solidFill>
                <a:effectLst/>
                <a:uLnTx/>
                <a:uFillTx/>
                <a:latin typeface="Arial"/>
                <a:ea typeface="+mj-ea"/>
                <a:cs typeface="+mj-cs"/>
              </a:rPr>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200" b="0" i="0" u="none" strike="noStrike" kern="1200" cap="none" spc="0" normalizeH="0" baseline="0" noProof="0" dirty="0">
                <a:ln>
                  <a:noFill/>
                </a:ln>
                <a:solidFill>
                  <a:srgbClr val="1E5155">
                    <a:lumMod val="40000"/>
                    <a:lumOff val="60000"/>
                  </a:srgbClr>
                </a:solidFill>
                <a:effectLst/>
                <a:uLnTx/>
                <a:uFillTx/>
                <a:latin typeface="Arial"/>
                <a:ea typeface="+mj-ea"/>
                <a:cs typeface="+mj-cs"/>
              </a:rPr>
              <a:t>”</a:t>
            </a:r>
          </a:p>
        </p:txBody>
      </p:sp>
    </p:spTree>
    <p:extLst>
      <p:ext uri="{BB962C8B-B14F-4D97-AF65-F5344CB8AC3E}">
        <p14:creationId xmlns:p14="http://schemas.microsoft.com/office/powerpoint/2010/main" val="404831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AF07CB9-5DD3-40DA-AAE2-0DC395D2E085}"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F69DC46-68B7-4429-873A-A2A69B2017DE}"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1509532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4"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3357099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4"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3330430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B789B75-F563-434A-A828-7620231D4FDE}"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8929F2CD-665D-402A-B3B2-3D76EB4D8943}"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4222947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9415E9B7-80D7-4762-A873-AA6CD86BE728}"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E4F6FCE3-8671-4C6E-9E73-565A66D85DD2}"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993583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1DD80A22-CDD6-4C8E-9598-974DDDF5F7FA}" type="datetimeFigureOut">
              <a:rPr kumimoji="0" lang="tr-TR" sz="1000" b="0" i="0" u="none" strike="noStrike" kern="1200" cap="none" spc="0" normalizeH="0" baseline="0" noProof="0" smtClean="0">
                <a:ln>
                  <a:noFill/>
                </a:ln>
                <a:solidFill>
                  <a:prstClr val="white">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000" b="0" i="0" u="none" strike="noStrike" kern="1200" cap="none" spc="0" normalizeH="0" baseline="0" noProof="0">
              <a:ln>
                <a:noFill/>
              </a:ln>
              <a:solidFill>
                <a:prstClr val="white">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0" i="0" u="none" strike="noStrike" kern="1200" cap="none" spc="0" normalizeH="0" baseline="0" noProof="0">
              <a:ln>
                <a:noFill/>
              </a:ln>
              <a:solidFill>
                <a:prstClr val="white">
                  <a:alpha val="60000"/>
                </a:prstClr>
              </a:solidFill>
              <a:effectLst/>
              <a:uLnTx/>
              <a:uFillTx/>
              <a:latin typeface="Arial" charset="0"/>
              <a:ea typeface="+mn-ea"/>
              <a:cs typeface="Arial" charset="0"/>
            </a:endParaRP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BFB6BC22-F54E-4117-B6E0-7E741A17DFE6}"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960736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0F7334D-BAC6-4FC6-B704-6DFC336AF16C}"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5122A61-609A-4804-BCDF-A92890B2CC74}"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885294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0F7334D-BAC6-4FC6-B704-6DFC336AF16C}"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5122A61-609A-4804-BCDF-A92890B2CC74}"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40012826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6D26B33-D9EB-47B2-BB0E-EFF581527344}"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6F542E07-17F5-4B5D-96CE-3A16F78C8E90}"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451352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DD5751C-43F3-4994-92F0-F0E2E33CADC2}"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18B26B32-5D11-4A88-AAB4-FCD88DBCA155}"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11979364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8243181-0827-4D1D-A247-A94C2C579082}"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9" name="Slide Number Placeholder 8"/>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72F436E1-1BB9-42F0-9926-2C11D73C8648}"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380819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32D6140-57BA-45A3-95FE-E7454D7A420E}"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4" name="Footer Placeholder 3"/>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Slide Number Placeholder 4"/>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93256688-0899-4DCD-BE11-9B954914B82C}"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4145579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1AD9A8F-AE20-4879-AE20-A642A3E6A893}"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3" name="Footer Placeholder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1A290E39-DD07-4DB0-96C6-A7EA2345B5A1}"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666413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EF9EB2-A2F1-4830-AC7E-35599CBCBEA1}"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82F7B2D7-DC84-4864-B34A-A62AF72A37A7}"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13358456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615829A-4172-453C-A86C-EBD0F753A3C7}"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B2B807BC-2017-44EA-94DF-98D4A9AA9740}"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40603043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38397867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B90BB2-25FD-4DBC-8DC5-6B4B5C3798C7}"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CAE118C-A6B4-4DE6-827A-E98C189530C4}"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11859013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9600" b="0" i="0" u="none" strike="noStrike" kern="1200" cap="none" spc="0" normalizeH="0" baseline="0" noProof="0" dirty="0">
                <a:ln>
                  <a:noFill/>
                </a:ln>
                <a:solidFill>
                  <a:srgbClr val="B31166">
                    <a:lumMod val="60000"/>
                    <a:lumOff val="40000"/>
                  </a:srgbClr>
                </a:solidFill>
                <a:effectLst/>
                <a:uLnTx/>
                <a:uFillTx/>
                <a:latin typeface="Arial"/>
                <a:ea typeface="+mn-ea"/>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9600" b="0" i="0" u="none" strike="noStrike" kern="1200" cap="none" spc="0" normalizeH="0" baseline="0" noProof="0" dirty="0">
                <a:ln>
                  <a:noFill/>
                </a:ln>
                <a:solidFill>
                  <a:srgbClr val="B31166">
                    <a:lumMod val="60000"/>
                    <a:lumOff val="40000"/>
                  </a:srgbClr>
                </a:solidFill>
                <a:effectLst/>
                <a:uLnTx/>
                <a:uFillTx/>
                <a:latin typeface="Arial"/>
                <a:ea typeface="+mn-ea"/>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33DB49-00FD-4805-8C14-7798BB45A985}"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62EBDF7-2C81-4713-9F3C-2DEE17D7457B}"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1224748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66D26B33-D9EB-47B2-BB0E-EFF581527344}"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6F542E07-17F5-4B5D-96CE-3A16F78C8E90}"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24069191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AF07CB9-5DD3-40DA-AAE2-0DC395D2E085}"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F69DC46-68B7-4429-873A-A2A69B2017DE}"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1304616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9" name="Slide Number Placeholder 8"/>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473183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8" name="Footer Placeholder 7"/>
          <p:cNvSpPr>
            <a:spLocks noGrp="1"/>
          </p:cNvSpPr>
          <p:nvPr>
            <p:ph type="ftr" sz="quarter" idx="11"/>
          </p:nvPr>
        </p:nvSpPr>
        <p:spPr>
          <a:xfrm>
            <a:off x="561111" y="6391838"/>
            <a:ext cx="3644282" cy="304801"/>
          </a:xfr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9" name="Slide Number Placeholder 8"/>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9185341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B789B75-F563-434A-A828-7620231D4FDE}"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8929F2CD-665D-402A-B3B2-3D76EB4D8943}"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9892594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415E9B7-80D7-4762-A873-AA6CD86BE728}"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E4F6FCE3-8671-4C6E-9E73-565A66D85DD2}"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5175223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6"/>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D80A22-CDD6-4C8E-9598-974DDDF5F7FA}"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FB6BC22-F54E-4117-B6E0-7E741A17DFE6}"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21895113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0F7334D-BAC6-4FC6-B704-6DFC336AF16C}"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5122A61-609A-4804-BCDF-A92890B2CC74}"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4502592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D26B33-D9EB-47B2-BB0E-EFF581527344}"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F542E07-17F5-4B5D-96CE-3A16F78C8E90}"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22765786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DD5751C-43F3-4994-92F0-F0E2E33CADC2}"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Footer Placeholder 5"/>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9"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8B26B32-5D11-4A88-AAB4-FCD88DBCA155}"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39793981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6"/>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8243181-0827-4D1D-A247-A94C2C579082}"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9" name="Footer Placeholder 7"/>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11"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2F436E1-1BB9-42F0-9926-2C11D73C8648}"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282873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DD5751C-43F3-4994-92F0-F0E2E33CADC2}"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18B26B32-5D11-4A88-AAB4-FCD88DBCA155}"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42685968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p:txBody>
          <a:bodyPr/>
          <a:lstStyle/>
          <a:p>
            <a:r>
              <a:rPr lang="tr-TR" smtClean="0"/>
              <a:t>Asıl başlık stili için tıklatın</a:t>
            </a:r>
            <a:endParaRPr lang="en-US" dirty="0"/>
          </a:p>
        </p:txBody>
      </p:sp>
      <p:sp>
        <p:nvSpPr>
          <p:cNvPr id="4" name="Date Placeholder 2"/>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32D6140-57BA-45A3-95FE-E7454D7A420E}"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5" name="Footer Placeholder 3"/>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Slide Number Placeholder 4"/>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3256688-0899-4DCD-BE11-9B954914B82C}"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27740820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3" name="Date Placeholder 1"/>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1AD9A8F-AE20-4879-AE20-A642A3E6A893}"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4" name="Footer Placeholder 2"/>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5" name="Slide Number Placeholder 3"/>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A290E39-DD07-4DB0-96C6-A7EA2345B5A1}"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36857024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9EF9EB2-A2F1-4830-AC7E-35599CBCBEA1}"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Footer Placeholder 5"/>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8" name="Slide Number Placeholder 6"/>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2F7B2D7-DC84-4864-B34A-A62AF72A37A7}"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30942578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615829A-4172-453C-A86C-EBD0F753A3C7}"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Footer Placeholder 5"/>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2B807BC-2017-44EA-94DF-98D4A9AA9740}"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35088305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1B90BB2-25FD-4DBC-8DC5-6B4B5C3798C7}"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CAE118C-A6B4-4DE6-827A-E98C189530C4}"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6489840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6" name="TextBox 13"/>
          <p:cNvSpPr txBox="1"/>
          <p:nvPr/>
        </p:nvSpPr>
        <p:spPr>
          <a:xfrm>
            <a:off x="2466975" y="647700"/>
            <a:ext cx="609600" cy="585788"/>
          </a:xfrm>
          <a:prstGeom prst="rect">
            <a:avLst/>
          </a:prstGeo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Arial" charset="0"/>
              </a:rPr>
              <a:t>“</a:t>
            </a:r>
          </a:p>
        </p:txBody>
      </p:sp>
      <p:sp>
        <p:nvSpPr>
          <p:cNvPr id="7" name="TextBox 14"/>
          <p:cNvSpPr txBox="1"/>
          <p:nvPr/>
        </p:nvSpPr>
        <p:spPr>
          <a:xfrm>
            <a:off x="11114088" y="2905125"/>
            <a:ext cx="609600" cy="584200"/>
          </a:xfrm>
          <a:prstGeom prst="rect">
            <a:avLst/>
          </a:prstGeo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Arial" charset="0"/>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4"/>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633DB49-00FD-4805-8C14-7798BB45A985}"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9" name="Footer Placeholder 4"/>
          <p:cNvSpPr>
            <a:spLocks noGrp="1"/>
          </p:cNvSpPr>
          <p:nvPr>
            <p:ph type="ftr" sz="quarter" idx="15"/>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62EBDF7-2C81-4713-9F3C-2DEE17D7457B}"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40922312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AF07CB9-5DD3-40DA-AAE2-0DC395D2E085}"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Footer Placeholder 5"/>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F69DC46-68B7-4429-873A-A2A69B2017DE}"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42207816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6" name="TextBox 16"/>
          <p:cNvSpPr txBox="1"/>
          <p:nvPr/>
        </p:nvSpPr>
        <p:spPr>
          <a:xfrm>
            <a:off x="2466975" y="647700"/>
            <a:ext cx="609600" cy="585788"/>
          </a:xfrm>
          <a:prstGeom prst="rect">
            <a:avLst/>
          </a:prstGeo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Arial" charset="0"/>
              </a:rPr>
              <a:t>“</a:t>
            </a:r>
          </a:p>
        </p:txBody>
      </p:sp>
      <p:sp>
        <p:nvSpPr>
          <p:cNvPr id="7" name="TextBox 17"/>
          <p:cNvSpPr txBox="1"/>
          <p:nvPr/>
        </p:nvSpPr>
        <p:spPr>
          <a:xfrm>
            <a:off x="11114088" y="2905125"/>
            <a:ext cx="609600" cy="584200"/>
          </a:xfrm>
          <a:prstGeom prst="rect">
            <a:avLst/>
          </a:prstGeo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A53010"/>
                </a:solidFill>
                <a:effectLst/>
                <a:uLnTx/>
                <a:uFillTx/>
                <a:latin typeface="Arial"/>
                <a:ea typeface="+mn-ea"/>
                <a:cs typeface="Arial" charset="0"/>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8" name="Date Placeholder 4"/>
          <p:cNvSpPr>
            <a:spLocks noGrp="1"/>
          </p:cNvSpPr>
          <p:nvPr>
            <p:ph type="dt" sz="half" idx="14"/>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7518A99-6530-4ED6-B4EC-4A412A4C281D}"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9" name="Footer Placeholder 5"/>
          <p:cNvSpPr>
            <a:spLocks noGrp="1"/>
          </p:cNvSpPr>
          <p:nvPr>
            <p:ph type="ftr" sz="quarter" idx="15"/>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1EA8DE2-C4A8-4612-ACAE-8A8A1DAF565B}"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1519930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4"/>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BE60FBA-CB6A-42F5-A797-F87BA74EBDC8}"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Footer Placeholder 5"/>
          <p:cNvSpPr>
            <a:spLocks noGrp="1"/>
          </p:cNvSpPr>
          <p:nvPr>
            <p:ph type="ftr" sz="quarter" idx="15"/>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12382DB-8591-4CA6-84DD-B5DF2A79A5DB}"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5823142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B789B75-F563-434A-A828-7620231D4FDE}"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F2CD-665D-402A-B3B2-3D76EB4D8943}"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124386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08243181-0827-4D1D-A247-A94C2C579082}"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9" name="Slide Number Placeholder 8"/>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72F436E1-1BB9-42F0-9926-2C11D73C8648}"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385308142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415E9B7-80D7-4762-A873-AA6CD86BE728}"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4F6FCE3-8671-4C6E-9E73-565A66D85DD2}"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4246406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32D6140-57BA-45A3-95FE-E7454D7A420E}"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3"/>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4"/>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93256688-0899-4DCD-BE11-9B954914B82C}"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2678697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61AD9A8F-AE20-4879-AE20-A642A3E6A893}"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1A290E39-DD07-4DB0-96C6-A7EA2345B5A1}"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795666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99EF9EB2-A2F1-4830-AC7E-35599CBCBEA1}"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82F7B2D7-DC84-4864-B34A-A62AF72A37A7}"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2713201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4615829A-4172-453C-A86C-EBD0F753A3C7}"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B2B807BC-2017-44EA-94DF-98D4A9AA9740}"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320537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jpe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theme" Target="../theme/theme3.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100" b="0" i="0" u="none" strike="noStrike" kern="1200" cap="none" spc="0" normalizeH="0" baseline="0" noProof="0" smtClean="0">
                <a:ln>
                  <a:noFill/>
                </a:ln>
                <a:solidFill>
                  <a:prstClr val="white">
                    <a:tint val="75000"/>
                    <a:alpha val="60000"/>
                  </a:prstClr>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7.11.2022</a:t>
            </a:fld>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100" b="0" i="0" u="none" strike="noStrike" kern="1200" cap="none" spc="0" normalizeH="0" baseline="0" noProof="0">
              <a:ln>
                <a:noFill/>
              </a:ln>
              <a:solidFill>
                <a:prstClr val="white">
                  <a:tint val="75000"/>
                  <a:alpha val="60000"/>
                </a:prstClr>
              </a:solidFill>
              <a:effectLst/>
              <a:uLnTx/>
              <a:uFillTx/>
              <a:latin typeface="Arial" charset="0"/>
              <a:ea typeface="+mn-ea"/>
              <a:cs typeface="Arial" charset="0"/>
            </a:endParaRP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tint val="75000"/>
                  </a:prstClr>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tint val="75000"/>
                </a:prstClr>
              </a:solidFill>
              <a:effectLst/>
              <a:uLnTx/>
              <a:uFillTx/>
              <a:latin typeface="Arial" charset="0"/>
              <a:ea typeface="+mn-ea"/>
              <a:cs typeface="Arial" charset="0"/>
            </a:endParaRPr>
          </a:p>
        </p:txBody>
      </p:sp>
    </p:spTree>
    <p:extLst>
      <p:ext uri="{BB962C8B-B14F-4D97-AF65-F5344CB8AC3E}">
        <p14:creationId xmlns:p14="http://schemas.microsoft.com/office/powerpoint/2010/main" val="293937918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B045446-CA07-46AB-AE83-CC45BC256E10}" type="datetimeFigureOut">
              <a:rPr kumimoji="0" lang="tr-TR" sz="1000" b="1" i="0" u="none" strike="noStrike" kern="1200" cap="none" spc="0" normalizeH="0" baseline="0" noProof="0" smtClean="0">
                <a:ln>
                  <a:noFill/>
                </a:ln>
                <a:solidFill>
                  <a:srgbClr val="B31166"/>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7.11.2022</a:t>
            </a:fld>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000" b="1" i="0" u="none" strike="noStrike" kern="1200" cap="none" spc="0" normalizeH="0" baseline="0" noProof="0">
              <a:ln>
                <a:noFill/>
              </a:ln>
              <a:solidFill>
                <a:srgbClr val="B31166"/>
              </a:solidFill>
              <a:effectLst/>
              <a:uLnTx/>
              <a:uFillTx/>
              <a:latin typeface="Arial" charset="0"/>
              <a:ea typeface="+mn-ea"/>
              <a:cs typeface="Arial" charset="0"/>
            </a:endParaRP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D8570BC-4D3E-4D75-8A3E-C2DCDDF046CE}" type="slidenum">
              <a:rPr kumimoji="0" lang="tr-TR" sz="2800" b="0" i="0" u="none" strike="noStrike" kern="1200" cap="none" spc="0" normalizeH="0" baseline="0" noProof="0" smtClean="0">
                <a:ln>
                  <a:noFill/>
                </a:ln>
                <a:solidFill>
                  <a:prstClr val="white"/>
                </a:solidFill>
                <a:effectLst/>
                <a:uLnTx/>
                <a:uFillTx/>
                <a:latin typeface="Arial"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tr-TR" sz="2800" b="0" i="0" u="none" strike="noStrike" kern="1200" cap="none" spc="0" normalizeH="0" baseline="0" noProof="0">
              <a:ln>
                <a:noFill/>
              </a:ln>
              <a:solidFill>
                <a:prstClr val="white"/>
              </a:solidFill>
              <a:effectLst/>
              <a:uLnTx/>
              <a:uFillTx/>
              <a:latin typeface="Arial" charset="0"/>
              <a:ea typeface="+mn-ea"/>
              <a:cs typeface="Arial" charset="0"/>
            </a:endParaRPr>
          </a:p>
        </p:txBody>
      </p:sp>
    </p:spTree>
    <p:extLst>
      <p:ext uri="{BB962C8B-B14F-4D97-AF65-F5344CB8AC3E}">
        <p14:creationId xmlns:p14="http://schemas.microsoft.com/office/powerpoint/2010/main" val="282804316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p:cNvSpPr>
            <p:nvPr/>
          </p:nvSpPr>
          <p:spPr bwMode="auto">
            <a:xfrm>
              <a:off x="2487613" y="2284222"/>
              <a:ext cx="85200" cy="534098"/>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7" name="Freeform 12"/>
            <p:cNvSpPr>
              <a:spLocks/>
            </p:cNvSpPr>
            <p:nvPr/>
          </p:nvSpPr>
          <p:spPr bwMode="auto">
            <a:xfrm>
              <a:off x="2597156" y="2779108"/>
              <a:ext cx="550418" cy="1978191"/>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8" name="Freeform 13"/>
            <p:cNvSpPr>
              <a:spLocks/>
            </p:cNvSpPr>
            <p:nvPr/>
          </p:nvSpPr>
          <p:spPr bwMode="auto">
            <a:xfrm>
              <a:off x="3174622" y="4730255"/>
              <a:ext cx="519314" cy="1210171"/>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9" name="Freeform 14"/>
            <p:cNvSpPr>
              <a:spLocks/>
            </p:cNvSpPr>
            <p:nvPr/>
          </p:nvSpPr>
          <p:spPr bwMode="auto">
            <a:xfrm>
              <a:off x="3305804" y="5630785"/>
              <a:ext cx="146057" cy="309641"/>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0" name="Freeform 15"/>
            <p:cNvSpPr>
              <a:spLocks/>
            </p:cNvSpPr>
            <p:nvPr/>
          </p:nvSpPr>
          <p:spPr bwMode="auto">
            <a:xfrm>
              <a:off x="2572813" y="2818321"/>
              <a:ext cx="700533" cy="2834099"/>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1" name="Freeform 16"/>
            <p:cNvSpPr>
              <a:spLocks/>
            </p:cNvSpPr>
            <p:nvPr/>
          </p:nvSpPr>
          <p:spPr bwMode="auto">
            <a:xfrm>
              <a:off x="2506546" y="285750"/>
              <a:ext cx="90610" cy="2493358"/>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2" name="Freeform 17"/>
            <p:cNvSpPr>
              <a:spLocks/>
            </p:cNvSpPr>
            <p:nvPr/>
          </p:nvSpPr>
          <p:spPr bwMode="auto">
            <a:xfrm>
              <a:off x="2553880" y="2599273"/>
              <a:ext cx="67619" cy="420517"/>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3" name="Freeform 18"/>
            <p:cNvSpPr>
              <a:spLocks/>
            </p:cNvSpPr>
            <p:nvPr/>
          </p:nvSpPr>
          <p:spPr bwMode="auto">
            <a:xfrm>
              <a:off x="3143518" y="4757298"/>
              <a:ext cx="162286" cy="873487"/>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4" name="Freeform 19"/>
            <p:cNvSpPr>
              <a:spLocks/>
            </p:cNvSpPr>
            <p:nvPr/>
          </p:nvSpPr>
          <p:spPr bwMode="auto">
            <a:xfrm>
              <a:off x="3147575" y="1282282"/>
              <a:ext cx="1768913" cy="3447973"/>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5" name="Freeform 20"/>
            <p:cNvSpPr>
              <a:spLocks/>
            </p:cNvSpPr>
            <p:nvPr/>
          </p:nvSpPr>
          <p:spPr bwMode="auto">
            <a:xfrm>
              <a:off x="3273346" y="5652419"/>
              <a:ext cx="137943" cy="288007"/>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6" name="Freeform 21"/>
            <p:cNvSpPr>
              <a:spLocks/>
            </p:cNvSpPr>
            <p:nvPr/>
          </p:nvSpPr>
          <p:spPr bwMode="auto">
            <a:xfrm>
              <a:off x="3143518" y="4655887"/>
              <a:ext cx="31104" cy="189300"/>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57" name="Freeform 22"/>
            <p:cNvSpPr>
              <a:spLocks/>
            </p:cNvSpPr>
            <p:nvPr/>
          </p:nvSpPr>
          <p:spPr bwMode="auto">
            <a:xfrm>
              <a:off x="3211137" y="5410385"/>
              <a:ext cx="204209" cy="530041"/>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grpSp>
      <p:grpSp>
        <p:nvGrpSpPr>
          <p:cNvPr id="1027" name="Group 9"/>
          <p:cNvGrpSpPr>
            <a:grpSpLocks/>
          </p:cNvGrpSpPr>
          <p:nvPr/>
        </p:nvGrpSpPr>
        <p:grpSpPr bwMode="auto">
          <a:xfrm>
            <a:off x="26988" y="0"/>
            <a:ext cx="2357437" cy="6853238"/>
            <a:chOff x="6627813" y="194833"/>
            <a:chExt cx="1952625" cy="5678918"/>
          </a:xfrm>
        </p:grpSpPr>
        <p:sp>
          <p:nvSpPr>
            <p:cNvPr id="1034" name="Freeform 27"/>
            <p:cNvSpPr>
              <a:spLocks/>
            </p:cNvSpPr>
            <p:nvPr/>
          </p:nvSpPr>
          <p:spPr bwMode="auto">
            <a:xfrm>
              <a:off x="6627813" y="194833"/>
              <a:ext cx="408933" cy="3646504"/>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35" name="Freeform 28"/>
            <p:cNvSpPr>
              <a:spLocks/>
            </p:cNvSpPr>
            <p:nvPr/>
          </p:nvSpPr>
          <p:spPr bwMode="auto">
            <a:xfrm>
              <a:off x="7061730" y="3771618"/>
              <a:ext cx="349763" cy="1310216"/>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36" name="Freeform 29"/>
            <p:cNvSpPr>
              <a:spLocks/>
            </p:cNvSpPr>
            <p:nvPr/>
          </p:nvSpPr>
          <p:spPr bwMode="auto">
            <a:xfrm>
              <a:off x="7439105" y="5052893"/>
              <a:ext cx="357653" cy="82085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37" name="Freeform 30"/>
            <p:cNvSpPr>
              <a:spLocks/>
            </p:cNvSpPr>
            <p:nvPr/>
          </p:nvSpPr>
          <p:spPr bwMode="auto">
            <a:xfrm>
              <a:off x="7036746" y="3811082"/>
              <a:ext cx="457585" cy="1853508"/>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38" name="Freeform 31"/>
            <p:cNvSpPr>
              <a:spLocks/>
            </p:cNvSpPr>
            <p:nvPr/>
          </p:nvSpPr>
          <p:spPr bwMode="auto">
            <a:xfrm>
              <a:off x="6993355" y="1263001"/>
              <a:ext cx="144639" cy="2508617"/>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39" name="Freeform 32"/>
            <p:cNvSpPr>
              <a:spLocks/>
            </p:cNvSpPr>
            <p:nvPr/>
          </p:nvSpPr>
          <p:spPr bwMode="auto">
            <a:xfrm>
              <a:off x="7525889" y="5640911"/>
              <a:ext cx="111767" cy="232840"/>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0" name="Freeform 33"/>
            <p:cNvSpPr>
              <a:spLocks/>
            </p:cNvSpPr>
            <p:nvPr/>
          </p:nvSpPr>
          <p:spPr bwMode="auto">
            <a:xfrm>
              <a:off x="7020967" y="3599290"/>
              <a:ext cx="68375" cy="423584"/>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1" name="Freeform 34"/>
            <p:cNvSpPr>
              <a:spLocks/>
            </p:cNvSpPr>
            <p:nvPr/>
          </p:nvSpPr>
          <p:spPr bwMode="auto">
            <a:xfrm>
              <a:off x="7411493" y="2802110"/>
              <a:ext cx="1168945" cy="2250783"/>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2" name="Freeform 35"/>
            <p:cNvSpPr>
              <a:spLocks/>
            </p:cNvSpPr>
            <p:nvPr/>
          </p:nvSpPr>
          <p:spPr bwMode="auto">
            <a:xfrm>
              <a:off x="7494331" y="5664590"/>
              <a:ext cx="99932" cy="209161"/>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3" name="Freeform 36"/>
            <p:cNvSpPr>
              <a:spLocks/>
            </p:cNvSpPr>
            <p:nvPr/>
          </p:nvSpPr>
          <p:spPr bwMode="auto">
            <a:xfrm>
              <a:off x="7411493" y="5081833"/>
              <a:ext cx="114396" cy="559078"/>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4" name="Freeform 37"/>
            <p:cNvSpPr>
              <a:spLocks/>
            </p:cNvSpPr>
            <p:nvPr/>
          </p:nvSpPr>
          <p:spPr bwMode="auto">
            <a:xfrm>
              <a:off x="7411493" y="4977910"/>
              <a:ext cx="32872" cy="189429"/>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1045" name="Freeform 38"/>
            <p:cNvSpPr>
              <a:spLocks/>
            </p:cNvSpPr>
            <p:nvPr/>
          </p:nvSpPr>
          <p:spPr bwMode="auto">
            <a:xfrm>
              <a:off x="7439105" y="5434381"/>
              <a:ext cx="174882" cy="439370"/>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Arial" charset="0"/>
                <a:ea typeface="+mn-ea"/>
                <a:cs typeface="Arial" charset="0"/>
              </a:endParaRPr>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başlık stili için tıklatın</a:t>
            </a:r>
            <a:endParaRPr lang="en-US" smtClean="0"/>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B045446-CA07-46AB-AE83-CC45BC256E10}" type="datetimeFigureOut">
              <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7.11.2022</a:t>
            </a:fld>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a:ea typeface="+mn-ea"/>
              <a:cs typeface="+mn-cs"/>
            </a:endParaRPr>
          </a:p>
        </p:txBody>
      </p:sp>
      <p:sp>
        <p:nvSpPr>
          <p:cNvPr id="6" name="Slide Number Placeholder 5"/>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a:solidFill>
                  <a:srgbClr val="FEFFFF"/>
                </a:solidFill>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D8570BC-4D3E-4D75-8A3E-C2DCDDF046CE}" type="slidenum">
              <a:rPr kumimoji="0" lang="tr-TR" sz="2000" b="0" i="0" u="none" strike="noStrike" kern="1200" cap="none" spc="0" normalizeH="0" baseline="0" noProof="0">
                <a:ln>
                  <a:noFill/>
                </a:ln>
                <a:solidFill>
                  <a:srgbClr val="FEFFFF"/>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a:ea typeface="+mn-ea"/>
              <a:cs typeface="+mn-cs"/>
            </a:endParaRPr>
          </a:p>
        </p:txBody>
      </p:sp>
    </p:spTree>
    <p:extLst>
      <p:ext uri="{BB962C8B-B14F-4D97-AF65-F5344CB8AC3E}">
        <p14:creationId xmlns:p14="http://schemas.microsoft.com/office/powerpoint/2010/main" val="114502582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Unvan 1"/>
          <p:cNvSpPr>
            <a:spLocks noGrp="1"/>
          </p:cNvSpPr>
          <p:nvPr>
            <p:ph type="title"/>
          </p:nvPr>
        </p:nvSpPr>
        <p:spPr>
          <a:xfrm>
            <a:off x="2006671" y="2684344"/>
            <a:ext cx="8910637" cy="1281113"/>
          </a:xfrm>
        </p:spPr>
        <p:txBody>
          <a:bodyPr/>
          <a:lstStyle/>
          <a:p>
            <a:pPr eaLnBrk="1" hangingPunct="1"/>
            <a:r>
              <a:rPr lang="tr-TR" sz="6600" b="1" dirty="0" smtClean="0">
                <a:latin typeface="Times New Roman" pitchFamily="18" charset="0"/>
              </a:rPr>
              <a:t>KAVRAM NEDİR?</a:t>
            </a:r>
          </a:p>
        </p:txBody>
      </p:sp>
    </p:spTree>
    <p:extLst>
      <p:ext uri="{BB962C8B-B14F-4D97-AF65-F5344CB8AC3E}">
        <p14:creationId xmlns:p14="http://schemas.microsoft.com/office/powerpoint/2010/main" val="1127502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İçerik Yer Tutucusu 2"/>
          <p:cNvSpPr>
            <a:spLocks noGrp="1"/>
          </p:cNvSpPr>
          <p:nvPr>
            <p:ph idx="1"/>
          </p:nvPr>
        </p:nvSpPr>
        <p:spPr>
          <a:xfrm>
            <a:off x="1404938" y="2133600"/>
            <a:ext cx="10550525" cy="3778250"/>
          </a:xfrm>
        </p:spPr>
        <p:txBody>
          <a:bodyPr/>
          <a:lstStyle/>
          <a:p>
            <a:pPr marL="0" indent="0" eaLnBrk="1" hangingPunct="1">
              <a:buFont typeface="Wingdings 3" pitchFamily="18" charset="2"/>
              <a:buNone/>
            </a:pPr>
            <a:r>
              <a:rPr lang="tr-TR" sz="3600" smtClean="0">
                <a:latin typeface="Californian FB" pitchFamily="18" charset="0"/>
              </a:rPr>
              <a:t>		</a:t>
            </a:r>
            <a:r>
              <a:rPr lang="tr-TR" sz="2800" smtClean="0">
                <a:solidFill>
                  <a:schemeClr val="tx1"/>
                </a:solidFill>
                <a:latin typeface="Times New Roman" pitchFamily="18" charset="0"/>
              </a:rPr>
              <a:t>Kavram yanılgılarının en önemli özelliği öğrenciler için bir bilgi niteliği taşımaları ve öğrencilerin bunları diğer bilgilerden farklı görmemesidir. </a:t>
            </a:r>
          </a:p>
        </p:txBody>
      </p:sp>
      <p:pic>
        <p:nvPicPr>
          <p:cNvPr id="3" name="Picture 2"/>
          <p:cNvPicPr>
            <a:picLocks noChangeAspect="1" noChangeArrowheads="1"/>
          </p:cNvPicPr>
          <p:nvPr/>
        </p:nvPicPr>
        <p:blipFill>
          <a:blip r:embed="rId2"/>
          <a:srcRect/>
          <a:stretch>
            <a:fillRect/>
          </a:stretch>
        </p:blipFill>
        <p:spPr bwMode="auto">
          <a:xfrm>
            <a:off x="10236035" y="704850"/>
            <a:ext cx="1047750" cy="1428750"/>
          </a:xfrm>
          <a:prstGeom prst="rect">
            <a:avLst/>
          </a:prstGeom>
          <a:noFill/>
          <a:ln w="9525">
            <a:noFill/>
            <a:miter lim="800000"/>
            <a:headEnd/>
            <a:tailEnd/>
          </a:ln>
        </p:spPr>
      </p:pic>
    </p:spTree>
    <p:extLst>
      <p:ext uri="{BB962C8B-B14F-4D97-AF65-F5344CB8AC3E}">
        <p14:creationId xmlns:p14="http://schemas.microsoft.com/office/powerpoint/2010/main" val="2496639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Unvan 1"/>
          <p:cNvSpPr>
            <a:spLocks noGrp="1"/>
          </p:cNvSpPr>
          <p:nvPr>
            <p:ph type="title"/>
          </p:nvPr>
        </p:nvSpPr>
        <p:spPr>
          <a:xfrm>
            <a:off x="1228725" y="173038"/>
            <a:ext cx="10821988" cy="1281112"/>
          </a:xfrm>
        </p:spPr>
        <p:txBody>
          <a:bodyPr/>
          <a:lstStyle/>
          <a:p>
            <a:pPr eaLnBrk="1" hangingPunct="1"/>
            <a:r>
              <a:rPr lang="tr-TR" dirty="0" smtClean="0">
                <a:solidFill>
                  <a:schemeClr val="tx1"/>
                </a:solidFill>
                <a:latin typeface="Times New Roman" pitchFamily="18" charset="0"/>
              </a:rPr>
              <a:t>Öğrencilerin Fen Öğrenmesini Etkileyen Faktörler</a:t>
            </a:r>
          </a:p>
        </p:txBody>
      </p:sp>
      <p:sp>
        <p:nvSpPr>
          <p:cNvPr id="32770" name="İçerik Yer Tutucusu 2"/>
          <p:cNvSpPr>
            <a:spLocks noGrp="1"/>
          </p:cNvSpPr>
          <p:nvPr>
            <p:ph idx="1"/>
          </p:nvPr>
        </p:nvSpPr>
        <p:spPr>
          <a:xfrm>
            <a:off x="1460500" y="1724025"/>
            <a:ext cx="10275888" cy="4029075"/>
          </a:xfrm>
        </p:spPr>
        <p:txBody>
          <a:bodyPr/>
          <a:lstStyle/>
          <a:p>
            <a:pPr eaLnBrk="1" hangingPunct="1"/>
            <a:r>
              <a:rPr lang="tr-TR" sz="2800" dirty="0" smtClean="0">
                <a:solidFill>
                  <a:schemeClr val="tx1"/>
                </a:solidFill>
                <a:latin typeface="Times New Roman" pitchFamily="18" charset="0"/>
              </a:rPr>
              <a:t>Öğrenci karakterleri ve yaşantıları (önceki tecrübeler, kültürel ve sosyal yaşantılar, fiziksel ve duygusal sağlık durumları vb.) </a:t>
            </a:r>
          </a:p>
          <a:p>
            <a:pPr eaLnBrk="1" hangingPunct="1"/>
            <a:r>
              <a:rPr lang="tr-TR" sz="2800" dirty="0" smtClean="0">
                <a:solidFill>
                  <a:schemeClr val="tx1"/>
                </a:solidFill>
                <a:latin typeface="Times New Roman" pitchFamily="18" charset="0"/>
              </a:rPr>
              <a:t> Öğretmen karakterleri ve yöntemleri </a:t>
            </a:r>
          </a:p>
          <a:p>
            <a:pPr eaLnBrk="1" hangingPunct="1"/>
            <a:r>
              <a:rPr lang="tr-TR" sz="2800" dirty="0" smtClean="0">
                <a:solidFill>
                  <a:schemeClr val="tx1"/>
                </a:solidFill>
                <a:latin typeface="Times New Roman" pitchFamily="18" charset="0"/>
              </a:rPr>
              <a:t> Öğrenme ortamı ve kaynakları </a:t>
            </a:r>
          </a:p>
          <a:p>
            <a:pPr eaLnBrk="1" hangingPunct="1">
              <a:buFont typeface="Wingdings 3" pitchFamily="18" charset="2"/>
              <a:buNone/>
            </a:pPr>
            <a:r>
              <a:rPr lang="tr-TR" sz="2000" dirty="0" smtClean="0">
                <a:latin typeface="Californian FB" pitchFamily="18" charset="0"/>
              </a:rPr>
              <a:t>	</a:t>
            </a:r>
            <a:r>
              <a:rPr lang="tr-TR" sz="2000" dirty="0" smtClean="0">
                <a:latin typeface="Arial" charset="0"/>
              </a:rPr>
              <a:t>		</a:t>
            </a:r>
            <a:r>
              <a:rPr lang="tr-TR" sz="2800" dirty="0" smtClean="0">
                <a:solidFill>
                  <a:schemeClr val="tx1"/>
                </a:solidFill>
                <a:latin typeface="Times New Roman" pitchFamily="18" charset="0"/>
              </a:rPr>
              <a:t>Yukarıda sıralanan değişkenlerin olumsuz örnekleri, öğrencilerin fen konuları ile ilgili yanlış kavramlar geliştirmelerine yol açar. </a:t>
            </a:r>
          </a:p>
        </p:txBody>
      </p:sp>
    </p:spTree>
    <p:extLst>
      <p:ext uri="{BB962C8B-B14F-4D97-AF65-F5344CB8AC3E}">
        <p14:creationId xmlns:p14="http://schemas.microsoft.com/office/powerpoint/2010/main" val="2521356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eaLnBrk="1" hangingPunct="1">
              <a:buFont typeface="Wingdings 3" pitchFamily="18" charset="2"/>
              <a:buNone/>
            </a:pPr>
            <a:r>
              <a:rPr lang="tr-TR" altLang="nl-NL" sz="3200" dirty="0" smtClean="0">
                <a:latin typeface="Californian FB" pitchFamily="18" charset="0"/>
              </a:rPr>
              <a:t>		</a:t>
            </a:r>
            <a:r>
              <a:rPr lang="tr-TR" altLang="nl-NL" sz="3200" b="1" dirty="0" smtClean="0">
                <a:solidFill>
                  <a:schemeClr val="tx1"/>
                </a:solidFill>
                <a:latin typeface="Times New Roman" pitchFamily="18" charset="0"/>
              </a:rPr>
              <a:t>Kavram;</a:t>
            </a:r>
          </a:p>
          <a:p>
            <a:pPr marL="0" indent="0" eaLnBrk="1" hangingPunct="1"/>
            <a:r>
              <a:rPr lang="tr-TR" altLang="nl-NL" sz="2800" dirty="0" smtClean="0">
                <a:solidFill>
                  <a:schemeClr val="tx1"/>
                </a:solidFill>
                <a:latin typeface="Times New Roman" pitchFamily="18" charset="0"/>
              </a:rPr>
              <a:t>Çevremizdeki </a:t>
            </a:r>
            <a:r>
              <a:rPr lang="nl-NL" altLang="nl-NL" sz="2800" dirty="0" smtClean="0">
                <a:solidFill>
                  <a:schemeClr val="tx1"/>
                </a:solidFill>
                <a:latin typeface="Times New Roman" pitchFamily="18" charset="0"/>
              </a:rPr>
              <a:t>o</a:t>
            </a:r>
            <a:r>
              <a:rPr lang="tr-TR" altLang="nl-NL" sz="2800" dirty="0" err="1" smtClean="0">
                <a:solidFill>
                  <a:schemeClr val="tx1"/>
                </a:solidFill>
                <a:latin typeface="Times New Roman" pitchFamily="18" charset="0"/>
              </a:rPr>
              <a:t>lay</a:t>
            </a:r>
            <a:r>
              <a:rPr lang="nl-NL" altLang="nl-NL" sz="2800" dirty="0" smtClean="0">
                <a:solidFill>
                  <a:schemeClr val="tx1"/>
                </a:solidFill>
                <a:latin typeface="Times New Roman" pitchFamily="18" charset="0"/>
              </a:rPr>
              <a:t> </a:t>
            </a:r>
            <a:r>
              <a:rPr lang="tr-TR" altLang="nl-NL" sz="2800" dirty="0" smtClean="0">
                <a:solidFill>
                  <a:schemeClr val="tx1"/>
                </a:solidFill>
                <a:latin typeface="Times New Roman" pitchFamily="18" charset="0"/>
              </a:rPr>
              <a:t>ve objeleri benzerlik ve farklılıklarına göre gruplandırdığımızda o gruba verdiğimiz isimdir. </a:t>
            </a:r>
            <a:r>
              <a:rPr lang="tr-TR" sz="2800" dirty="0" smtClean="0">
                <a:solidFill>
                  <a:schemeClr val="tx1"/>
                </a:solidFill>
                <a:latin typeface="Times New Roman" pitchFamily="18" charset="0"/>
              </a:rPr>
              <a:t> Kavramlar, soyuttur ve gerçek dünyada yoktur.</a:t>
            </a:r>
            <a:endParaRPr lang="tr-TR" altLang="nl-NL" sz="2800" dirty="0" smtClean="0">
              <a:solidFill>
                <a:schemeClr val="tx1"/>
              </a:solidFill>
              <a:latin typeface="Times New Roman" pitchFamily="18" charset="0"/>
            </a:endParaRPr>
          </a:p>
          <a:p>
            <a:pPr marL="0" indent="0" eaLnBrk="1" hangingPunct="1">
              <a:buFont typeface="Wingdings 3" pitchFamily="18" charset="2"/>
              <a:buNone/>
            </a:pPr>
            <a:endParaRPr lang="tr-TR" sz="2800" dirty="0" smtClean="0">
              <a:solidFill>
                <a:schemeClr val="tx1"/>
              </a:solidFill>
              <a:latin typeface="Times New Roman" pitchFamily="18" charset="0"/>
            </a:endParaRPr>
          </a:p>
        </p:txBody>
      </p:sp>
    </p:spTree>
    <p:extLst>
      <p:ext uri="{BB962C8B-B14F-4D97-AF65-F5344CB8AC3E}">
        <p14:creationId xmlns:p14="http://schemas.microsoft.com/office/powerpoint/2010/main" val="1056200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892300" y="1133475"/>
            <a:ext cx="9144000" cy="4506913"/>
          </a:xfrm>
        </p:spPr>
        <p:txBody>
          <a:bodyPr>
            <a:normAutofit/>
          </a:bodyPr>
          <a:lstStyle/>
          <a:p>
            <a:pPr eaLnBrk="1" hangingPunct="1"/>
            <a:r>
              <a:rPr lang="tr-TR" altLang="tr-TR" sz="2800" dirty="0" smtClean="0">
                <a:solidFill>
                  <a:schemeClr val="tx1"/>
                </a:solidFill>
                <a:latin typeface="Times New Roman" pitchFamily="18" charset="0"/>
              </a:rPr>
              <a:t>	Olaylar, varlıklar, nesnelerle ilgili geçirilen yaşantılar ne kadar çok ise insan zihninde o kavramla ilgili pek çok fikir ve düşünce canlanacaktır. Tersi bir durumda ise fikir ve düşünceler sınırlı olacaktır.</a:t>
            </a:r>
            <a:r>
              <a:rPr lang="tr-TR" altLang="tr-TR" sz="2800" b="1" dirty="0" smtClean="0">
                <a:solidFill>
                  <a:schemeClr val="tx1"/>
                </a:solidFill>
                <a:latin typeface="Times New Roman" pitchFamily="18" charset="0"/>
              </a:rPr>
              <a:t> </a:t>
            </a:r>
          </a:p>
          <a:p>
            <a:pPr eaLnBrk="1" hangingPunct="1"/>
            <a:endParaRPr lang="tr-TR" sz="2800" b="1" dirty="0" smtClean="0">
              <a:solidFill>
                <a:schemeClr val="tx1"/>
              </a:solidFill>
              <a:latin typeface="Times New Roman"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4507" y="3916907"/>
            <a:ext cx="3343702" cy="2458031"/>
          </a:xfrm>
          <a:prstGeom prst="rect">
            <a:avLst/>
          </a:prstGeom>
        </p:spPr>
      </p:pic>
    </p:spTree>
    <p:extLst>
      <p:ext uri="{BB962C8B-B14F-4D97-AF65-F5344CB8AC3E}">
        <p14:creationId xmlns:p14="http://schemas.microsoft.com/office/powerpoint/2010/main" val="2736609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Unvan 1"/>
          <p:cNvSpPr>
            <a:spLocks noGrp="1"/>
          </p:cNvSpPr>
          <p:nvPr>
            <p:ph type="title"/>
          </p:nvPr>
        </p:nvSpPr>
        <p:spPr>
          <a:xfrm>
            <a:off x="2911475" y="1219200"/>
            <a:ext cx="8912225" cy="1281113"/>
          </a:xfrm>
        </p:spPr>
        <p:txBody>
          <a:bodyPr/>
          <a:lstStyle/>
          <a:p>
            <a:pPr eaLnBrk="1" hangingPunct="1"/>
            <a:r>
              <a:rPr lang="tr-TR" dirty="0" smtClean="0">
                <a:solidFill>
                  <a:schemeClr val="tx1"/>
                </a:solidFill>
              </a:rPr>
              <a:t> 	</a:t>
            </a:r>
            <a:r>
              <a:rPr lang="tr-TR" dirty="0" smtClean="0">
                <a:solidFill>
                  <a:schemeClr val="tx1"/>
                </a:solidFill>
                <a:latin typeface="Times New Roman" pitchFamily="18" charset="0"/>
              </a:rPr>
              <a:t>KAVRAM YANILGISI</a:t>
            </a:r>
          </a:p>
        </p:txBody>
      </p:sp>
      <p:sp>
        <p:nvSpPr>
          <p:cNvPr id="22530" name="İçerik Yer Tutucusu 2"/>
          <p:cNvSpPr>
            <a:spLocks noGrp="1"/>
          </p:cNvSpPr>
          <p:nvPr>
            <p:ph idx="1"/>
          </p:nvPr>
        </p:nvSpPr>
        <p:spPr>
          <a:xfrm>
            <a:off x="2298700" y="2641600"/>
            <a:ext cx="8915400" cy="3849688"/>
          </a:xfrm>
        </p:spPr>
        <p:txBody>
          <a:bodyPr/>
          <a:lstStyle/>
          <a:p>
            <a:pPr eaLnBrk="1" hangingPunct="1">
              <a:lnSpc>
                <a:spcPct val="90000"/>
              </a:lnSpc>
            </a:pPr>
            <a:r>
              <a:rPr lang="tr-TR" sz="2800" dirty="0" smtClean="0">
                <a:solidFill>
                  <a:schemeClr val="tx1"/>
                </a:solidFill>
                <a:latin typeface="Times New Roman" pitchFamily="18" charset="0"/>
              </a:rPr>
              <a:t>Bir kişinin bir kavramı anladığı şeklin, ortaklaşa kabul edilen bilimsel anlamından önemli derecede farklılık göstermesidir</a:t>
            </a:r>
          </a:p>
          <a:p>
            <a:pPr eaLnBrk="1" hangingPunct="1">
              <a:lnSpc>
                <a:spcPct val="90000"/>
              </a:lnSpc>
            </a:pPr>
            <a:r>
              <a:rPr lang="tr-TR" sz="2800" dirty="0" smtClean="0">
                <a:solidFill>
                  <a:schemeClr val="tx1"/>
                </a:solidFill>
                <a:latin typeface="Times New Roman" pitchFamily="18" charset="0"/>
              </a:rPr>
              <a:t>Kavram yanılgıları için; </a:t>
            </a:r>
            <a:r>
              <a:rPr lang="tr-TR" sz="2800" i="1" dirty="0" smtClean="0">
                <a:solidFill>
                  <a:schemeClr val="tx1"/>
                </a:solidFill>
                <a:latin typeface="Times New Roman" pitchFamily="18" charset="0"/>
              </a:rPr>
              <a:t>yanlış algılamalar, alternatif kavramlar, ön kavramlar, alternatif çerçeveler, kişisel model</a:t>
            </a:r>
            <a:r>
              <a:rPr lang="tr-TR" sz="2800" dirty="0" smtClean="0">
                <a:solidFill>
                  <a:schemeClr val="tx1"/>
                </a:solidFill>
                <a:latin typeface="Times New Roman" pitchFamily="18" charset="0"/>
              </a:rPr>
              <a:t> ve </a:t>
            </a:r>
            <a:r>
              <a:rPr lang="tr-TR" sz="2800" i="1" dirty="0" smtClean="0">
                <a:solidFill>
                  <a:schemeClr val="tx1"/>
                </a:solidFill>
                <a:latin typeface="Times New Roman" pitchFamily="18" charset="0"/>
              </a:rPr>
              <a:t>anlık bilgiler</a:t>
            </a:r>
            <a:r>
              <a:rPr lang="tr-TR" sz="2800" dirty="0" smtClean="0">
                <a:solidFill>
                  <a:schemeClr val="tx1"/>
                </a:solidFill>
                <a:latin typeface="Times New Roman" pitchFamily="18" charset="0"/>
              </a:rPr>
              <a:t> gibi isimler de kullanılmaktadır.</a:t>
            </a:r>
          </a:p>
          <a:p>
            <a:pPr eaLnBrk="1" hangingPunct="1">
              <a:lnSpc>
                <a:spcPct val="90000"/>
              </a:lnSpc>
            </a:pPr>
            <a:endParaRPr lang="tr-TR" sz="2800" dirty="0" smtClean="0">
              <a:solidFill>
                <a:schemeClr val="tx1"/>
              </a:solidFill>
              <a:latin typeface="Times New Roman" pitchFamily="18" charset="0"/>
            </a:endParaRPr>
          </a:p>
        </p:txBody>
      </p:sp>
      <p:pic>
        <p:nvPicPr>
          <p:cNvPr id="4" name="Picture 2"/>
          <p:cNvPicPr>
            <a:picLocks noChangeAspect="1" noChangeArrowheads="1"/>
          </p:cNvPicPr>
          <p:nvPr/>
        </p:nvPicPr>
        <p:blipFill>
          <a:blip r:embed="rId2"/>
          <a:srcRect/>
          <a:stretch>
            <a:fillRect/>
          </a:stretch>
        </p:blipFill>
        <p:spPr bwMode="auto">
          <a:xfrm>
            <a:off x="10427103" y="504825"/>
            <a:ext cx="1047750" cy="1428750"/>
          </a:xfrm>
          <a:prstGeom prst="rect">
            <a:avLst/>
          </a:prstGeom>
          <a:noFill/>
          <a:ln w="9525">
            <a:noFill/>
            <a:miter lim="800000"/>
            <a:headEnd/>
            <a:tailEnd/>
          </a:ln>
        </p:spPr>
      </p:pic>
    </p:spTree>
    <p:extLst>
      <p:ext uri="{BB962C8B-B14F-4D97-AF65-F5344CB8AC3E}">
        <p14:creationId xmlns:p14="http://schemas.microsoft.com/office/powerpoint/2010/main" val="507451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p:cNvSpPr>
          <p:nvPr>
            <p:ph type="body" idx="4294967295"/>
          </p:nvPr>
        </p:nvSpPr>
        <p:spPr/>
        <p:txBody>
          <a:bodyPr/>
          <a:lstStyle/>
          <a:p>
            <a:pPr algn="just" eaLnBrk="1" hangingPunct="1">
              <a:buFont typeface="Wingdings 3" pitchFamily="18" charset="2"/>
              <a:buNone/>
            </a:pPr>
            <a:r>
              <a:rPr lang="tr-TR" sz="2400" dirty="0" smtClean="0">
                <a:solidFill>
                  <a:schemeClr val="tx1"/>
                </a:solidFill>
                <a:latin typeface="Times New Roman" pitchFamily="18" charset="0"/>
              </a:rPr>
              <a:t>			Hiç fen dersi almamış bir kişi, etrafında gelişen doğa olaylarını anlamaya, yorumlamaya ve açıklamaya çalışır. Bu süreçte ailesi, çevresi, yazılı ve görsel basın, mitolojik ve özellikle de bilimsellikten uzak diğer kaynaklar önemli rol oynar.</a:t>
            </a:r>
            <a:endParaRPr lang="tr-TR" sz="1600" dirty="0" smtClean="0"/>
          </a:p>
        </p:txBody>
      </p:sp>
      <p:pic>
        <p:nvPicPr>
          <p:cNvPr id="5" name="Picture 3"/>
          <p:cNvPicPr>
            <a:picLocks noChangeAspect="1" noChangeArrowheads="1"/>
          </p:cNvPicPr>
          <p:nvPr/>
        </p:nvPicPr>
        <p:blipFill>
          <a:blip r:embed="rId2"/>
          <a:srcRect/>
          <a:stretch>
            <a:fillRect/>
          </a:stretch>
        </p:blipFill>
        <p:spPr bwMode="auto">
          <a:xfrm>
            <a:off x="3108135" y="726696"/>
            <a:ext cx="7072313" cy="357188"/>
          </a:xfrm>
          <a:prstGeom prst="rect">
            <a:avLst/>
          </a:prstGeom>
          <a:noFill/>
          <a:ln w="9525">
            <a:noFill/>
            <a:miter lim="800000"/>
            <a:headEnd/>
            <a:tailEnd/>
          </a:ln>
        </p:spPr>
      </p:pic>
      <p:sp>
        <p:nvSpPr>
          <p:cNvPr id="2" name="Dikdörtgen 1"/>
          <p:cNvSpPr/>
          <p:nvPr/>
        </p:nvSpPr>
        <p:spPr>
          <a:xfrm>
            <a:off x="2984937" y="3702775"/>
            <a:ext cx="8519675" cy="1938992"/>
          </a:xfrm>
          <a:prstGeom prst="rect">
            <a:avLst/>
          </a:prstGeom>
        </p:spPr>
        <p:txBody>
          <a:bodyPr wrap="square">
            <a:spAutoFit/>
          </a:bodyPr>
          <a:lstStyle/>
          <a:p>
            <a:pPr lvl="0" algn="just" defTabSz="457200" eaLnBrk="0" fontAlgn="base" hangingPunct="0">
              <a:spcBef>
                <a:spcPts val="1000"/>
              </a:spcBef>
              <a:spcAft>
                <a:spcPct val="0"/>
              </a:spcAft>
              <a:buClr>
                <a:srgbClr val="A53010"/>
              </a:buClr>
            </a:pPr>
            <a:r>
              <a:rPr lang="tr-TR" sz="2400" dirty="0" smtClean="0">
                <a:solidFill>
                  <a:prstClr val="black"/>
                </a:solidFill>
                <a:latin typeface="Times New Roman" pitchFamily="18" charset="0"/>
              </a:rPr>
              <a:t>	Ancak </a:t>
            </a:r>
            <a:r>
              <a:rPr lang="tr-TR" sz="2400" dirty="0">
                <a:solidFill>
                  <a:prstClr val="black"/>
                </a:solidFill>
                <a:latin typeface="Times New Roman" pitchFamily="18" charset="0"/>
              </a:rPr>
              <a:t>bu kavram ve bilgiler çoğunlukla bilimsel olmayan kaynaklardan edinildiğinden tamamına yakını yüzeyseldir ve bilimsel temelden yoksundur. Bu ön kavram ve bilgilerle fen dersine gelen öğrencinin kendi geçmişindeki deneyimleri sonucu sahip olduğu bilgilere kavram yanılgıları denir.</a:t>
            </a:r>
            <a:r>
              <a:rPr lang="tr-TR" sz="2400" dirty="0">
                <a:solidFill>
                  <a:srgbClr val="404040"/>
                </a:solidFill>
              </a:rPr>
              <a:t> </a:t>
            </a:r>
          </a:p>
        </p:txBody>
      </p:sp>
    </p:spTree>
    <p:extLst>
      <p:ext uri="{BB962C8B-B14F-4D97-AF65-F5344CB8AC3E}">
        <p14:creationId xmlns:p14="http://schemas.microsoft.com/office/powerpoint/2010/main" val="3724555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4294967295"/>
          </p:nvPr>
        </p:nvSpPr>
        <p:spPr>
          <a:xfrm>
            <a:off x="1934120" y="754039"/>
            <a:ext cx="8915400" cy="3886200"/>
          </a:xfrm>
        </p:spPr>
        <p:txBody>
          <a:bodyPr/>
          <a:lstStyle/>
          <a:p>
            <a:pPr eaLnBrk="1" hangingPunct="1">
              <a:lnSpc>
                <a:spcPct val="90000"/>
              </a:lnSpc>
              <a:buFont typeface="Wingdings 3" pitchFamily="18" charset="2"/>
              <a:buNone/>
            </a:pPr>
            <a:r>
              <a:rPr lang="tr-TR" sz="2400" dirty="0" smtClean="0">
                <a:solidFill>
                  <a:schemeClr val="tx1"/>
                </a:solidFill>
                <a:latin typeface="Times New Roman" pitchFamily="18" charset="0"/>
              </a:rPr>
              <a:t>			Güneş ve Dünya’nın birbirine göre bağıl hareketi genellikle çocukluk çağında karıştırılır. Çocuklar büyüklerinden </a:t>
            </a:r>
            <a:r>
              <a:rPr lang="tr-TR" sz="2400" i="1" dirty="0" smtClean="0">
                <a:solidFill>
                  <a:schemeClr val="tx1"/>
                </a:solidFill>
                <a:latin typeface="Times New Roman" pitchFamily="18" charset="0"/>
              </a:rPr>
              <a:t>“Güneş doğuyor”</a:t>
            </a:r>
            <a:r>
              <a:rPr lang="tr-TR" sz="2400" dirty="0" smtClean="0">
                <a:solidFill>
                  <a:schemeClr val="tx1"/>
                </a:solidFill>
                <a:latin typeface="Times New Roman" pitchFamily="18" charset="0"/>
              </a:rPr>
              <a:t> ve </a:t>
            </a:r>
            <a:r>
              <a:rPr lang="tr-TR" sz="2400" i="1" dirty="0" smtClean="0">
                <a:solidFill>
                  <a:schemeClr val="tx1"/>
                </a:solidFill>
                <a:latin typeface="Times New Roman" pitchFamily="18" charset="0"/>
              </a:rPr>
              <a:t>“Güneş batıyor”</a:t>
            </a:r>
            <a:r>
              <a:rPr lang="tr-TR" sz="2400" dirty="0" smtClean="0">
                <a:solidFill>
                  <a:schemeClr val="tx1"/>
                </a:solidFill>
                <a:latin typeface="Times New Roman" pitchFamily="18" charset="0"/>
              </a:rPr>
              <a:t> gibi ifadeleri duyarak büyürler. Büyüklerinden duydukları ile kendi zihinsel modellerini oluştururlar. Okul çağına gelmeden önce Güneş’in hareket ettiği ve buna karşın Dünya’nın hareketsiz olduğunu düşünürler. Yıllarca bu düşüncelerle büyüyen çocuklar okul çağına geldiklerinde, öğretmenlerinden Dünya’nın, Güneş etrafında döndüğünü duyarlar. Dünyanın döndüğü fikrini zihinlerinden silmek istemiş olsalar da sanki Güneş’in döndüğünü gözlemlemiş olduklarını düşünürler. Bu kavram yanılgısından kolay kolay kurtulamazlar.</a:t>
            </a:r>
            <a:r>
              <a:rPr lang="tr-TR" sz="1600" dirty="0" smtClean="0"/>
              <a:t>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6412" y="4640239"/>
            <a:ext cx="3941606" cy="2217761"/>
          </a:xfrm>
          <a:prstGeom prst="rect">
            <a:avLst/>
          </a:prstGeom>
        </p:spPr>
      </p:pic>
    </p:spTree>
    <p:extLst>
      <p:ext uri="{BB962C8B-B14F-4D97-AF65-F5344CB8AC3E}">
        <p14:creationId xmlns:p14="http://schemas.microsoft.com/office/powerpoint/2010/main" val="4086677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İçerik Yer Tutucusu 2"/>
          <p:cNvSpPr>
            <a:spLocks noGrp="1"/>
          </p:cNvSpPr>
          <p:nvPr>
            <p:ph idx="1"/>
          </p:nvPr>
        </p:nvSpPr>
        <p:spPr>
          <a:xfrm>
            <a:off x="859407" y="746481"/>
            <a:ext cx="10426700" cy="5087937"/>
          </a:xfrm>
        </p:spPr>
        <p:txBody>
          <a:bodyPr/>
          <a:lstStyle/>
          <a:p>
            <a:pPr eaLnBrk="1" hangingPunct="1">
              <a:buFont typeface="Wingdings 3" pitchFamily="18" charset="2"/>
              <a:buNone/>
            </a:pPr>
            <a:r>
              <a:rPr lang="tr-TR" sz="2800" dirty="0" smtClean="0">
                <a:latin typeface="Times New Roman" pitchFamily="18" charset="0"/>
              </a:rPr>
              <a:t>				</a:t>
            </a:r>
            <a:r>
              <a:rPr lang="tr-TR" sz="2800" dirty="0" smtClean="0">
                <a:solidFill>
                  <a:schemeClr val="tx1"/>
                </a:solidFill>
                <a:latin typeface="Times New Roman" pitchFamily="18" charset="0"/>
              </a:rPr>
              <a:t>Öğrencilere bir bakır çubuğun ısıtılınca neden genleştiği sorulduğunda çok ilginç cevaplar ortaya çıkmıştır. Öğrenciler bu olayda bakıra ait zerrelerin genleştiğini savunmuş ve bakır zerrelerinin ısınınca genleşerek birbirine değdiğini ve bununda bakır çubuğun genleşmesine neden olduğunu belirtmişlerdir. Bu olaydaki bilimsel açıklama şudur; bakır çubuk ısıtılınca zerrelerin enerjileri artar ve zerreler daha hızlı hareket ederler. Sonuçta zerreler arasındaki boş alan artar ama zerreler genişlemez</a:t>
            </a:r>
            <a:r>
              <a:rPr lang="tr-TR" sz="2800" dirty="0">
                <a:solidFill>
                  <a:schemeClr val="tx1"/>
                </a:solidFill>
                <a:latin typeface="Times New Roman" pitchFamily="18" charset="0"/>
              </a:rPr>
              <a:t>.</a:t>
            </a:r>
            <a:endParaRPr lang="tr-TR" sz="2800" dirty="0" smtClean="0">
              <a:solidFill>
                <a:schemeClr val="tx1"/>
              </a:solidFill>
              <a:latin typeface="Times New Roman"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3080" y="4372686"/>
            <a:ext cx="2130472" cy="2130472"/>
          </a:xfrm>
          <a:prstGeom prst="rect">
            <a:avLst/>
          </a:prstGeom>
        </p:spPr>
      </p:pic>
    </p:spTree>
    <p:extLst>
      <p:ext uri="{BB962C8B-B14F-4D97-AF65-F5344CB8AC3E}">
        <p14:creationId xmlns:p14="http://schemas.microsoft.com/office/powerpoint/2010/main" val="2360630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p:cNvSpPr>
          <p:nvPr>
            <p:ph type="body" idx="4294967295"/>
          </p:nvPr>
        </p:nvSpPr>
        <p:spPr>
          <a:xfrm>
            <a:off x="2589213" y="1814513"/>
            <a:ext cx="8915400" cy="4205287"/>
          </a:xfrm>
        </p:spPr>
        <p:txBody>
          <a:bodyPr/>
          <a:lstStyle/>
          <a:p>
            <a:pPr eaLnBrk="1" hangingPunct="1">
              <a:lnSpc>
                <a:spcPct val="90000"/>
              </a:lnSpc>
              <a:buFont typeface="Wingdings 3" pitchFamily="18" charset="2"/>
              <a:buNone/>
            </a:pPr>
            <a:r>
              <a:rPr lang="tr-TR" sz="2800" smtClean="0">
                <a:solidFill>
                  <a:schemeClr val="tx1"/>
                </a:solidFill>
                <a:latin typeface="Times New Roman" pitchFamily="18" charset="0"/>
              </a:rPr>
              <a:t>			Yanlış kavramlar, fen eğitiminde öğrenciler ve öğretmenler için sıkıntı verici bir meseledir.</a:t>
            </a:r>
          </a:p>
          <a:p>
            <a:pPr eaLnBrk="1" hangingPunct="1">
              <a:lnSpc>
                <a:spcPct val="90000"/>
              </a:lnSpc>
              <a:buFont typeface="Wingdings 3" pitchFamily="18" charset="2"/>
              <a:buNone/>
            </a:pPr>
            <a:endParaRPr lang="tr-TR" sz="2800" smtClean="0">
              <a:solidFill>
                <a:schemeClr val="tx1"/>
              </a:solidFill>
              <a:latin typeface="Times New Roman" pitchFamily="18" charset="0"/>
            </a:endParaRPr>
          </a:p>
          <a:p>
            <a:pPr eaLnBrk="1" hangingPunct="1">
              <a:lnSpc>
                <a:spcPct val="90000"/>
              </a:lnSpc>
              <a:buFont typeface="Wingdings 3" pitchFamily="18" charset="2"/>
              <a:buNone/>
            </a:pPr>
            <a:r>
              <a:rPr lang="tr-TR" sz="2800" smtClean="0">
                <a:solidFill>
                  <a:schemeClr val="tx1"/>
                </a:solidFill>
                <a:latin typeface="Times New Roman" pitchFamily="18" charset="0"/>
              </a:rPr>
              <a:t>			Bir konuda hiç bir fikri olmayan bir öğrenciye o konuyu öğretmek kısmen kolaydır, ancak o konu hakkında farklı ve yanlış bilgiye sahip öğrencide istendik davranış değişikliğini sağlamak bir çırpıda yapılacak bir eylem değildir. Bu uzunca ve zahmetli bir süreci gerektirir.</a:t>
            </a:r>
            <a:r>
              <a:rPr lang="tr-TR" sz="2800" smtClean="0">
                <a:latin typeface="Californian FB" pitchFamily="18" charset="0"/>
              </a:rPr>
              <a:t> </a:t>
            </a:r>
          </a:p>
          <a:p>
            <a:pPr eaLnBrk="1" hangingPunct="1"/>
            <a:endParaRPr lang="tr-TR" smtClean="0"/>
          </a:p>
        </p:txBody>
      </p:sp>
    </p:spTree>
    <p:extLst>
      <p:ext uri="{BB962C8B-B14F-4D97-AF65-F5344CB8AC3E}">
        <p14:creationId xmlns:p14="http://schemas.microsoft.com/office/powerpoint/2010/main" val="3406732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İçerik Yer Tutucusu 2"/>
          <p:cNvSpPr>
            <a:spLocks noGrp="1"/>
          </p:cNvSpPr>
          <p:nvPr>
            <p:ph idx="4294967295"/>
          </p:nvPr>
        </p:nvSpPr>
        <p:spPr>
          <a:xfrm>
            <a:off x="1924050" y="2184400"/>
            <a:ext cx="9580563" cy="3778250"/>
          </a:xfrm>
        </p:spPr>
        <p:txBody>
          <a:bodyPr/>
          <a:lstStyle/>
          <a:p>
            <a:pPr marL="0" indent="0" eaLnBrk="1" hangingPunct="1">
              <a:buFont typeface="Wingdings 3" pitchFamily="18" charset="2"/>
              <a:buNone/>
            </a:pPr>
            <a:r>
              <a:rPr lang="tr-TR" sz="3600" b="1" i="1" dirty="0" smtClean="0">
                <a:solidFill>
                  <a:schemeClr val="tx1"/>
                </a:solidFill>
                <a:latin typeface="Times New Roman" pitchFamily="18" charset="0"/>
              </a:rPr>
              <a:t>	Bir konuda hiç bir kavrama ve bilgiye sahip olmamak, o konuda kavram yanılgısına sahip olmaktan çok daha iyidir.</a:t>
            </a:r>
            <a:endParaRPr lang="tr-TR" sz="3600" dirty="0" smtClean="0">
              <a:solidFill>
                <a:schemeClr val="tx1"/>
              </a:solidFill>
              <a:latin typeface="Times New Roman" pitchFamily="18" charset="0"/>
            </a:endParaRPr>
          </a:p>
        </p:txBody>
      </p:sp>
      <p:pic>
        <p:nvPicPr>
          <p:cNvPr id="5" name="Picture 2"/>
          <p:cNvPicPr>
            <a:picLocks noChangeAspect="1" noChangeArrowheads="1"/>
          </p:cNvPicPr>
          <p:nvPr/>
        </p:nvPicPr>
        <p:blipFill>
          <a:blip r:embed="rId2"/>
          <a:srcRect/>
          <a:stretch>
            <a:fillRect/>
          </a:stretch>
        </p:blipFill>
        <p:spPr bwMode="auto">
          <a:xfrm>
            <a:off x="8537314" y="4339988"/>
            <a:ext cx="1518904" cy="1438962"/>
          </a:xfrm>
          <a:prstGeom prst="rect">
            <a:avLst/>
          </a:prstGeom>
          <a:noFill/>
          <a:ln w="9525">
            <a:noFill/>
            <a:miter lim="800000"/>
            <a:headEnd/>
            <a:tailEnd/>
          </a:ln>
        </p:spPr>
      </p:pic>
    </p:spTree>
    <p:extLst>
      <p:ext uri="{BB962C8B-B14F-4D97-AF65-F5344CB8AC3E}">
        <p14:creationId xmlns:p14="http://schemas.microsoft.com/office/powerpoint/2010/main" val="6165715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520</Words>
  <Application>Microsoft Office PowerPoint</Application>
  <PresentationFormat>Geniş ekran</PresentationFormat>
  <Paragraphs>21</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Arial</vt:lpstr>
      <vt:lpstr>Calibri</vt:lpstr>
      <vt:lpstr>Californian FB</vt:lpstr>
      <vt:lpstr>Century Gothic</vt:lpstr>
      <vt:lpstr>Times New Roman</vt:lpstr>
      <vt:lpstr>Wingdings 3</vt:lpstr>
      <vt:lpstr>İyon</vt:lpstr>
      <vt:lpstr>İyon Toplantı Odası</vt:lpstr>
      <vt:lpstr>Duman</vt:lpstr>
      <vt:lpstr>KAVRAM NEDİR?</vt:lpstr>
      <vt:lpstr>PowerPoint Sunusu</vt:lpstr>
      <vt:lpstr>PowerPoint Sunusu</vt:lpstr>
      <vt:lpstr>  KAVRAM YANILGISI</vt:lpstr>
      <vt:lpstr>PowerPoint Sunusu</vt:lpstr>
      <vt:lpstr>PowerPoint Sunusu</vt:lpstr>
      <vt:lpstr>PowerPoint Sunusu</vt:lpstr>
      <vt:lpstr>PowerPoint Sunusu</vt:lpstr>
      <vt:lpstr>PowerPoint Sunusu</vt:lpstr>
      <vt:lpstr>PowerPoint Sunusu</vt:lpstr>
      <vt:lpstr>Öğrencilerin Fen Öğrenmesini Etkileyen Faktörler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KAVRAM NEDİR?</dc:title>
  <dc:creator>ebfebfebf</dc:creator>
  <cp:lastModifiedBy>EBF</cp:lastModifiedBy>
  <cp:revision>11</cp:revision>
  <dcterms:created xsi:type="dcterms:W3CDTF">2018-10-23T05:29:29Z</dcterms:created>
  <dcterms:modified xsi:type="dcterms:W3CDTF">2022-11-07T09:45:00Z</dcterms:modified>
</cp:coreProperties>
</file>