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slides/slide89.xml" ContentType="application/vnd.openxmlformats-officedocument.presentationml.slide+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5"/>
  </p:notesMasterIdLst>
  <p:sldIdLst>
    <p:sldId id="328" r:id="rId2"/>
    <p:sldId id="442" r:id="rId3"/>
    <p:sldId id="353" r:id="rId4"/>
    <p:sldId id="377" r:id="rId5"/>
    <p:sldId id="355" r:id="rId6"/>
    <p:sldId id="433" r:id="rId7"/>
    <p:sldId id="379" r:id="rId8"/>
    <p:sldId id="264" r:id="rId9"/>
    <p:sldId id="430" r:id="rId10"/>
    <p:sldId id="434" r:id="rId11"/>
    <p:sldId id="431" r:id="rId12"/>
    <p:sldId id="432" r:id="rId13"/>
    <p:sldId id="437" r:id="rId14"/>
    <p:sldId id="438" r:id="rId15"/>
    <p:sldId id="378" r:id="rId16"/>
    <p:sldId id="302" r:id="rId17"/>
    <p:sldId id="380" r:id="rId18"/>
    <p:sldId id="301" r:id="rId19"/>
    <p:sldId id="357" r:id="rId20"/>
    <p:sldId id="441" r:id="rId21"/>
    <p:sldId id="314" r:id="rId22"/>
    <p:sldId id="342" r:id="rId23"/>
    <p:sldId id="343" r:id="rId24"/>
    <p:sldId id="345" r:id="rId25"/>
    <p:sldId id="346" r:id="rId26"/>
    <p:sldId id="347" r:id="rId27"/>
    <p:sldId id="348" r:id="rId28"/>
    <p:sldId id="373" r:id="rId29"/>
    <p:sldId id="387" r:id="rId30"/>
    <p:sldId id="384" r:id="rId31"/>
    <p:sldId id="445" r:id="rId32"/>
    <p:sldId id="415" r:id="rId33"/>
    <p:sldId id="330" r:id="rId34"/>
    <p:sldId id="429" r:id="rId35"/>
    <p:sldId id="344" r:id="rId36"/>
    <p:sldId id="416" r:id="rId37"/>
    <p:sldId id="435" r:id="rId38"/>
    <p:sldId id="370" r:id="rId39"/>
    <p:sldId id="424" r:id="rId40"/>
    <p:sldId id="336" r:id="rId41"/>
    <p:sldId id="337" r:id="rId42"/>
    <p:sldId id="338" r:id="rId43"/>
    <p:sldId id="339" r:id="rId44"/>
    <p:sldId id="341" r:id="rId45"/>
    <p:sldId id="340" r:id="rId46"/>
    <p:sldId id="425" r:id="rId47"/>
    <p:sldId id="426" r:id="rId48"/>
    <p:sldId id="428" r:id="rId49"/>
    <p:sldId id="420" r:id="rId50"/>
    <p:sldId id="381" r:id="rId51"/>
    <p:sldId id="439" r:id="rId52"/>
    <p:sldId id="412" r:id="rId53"/>
    <p:sldId id="305" r:id="rId54"/>
    <p:sldId id="304" r:id="rId55"/>
    <p:sldId id="444" r:id="rId56"/>
    <p:sldId id="394" r:id="rId57"/>
    <p:sldId id="396" r:id="rId58"/>
    <p:sldId id="398" r:id="rId59"/>
    <p:sldId id="399" r:id="rId60"/>
    <p:sldId id="392" r:id="rId61"/>
    <p:sldId id="390" r:id="rId62"/>
    <p:sldId id="393" r:id="rId63"/>
    <p:sldId id="391" r:id="rId64"/>
    <p:sldId id="395" r:id="rId65"/>
    <p:sldId id="400" r:id="rId66"/>
    <p:sldId id="382" r:id="rId67"/>
    <p:sldId id="405" r:id="rId68"/>
    <p:sldId id="406" r:id="rId69"/>
    <p:sldId id="401" r:id="rId70"/>
    <p:sldId id="295" r:id="rId71"/>
    <p:sldId id="270" r:id="rId72"/>
    <p:sldId id="271" r:id="rId73"/>
    <p:sldId id="279" r:id="rId74"/>
    <p:sldId id="276" r:id="rId75"/>
    <p:sldId id="277" r:id="rId76"/>
    <p:sldId id="278" r:id="rId77"/>
    <p:sldId id="283" r:id="rId78"/>
    <p:sldId id="284" r:id="rId79"/>
    <p:sldId id="285" r:id="rId80"/>
    <p:sldId id="286" r:id="rId81"/>
    <p:sldId id="316" r:id="rId82"/>
    <p:sldId id="317" r:id="rId83"/>
    <p:sldId id="319" r:id="rId84"/>
    <p:sldId id="320" r:id="rId85"/>
    <p:sldId id="321" r:id="rId86"/>
    <p:sldId id="322" r:id="rId87"/>
    <p:sldId id="323" r:id="rId88"/>
    <p:sldId id="324" r:id="rId89"/>
    <p:sldId id="325" r:id="rId90"/>
    <p:sldId id="327" r:id="rId91"/>
    <p:sldId id="419" r:id="rId92"/>
    <p:sldId id="440" r:id="rId93"/>
    <p:sldId id="446" r:id="rId9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3B23"/>
    <a:srgbClr val="FF0066"/>
    <a:srgbClr val="FFFF99"/>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9412" autoAdjust="0"/>
    <p:restoredTop sz="93907" autoAdjust="0"/>
  </p:normalViewPr>
  <p:slideViewPr>
    <p:cSldViewPr>
      <p:cViewPr>
        <p:scale>
          <a:sx n="60" d="100"/>
          <a:sy n="60" d="100"/>
        </p:scale>
        <p:origin x="-1416" y="-186"/>
      </p:cViewPr>
      <p:guideLst>
        <p:guide orient="horz" pos="2160"/>
        <p:guide pos="2880"/>
      </p:guideLst>
    </p:cSldViewPr>
  </p:slideViewPr>
  <p:outlineViewPr>
    <p:cViewPr>
      <p:scale>
        <a:sx n="33" d="100"/>
        <a:sy n="33" d="100"/>
      </p:scale>
      <p:origin x="0" y="16668"/>
    </p:cViewPr>
  </p:outlineViewPr>
  <p:notesTextViewPr>
    <p:cViewPr>
      <p:scale>
        <a:sx n="100" d="100"/>
        <a:sy n="100" d="100"/>
      </p:scale>
      <p:origin x="0" y="0"/>
    </p:cViewPr>
  </p:notesTextViewPr>
  <p:sorterViewPr>
    <p:cViewPr>
      <p:scale>
        <a:sx n="30" d="100"/>
        <a:sy n="30" d="100"/>
      </p:scale>
      <p:origin x="0" y="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073B43-D3A9-4F17-B605-97BCD4B152AE}"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r-TR"/>
        </a:p>
      </dgm:t>
    </dgm:pt>
    <dgm:pt modelId="{643821AB-F4D4-4C0E-8D30-58095F373752}">
      <dgm:prSet phldrT="[Metin]"/>
      <dgm:spPr/>
      <dgm:t>
        <a:bodyPr/>
        <a:lstStyle/>
        <a:p>
          <a:r>
            <a:rPr lang="tr-TR" dirty="0" smtClean="0"/>
            <a:t>HA-IMP</a:t>
          </a:r>
          <a:endParaRPr lang="tr-TR" dirty="0"/>
        </a:p>
      </dgm:t>
    </dgm:pt>
    <dgm:pt modelId="{D611109E-639A-49C8-AA2C-96EB7E96DCA9}" type="parTrans" cxnId="{BA931DDC-1C08-4A26-82D7-713150D16B92}">
      <dgm:prSet/>
      <dgm:spPr/>
      <dgm:t>
        <a:bodyPr/>
        <a:lstStyle/>
        <a:p>
          <a:endParaRPr lang="tr-TR"/>
        </a:p>
      </dgm:t>
    </dgm:pt>
    <dgm:pt modelId="{C28A3D8E-7CDC-44AE-A937-C0E3F4BA5E49}" type="sibTrans" cxnId="{BA931DDC-1C08-4A26-82D7-713150D16B92}">
      <dgm:prSet/>
      <dgm:spPr/>
      <dgm:t>
        <a:bodyPr/>
        <a:lstStyle/>
        <a:p>
          <a:endParaRPr lang="tr-TR"/>
        </a:p>
      </dgm:t>
    </dgm:pt>
    <dgm:pt modelId="{02C8D7B5-9AF6-4B8D-B7AA-9DB231187DE6}">
      <dgm:prSet phldrT="[Metin]"/>
      <dgm:spPr/>
      <dgm:t>
        <a:bodyPr/>
        <a:lstStyle/>
        <a:p>
          <a:r>
            <a:rPr lang="tr-TR" dirty="0" smtClean="0"/>
            <a:t>Kazalar</a:t>
          </a:r>
          <a:endParaRPr lang="tr-TR" dirty="0"/>
        </a:p>
      </dgm:t>
    </dgm:pt>
    <dgm:pt modelId="{D3559B2D-E351-4ED8-ADFB-94AA3796ADF0}" type="parTrans" cxnId="{00293937-955C-41D4-88D8-7D01EF888184}">
      <dgm:prSet/>
      <dgm:spPr/>
      <dgm:t>
        <a:bodyPr/>
        <a:lstStyle/>
        <a:p>
          <a:endParaRPr lang="tr-TR"/>
        </a:p>
      </dgm:t>
    </dgm:pt>
    <dgm:pt modelId="{962460EB-4F9A-49E5-802E-A835CAA37E9C}" type="sibTrans" cxnId="{00293937-955C-41D4-88D8-7D01EF888184}">
      <dgm:prSet/>
      <dgm:spPr/>
      <dgm:t>
        <a:bodyPr/>
        <a:lstStyle/>
        <a:p>
          <a:endParaRPr lang="tr-TR"/>
        </a:p>
      </dgm:t>
    </dgm:pt>
    <dgm:pt modelId="{3EEB7408-1E93-422E-9003-20D4DE254A2E}">
      <dgm:prSet phldrT="[Metin]"/>
      <dgm:spPr/>
      <dgm:t>
        <a:bodyPr/>
        <a:lstStyle/>
        <a:p>
          <a:r>
            <a:rPr lang="tr-TR" dirty="0" smtClean="0"/>
            <a:t>DE</a:t>
          </a:r>
          <a:endParaRPr lang="tr-TR" dirty="0"/>
        </a:p>
      </dgm:t>
    </dgm:pt>
    <dgm:pt modelId="{DFE86AE4-80E8-4F87-B236-19BCDD25B74B}" type="parTrans" cxnId="{E91EA5CC-E5D9-446E-8B5C-F4D07F1B2DBE}">
      <dgm:prSet/>
      <dgm:spPr/>
      <dgm:t>
        <a:bodyPr/>
        <a:lstStyle/>
        <a:p>
          <a:endParaRPr lang="tr-TR"/>
        </a:p>
      </dgm:t>
    </dgm:pt>
    <dgm:pt modelId="{FA2740BF-485E-46B9-8E48-0F554C0575C6}" type="sibTrans" cxnId="{E91EA5CC-E5D9-446E-8B5C-F4D07F1B2DBE}">
      <dgm:prSet/>
      <dgm:spPr/>
      <dgm:t>
        <a:bodyPr/>
        <a:lstStyle/>
        <a:p>
          <a:endParaRPr lang="tr-TR"/>
        </a:p>
      </dgm:t>
    </dgm:pt>
    <dgm:pt modelId="{39AB1FD7-F6F9-4F04-B5FE-764903868A81}">
      <dgm:prSet phldrT="[Metin]"/>
      <dgm:spPr/>
      <dgm:t>
        <a:bodyPr/>
        <a:lstStyle/>
        <a:p>
          <a:r>
            <a:rPr lang="tr-TR" dirty="0" smtClean="0"/>
            <a:t>Utangaçlık</a:t>
          </a:r>
          <a:endParaRPr lang="tr-TR" dirty="0"/>
        </a:p>
      </dgm:t>
    </dgm:pt>
    <dgm:pt modelId="{DB81F13E-3D05-414D-8277-94C12DA43282}" type="parTrans" cxnId="{0F87D428-BF65-4625-B8D7-19DB49A06D1E}">
      <dgm:prSet/>
      <dgm:spPr/>
      <dgm:t>
        <a:bodyPr/>
        <a:lstStyle/>
        <a:p>
          <a:endParaRPr lang="tr-TR"/>
        </a:p>
      </dgm:t>
    </dgm:pt>
    <dgm:pt modelId="{69DCBA97-CFB2-4A36-B566-2026668964CE}" type="sibTrans" cxnId="{0F87D428-BF65-4625-B8D7-19DB49A06D1E}">
      <dgm:prSet/>
      <dgm:spPr/>
      <dgm:t>
        <a:bodyPr/>
        <a:lstStyle/>
        <a:p>
          <a:endParaRPr lang="tr-TR"/>
        </a:p>
      </dgm:t>
    </dgm:pt>
    <dgm:pt modelId="{9E22B8A1-FE8A-4E36-BDDD-26A3D730CB1A}">
      <dgm:prSet phldrT="[Metin]"/>
      <dgm:spPr/>
      <dgm:t>
        <a:bodyPr/>
        <a:lstStyle/>
        <a:p>
          <a:r>
            <a:rPr lang="tr-TR" dirty="0" smtClean="0"/>
            <a:t>Edilgen sosyal davranışlar</a:t>
          </a:r>
          <a:endParaRPr lang="tr-TR" dirty="0"/>
        </a:p>
      </dgm:t>
    </dgm:pt>
    <dgm:pt modelId="{62D94234-C7B2-4B49-A8E2-5310625B7BDB}" type="parTrans" cxnId="{66EF7049-3039-457E-BB7E-F4D87FAEA636}">
      <dgm:prSet/>
      <dgm:spPr/>
      <dgm:t>
        <a:bodyPr/>
        <a:lstStyle/>
        <a:p>
          <a:endParaRPr lang="tr-TR"/>
        </a:p>
      </dgm:t>
    </dgm:pt>
    <dgm:pt modelId="{CD8A8AF5-2E2B-45B0-AC71-66390B1D9365}" type="sibTrans" cxnId="{66EF7049-3039-457E-BB7E-F4D87FAEA636}">
      <dgm:prSet/>
      <dgm:spPr/>
      <dgm:t>
        <a:bodyPr/>
        <a:lstStyle/>
        <a:p>
          <a:endParaRPr lang="tr-TR"/>
        </a:p>
      </dgm:t>
    </dgm:pt>
    <dgm:pt modelId="{8D32DD75-370D-4143-8ED9-9A5628BB67A4}">
      <dgm:prSet phldrT="[Metin]"/>
      <dgm:spPr/>
      <dgm:t>
        <a:bodyPr/>
        <a:lstStyle/>
        <a:p>
          <a:r>
            <a:rPr lang="tr-TR" dirty="0" smtClean="0"/>
            <a:t>Akran reddi</a:t>
          </a:r>
          <a:endParaRPr lang="tr-TR" dirty="0"/>
        </a:p>
      </dgm:t>
    </dgm:pt>
    <dgm:pt modelId="{B7113EFC-A653-4C63-8928-6F3B3B2D8549}" type="parTrans" cxnId="{403A16F2-7A0B-489F-A379-EB6F04CFC274}">
      <dgm:prSet/>
      <dgm:spPr/>
      <dgm:t>
        <a:bodyPr/>
        <a:lstStyle/>
        <a:p>
          <a:endParaRPr lang="tr-TR"/>
        </a:p>
      </dgm:t>
    </dgm:pt>
    <dgm:pt modelId="{DEFCB72F-7C6C-4B4A-A277-EA2B5A762E45}" type="sibTrans" cxnId="{403A16F2-7A0B-489F-A379-EB6F04CFC274}">
      <dgm:prSet/>
      <dgm:spPr/>
      <dgm:t>
        <a:bodyPr/>
        <a:lstStyle/>
        <a:p>
          <a:endParaRPr lang="tr-TR"/>
        </a:p>
      </dgm:t>
    </dgm:pt>
    <dgm:pt modelId="{505B9ED5-535B-4A51-8479-E18AD0647C0A}">
      <dgm:prSet phldrT="[Metin]"/>
      <dgm:spPr/>
      <dgm:t>
        <a:bodyPr/>
        <a:lstStyle/>
        <a:p>
          <a:r>
            <a:rPr lang="tr-TR" dirty="0" smtClean="0"/>
            <a:t>Erişkinlikte düşük yaşam doyumu</a:t>
          </a:r>
          <a:endParaRPr lang="tr-TR" dirty="0"/>
        </a:p>
      </dgm:t>
    </dgm:pt>
    <dgm:pt modelId="{74654427-0A83-47AD-A63F-0A4FC21388B6}" type="parTrans" cxnId="{8C7BB29F-EF58-4F85-A0F8-D6143EA420A0}">
      <dgm:prSet/>
      <dgm:spPr/>
      <dgm:t>
        <a:bodyPr/>
        <a:lstStyle/>
        <a:p>
          <a:endParaRPr lang="tr-TR"/>
        </a:p>
      </dgm:t>
    </dgm:pt>
    <dgm:pt modelId="{74FB8272-8444-4588-A2CC-C42F717EA1CC}" type="sibTrans" cxnId="{8C7BB29F-EF58-4F85-A0F8-D6143EA420A0}">
      <dgm:prSet/>
      <dgm:spPr/>
      <dgm:t>
        <a:bodyPr/>
        <a:lstStyle/>
        <a:p>
          <a:endParaRPr lang="tr-TR"/>
        </a:p>
      </dgm:t>
    </dgm:pt>
    <dgm:pt modelId="{BDA917E9-73A8-4FD8-B5B2-6E61D3B3C949}">
      <dgm:prSet phldrT="[Metin]"/>
      <dgm:spPr/>
      <dgm:t>
        <a:bodyPr/>
        <a:lstStyle/>
        <a:p>
          <a:r>
            <a:rPr lang="tr-TR" dirty="0" err="1" smtClean="0"/>
            <a:t>Agresyon</a:t>
          </a:r>
          <a:endParaRPr lang="tr-TR" dirty="0"/>
        </a:p>
      </dgm:t>
    </dgm:pt>
    <dgm:pt modelId="{90F67899-04FF-4AD7-AE54-7BCB233917E1}" type="parTrans" cxnId="{A6ADC8F8-3C4E-448F-B4CC-DCF45E321DEE}">
      <dgm:prSet/>
      <dgm:spPr/>
      <dgm:t>
        <a:bodyPr/>
        <a:lstStyle/>
        <a:p>
          <a:endParaRPr lang="tr-TR"/>
        </a:p>
      </dgm:t>
    </dgm:pt>
    <dgm:pt modelId="{7C8A3790-195A-40B7-9D4E-50C9145F12F5}" type="sibTrans" cxnId="{A6ADC8F8-3C4E-448F-B4CC-DCF45E321DEE}">
      <dgm:prSet/>
      <dgm:spPr/>
      <dgm:t>
        <a:bodyPr/>
        <a:lstStyle/>
        <a:p>
          <a:endParaRPr lang="tr-TR"/>
        </a:p>
      </dgm:t>
    </dgm:pt>
    <dgm:pt modelId="{DBCF6EE5-0B02-4DF0-931B-B3F53938CD35}">
      <dgm:prSet phldrT="[Metin]"/>
      <dgm:spPr/>
      <dgm:t>
        <a:bodyPr/>
        <a:lstStyle/>
        <a:p>
          <a:endParaRPr lang="tr-TR" dirty="0"/>
        </a:p>
      </dgm:t>
    </dgm:pt>
    <dgm:pt modelId="{25A30062-7D24-47FA-B5E0-1C53E23B35BD}" type="parTrans" cxnId="{3C846311-5BBF-4740-AF67-F8511D5E276B}">
      <dgm:prSet/>
      <dgm:spPr/>
      <dgm:t>
        <a:bodyPr/>
        <a:lstStyle/>
        <a:p>
          <a:endParaRPr lang="tr-TR"/>
        </a:p>
      </dgm:t>
    </dgm:pt>
    <dgm:pt modelId="{A4A8877B-856D-47E0-818B-606AB7685D30}" type="sibTrans" cxnId="{3C846311-5BBF-4740-AF67-F8511D5E276B}">
      <dgm:prSet/>
      <dgm:spPr/>
      <dgm:t>
        <a:bodyPr/>
        <a:lstStyle/>
        <a:p>
          <a:endParaRPr lang="tr-TR"/>
        </a:p>
      </dgm:t>
    </dgm:pt>
    <dgm:pt modelId="{C15019DB-9E32-4F84-9FEC-9D026F03CE75}" type="pres">
      <dgm:prSet presAssocID="{5A073B43-D3A9-4F17-B605-97BCD4B152AE}" presName="Name0" presStyleCnt="0">
        <dgm:presLayoutVars>
          <dgm:dir/>
          <dgm:animLvl val="lvl"/>
          <dgm:resizeHandles/>
        </dgm:presLayoutVars>
      </dgm:prSet>
      <dgm:spPr/>
      <dgm:t>
        <a:bodyPr/>
        <a:lstStyle/>
        <a:p>
          <a:endParaRPr lang="tr-TR"/>
        </a:p>
      </dgm:t>
    </dgm:pt>
    <dgm:pt modelId="{293D09EC-630B-4666-9AF8-6A2F7D20A0D8}" type="pres">
      <dgm:prSet presAssocID="{643821AB-F4D4-4C0E-8D30-58095F373752}" presName="linNode" presStyleCnt="0"/>
      <dgm:spPr/>
    </dgm:pt>
    <dgm:pt modelId="{B0C34716-C40C-49D5-A673-6A2043F50378}" type="pres">
      <dgm:prSet presAssocID="{643821AB-F4D4-4C0E-8D30-58095F373752}" presName="parentShp" presStyleLbl="node1" presStyleIdx="0" presStyleCnt="2" custScaleX="46739">
        <dgm:presLayoutVars>
          <dgm:bulletEnabled val="1"/>
        </dgm:presLayoutVars>
      </dgm:prSet>
      <dgm:spPr/>
      <dgm:t>
        <a:bodyPr/>
        <a:lstStyle/>
        <a:p>
          <a:endParaRPr lang="tr-TR"/>
        </a:p>
      </dgm:t>
    </dgm:pt>
    <dgm:pt modelId="{0C9B229B-948B-4684-BFF2-9B9A6420D67C}" type="pres">
      <dgm:prSet presAssocID="{643821AB-F4D4-4C0E-8D30-58095F373752}" presName="childShp" presStyleLbl="bgAccFollowNode1" presStyleIdx="0" presStyleCnt="2">
        <dgm:presLayoutVars>
          <dgm:bulletEnabled val="1"/>
        </dgm:presLayoutVars>
      </dgm:prSet>
      <dgm:spPr/>
      <dgm:t>
        <a:bodyPr/>
        <a:lstStyle/>
        <a:p>
          <a:endParaRPr lang="tr-TR"/>
        </a:p>
      </dgm:t>
    </dgm:pt>
    <dgm:pt modelId="{7AA46ADE-E824-4122-882D-DFC418CF836E}" type="pres">
      <dgm:prSet presAssocID="{C28A3D8E-7CDC-44AE-A937-C0E3F4BA5E49}" presName="spacing" presStyleCnt="0"/>
      <dgm:spPr/>
    </dgm:pt>
    <dgm:pt modelId="{2BBFEDAF-67F0-4F56-AAC5-A318D7EEAF4C}" type="pres">
      <dgm:prSet presAssocID="{3EEB7408-1E93-422E-9003-20D4DE254A2E}" presName="linNode" presStyleCnt="0"/>
      <dgm:spPr/>
    </dgm:pt>
    <dgm:pt modelId="{BD15907F-5DCA-4033-BAD2-6EA2696DEC2B}" type="pres">
      <dgm:prSet presAssocID="{3EEB7408-1E93-422E-9003-20D4DE254A2E}" presName="parentShp" presStyleLbl="node1" presStyleIdx="1" presStyleCnt="2" custScaleX="46739">
        <dgm:presLayoutVars>
          <dgm:bulletEnabled val="1"/>
        </dgm:presLayoutVars>
      </dgm:prSet>
      <dgm:spPr/>
      <dgm:t>
        <a:bodyPr/>
        <a:lstStyle/>
        <a:p>
          <a:endParaRPr lang="tr-TR"/>
        </a:p>
      </dgm:t>
    </dgm:pt>
    <dgm:pt modelId="{376CE4DE-3B75-40C2-9E15-B1386C2D445E}" type="pres">
      <dgm:prSet presAssocID="{3EEB7408-1E93-422E-9003-20D4DE254A2E}" presName="childShp" presStyleLbl="bgAccFollowNode1" presStyleIdx="1" presStyleCnt="2">
        <dgm:presLayoutVars>
          <dgm:bulletEnabled val="1"/>
        </dgm:presLayoutVars>
      </dgm:prSet>
      <dgm:spPr/>
      <dgm:t>
        <a:bodyPr/>
        <a:lstStyle/>
        <a:p>
          <a:endParaRPr lang="tr-TR"/>
        </a:p>
      </dgm:t>
    </dgm:pt>
  </dgm:ptLst>
  <dgm:cxnLst>
    <dgm:cxn modelId="{D309C0A5-2115-4D39-8333-BE44F79D3655}" type="presOf" srcId="{9E22B8A1-FE8A-4E36-BDDD-26A3D730CB1A}" destId="{376CE4DE-3B75-40C2-9E15-B1386C2D445E}" srcOrd="0" destOrd="1" presId="urn:microsoft.com/office/officeart/2005/8/layout/vList6"/>
    <dgm:cxn modelId="{00293937-955C-41D4-88D8-7D01EF888184}" srcId="{643821AB-F4D4-4C0E-8D30-58095F373752}" destId="{02C8D7B5-9AF6-4B8D-B7AA-9DB231187DE6}" srcOrd="3" destOrd="0" parTransId="{D3559B2D-E351-4ED8-ADFB-94AA3796ADF0}" sibTransId="{962460EB-4F9A-49E5-802E-A835CAA37E9C}"/>
    <dgm:cxn modelId="{E91EA5CC-E5D9-446E-8B5C-F4D07F1B2DBE}" srcId="{5A073B43-D3A9-4F17-B605-97BCD4B152AE}" destId="{3EEB7408-1E93-422E-9003-20D4DE254A2E}" srcOrd="1" destOrd="0" parTransId="{DFE86AE4-80E8-4F87-B236-19BCDD25B74B}" sibTransId="{FA2740BF-485E-46B9-8E48-0F554C0575C6}"/>
    <dgm:cxn modelId="{2CB71E19-BEEA-47AF-922A-310865DB46E5}" type="presOf" srcId="{02C8D7B5-9AF6-4B8D-B7AA-9DB231187DE6}" destId="{0C9B229B-948B-4684-BFF2-9B9A6420D67C}" srcOrd="0" destOrd="3" presId="urn:microsoft.com/office/officeart/2005/8/layout/vList6"/>
    <dgm:cxn modelId="{EBE32435-8FE0-4812-88EF-CF8564F02314}" type="presOf" srcId="{39AB1FD7-F6F9-4F04-B5FE-764903868A81}" destId="{376CE4DE-3B75-40C2-9E15-B1386C2D445E}" srcOrd="0" destOrd="0" presId="urn:microsoft.com/office/officeart/2005/8/layout/vList6"/>
    <dgm:cxn modelId="{2B8D2240-EA0E-4F8D-939F-7E5591129373}" type="presOf" srcId="{3EEB7408-1E93-422E-9003-20D4DE254A2E}" destId="{BD15907F-5DCA-4033-BAD2-6EA2696DEC2B}" srcOrd="0" destOrd="0" presId="urn:microsoft.com/office/officeart/2005/8/layout/vList6"/>
    <dgm:cxn modelId="{BA931DDC-1C08-4A26-82D7-713150D16B92}" srcId="{5A073B43-D3A9-4F17-B605-97BCD4B152AE}" destId="{643821AB-F4D4-4C0E-8D30-58095F373752}" srcOrd="0" destOrd="0" parTransId="{D611109E-639A-49C8-AA2C-96EB7E96DCA9}" sibTransId="{C28A3D8E-7CDC-44AE-A937-C0E3F4BA5E49}"/>
    <dgm:cxn modelId="{7851B05C-2C40-432E-8C52-3C2EC4C6C093}" type="presOf" srcId="{643821AB-F4D4-4C0E-8D30-58095F373752}" destId="{B0C34716-C40C-49D5-A673-6A2043F50378}" srcOrd="0" destOrd="0" presId="urn:microsoft.com/office/officeart/2005/8/layout/vList6"/>
    <dgm:cxn modelId="{A6ADC8F8-3C4E-448F-B4CC-DCF45E321DEE}" srcId="{643821AB-F4D4-4C0E-8D30-58095F373752}" destId="{BDA917E9-73A8-4FD8-B5B2-6E61D3B3C949}" srcOrd="1" destOrd="0" parTransId="{90F67899-04FF-4AD7-AE54-7BCB233917E1}" sibTransId="{7C8A3790-195A-40B7-9D4E-50C9145F12F5}"/>
    <dgm:cxn modelId="{A92A80CD-D166-454A-B148-4D9F97CD4A24}" type="presOf" srcId="{505B9ED5-535B-4A51-8479-E18AD0647C0A}" destId="{376CE4DE-3B75-40C2-9E15-B1386C2D445E}" srcOrd="0" destOrd="2" presId="urn:microsoft.com/office/officeart/2005/8/layout/vList6"/>
    <dgm:cxn modelId="{403A16F2-7A0B-489F-A379-EB6F04CFC274}" srcId="{643821AB-F4D4-4C0E-8D30-58095F373752}" destId="{8D32DD75-370D-4143-8ED9-9A5628BB67A4}" srcOrd="2" destOrd="0" parTransId="{B7113EFC-A653-4C63-8928-6F3B3B2D8549}" sibTransId="{DEFCB72F-7C6C-4B4A-A277-EA2B5A762E45}"/>
    <dgm:cxn modelId="{0F87D428-BF65-4625-B8D7-19DB49A06D1E}" srcId="{3EEB7408-1E93-422E-9003-20D4DE254A2E}" destId="{39AB1FD7-F6F9-4F04-B5FE-764903868A81}" srcOrd="0" destOrd="0" parTransId="{DB81F13E-3D05-414D-8277-94C12DA43282}" sibTransId="{69DCBA97-CFB2-4A36-B566-2026668964CE}"/>
    <dgm:cxn modelId="{66EF7049-3039-457E-BB7E-F4D87FAEA636}" srcId="{3EEB7408-1E93-422E-9003-20D4DE254A2E}" destId="{9E22B8A1-FE8A-4E36-BDDD-26A3D730CB1A}" srcOrd="1" destOrd="0" parTransId="{62D94234-C7B2-4B49-A8E2-5310625B7BDB}" sibTransId="{CD8A8AF5-2E2B-45B0-AC71-66390B1D9365}"/>
    <dgm:cxn modelId="{3B715AAF-5735-4631-AF22-D18237F2D176}" type="presOf" srcId="{BDA917E9-73A8-4FD8-B5B2-6E61D3B3C949}" destId="{0C9B229B-948B-4684-BFF2-9B9A6420D67C}" srcOrd="0" destOrd="1" presId="urn:microsoft.com/office/officeart/2005/8/layout/vList6"/>
    <dgm:cxn modelId="{72693BF4-D76A-457F-9DFA-F720066858F3}" type="presOf" srcId="{8D32DD75-370D-4143-8ED9-9A5628BB67A4}" destId="{0C9B229B-948B-4684-BFF2-9B9A6420D67C}" srcOrd="0" destOrd="2" presId="urn:microsoft.com/office/officeart/2005/8/layout/vList6"/>
    <dgm:cxn modelId="{3C846311-5BBF-4740-AF67-F8511D5E276B}" srcId="{643821AB-F4D4-4C0E-8D30-58095F373752}" destId="{DBCF6EE5-0B02-4DF0-931B-B3F53938CD35}" srcOrd="0" destOrd="0" parTransId="{25A30062-7D24-47FA-B5E0-1C53E23B35BD}" sibTransId="{A4A8877B-856D-47E0-818B-606AB7685D30}"/>
    <dgm:cxn modelId="{8C7BB29F-EF58-4F85-A0F8-D6143EA420A0}" srcId="{3EEB7408-1E93-422E-9003-20D4DE254A2E}" destId="{505B9ED5-535B-4A51-8479-E18AD0647C0A}" srcOrd="2" destOrd="0" parTransId="{74654427-0A83-47AD-A63F-0A4FC21388B6}" sibTransId="{74FB8272-8444-4588-A2CC-C42F717EA1CC}"/>
    <dgm:cxn modelId="{020FF99D-E8D7-4310-8150-C0A61A64EB69}" type="presOf" srcId="{DBCF6EE5-0B02-4DF0-931B-B3F53938CD35}" destId="{0C9B229B-948B-4684-BFF2-9B9A6420D67C}" srcOrd="0" destOrd="0" presId="urn:microsoft.com/office/officeart/2005/8/layout/vList6"/>
    <dgm:cxn modelId="{4AA48544-1B06-42AC-A813-45AFACF4C3BA}" type="presOf" srcId="{5A073B43-D3A9-4F17-B605-97BCD4B152AE}" destId="{C15019DB-9E32-4F84-9FEC-9D026F03CE75}" srcOrd="0" destOrd="0" presId="urn:microsoft.com/office/officeart/2005/8/layout/vList6"/>
    <dgm:cxn modelId="{D0243084-0229-4455-A41B-3BE874CB5D9A}" type="presParOf" srcId="{C15019DB-9E32-4F84-9FEC-9D026F03CE75}" destId="{293D09EC-630B-4666-9AF8-6A2F7D20A0D8}" srcOrd="0" destOrd="0" presId="urn:microsoft.com/office/officeart/2005/8/layout/vList6"/>
    <dgm:cxn modelId="{8D8021DF-D527-4C44-9219-DB783E03B419}" type="presParOf" srcId="{293D09EC-630B-4666-9AF8-6A2F7D20A0D8}" destId="{B0C34716-C40C-49D5-A673-6A2043F50378}" srcOrd="0" destOrd="0" presId="urn:microsoft.com/office/officeart/2005/8/layout/vList6"/>
    <dgm:cxn modelId="{3821F738-A21E-486F-B1AB-D50E9426E987}" type="presParOf" srcId="{293D09EC-630B-4666-9AF8-6A2F7D20A0D8}" destId="{0C9B229B-948B-4684-BFF2-9B9A6420D67C}" srcOrd="1" destOrd="0" presId="urn:microsoft.com/office/officeart/2005/8/layout/vList6"/>
    <dgm:cxn modelId="{50DF49F7-F725-434F-B019-D703AF7AC421}" type="presParOf" srcId="{C15019DB-9E32-4F84-9FEC-9D026F03CE75}" destId="{7AA46ADE-E824-4122-882D-DFC418CF836E}" srcOrd="1" destOrd="0" presId="urn:microsoft.com/office/officeart/2005/8/layout/vList6"/>
    <dgm:cxn modelId="{0D9695C7-57F8-4ADB-8DD2-3D89BA1731EB}" type="presParOf" srcId="{C15019DB-9E32-4F84-9FEC-9D026F03CE75}" destId="{2BBFEDAF-67F0-4F56-AAC5-A318D7EEAF4C}" srcOrd="2" destOrd="0" presId="urn:microsoft.com/office/officeart/2005/8/layout/vList6"/>
    <dgm:cxn modelId="{DF953ED5-A66A-4692-9232-40FFA3797FDF}" type="presParOf" srcId="{2BBFEDAF-67F0-4F56-AAC5-A318D7EEAF4C}" destId="{BD15907F-5DCA-4033-BAD2-6EA2696DEC2B}" srcOrd="0" destOrd="0" presId="urn:microsoft.com/office/officeart/2005/8/layout/vList6"/>
    <dgm:cxn modelId="{8EFA59DC-2401-4E9C-A862-BEE47B003C9B}" type="presParOf" srcId="{2BBFEDAF-67F0-4F56-AAC5-A318D7EEAF4C}" destId="{376CE4DE-3B75-40C2-9E15-B1386C2D445E}" srcOrd="1" destOrd="0" presId="urn:microsoft.com/office/officeart/2005/8/layout/vList6"/>
  </dgm:cxnLst>
  <dgm:bg/>
  <dgm:whole/>
</dgm:dataModel>
</file>

<file path=ppt/diagrams/data2.xml><?xml version="1.0" encoding="utf-8"?>
<dgm:dataModel xmlns:dgm="http://schemas.openxmlformats.org/drawingml/2006/diagram" xmlns:a="http://schemas.openxmlformats.org/drawingml/2006/main">
  <dgm:ptLst>
    <dgm:pt modelId="{642EDBE5-8BA6-413E-A064-E0288B8A776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tr-TR"/>
        </a:p>
      </dgm:t>
    </dgm:pt>
    <dgm:pt modelId="{24AED857-3FB4-49C4-A082-6A76DD2FD1DB}">
      <dgm:prSet phldrT="[Metin]" custT="1"/>
      <dgm:spPr/>
      <dgm:t>
        <a:bodyPr/>
        <a:lstStyle/>
        <a:p>
          <a:r>
            <a:rPr lang="tr-TR" sz="1800" b="1" dirty="0" smtClean="0"/>
            <a:t>Semptomlar: </a:t>
          </a:r>
          <a:r>
            <a:rPr lang="tr-TR" sz="1800" b="1" dirty="0" err="1" smtClean="0"/>
            <a:t>Anababa</a:t>
          </a:r>
          <a:r>
            <a:rPr lang="tr-TR" sz="1800" b="1" dirty="0" smtClean="0"/>
            <a:t>, Öğretmen, </a:t>
          </a:r>
          <a:r>
            <a:rPr lang="tr-TR" sz="1800" b="1" dirty="0" err="1" smtClean="0"/>
            <a:t>Özbildirim</a:t>
          </a:r>
          <a:endParaRPr lang="tr-TR" sz="1800" b="1" dirty="0" smtClean="0"/>
        </a:p>
        <a:p>
          <a:r>
            <a:rPr lang="tr-TR" sz="1800" b="1" dirty="0" smtClean="0"/>
            <a:t>SNAP, </a:t>
          </a:r>
          <a:r>
            <a:rPr lang="tr-TR" sz="1800" b="1" dirty="0" err="1" smtClean="0"/>
            <a:t>Conners</a:t>
          </a:r>
          <a:r>
            <a:rPr lang="tr-TR" sz="1800" b="1" dirty="0" smtClean="0"/>
            <a:t>: 0-1-</a:t>
          </a:r>
          <a:r>
            <a:rPr lang="tr-TR" sz="1800" b="1" dirty="0" smtClean="0">
              <a:solidFill>
                <a:srgbClr val="C00000"/>
              </a:solidFill>
            </a:rPr>
            <a:t>2-3</a:t>
          </a:r>
          <a:r>
            <a:rPr lang="tr-TR" sz="1800" b="1" dirty="0" smtClean="0">
              <a:solidFill>
                <a:srgbClr val="FF0000"/>
              </a:solidFill>
            </a:rPr>
            <a:t>  </a:t>
          </a:r>
          <a:r>
            <a:rPr lang="tr-TR" sz="1800" b="1" dirty="0" smtClean="0">
              <a:solidFill>
                <a:schemeClr val="bg1"/>
              </a:solidFill>
            </a:rPr>
            <a:t>(DSM-IV, DSM-5)</a:t>
          </a:r>
          <a:endParaRPr lang="tr-TR" sz="1800" b="1" dirty="0">
            <a:solidFill>
              <a:schemeClr val="bg1"/>
            </a:solidFill>
          </a:endParaRPr>
        </a:p>
      </dgm:t>
    </dgm:pt>
    <dgm:pt modelId="{8D390542-4A5F-4CD0-AABB-3EBCC1638A5D}" type="parTrans" cxnId="{87CF2ED2-6F95-4ED6-8F76-AD89D58ABA1F}">
      <dgm:prSet/>
      <dgm:spPr/>
      <dgm:t>
        <a:bodyPr/>
        <a:lstStyle/>
        <a:p>
          <a:endParaRPr lang="tr-TR"/>
        </a:p>
      </dgm:t>
    </dgm:pt>
    <dgm:pt modelId="{93911AC0-1988-447E-9334-FEF91171E12B}" type="sibTrans" cxnId="{87CF2ED2-6F95-4ED6-8F76-AD89D58ABA1F}">
      <dgm:prSet/>
      <dgm:spPr/>
      <dgm:t>
        <a:bodyPr/>
        <a:lstStyle/>
        <a:p>
          <a:endParaRPr lang="tr-TR"/>
        </a:p>
      </dgm:t>
    </dgm:pt>
    <dgm:pt modelId="{4FEB1E6E-7E97-4799-9F60-C74BBB8C0503}">
      <dgm:prSet phldrT="[Metin]" custT="1"/>
      <dgm:spPr/>
      <dgm:t>
        <a:bodyPr/>
        <a:lstStyle/>
        <a:p>
          <a:r>
            <a:rPr lang="tr-TR" sz="1800" b="1" dirty="0" smtClean="0"/>
            <a:t>Semptomlara bağlı “Bozulma” </a:t>
          </a:r>
          <a:r>
            <a:rPr lang="tr-TR" sz="1800" b="1" dirty="0" err="1" smtClean="0"/>
            <a:t>nın</a:t>
          </a:r>
          <a:r>
            <a:rPr lang="tr-TR" sz="1800" b="1" dirty="0" smtClean="0"/>
            <a:t> değerlendirilmesi</a:t>
          </a:r>
          <a:endParaRPr lang="tr-TR" sz="1800" b="1" dirty="0"/>
        </a:p>
      </dgm:t>
    </dgm:pt>
    <dgm:pt modelId="{CBED72DF-DCF8-41FA-89F0-18C7A378B629}" type="parTrans" cxnId="{479E8766-5B1B-4DD8-93C4-7BB7E8731DF4}">
      <dgm:prSet/>
      <dgm:spPr/>
      <dgm:t>
        <a:bodyPr/>
        <a:lstStyle/>
        <a:p>
          <a:endParaRPr lang="tr-TR"/>
        </a:p>
      </dgm:t>
    </dgm:pt>
    <dgm:pt modelId="{6BCCAC25-6021-4EB4-BC89-9F32B4A574C4}" type="sibTrans" cxnId="{479E8766-5B1B-4DD8-93C4-7BB7E8731DF4}">
      <dgm:prSet/>
      <dgm:spPr/>
      <dgm:t>
        <a:bodyPr/>
        <a:lstStyle/>
        <a:p>
          <a:endParaRPr lang="tr-TR"/>
        </a:p>
      </dgm:t>
    </dgm:pt>
    <dgm:pt modelId="{AECEB089-117D-407C-B214-EF1C7CD778F5}">
      <dgm:prSet phldrT="[Metin]" custT="1"/>
      <dgm:spPr/>
      <dgm:t>
        <a:bodyPr/>
        <a:lstStyle/>
        <a:p>
          <a:r>
            <a:rPr lang="tr-TR" sz="1800" b="1" dirty="0" smtClean="0"/>
            <a:t>Madde kullanımı ? </a:t>
          </a:r>
          <a:endParaRPr lang="tr-TR" sz="1800" b="1" dirty="0"/>
        </a:p>
      </dgm:t>
    </dgm:pt>
    <dgm:pt modelId="{C34CCA53-7F98-47BD-8254-595F88464517}" type="parTrans" cxnId="{39EB1F96-A4B4-4917-B435-3A5D5768C518}">
      <dgm:prSet/>
      <dgm:spPr/>
      <dgm:t>
        <a:bodyPr/>
        <a:lstStyle/>
        <a:p>
          <a:endParaRPr lang="tr-TR"/>
        </a:p>
      </dgm:t>
    </dgm:pt>
    <dgm:pt modelId="{B4DEC01C-C614-439B-A012-4761327AC55A}" type="sibTrans" cxnId="{39EB1F96-A4B4-4917-B435-3A5D5768C518}">
      <dgm:prSet/>
      <dgm:spPr/>
      <dgm:t>
        <a:bodyPr/>
        <a:lstStyle/>
        <a:p>
          <a:endParaRPr lang="tr-TR"/>
        </a:p>
      </dgm:t>
    </dgm:pt>
    <dgm:pt modelId="{3C39BAB6-600B-4D03-8DC7-9F9F2521016C}">
      <dgm:prSet phldrT="[Metin]" custT="1"/>
      <dgm:spPr/>
      <dgm:t>
        <a:bodyPr/>
        <a:lstStyle/>
        <a:p>
          <a:r>
            <a:rPr lang="tr-TR" sz="1800" b="1" dirty="0" smtClean="0"/>
            <a:t>Diğer ruhsal hastalıklar?</a:t>
          </a:r>
          <a:endParaRPr lang="tr-TR" sz="1800" b="1" dirty="0"/>
        </a:p>
      </dgm:t>
    </dgm:pt>
    <dgm:pt modelId="{75317A53-AAE5-4771-92F0-F167804C0BA6}" type="parTrans" cxnId="{14ADFF5E-8A50-4E8F-A309-A5EB2C732FEE}">
      <dgm:prSet/>
      <dgm:spPr/>
      <dgm:t>
        <a:bodyPr/>
        <a:lstStyle/>
        <a:p>
          <a:endParaRPr lang="tr-TR"/>
        </a:p>
      </dgm:t>
    </dgm:pt>
    <dgm:pt modelId="{6D9FF786-03AA-4624-97FA-58F83F5640C2}" type="sibTrans" cxnId="{14ADFF5E-8A50-4E8F-A309-A5EB2C732FEE}">
      <dgm:prSet/>
      <dgm:spPr/>
      <dgm:t>
        <a:bodyPr/>
        <a:lstStyle/>
        <a:p>
          <a:endParaRPr lang="tr-TR"/>
        </a:p>
      </dgm:t>
    </dgm:pt>
    <dgm:pt modelId="{A75EAF58-EF8C-4454-9710-379FDF35B268}">
      <dgm:prSet phldrT="[Metin]" custT="1"/>
      <dgm:spPr/>
      <dgm:t>
        <a:bodyPr/>
        <a:lstStyle/>
        <a:p>
          <a:r>
            <a:rPr lang="tr-TR" sz="1800" b="1" dirty="0" smtClean="0"/>
            <a:t>En </a:t>
          </a:r>
          <a:r>
            <a:rPr lang="tr-TR" sz="1800" b="1" dirty="0" smtClean="0">
              <a:solidFill>
                <a:schemeClr val="bg1"/>
              </a:solidFill>
            </a:rPr>
            <a:t>az iki farklı ortamda  en az 2 semptom </a:t>
          </a:r>
        </a:p>
        <a:p>
          <a:r>
            <a:rPr lang="tr-TR" sz="1800" b="1" dirty="0" smtClean="0"/>
            <a:t>Bağlamın farklı olması önemli!</a:t>
          </a:r>
          <a:endParaRPr lang="tr-TR" sz="1800" b="1" dirty="0"/>
        </a:p>
      </dgm:t>
    </dgm:pt>
    <dgm:pt modelId="{9BE8D022-030A-4A16-937C-67928ECD2A99}" type="parTrans" cxnId="{C6B52A80-9F9F-484C-9055-B1B5E85D020A}">
      <dgm:prSet/>
      <dgm:spPr/>
      <dgm:t>
        <a:bodyPr/>
        <a:lstStyle/>
        <a:p>
          <a:endParaRPr lang="tr-TR"/>
        </a:p>
      </dgm:t>
    </dgm:pt>
    <dgm:pt modelId="{6AA891F1-159D-4C5A-AF4B-D29B6931F2CF}" type="sibTrans" cxnId="{C6B52A80-9F9F-484C-9055-B1B5E85D020A}">
      <dgm:prSet/>
      <dgm:spPr/>
      <dgm:t>
        <a:bodyPr/>
        <a:lstStyle/>
        <a:p>
          <a:endParaRPr lang="tr-TR"/>
        </a:p>
      </dgm:t>
    </dgm:pt>
    <dgm:pt modelId="{57C1A678-E880-4AA3-9260-A4FEF0E582F5}" type="pres">
      <dgm:prSet presAssocID="{642EDBE5-8BA6-413E-A064-E0288B8A7761}" presName="outerComposite" presStyleCnt="0">
        <dgm:presLayoutVars>
          <dgm:chMax val="5"/>
          <dgm:dir/>
          <dgm:resizeHandles val="exact"/>
        </dgm:presLayoutVars>
      </dgm:prSet>
      <dgm:spPr/>
      <dgm:t>
        <a:bodyPr/>
        <a:lstStyle/>
        <a:p>
          <a:endParaRPr lang="tr-TR"/>
        </a:p>
      </dgm:t>
    </dgm:pt>
    <dgm:pt modelId="{D6F0DE56-33B3-4C8C-A9D4-D1FFFAD914CF}" type="pres">
      <dgm:prSet presAssocID="{642EDBE5-8BA6-413E-A064-E0288B8A7761}" presName="dummyMaxCanvas" presStyleCnt="0">
        <dgm:presLayoutVars/>
      </dgm:prSet>
      <dgm:spPr/>
    </dgm:pt>
    <dgm:pt modelId="{690A094E-2F86-41DC-9BC6-4B28D825F307}" type="pres">
      <dgm:prSet presAssocID="{642EDBE5-8BA6-413E-A064-E0288B8A7761}" presName="FiveNodes_1" presStyleLbl="node1" presStyleIdx="0" presStyleCnt="5" custLinFactNeighborX="-451" custLinFactNeighborY="-3509">
        <dgm:presLayoutVars>
          <dgm:bulletEnabled val="1"/>
        </dgm:presLayoutVars>
      </dgm:prSet>
      <dgm:spPr/>
      <dgm:t>
        <a:bodyPr/>
        <a:lstStyle/>
        <a:p>
          <a:endParaRPr lang="tr-TR"/>
        </a:p>
      </dgm:t>
    </dgm:pt>
    <dgm:pt modelId="{575916D2-D8FB-42DC-9198-25A63461F105}" type="pres">
      <dgm:prSet presAssocID="{642EDBE5-8BA6-413E-A064-E0288B8A7761}" presName="FiveNodes_2" presStyleLbl="node1" presStyleIdx="1" presStyleCnt="5">
        <dgm:presLayoutVars>
          <dgm:bulletEnabled val="1"/>
        </dgm:presLayoutVars>
      </dgm:prSet>
      <dgm:spPr/>
      <dgm:t>
        <a:bodyPr/>
        <a:lstStyle/>
        <a:p>
          <a:endParaRPr lang="tr-TR"/>
        </a:p>
      </dgm:t>
    </dgm:pt>
    <dgm:pt modelId="{56EA44AB-69EF-4F9D-AF9A-21D6EF51FA9E}" type="pres">
      <dgm:prSet presAssocID="{642EDBE5-8BA6-413E-A064-E0288B8A7761}" presName="FiveNodes_3" presStyleLbl="node1" presStyleIdx="2" presStyleCnt="5">
        <dgm:presLayoutVars>
          <dgm:bulletEnabled val="1"/>
        </dgm:presLayoutVars>
      </dgm:prSet>
      <dgm:spPr/>
      <dgm:t>
        <a:bodyPr/>
        <a:lstStyle/>
        <a:p>
          <a:endParaRPr lang="tr-TR"/>
        </a:p>
      </dgm:t>
    </dgm:pt>
    <dgm:pt modelId="{58337ABA-1EA8-4867-A49E-A1DD8CFFC2EB}" type="pres">
      <dgm:prSet presAssocID="{642EDBE5-8BA6-413E-A064-E0288B8A7761}" presName="FiveNodes_4" presStyleLbl="node1" presStyleIdx="3" presStyleCnt="5">
        <dgm:presLayoutVars>
          <dgm:bulletEnabled val="1"/>
        </dgm:presLayoutVars>
      </dgm:prSet>
      <dgm:spPr/>
      <dgm:t>
        <a:bodyPr/>
        <a:lstStyle/>
        <a:p>
          <a:endParaRPr lang="tr-TR"/>
        </a:p>
      </dgm:t>
    </dgm:pt>
    <dgm:pt modelId="{82DD15F4-2834-4DBC-B8C2-78D7EAEED305}" type="pres">
      <dgm:prSet presAssocID="{642EDBE5-8BA6-413E-A064-E0288B8A7761}" presName="FiveNodes_5" presStyleLbl="node1" presStyleIdx="4" presStyleCnt="5" custScaleX="102021">
        <dgm:presLayoutVars>
          <dgm:bulletEnabled val="1"/>
        </dgm:presLayoutVars>
      </dgm:prSet>
      <dgm:spPr/>
      <dgm:t>
        <a:bodyPr/>
        <a:lstStyle/>
        <a:p>
          <a:endParaRPr lang="tr-TR"/>
        </a:p>
      </dgm:t>
    </dgm:pt>
    <dgm:pt modelId="{7EECE758-5065-4389-819E-10468A160179}" type="pres">
      <dgm:prSet presAssocID="{642EDBE5-8BA6-413E-A064-E0288B8A7761}" presName="FiveConn_1-2" presStyleLbl="fgAccFollowNode1" presStyleIdx="0" presStyleCnt="4" custLinFactX="-69003" custLinFactNeighborX="-100000" custLinFactNeighborY="-9867">
        <dgm:presLayoutVars>
          <dgm:bulletEnabled val="1"/>
        </dgm:presLayoutVars>
      </dgm:prSet>
      <dgm:spPr/>
      <dgm:t>
        <a:bodyPr/>
        <a:lstStyle/>
        <a:p>
          <a:endParaRPr lang="tr-TR"/>
        </a:p>
      </dgm:t>
    </dgm:pt>
    <dgm:pt modelId="{76C5CF9E-D65C-4CBC-BFBA-FFB141AE2D29}" type="pres">
      <dgm:prSet presAssocID="{642EDBE5-8BA6-413E-A064-E0288B8A7761}" presName="FiveConn_2-3" presStyleLbl="fgAccFollowNode1" presStyleIdx="1" presStyleCnt="4" custLinFactX="-69003" custLinFactNeighborX="-100000" custLinFactNeighborY="-9867">
        <dgm:presLayoutVars>
          <dgm:bulletEnabled val="1"/>
        </dgm:presLayoutVars>
      </dgm:prSet>
      <dgm:spPr/>
      <dgm:t>
        <a:bodyPr/>
        <a:lstStyle/>
        <a:p>
          <a:endParaRPr lang="tr-TR"/>
        </a:p>
      </dgm:t>
    </dgm:pt>
    <dgm:pt modelId="{797B571F-63F3-4100-8140-5B2726B70841}" type="pres">
      <dgm:prSet presAssocID="{642EDBE5-8BA6-413E-A064-E0288B8A7761}" presName="FiveConn_3-4" presStyleLbl="fgAccFollowNode1" presStyleIdx="2" presStyleCnt="4" custLinFactX="-69003" custLinFactNeighborX="-100000" custLinFactNeighborY="-9867">
        <dgm:presLayoutVars>
          <dgm:bulletEnabled val="1"/>
        </dgm:presLayoutVars>
      </dgm:prSet>
      <dgm:spPr/>
      <dgm:t>
        <a:bodyPr/>
        <a:lstStyle/>
        <a:p>
          <a:endParaRPr lang="tr-TR"/>
        </a:p>
      </dgm:t>
    </dgm:pt>
    <dgm:pt modelId="{3147835A-8D07-4464-B82F-4A7B3CAF0EC9}" type="pres">
      <dgm:prSet presAssocID="{642EDBE5-8BA6-413E-A064-E0288B8A7761}" presName="FiveConn_4-5" presStyleLbl="fgAccFollowNode1" presStyleIdx="3" presStyleCnt="4" custLinFactX="-69003" custLinFactNeighborX="-100000" custLinFactNeighborY="-9867">
        <dgm:presLayoutVars>
          <dgm:bulletEnabled val="1"/>
        </dgm:presLayoutVars>
      </dgm:prSet>
      <dgm:spPr/>
      <dgm:t>
        <a:bodyPr/>
        <a:lstStyle/>
        <a:p>
          <a:endParaRPr lang="tr-TR"/>
        </a:p>
      </dgm:t>
    </dgm:pt>
    <dgm:pt modelId="{E450AFBE-F624-4537-961D-2E8B8D9C6786}" type="pres">
      <dgm:prSet presAssocID="{642EDBE5-8BA6-413E-A064-E0288B8A7761}" presName="FiveNodes_1_text" presStyleLbl="node1" presStyleIdx="4" presStyleCnt="5">
        <dgm:presLayoutVars>
          <dgm:bulletEnabled val="1"/>
        </dgm:presLayoutVars>
      </dgm:prSet>
      <dgm:spPr/>
      <dgm:t>
        <a:bodyPr/>
        <a:lstStyle/>
        <a:p>
          <a:endParaRPr lang="tr-TR"/>
        </a:p>
      </dgm:t>
    </dgm:pt>
    <dgm:pt modelId="{6CE3C667-97FD-47E4-9778-823CE724E7CB}" type="pres">
      <dgm:prSet presAssocID="{642EDBE5-8BA6-413E-A064-E0288B8A7761}" presName="FiveNodes_2_text" presStyleLbl="node1" presStyleIdx="4" presStyleCnt="5">
        <dgm:presLayoutVars>
          <dgm:bulletEnabled val="1"/>
        </dgm:presLayoutVars>
      </dgm:prSet>
      <dgm:spPr/>
      <dgm:t>
        <a:bodyPr/>
        <a:lstStyle/>
        <a:p>
          <a:endParaRPr lang="tr-TR"/>
        </a:p>
      </dgm:t>
    </dgm:pt>
    <dgm:pt modelId="{4678DFB9-DE8F-4204-A0B7-0466B01894CE}" type="pres">
      <dgm:prSet presAssocID="{642EDBE5-8BA6-413E-A064-E0288B8A7761}" presName="FiveNodes_3_text" presStyleLbl="node1" presStyleIdx="4" presStyleCnt="5">
        <dgm:presLayoutVars>
          <dgm:bulletEnabled val="1"/>
        </dgm:presLayoutVars>
      </dgm:prSet>
      <dgm:spPr/>
      <dgm:t>
        <a:bodyPr/>
        <a:lstStyle/>
        <a:p>
          <a:endParaRPr lang="tr-TR"/>
        </a:p>
      </dgm:t>
    </dgm:pt>
    <dgm:pt modelId="{C8C158E5-FF3F-452A-AAD9-68F7493664F4}" type="pres">
      <dgm:prSet presAssocID="{642EDBE5-8BA6-413E-A064-E0288B8A7761}" presName="FiveNodes_4_text" presStyleLbl="node1" presStyleIdx="4" presStyleCnt="5">
        <dgm:presLayoutVars>
          <dgm:bulletEnabled val="1"/>
        </dgm:presLayoutVars>
      </dgm:prSet>
      <dgm:spPr/>
      <dgm:t>
        <a:bodyPr/>
        <a:lstStyle/>
        <a:p>
          <a:endParaRPr lang="tr-TR"/>
        </a:p>
      </dgm:t>
    </dgm:pt>
    <dgm:pt modelId="{76623B96-65D5-4D0F-9B90-04910D9AF8A1}" type="pres">
      <dgm:prSet presAssocID="{642EDBE5-8BA6-413E-A064-E0288B8A7761}" presName="FiveNodes_5_text" presStyleLbl="node1" presStyleIdx="4" presStyleCnt="5">
        <dgm:presLayoutVars>
          <dgm:bulletEnabled val="1"/>
        </dgm:presLayoutVars>
      </dgm:prSet>
      <dgm:spPr/>
      <dgm:t>
        <a:bodyPr/>
        <a:lstStyle/>
        <a:p>
          <a:endParaRPr lang="tr-TR"/>
        </a:p>
      </dgm:t>
    </dgm:pt>
  </dgm:ptLst>
  <dgm:cxnLst>
    <dgm:cxn modelId="{D9C7D835-BB57-4BBF-8BD5-8994BBBCBBC8}" type="presOf" srcId="{B4DEC01C-C614-439B-A012-4761327AC55A}" destId="{797B571F-63F3-4100-8140-5B2726B70841}" srcOrd="0" destOrd="0" presId="urn:microsoft.com/office/officeart/2005/8/layout/vProcess5"/>
    <dgm:cxn modelId="{41514749-DECF-4882-8DB8-6C17691484D9}" type="presOf" srcId="{24AED857-3FB4-49C4-A082-6A76DD2FD1DB}" destId="{690A094E-2F86-41DC-9BC6-4B28D825F307}" srcOrd="0" destOrd="0" presId="urn:microsoft.com/office/officeart/2005/8/layout/vProcess5"/>
    <dgm:cxn modelId="{BB744EA9-5C65-4DFB-8B7A-8194F60D85C1}" type="presOf" srcId="{A75EAF58-EF8C-4454-9710-379FDF35B268}" destId="{76623B96-65D5-4D0F-9B90-04910D9AF8A1}" srcOrd="1" destOrd="0" presId="urn:microsoft.com/office/officeart/2005/8/layout/vProcess5"/>
    <dgm:cxn modelId="{C6B52A80-9F9F-484C-9055-B1B5E85D020A}" srcId="{642EDBE5-8BA6-413E-A064-E0288B8A7761}" destId="{A75EAF58-EF8C-4454-9710-379FDF35B268}" srcOrd="4" destOrd="0" parTransId="{9BE8D022-030A-4A16-937C-67928ECD2A99}" sibTransId="{6AA891F1-159D-4C5A-AF4B-D29B6931F2CF}"/>
    <dgm:cxn modelId="{69E00117-C55D-4A13-9AFB-B27EB71AC9CA}" type="presOf" srcId="{6BCCAC25-6021-4EB4-BC89-9F32B4A574C4}" destId="{76C5CF9E-D65C-4CBC-BFBA-FFB141AE2D29}" srcOrd="0" destOrd="0" presId="urn:microsoft.com/office/officeart/2005/8/layout/vProcess5"/>
    <dgm:cxn modelId="{CE62CCF8-0202-4017-81E2-8B64A3E89CB7}" type="presOf" srcId="{93911AC0-1988-447E-9334-FEF91171E12B}" destId="{7EECE758-5065-4389-819E-10468A160179}" srcOrd="0" destOrd="0" presId="urn:microsoft.com/office/officeart/2005/8/layout/vProcess5"/>
    <dgm:cxn modelId="{14ADFF5E-8A50-4E8F-A309-A5EB2C732FEE}" srcId="{642EDBE5-8BA6-413E-A064-E0288B8A7761}" destId="{3C39BAB6-600B-4D03-8DC7-9F9F2521016C}" srcOrd="3" destOrd="0" parTransId="{75317A53-AAE5-4771-92F0-F167804C0BA6}" sibTransId="{6D9FF786-03AA-4624-97FA-58F83F5640C2}"/>
    <dgm:cxn modelId="{AD1F7E14-FC54-4A4B-AA70-208FF0F790AF}" type="presOf" srcId="{4FEB1E6E-7E97-4799-9F60-C74BBB8C0503}" destId="{575916D2-D8FB-42DC-9198-25A63461F105}" srcOrd="0" destOrd="0" presId="urn:microsoft.com/office/officeart/2005/8/layout/vProcess5"/>
    <dgm:cxn modelId="{9D1301B8-FFFA-4ACD-B2E3-6AE47A4C7095}" type="presOf" srcId="{3C39BAB6-600B-4D03-8DC7-9F9F2521016C}" destId="{58337ABA-1EA8-4867-A49E-A1DD8CFFC2EB}" srcOrd="0" destOrd="0" presId="urn:microsoft.com/office/officeart/2005/8/layout/vProcess5"/>
    <dgm:cxn modelId="{6466BA09-742A-41C0-BEDF-1A7659BF1ED2}" type="presOf" srcId="{24AED857-3FB4-49C4-A082-6A76DD2FD1DB}" destId="{E450AFBE-F624-4537-961D-2E8B8D9C6786}" srcOrd="1" destOrd="0" presId="urn:microsoft.com/office/officeart/2005/8/layout/vProcess5"/>
    <dgm:cxn modelId="{479E8766-5B1B-4DD8-93C4-7BB7E8731DF4}" srcId="{642EDBE5-8BA6-413E-A064-E0288B8A7761}" destId="{4FEB1E6E-7E97-4799-9F60-C74BBB8C0503}" srcOrd="1" destOrd="0" parTransId="{CBED72DF-DCF8-41FA-89F0-18C7A378B629}" sibTransId="{6BCCAC25-6021-4EB4-BC89-9F32B4A574C4}"/>
    <dgm:cxn modelId="{50CEADBE-E569-4E84-AA86-0713FE39BA88}" type="presOf" srcId="{6D9FF786-03AA-4624-97FA-58F83F5640C2}" destId="{3147835A-8D07-4464-B82F-4A7B3CAF0EC9}" srcOrd="0" destOrd="0" presId="urn:microsoft.com/office/officeart/2005/8/layout/vProcess5"/>
    <dgm:cxn modelId="{DF5A15C9-7FEE-4BE7-BE7B-9FF1C369FDDB}" type="presOf" srcId="{A75EAF58-EF8C-4454-9710-379FDF35B268}" destId="{82DD15F4-2834-4DBC-B8C2-78D7EAEED305}" srcOrd="0" destOrd="0" presId="urn:microsoft.com/office/officeart/2005/8/layout/vProcess5"/>
    <dgm:cxn modelId="{39EB1F96-A4B4-4917-B435-3A5D5768C518}" srcId="{642EDBE5-8BA6-413E-A064-E0288B8A7761}" destId="{AECEB089-117D-407C-B214-EF1C7CD778F5}" srcOrd="2" destOrd="0" parTransId="{C34CCA53-7F98-47BD-8254-595F88464517}" sibTransId="{B4DEC01C-C614-439B-A012-4761327AC55A}"/>
    <dgm:cxn modelId="{DD97BCAF-31C8-4A19-A2B3-9544AED385B0}" type="presOf" srcId="{642EDBE5-8BA6-413E-A064-E0288B8A7761}" destId="{57C1A678-E880-4AA3-9260-A4FEF0E582F5}" srcOrd="0" destOrd="0" presId="urn:microsoft.com/office/officeart/2005/8/layout/vProcess5"/>
    <dgm:cxn modelId="{F7E33DC7-0E32-4062-B7EE-B06D95AD7889}" type="presOf" srcId="{4FEB1E6E-7E97-4799-9F60-C74BBB8C0503}" destId="{6CE3C667-97FD-47E4-9778-823CE724E7CB}" srcOrd="1" destOrd="0" presId="urn:microsoft.com/office/officeart/2005/8/layout/vProcess5"/>
    <dgm:cxn modelId="{FB837CD2-27E1-4980-8AD9-75F5B2EF5578}" type="presOf" srcId="{AECEB089-117D-407C-B214-EF1C7CD778F5}" destId="{4678DFB9-DE8F-4204-A0B7-0466B01894CE}" srcOrd="1" destOrd="0" presId="urn:microsoft.com/office/officeart/2005/8/layout/vProcess5"/>
    <dgm:cxn modelId="{E43B595D-2686-4D69-A5F0-D85F2C1A63B8}" type="presOf" srcId="{3C39BAB6-600B-4D03-8DC7-9F9F2521016C}" destId="{C8C158E5-FF3F-452A-AAD9-68F7493664F4}" srcOrd="1" destOrd="0" presId="urn:microsoft.com/office/officeart/2005/8/layout/vProcess5"/>
    <dgm:cxn modelId="{87CF2ED2-6F95-4ED6-8F76-AD89D58ABA1F}" srcId="{642EDBE5-8BA6-413E-A064-E0288B8A7761}" destId="{24AED857-3FB4-49C4-A082-6A76DD2FD1DB}" srcOrd="0" destOrd="0" parTransId="{8D390542-4A5F-4CD0-AABB-3EBCC1638A5D}" sibTransId="{93911AC0-1988-447E-9334-FEF91171E12B}"/>
    <dgm:cxn modelId="{091D3B5F-66A1-469D-96AB-5F210FDC6175}" type="presOf" srcId="{AECEB089-117D-407C-B214-EF1C7CD778F5}" destId="{56EA44AB-69EF-4F9D-AF9A-21D6EF51FA9E}" srcOrd="0" destOrd="0" presId="urn:microsoft.com/office/officeart/2005/8/layout/vProcess5"/>
    <dgm:cxn modelId="{A9469FDD-7250-474B-BDEF-75DE5A165670}" type="presParOf" srcId="{57C1A678-E880-4AA3-9260-A4FEF0E582F5}" destId="{D6F0DE56-33B3-4C8C-A9D4-D1FFFAD914CF}" srcOrd="0" destOrd="0" presId="urn:microsoft.com/office/officeart/2005/8/layout/vProcess5"/>
    <dgm:cxn modelId="{10CFC840-F62B-4CA5-897C-9F509C6E1257}" type="presParOf" srcId="{57C1A678-E880-4AA3-9260-A4FEF0E582F5}" destId="{690A094E-2F86-41DC-9BC6-4B28D825F307}" srcOrd="1" destOrd="0" presId="urn:microsoft.com/office/officeart/2005/8/layout/vProcess5"/>
    <dgm:cxn modelId="{9AC82D1F-9CC0-4722-99E3-501992D77349}" type="presParOf" srcId="{57C1A678-E880-4AA3-9260-A4FEF0E582F5}" destId="{575916D2-D8FB-42DC-9198-25A63461F105}" srcOrd="2" destOrd="0" presId="urn:microsoft.com/office/officeart/2005/8/layout/vProcess5"/>
    <dgm:cxn modelId="{8E030717-1CE5-4561-B8B6-C3C02EF13FD7}" type="presParOf" srcId="{57C1A678-E880-4AA3-9260-A4FEF0E582F5}" destId="{56EA44AB-69EF-4F9D-AF9A-21D6EF51FA9E}" srcOrd="3" destOrd="0" presId="urn:microsoft.com/office/officeart/2005/8/layout/vProcess5"/>
    <dgm:cxn modelId="{A773A83B-0273-480A-A54C-225EE40623C4}" type="presParOf" srcId="{57C1A678-E880-4AA3-9260-A4FEF0E582F5}" destId="{58337ABA-1EA8-4867-A49E-A1DD8CFFC2EB}" srcOrd="4" destOrd="0" presId="urn:microsoft.com/office/officeart/2005/8/layout/vProcess5"/>
    <dgm:cxn modelId="{E74ED277-0BE6-4036-BD2A-4E38DDFDAA16}" type="presParOf" srcId="{57C1A678-E880-4AA3-9260-A4FEF0E582F5}" destId="{82DD15F4-2834-4DBC-B8C2-78D7EAEED305}" srcOrd="5" destOrd="0" presId="urn:microsoft.com/office/officeart/2005/8/layout/vProcess5"/>
    <dgm:cxn modelId="{896B786A-1A86-46D1-989D-930C38E1888B}" type="presParOf" srcId="{57C1A678-E880-4AA3-9260-A4FEF0E582F5}" destId="{7EECE758-5065-4389-819E-10468A160179}" srcOrd="6" destOrd="0" presId="urn:microsoft.com/office/officeart/2005/8/layout/vProcess5"/>
    <dgm:cxn modelId="{8C391923-3404-4597-A34A-989004B5B95E}" type="presParOf" srcId="{57C1A678-E880-4AA3-9260-A4FEF0E582F5}" destId="{76C5CF9E-D65C-4CBC-BFBA-FFB141AE2D29}" srcOrd="7" destOrd="0" presId="urn:microsoft.com/office/officeart/2005/8/layout/vProcess5"/>
    <dgm:cxn modelId="{B9140BCC-F360-4690-B44A-01BC22164F8C}" type="presParOf" srcId="{57C1A678-E880-4AA3-9260-A4FEF0E582F5}" destId="{797B571F-63F3-4100-8140-5B2726B70841}" srcOrd="8" destOrd="0" presId="urn:microsoft.com/office/officeart/2005/8/layout/vProcess5"/>
    <dgm:cxn modelId="{3436EC5B-4873-47D7-B7DA-7651265350B9}" type="presParOf" srcId="{57C1A678-E880-4AA3-9260-A4FEF0E582F5}" destId="{3147835A-8D07-4464-B82F-4A7B3CAF0EC9}" srcOrd="9" destOrd="0" presId="urn:microsoft.com/office/officeart/2005/8/layout/vProcess5"/>
    <dgm:cxn modelId="{A1998A62-4F88-4A66-92A3-FFD1970BEFCF}" type="presParOf" srcId="{57C1A678-E880-4AA3-9260-A4FEF0E582F5}" destId="{E450AFBE-F624-4537-961D-2E8B8D9C6786}" srcOrd="10" destOrd="0" presId="urn:microsoft.com/office/officeart/2005/8/layout/vProcess5"/>
    <dgm:cxn modelId="{99E83AC0-1C48-4336-B9A6-D3BF8D45E164}" type="presParOf" srcId="{57C1A678-E880-4AA3-9260-A4FEF0E582F5}" destId="{6CE3C667-97FD-47E4-9778-823CE724E7CB}" srcOrd="11" destOrd="0" presId="urn:microsoft.com/office/officeart/2005/8/layout/vProcess5"/>
    <dgm:cxn modelId="{556A59F4-1597-44E8-BCAA-86482C490C85}" type="presParOf" srcId="{57C1A678-E880-4AA3-9260-A4FEF0E582F5}" destId="{4678DFB9-DE8F-4204-A0B7-0466B01894CE}" srcOrd="12" destOrd="0" presId="urn:microsoft.com/office/officeart/2005/8/layout/vProcess5"/>
    <dgm:cxn modelId="{502AC7C0-D575-42BD-BC1C-7A06F7AA2EF5}" type="presParOf" srcId="{57C1A678-E880-4AA3-9260-A4FEF0E582F5}" destId="{C8C158E5-FF3F-452A-AAD9-68F7493664F4}" srcOrd="13" destOrd="0" presId="urn:microsoft.com/office/officeart/2005/8/layout/vProcess5"/>
    <dgm:cxn modelId="{5AAFDBFB-B07E-44C3-B5A5-FA27EBC9EE8A}" type="presParOf" srcId="{57C1A678-E880-4AA3-9260-A4FEF0E582F5}" destId="{76623B96-65D5-4D0F-9B90-04910D9AF8A1}" srcOrd="14" destOrd="0" presId="urn:microsoft.com/office/officeart/2005/8/layout/vProcess5"/>
  </dgm:cxnLst>
  <dgm:bg/>
  <dgm:whole/>
</dgm:dataModel>
</file>

<file path=ppt/diagrams/data3.xml><?xml version="1.0" encoding="utf-8"?>
<dgm:dataModel xmlns:dgm="http://schemas.openxmlformats.org/drawingml/2006/diagram" xmlns:a="http://schemas.openxmlformats.org/drawingml/2006/main">
  <dgm:ptLst>
    <dgm:pt modelId="{F76B82F9-C428-4B21-A4A8-B06952091273}" type="doc">
      <dgm:prSet loTypeId="urn:microsoft.com/office/officeart/2005/8/layout/venn3" loCatId="relationship" qsTypeId="urn:microsoft.com/office/officeart/2005/8/quickstyle/simple1" qsCatId="simple" csTypeId="urn:microsoft.com/office/officeart/2005/8/colors/accent1_2" csCatId="accent1" phldr="1"/>
      <dgm:spPr/>
    </dgm:pt>
    <dgm:pt modelId="{4FAEF75E-47DA-4901-B41F-5E73E33ED48E}">
      <dgm:prSet phldrT="[Text]" custT="1"/>
      <dgm:spPr/>
      <dgm:t>
        <a:bodyPr/>
        <a:lstStyle/>
        <a:p>
          <a:pPr algn="ctr"/>
          <a:r>
            <a:rPr lang="tr-TR" sz="1800" b="1" i="0" u="sng" dirty="0" smtClean="0"/>
            <a:t>Sadece ilaç</a:t>
          </a:r>
          <a:endParaRPr lang="en-US" sz="1800" b="1" i="0" u="sng" dirty="0" smtClean="0"/>
        </a:p>
        <a:p>
          <a:pPr algn="ctr"/>
          <a:r>
            <a:rPr lang="tr-TR" sz="1800" dirty="0" smtClean="0"/>
            <a:t>Ergenlikte tanı</a:t>
          </a:r>
          <a:r>
            <a:rPr lang="en-US" sz="1800" dirty="0" smtClean="0"/>
            <a:t> (</a:t>
          </a:r>
          <a:r>
            <a:rPr lang="tr-TR" sz="1800" dirty="0" smtClean="0"/>
            <a:t>başlangıç</a:t>
          </a:r>
          <a:r>
            <a:rPr lang="en-US" sz="1800" dirty="0" smtClean="0"/>
            <a:t>) </a:t>
          </a:r>
        </a:p>
        <a:p>
          <a:pPr algn="ctr"/>
          <a:r>
            <a:rPr lang="tr-TR" sz="1800" dirty="0" smtClean="0"/>
            <a:t>Davranışsal tedavilere erişim ve onları tamamlamada yetersiz</a:t>
          </a:r>
          <a:endParaRPr lang="en-US" sz="1800" b="1" i="0" dirty="0"/>
        </a:p>
      </dgm:t>
    </dgm:pt>
    <dgm:pt modelId="{863F5B63-1B27-4496-9795-142752D15FCD}" type="parTrans" cxnId="{D93A82F6-72E2-46EA-B0DD-AC8C4ADC1D46}">
      <dgm:prSet/>
      <dgm:spPr/>
      <dgm:t>
        <a:bodyPr/>
        <a:lstStyle/>
        <a:p>
          <a:endParaRPr lang="en-US"/>
        </a:p>
      </dgm:t>
    </dgm:pt>
    <dgm:pt modelId="{C4057EE4-5154-42FD-B3CE-256DE8143758}" type="sibTrans" cxnId="{D93A82F6-72E2-46EA-B0DD-AC8C4ADC1D46}">
      <dgm:prSet/>
      <dgm:spPr/>
      <dgm:t>
        <a:bodyPr/>
        <a:lstStyle/>
        <a:p>
          <a:endParaRPr lang="en-US"/>
        </a:p>
      </dgm:t>
    </dgm:pt>
    <dgm:pt modelId="{3564365E-0B77-4705-9BE0-D7BC00F74C4E}">
      <dgm:prSet phldrT="[Text]" custT="1"/>
      <dgm:spPr/>
      <dgm:t>
        <a:bodyPr/>
        <a:lstStyle/>
        <a:p>
          <a:pPr algn="ctr"/>
          <a:r>
            <a:rPr lang="tr-TR" sz="1800" b="1" u="sng" dirty="0" smtClean="0"/>
            <a:t>Sadece davranışsal girişimler</a:t>
          </a:r>
          <a:endParaRPr lang="en-US" sz="1800" b="1" u="sng" dirty="0" smtClean="0"/>
        </a:p>
        <a:p>
          <a:pPr algn="ctr"/>
          <a:r>
            <a:rPr lang="tr-TR" sz="1800" dirty="0" smtClean="0"/>
            <a:t>Okul öncesi yaş</a:t>
          </a:r>
        </a:p>
        <a:p>
          <a:pPr algn="ctr"/>
          <a:r>
            <a:rPr lang="en-US" sz="1800" dirty="0" smtClean="0"/>
            <a:t>(</a:t>
          </a:r>
          <a:r>
            <a:rPr lang="tr-TR" sz="1800" dirty="0" smtClean="0"/>
            <a:t>başlangıç</a:t>
          </a:r>
          <a:r>
            <a:rPr lang="en-US" sz="1800" dirty="0" smtClean="0"/>
            <a:t>)</a:t>
          </a:r>
        </a:p>
        <a:p>
          <a:pPr algn="ctr"/>
          <a:r>
            <a:rPr lang="tr-TR" sz="1800" dirty="0" smtClean="0"/>
            <a:t>Hasta/aile tercihi</a:t>
          </a:r>
          <a:endParaRPr lang="en-US" sz="1800" dirty="0" smtClean="0"/>
        </a:p>
        <a:p>
          <a:pPr algn="ctr"/>
          <a:r>
            <a:rPr lang="tr-TR" sz="1800" dirty="0" smtClean="0"/>
            <a:t>Tanı belirsizliği</a:t>
          </a:r>
          <a:endParaRPr lang="en-US" sz="1800" dirty="0" smtClean="0"/>
        </a:p>
        <a:p>
          <a:pPr algn="ctr"/>
          <a:r>
            <a:rPr lang="tr-TR" sz="1800" dirty="0" smtClean="0"/>
            <a:t>Hafif semptomlar</a:t>
          </a:r>
          <a:endParaRPr lang="en-US" sz="1800" b="1" dirty="0" smtClean="0"/>
        </a:p>
      </dgm:t>
    </dgm:pt>
    <dgm:pt modelId="{2425BCAB-DAA4-4388-AEEA-5F4E65877244}" type="parTrans" cxnId="{9FD5E86F-53CA-4DFC-9504-22BDEC2D11A5}">
      <dgm:prSet/>
      <dgm:spPr/>
      <dgm:t>
        <a:bodyPr/>
        <a:lstStyle/>
        <a:p>
          <a:endParaRPr lang="en-US"/>
        </a:p>
      </dgm:t>
    </dgm:pt>
    <dgm:pt modelId="{97BF4015-5BCE-4999-8321-CAD4C018D71D}" type="sibTrans" cxnId="{9FD5E86F-53CA-4DFC-9504-22BDEC2D11A5}">
      <dgm:prSet/>
      <dgm:spPr/>
      <dgm:t>
        <a:bodyPr/>
        <a:lstStyle/>
        <a:p>
          <a:endParaRPr lang="en-US"/>
        </a:p>
      </dgm:t>
    </dgm:pt>
    <dgm:pt modelId="{7C359962-6A16-42C5-9F9E-0277C4DB4926}">
      <dgm:prSet phldrT="[Text]" custT="1"/>
      <dgm:spPr/>
      <dgm:t>
        <a:bodyPr/>
        <a:lstStyle/>
        <a:p>
          <a:pPr algn="ctr"/>
          <a:r>
            <a:rPr lang="tr-TR" sz="1800" b="1" u="sng" dirty="0" smtClean="0"/>
            <a:t>Kombine tedavi</a:t>
          </a:r>
          <a:endParaRPr lang="en-US" sz="1800" b="1" u="sng" dirty="0" smtClean="0"/>
        </a:p>
        <a:p>
          <a:pPr algn="ctr"/>
          <a:r>
            <a:rPr lang="tr-TR" sz="1800" dirty="0" err="1" smtClean="0"/>
            <a:t>Komorbidite</a:t>
          </a:r>
          <a:endParaRPr lang="tr-TR" sz="1800" dirty="0" smtClean="0"/>
        </a:p>
        <a:p>
          <a:pPr algn="ctr"/>
          <a:r>
            <a:rPr lang="en-US" sz="1800" dirty="0" smtClean="0"/>
            <a:t>(</a:t>
          </a:r>
          <a:r>
            <a:rPr lang="tr-TR" sz="1800" dirty="0" err="1" smtClean="0"/>
            <a:t>anksiyete</a:t>
          </a:r>
          <a:r>
            <a:rPr lang="en-US" sz="1800" dirty="0" smtClean="0"/>
            <a:t>)</a:t>
          </a:r>
        </a:p>
        <a:p>
          <a:pPr algn="ctr"/>
          <a:r>
            <a:rPr lang="tr-TR" sz="1800" dirty="0" smtClean="0"/>
            <a:t>Ağır semptomlar</a:t>
          </a:r>
          <a:endParaRPr lang="en-US" sz="1800" dirty="0" smtClean="0"/>
        </a:p>
        <a:p>
          <a:pPr algn="ctr"/>
          <a:r>
            <a:rPr lang="tr-TR" sz="1800" dirty="0" smtClean="0"/>
            <a:t>SED düşük</a:t>
          </a:r>
          <a:endParaRPr lang="en-US" sz="1800" dirty="0" smtClean="0"/>
        </a:p>
        <a:p>
          <a:pPr algn="ctr"/>
          <a:r>
            <a:rPr lang="tr-TR" sz="1800" dirty="0" smtClean="0"/>
            <a:t>Olasılıkla daha düşük doz </a:t>
          </a:r>
          <a:r>
            <a:rPr lang="tr-TR" sz="1800" dirty="0" err="1" smtClean="0"/>
            <a:t>stimulan</a:t>
          </a:r>
          <a:endParaRPr lang="en-US" sz="1800" dirty="0" smtClean="0"/>
        </a:p>
        <a:p>
          <a:pPr algn="ctr"/>
          <a:r>
            <a:rPr lang="tr-TR" sz="1800" dirty="0" smtClean="0"/>
            <a:t>Aile/terapist tatmini</a:t>
          </a:r>
          <a:endParaRPr lang="en-US" sz="1800" b="1" dirty="0"/>
        </a:p>
      </dgm:t>
    </dgm:pt>
    <dgm:pt modelId="{B79587D2-B964-4890-8E63-90C2214B657A}" type="sibTrans" cxnId="{7338ABFD-B671-4ED5-8295-78B714238E4D}">
      <dgm:prSet/>
      <dgm:spPr/>
      <dgm:t>
        <a:bodyPr/>
        <a:lstStyle/>
        <a:p>
          <a:endParaRPr lang="en-US"/>
        </a:p>
      </dgm:t>
    </dgm:pt>
    <dgm:pt modelId="{805370DA-6D2B-4106-AE4C-F4859014130E}" type="parTrans" cxnId="{7338ABFD-B671-4ED5-8295-78B714238E4D}">
      <dgm:prSet/>
      <dgm:spPr/>
      <dgm:t>
        <a:bodyPr/>
        <a:lstStyle/>
        <a:p>
          <a:endParaRPr lang="en-US"/>
        </a:p>
      </dgm:t>
    </dgm:pt>
    <dgm:pt modelId="{1A66DAED-C1E6-4FFA-919C-AA642E2602B4}" type="pres">
      <dgm:prSet presAssocID="{F76B82F9-C428-4B21-A4A8-B06952091273}" presName="Name0" presStyleCnt="0">
        <dgm:presLayoutVars>
          <dgm:dir/>
          <dgm:resizeHandles val="exact"/>
        </dgm:presLayoutVars>
      </dgm:prSet>
      <dgm:spPr/>
    </dgm:pt>
    <dgm:pt modelId="{8070D7F0-085F-4935-A3DB-F95B3D75050D}" type="pres">
      <dgm:prSet presAssocID="{4FAEF75E-47DA-4901-B41F-5E73E33ED48E}" presName="Name5" presStyleLbl="vennNode1" presStyleIdx="0" presStyleCnt="3">
        <dgm:presLayoutVars>
          <dgm:bulletEnabled val="1"/>
        </dgm:presLayoutVars>
      </dgm:prSet>
      <dgm:spPr/>
      <dgm:t>
        <a:bodyPr/>
        <a:lstStyle/>
        <a:p>
          <a:endParaRPr lang="en-US"/>
        </a:p>
      </dgm:t>
    </dgm:pt>
    <dgm:pt modelId="{D428106B-0707-4B6B-B9C2-4181B669B561}" type="pres">
      <dgm:prSet presAssocID="{C4057EE4-5154-42FD-B3CE-256DE8143758}" presName="space" presStyleCnt="0"/>
      <dgm:spPr/>
    </dgm:pt>
    <dgm:pt modelId="{E6047C15-5AD8-4A63-864A-16C8B351658C}" type="pres">
      <dgm:prSet presAssocID="{7C359962-6A16-42C5-9F9E-0277C4DB4926}" presName="Name5" presStyleLbl="vennNode1" presStyleIdx="1" presStyleCnt="3">
        <dgm:presLayoutVars>
          <dgm:bulletEnabled val="1"/>
        </dgm:presLayoutVars>
      </dgm:prSet>
      <dgm:spPr/>
      <dgm:t>
        <a:bodyPr/>
        <a:lstStyle/>
        <a:p>
          <a:endParaRPr lang="en-US"/>
        </a:p>
      </dgm:t>
    </dgm:pt>
    <dgm:pt modelId="{0F8986F6-1CB3-477D-81E4-1B3116347445}" type="pres">
      <dgm:prSet presAssocID="{B79587D2-B964-4890-8E63-90C2214B657A}" presName="space" presStyleCnt="0"/>
      <dgm:spPr/>
    </dgm:pt>
    <dgm:pt modelId="{3C776495-666B-4C7A-82F0-5C197CC0CC57}" type="pres">
      <dgm:prSet presAssocID="{3564365E-0B77-4705-9BE0-D7BC00F74C4E}" presName="Name5" presStyleLbl="vennNode1" presStyleIdx="2" presStyleCnt="3">
        <dgm:presLayoutVars>
          <dgm:bulletEnabled val="1"/>
        </dgm:presLayoutVars>
      </dgm:prSet>
      <dgm:spPr/>
      <dgm:t>
        <a:bodyPr/>
        <a:lstStyle/>
        <a:p>
          <a:endParaRPr lang="en-US"/>
        </a:p>
      </dgm:t>
    </dgm:pt>
  </dgm:ptLst>
  <dgm:cxnLst>
    <dgm:cxn modelId="{9FD5E86F-53CA-4DFC-9504-22BDEC2D11A5}" srcId="{F76B82F9-C428-4B21-A4A8-B06952091273}" destId="{3564365E-0B77-4705-9BE0-D7BC00F74C4E}" srcOrd="2" destOrd="0" parTransId="{2425BCAB-DAA4-4388-AEEA-5F4E65877244}" sibTransId="{97BF4015-5BCE-4999-8321-CAD4C018D71D}"/>
    <dgm:cxn modelId="{7B7F70B4-7E1E-4A78-B004-1BBFA5213901}" type="presOf" srcId="{7C359962-6A16-42C5-9F9E-0277C4DB4926}" destId="{E6047C15-5AD8-4A63-864A-16C8B351658C}" srcOrd="0" destOrd="0" presId="urn:microsoft.com/office/officeart/2005/8/layout/venn3"/>
    <dgm:cxn modelId="{22243952-1496-4E77-841A-54C6EC3A0ECC}" type="presOf" srcId="{4FAEF75E-47DA-4901-B41F-5E73E33ED48E}" destId="{8070D7F0-085F-4935-A3DB-F95B3D75050D}" srcOrd="0" destOrd="0" presId="urn:microsoft.com/office/officeart/2005/8/layout/venn3"/>
    <dgm:cxn modelId="{CCEBEA8A-96E1-4E28-9990-068B465FD0BD}" type="presOf" srcId="{3564365E-0B77-4705-9BE0-D7BC00F74C4E}" destId="{3C776495-666B-4C7A-82F0-5C197CC0CC57}" srcOrd="0" destOrd="0" presId="urn:microsoft.com/office/officeart/2005/8/layout/venn3"/>
    <dgm:cxn modelId="{D93A82F6-72E2-46EA-B0DD-AC8C4ADC1D46}" srcId="{F76B82F9-C428-4B21-A4A8-B06952091273}" destId="{4FAEF75E-47DA-4901-B41F-5E73E33ED48E}" srcOrd="0" destOrd="0" parTransId="{863F5B63-1B27-4496-9795-142752D15FCD}" sibTransId="{C4057EE4-5154-42FD-B3CE-256DE8143758}"/>
    <dgm:cxn modelId="{7338ABFD-B671-4ED5-8295-78B714238E4D}" srcId="{F76B82F9-C428-4B21-A4A8-B06952091273}" destId="{7C359962-6A16-42C5-9F9E-0277C4DB4926}" srcOrd="1" destOrd="0" parTransId="{805370DA-6D2B-4106-AE4C-F4859014130E}" sibTransId="{B79587D2-B964-4890-8E63-90C2214B657A}"/>
    <dgm:cxn modelId="{51332F96-8E23-45E6-B474-5C9710A114FA}" type="presOf" srcId="{F76B82F9-C428-4B21-A4A8-B06952091273}" destId="{1A66DAED-C1E6-4FFA-919C-AA642E2602B4}" srcOrd="0" destOrd="0" presId="urn:microsoft.com/office/officeart/2005/8/layout/venn3"/>
    <dgm:cxn modelId="{BAB2A373-56FA-40A3-8E26-0F724627B67A}" type="presParOf" srcId="{1A66DAED-C1E6-4FFA-919C-AA642E2602B4}" destId="{8070D7F0-085F-4935-A3DB-F95B3D75050D}" srcOrd="0" destOrd="0" presId="urn:microsoft.com/office/officeart/2005/8/layout/venn3"/>
    <dgm:cxn modelId="{53527272-AAC5-4077-A4CA-702DE6B4AE02}" type="presParOf" srcId="{1A66DAED-C1E6-4FFA-919C-AA642E2602B4}" destId="{D428106B-0707-4B6B-B9C2-4181B669B561}" srcOrd="1" destOrd="0" presId="urn:microsoft.com/office/officeart/2005/8/layout/venn3"/>
    <dgm:cxn modelId="{8B5B0F36-F5A2-4F61-B5E8-CB2DE2E3B4A0}" type="presParOf" srcId="{1A66DAED-C1E6-4FFA-919C-AA642E2602B4}" destId="{E6047C15-5AD8-4A63-864A-16C8B351658C}" srcOrd="2" destOrd="0" presId="urn:microsoft.com/office/officeart/2005/8/layout/venn3"/>
    <dgm:cxn modelId="{241557D7-5A08-4024-8FB0-45E6C124D96E}" type="presParOf" srcId="{1A66DAED-C1E6-4FFA-919C-AA642E2602B4}" destId="{0F8986F6-1CB3-477D-81E4-1B3116347445}" srcOrd="3" destOrd="0" presId="urn:microsoft.com/office/officeart/2005/8/layout/venn3"/>
    <dgm:cxn modelId="{E98F7124-5808-4DFE-85F4-39C6088A8F9E}" type="presParOf" srcId="{1A66DAED-C1E6-4FFA-919C-AA642E2602B4}" destId="{3C776495-666B-4C7A-82F0-5C197CC0CC57}" srcOrd="4" destOrd="0" presId="urn:microsoft.com/office/officeart/2005/8/layout/venn3"/>
  </dgm:cxnLst>
  <dgm:bg/>
  <dgm:whole/>
</dgm:dataModel>
</file>

<file path=ppt/diagrams/data4.xml><?xml version="1.0" encoding="utf-8"?>
<dgm:dataModel xmlns:dgm="http://schemas.openxmlformats.org/drawingml/2006/diagram" xmlns:a="http://schemas.openxmlformats.org/drawingml/2006/main">
  <dgm:ptLst>
    <dgm:pt modelId="{F26038E7-A0A6-4888-8742-7934A0A903D2}"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r-TR"/>
        </a:p>
      </dgm:t>
    </dgm:pt>
    <dgm:pt modelId="{4E3E7C8A-EB11-48C3-BAE2-3E970DA96852}">
      <dgm:prSet phldrT="[Metin]"/>
      <dgm:spPr/>
      <dgm:t>
        <a:bodyPr/>
        <a:lstStyle/>
        <a:p>
          <a:r>
            <a:rPr lang="tr-TR" dirty="0" smtClean="0"/>
            <a:t>DA</a:t>
          </a:r>
          <a:endParaRPr lang="tr-TR" dirty="0"/>
        </a:p>
      </dgm:t>
    </dgm:pt>
    <dgm:pt modelId="{3965D629-606C-4E5F-8D43-C12B7495DA09}" type="parTrans" cxnId="{823DEEE0-3C84-4054-9053-B99A28A8C6C0}">
      <dgm:prSet/>
      <dgm:spPr/>
      <dgm:t>
        <a:bodyPr/>
        <a:lstStyle/>
        <a:p>
          <a:endParaRPr lang="tr-TR"/>
        </a:p>
      </dgm:t>
    </dgm:pt>
    <dgm:pt modelId="{E486382B-C82C-4633-96B5-85C34EA4E0CF}" type="sibTrans" cxnId="{823DEEE0-3C84-4054-9053-B99A28A8C6C0}">
      <dgm:prSet/>
      <dgm:spPr/>
      <dgm:t>
        <a:bodyPr/>
        <a:lstStyle/>
        <a:p>
          <a:endParaRPr lang="tr-TR"/>
        </a:p>
      </dgm:t>
    </dgm:pt>
    <dgm:pt modelId="{D4D0FB8F-EB69-4855-9F19-8BEEA55627FE}">
      <dgm:prSet phldrT="[Metin]"/>
      <dgm:spPr/>
      <dgm:t>
        <a:bodyPr/>
        <a:lstStyle/>
        <a:p>
          <a:r>
            <a:rPr lang="tr-TR" dirty="0" smtClean="0"/>
            <a:t>Motor yanıtların planlanması ve başlatılması</a:t>
          </a:r>
          <a:endParaRPr lang="tr-TR" dirty="0"/>
        </a:p>
      </dgm:t>
    </dgm:pt>
    <dgm:pt modelId="{CAA5FFE5-6DA9-40D6-88E2-B430E112244C}" type="parTrans" cxnId="{1DC495DF-D642-47A4-B3FD-2195AF25F54D}">
      <dgm:prSet/>
      <dgm:spPr/>
      <dgm:t>
        <a:bodyPr/>
        <a:lstStyle/>
        <a:p>
          <a:endParaRPr lang="tr-TR"/>
        </a:p>
      </dgm:t>
    </dgm:pt>
    <dgm:pt modelId="{7861B7DB-9BC3-4FA9-8448-32A49638C193}" type="sibTrans" cxnId="{1DC495DF-D642-47A4-B3FD-2195AF25F54D}">
      <dgm:prSet/>
      <dgm:spPr/>
      <dgm:t>
        <a:bodyPr/>
        <a:lstStyle/>
        <a:p>
          <a:endParaRPr lang="tr-TR"/>
        </a:p>
      </dgm:t>
    </dgm:pt>
    <dgm:pt modelId="{31D5235D-B546-45B2-9CE1-18DD69A1FA82}">
      <dgm:prSet phldrT="[Metin]"/>
      <dgm:spPr/>
      <dgm:t>
        <a:bodyPr/>
        <a:lstStyle/>
        <a:p>
          <a:r>
            <a:rPr lang="tr-TR" dirty="0" smtClean="0"/>
            <a:t>NE</a:t>
          </a:r>
          <a:endParaRPr lang="tr-TR" dirty="0"/>
        </a:p>
      </dgm:t>
    </dgm:pt>
    <dgm:pt modelId="{5310364B-294B-47F6-A598-F4C5716C81B2}" type="parTrans" cxnId="{0D5009CE-2B9A-4711-97F7-CA38063AC2AA}">
      <dgm:prSet/>
      <dgm:spPr/>
      <dgm:t>
        <a:bodyPr/>
        <a:lstStyle/>
        <a:p>
          <a:endParaRPr lang="tr-TR"/>
        </a:p>
      </dgm:t>
    </dgm:pt>
    <dgm:pt modelId="{D4E13589-96F0-4D00-8C8B-FDEB8BA9D6EC}" type="sibTrans" cxnId="{0D5009CE-2B9A-4711-97F7-CA38063AC2AA}">
      <dgm:prSet/>
      <dgm:spPr/>
      <dgm:t>
        <a:bodyPr/>
        <a:lstStyle/>
        <a:p>
          <a:endParaRPr lang="tr-TR"/>
        </a:p>
      </dgm:t>
    </dgm:pt>
    <dgm:pt modelId="{28A430B5-C0EF-4BE7-B7BD-4B9334F37191}">
      <dgm:prSet phldrT="[Metin]" custT="1"/>
      <dgm:spPr/>
      <dgm:t>
        <a:bodyPr/>
        <a:lstStyle/>
        <a:p>
          <a:r>
            <a:rPr lang="tr-TR" sz="1400" dirty="0" err="1" smtClean="0"/>
            <a:t>Arousal</a:t>
          </a:r>
          <a:r>
            <a:rPr lang="tr-TR" sz="1400" dirty="0" smtClean="0"/>
            <a:t> modülasyonu</a:t>
          </a:r>
          <a:endParaRPr lang="tr-TR" sz="1400" dirty="0"/>
        </a:p>
      </dgm:t>
    </dgm:pt>
    <dgm:pt modelId="{57E5CCDD-0024-454C-AD92-57A9B9F9950A}" type="parTrans" cxnId="{0E25F554-7AF1-4064-B639-66BA3857C73C}">
      <dgm:prSet/>
      <dgm:spPr/>
      <dgm:t>
        <a:bodyPr/>
        <a:lstStyle/>
        <a:p>
          <a:endParaRPr lang="tr-TR"/>
        </a:p>
      </dgm:t>
    </dgm:pt>
    <dgm:pt modelId="{F7C82ED8-744B-4F89-B303-052F0992B608}" type="sibTrans" cxnId="{0E25F554-7AF1-4064-B639-66BA3857C73C}">
      <dgm:prSet/>
      <dgm:spPr/>
      <dgm:t>
        <a:bodyPr/>
        <a:lstStyle/>
        <a:p>
          <a:endParaRPr lang="tr-TR"/>
        </a:p>
      </dgm:t>
    </dgm:pt>
    <dgm:pt modelId="{10998D61-44DB-4F7E-B2BB-574CD53B50D4}">
      <dgm:prSet phldrT="[Metin]" custT="1"/>
      <dgm:spPr/>
      <dgm:t>
        <a:bodyPr/>
        <a:lstStyle/>
        <a:p>
          <a:r>
            <a:rPr lang="tr-TR" sz="1400" dirty="0" err="1" smtClean="0"/>
            <a:t>Kortikal</a:t>
          </a:r>
          <a:r>
            <a:rPr lang="tr-TR" sz="1400" dirty="0" smtClean="0"/>
            <a:t> bölgelerde sinyal/gürültü oranını arttırır.</a:t>
          </a:r>
          <a:endParaRPr lang="tr-TR" sz="1400" dirty="0"/>
        </a:p>
      </dgm:t>
    </dgm:pt>
    <dgm:pt modelId="{0AC61A43-9A3E-4432-AA79-AA198AEAE867}" type="parTrans" cxnId="{85881D26-FB4F-47E3-89D4-FE89315136FE}">
      <dgm:prSet/>
      <dgm:spPr/>
      <dgm:t>
        <a:bodyPr/>
        <a:lstStyle/>
        <a:p>
          <a:endParaRPr lang="tr-TR"/>
        </a:p>
      </dgm:t>
    </dgm:pt>
    <dgm:pt modelId="{4CED11D8-57B0-4B2A-95F2-FC1F9FF9AA97}" type="sibTrans" cxnId="{85881D26-FB4F-47E3-89D4-FE89315136FE}">
      <dgm:prSet/>
      <dgm:spPr/>
      <dgm:t>
        <a:bodyPr/>
        <a:lstStyle/>
        <a:p>
          <a:endParaRPr lang="tr-TR"/>
        </a:p>
      </dgm:t>
    </dgm:pt>
    <dgm:pt modelId="{6B36E8AC-429E-4671-8242-59D9449A427C}">
      <dgm:prSet phldrT="[Metin]"/>
      <dgm:spPr/>
      <dgm:t>
        <a:bodyPr/>
        <a:lstStyle/>
        <a:p>
          <a:r>
            <a:rPr lang="tr-TR" dirty="0" smtClean="0"/>
            <a:t>Aktivasyon</a:t>
          </a:r>
          <a:endParaRPr lang="tr-TR" dirty="0"/>
        </a:p>
      </dgm:t>
    </dgm:pt>
    <dgm:pt modelId="{4DF5FFA2-EE62-46AB-A419-4A9935E6B06D}" type="parTrans" cxnId="{E81CC797-2CDA-4559-9BCE-47961BACCBB9}">
      <dgm:prSet/>
      <dgm:spPr/>
      <dgm:t>
        <a:bodyPr/>
        <a:lstStyle/>
        <a:p>
          <a:endParaRPr lang="tr-TR"/>
        </a:p>
      </dgm:t>
    </dgm:pt>
    <dgm:pt modelId="{A06A3DCE-5957-4989-9DAF-24FADDA9F48D}" type="sibTrans" cxnId="{E81CC797-2CDA-4559-9BCE-47961BACCBB9}">
      <dgm:prSet/>
      <dgm:spPr/>
      <dgm:t>
        <a:bodyPr/>
        <a:lstStyle/>
        <a:p>
          <a:endParaRPr lang="tr-TR"/>
        </a:p>
      </dgm:t>
    </dgm:pt>
    <dgm:pt modelId="{78225764-493D-45CB-AE97-1834AADD0BCE}">
      <dgm:prSet phldrT="[Metin]"/>
      <dgm:spPr/>
      <dgm:t>
        <a:bodyPr/>
        <a:lstStyle/>
        <a:p>
          <a:r>
            <a:rPr lang="tr-TR" dirty="0" smtClean="0"/>
            <a:t>Kaydırma</a:t>
          </a:r>
          <a:endParaRPr lang="tr-TR" dirty="0"/>
        </a:p>
      </dgm:t>
    </dgm:pt>
    <dgm:pt modelId="{CC007A59-7DDF-40D7-81D3-EC6AA465405A}" type="parTrans" cxnId="{3CE8F536-4B85-4E64-B9DC-8AC24EC5306B}">
      <dgm:prSet/>
      <dgm:spPr/>
      <dgm:t>
        <a:bodyPr/>
        <a:lstStyle/>
        <a:p>
          <a:endParaRPr lang="tr-TR"/>
        </a:p>
      </dgm:t>
    </dgm:pt>
    <dgm:pt modelId="{9AE69151-0C50-447A-B494-5CA7724C6DE0}" type="sibTrans" cxnId="{3CE8F536-4B85-4E64-B9DC-8AC24EC5306B}">
      <dgm:prSet/>
      <dgm:spPr/>
      <dgm:t>
        <a:bodyPr/>
        <a:lstStyle/>
        <a:p>
          <a:endParaRPr lang="tr-TR"/>
        </a:p>
      </dgm:t>
    </dgm:pt>
    <dgm:pt modelId="{F5081BFE-0261-40AC-AFE3-9C9DCFCF3644}">
      <dgm:prSet phldrT="[Metin]"/>
      <dgm:spPr/>
      <dgm:t>
        <a:bodyPr/>
        <a:lstStyle/>
        <a:p>
          <a:r>
            <a:rPr lang="tr-TR" dirty="0" smtClean="0"/>
            <a:t>Yeniliğe tepki</a:t>
          </a:r>
          <a:endParaRPr lang="tr-TR" dirty="0"/>
        </a:p>
      </dgm:t>
    </dgm:pt>
    <dgm:pt modelId="{FC11A158-D121-4B3D-AFB5-750657F38CE1}" type="parTrans" cxnId="{C1780559-914D-4017-AAAD-69E3E757D579}">
      <dgm:prSet/>
      <dgm:spPr/>
      <dgm:t>
        <a:bodyPr/>
        <a:lstStyle/>
        <a:p>
          <a:endParaRPr lang="tr-TR"/>
        </a:p>
      </dgm:t>
    </dgm:pt>
    <dgm:pt modelId="{3BCD251D-5BCC-4C25-8592-DEC70320FBA5}" type="sibTrans" cxnId="{C1780559-914D-4017-AAAD-69E3E757D579}">
      <dgm:prSet/>
      <dgm:spPr/>
      <dgm:t>
        <a:bodyPr/>
        <a:lstStyle/>
        <a:p>
          <a:endParaRPr lang="tr-TR"/>
        </a:p>
      </dgm:t>
    </dgm:pt>
    <dgm:pt modelId="{6687D8A7-DBC4-4538-8B42-684A9A6E98C7}">
      <dgm:prSet phldrT="[Metin]"/>
      <dgm:spPr/>
      <dgm:t>
        <a:bodyPr/>
        <a:lstStyle/>
        <a:p>
          <a:r>
            <a:rPr lang="tr-TR" dirty="0" smtClean="0"/>
            <a:t>Ödül değerlendirmesi</a:t>
          </a:r>
          <a:endParaRPr lang="tr-TR" dirty="0"/>
        </a:p>
      </dgm:t>
    </dgm:pt>
    <dgm:pt modelId="{BE30FA56-9AC2-47EA-9169-C369D30DA15A}" type="parTrans" cxnId="{6B7AD2D9-3070-48FC-ACC8-B6298D87066F}">
      <dgm:prSet/>
      <dgm:spPr/>
      <dgm:t>
        <a:bodyPr/>
        <a:lstStyle/>
        <a:p>
          <a:endParaRPr lang="tr-TR"/>
        </a:p>
      </dgm:t>
    </dgm:pt>
    <dgm:pt modelId="{381B4F77-28E9-4244-87EA-32DFC559C30E}" type="sibTrans" cxnId="{6B7AD2D9-3070-48FC-ACC8-B6298D87066F}">
      <dgm:prSet/>
      <dgm:spPr/>
      <dgm:t>
        <a:bodyPr/>
        <a:lstStyle/>
        <a:p>
          <a:endParaRPr lang="tr-TR"/>
        </a:p>
      </dgm:t>
    </dgm:pt>
    <dgm:pt modelId="{AC0FB9C9-DC1A-473C-8D00-DF022169F8DB}">
      <dgm:prSet phldrT="[Metin]" custT="1"/>
      <dgm:spPr/>
      <dgm:t>
        <a:bodyPr/>
        <a:lstStyle/>
        <a:p>
          <a:r>
            <a:rPr lang="tr-TR" sz="1400" dirty="0" smtClean="0"/>
            <a:t>Durum bağımlı bilişsel işlevler</a:t>
          </a:r>
          <a:endParaRPr lang="tr-TR" sz="1400" dirty="0"/>
        </a:p>
      </dgm:t>
    </dgm:pt>
    <dgm:pt modelId="{DC9F2B13-EBDE-4623-905F-7709EC8C2C26}" type="parTrans" cxnId="{11FFE0CB-B21F-4170-AD13-3FFD8A7EAB5E}">
      <dgm:prSet/>
      <dgm:spPr/>
      <dgm:t>
        <a:bodyPr/>
        <a:lstStyle/>
        <a:p>
          <a:endParaRPr lang="tr-TR"/>
        </a:p>
      </dgm:t>
    </dgm:pt>
    <dgm:pt modelId="{9476D9D8-BFDD-499D-97E1-48B5461E5556}" type="sibTrans" cxnId="{11FFE0CB-B21F-4170-AD13-3FFD8A7EAB5E}">
      <dgm:prSet/>
      <dgm:spPr/>
      <dgm:t>
        <a:bodyPr/>
        <a:lstStyle/>
        <a:p>
          <a:endParaRPr lang="tr-TR"/>
        </a:p>
      </dgm:t>
    </dgm:pt>
    <dgm:pt modelId="{303FA059-5F94-43AF-90B3-58502D237F1E}">
      <dgm:prSet phldrT="[Metin]" custT="1"/>
      <dgm:spPr/>
      <dgm:t>
        <a:bodyPr/>
        <a:lstStyle/>
        <a:p>
          <a:r>
            <a:rPr lang="tr-TR" sz="1400" dirty="0" smtClean="0"/>
            <a:t>Acil uyarana bilişsel hazır olma</a:t>
          </a:r>
          <a:endParaRPr lang="tr-TR" sz="1400" dirty="0"/>
        </a:p>
      </dgm:t>
    </dgm:pt>
    <dgm:pt modelId="{63FA6E12-113F-4611-8A7C-69585402E011}" type="parTrans" cxnId="{BD08EA9A-536E-46BA-9E13-431D7EA1ECD9}">
      <dgm:prSet/>
      <dgm:spPr/>
      <dgm:t>
        <a:bodyPr/>
        <a:lstStyle/>
        <a:p>
          <a:endParaRPr lang="tr-TR"/>
        </a:p>
      </dgm:t>
    </dgm:pt>
    <dgm:pt modelId="{6D08B5CF-FAE3-46DD-B066-96F457096F5B}" type="sibTrans" cxnId="{BD08EA9A-536E-46BA-9E13-431D7EA1ECD9}">
      <dgm:prSet/>
      <dgm:spPr/>
      <dgm:t>
        <a:bodyPr/>
        <a:lstStyle/>
        <a:p>
          <a:endParaRPr lang="tr-TR"/>
        </a:p>
      </dgm:t>
    </dgm:pt>
    <dgm:pt modelId="{96A293AD-098D-44C3-81EC-A304832842EB}" type="pres">
      <dgm:prSet presAssocID="{F26038E7-A0A6-4888-8742-7934A0A903D2}" presName="Name0" presStyleCnt="0">
        <dgm:presLayoutVars>
          <dgm:dir/>
          <dgm:animLvl val="lvl"/>
          <dgm:resizeHandles/>
        </dgm:presLayoutVars>
      </dgm:prSet>
      <dgm:spPr/>
      <dgm:t>
        <a:bodyPr/>
        <a:lstStyle/>
        <a:p>
          <a:endParaRPr lang="tr-TR"/>
        </a:p>
      </dgm:t>
    </dgm:pt>
    <dgm:pt modelId="{0BBD5B13-3E08-4A44-B489-A762C434CE5F}" type="pres">
      <dgm:prSet presAssocID="{4E3E7C8A-EB11-48C3-BAE2-3E970DA96852}" presName="linNode" presStyleCnt="0"/>
      <dgm:spPr/>
    </dgm:pt>
    <dgm:pt modelId="{A3A8975D-A239-4C15-9825-ED671C9A5398}" type="pres">
      <dgm:prSet presAssocID="{4E3E7C8A-EB11-48C3-BAE2-3E970DA96852}" presName="parentShp" presStyleLbl="node1" presStyleIdx="0" presStyleCnt="2" custScaleX="76888" custScaleY="47004">
        <dgm:presLayoutVars>
          <dgm:bulletEnabled val="1"/>
        </dgm:presLayoutVars>
      </dgm:prSet>
      <dgm:spPr/>
      <dgm:t>
        <a:bodyPr/>
        <a:lstStyle/>
        <a:p>
          <a:endParaRPr lang="tr-TR"/>
        </a:p>
      </dgm:t>
    </dgm:pt>
    <dgm:pt modelId="{4AEA903F-7A44-47AA-9B04-B24CBC52B1BA}" type="pres">
      <dgm:prSet presAssocID="{4E3E7C8A-EB11-48C3-BAE2-3E970DA96852}" presName="childShp" presStyleLbl="bgAccFollowNode1" presStyleIdx="0" presStyleCnt="2" custScaleX="106967">
        <dgm:presLayoutVars>
          <dgm:bulletEnabled val="1"/>
        </dgm:presLayoutVars>
      </dgm:prSet>
      <dgm:spPr/>
      <dgm:t>
        <a:bodyPr/>
        <a:lstStyle/>
        <a:p>
          <a:endParaRPr lang="tr-TR"/>
        </a:p>
      </dgm:t>
    </dgm:pt>
    <dgm:pt modelId="{BC6DED4E-ACF5-41DA-8883-4AEC94EF3793}" type="pres">
      <dgm:prSet presAssocID="{E486382B-C82C-4633-96B5-85C34EA4E0CF}" presName="spacing" presStyleCnt="0"/>
      <dgm:spPr/>
    </dgm:pt>
    <dgm:pt modelId="{88746FDC-791F-4E9A-AF64-095248F2308F}" type="pres">
      <dgm:prSet presAssocID="{31D5235D-B546-45B2-9CE1-18DD69A1FA82}" presName="linNode" presStyleCnt="0"/>
      <dgm:spPr/>
    </dgm:pt>
    <dgm:pt modelId="{627085A6-ED3E-4646-A9CF-30CC41F5D5F6}" type="pres">
      <dgm:prSet presAssocID="{31D5235D-B546-45B2-9CE1-18DD69A1FA82}" presName="parentShp" presStyleLbl="node1" presStyleIdx="1" presStyleCnt="2" custScaleX="76888" custScaleY="48184">
        <dgm:presLayoutVars>
          <dgm:bulletEnabled val="1"/>
        </dgm:presLayoutVars>
      </dgm:prSet>
      <dgm:spPr/>
      <dgm:t>
        <a:bodyPr/>
        <a:lstStyle/>
        <a:p>
          <a:endParaRPr lang="tr-TR"/>
        </a:p>
      </dgm:t>
    </dgm:pt>
    <dgm:pt modelId="{2422154C-0342-4BCB-8A73-54BBC55588A7}" type="pres">
      <dgm:prSet presAssocID="{31D5235D-B546-45B2-9CE1-18DD69A1FA82}" presName="childShp" presStyleLbl="bgAccFollowNode1" presStyleIdx="1" presStyleCnt="2" custScaleX="112473">
        <dgm:presLayoutVars>
          <dgm:bulletEnabled val="1"/>
        </dgm:presLayoutVars>
      </dgm:prSet>
      <dgm:spPr/>
      <dgm:t>
        <a:bodyPr/>
        <a:lstStyle/>
        <a:p>
          <a:endParaRPr lang="tr-TR"/>
        </a:p>
      </dgm:t>
    </dgm:pt>
  </dgm:ptLst>
  <dgm:cxnLst>
    <dgm:cxn modelId="{823DEEE0-3C84-4054-9053-B99A28A8C6C0}" srcId="{F26038E7-A0A6-4888-8742-7934A0A903D2}" destId="{4E3E7C8A-EB11-48C3-BAE2-3E970DA96852}" srcOrd="0" destOrd="0" parTransId="{3965D629-606C-4E5F-8D43-C12B7495DA09}" sibTransId="{E486382B-C82C-4633-96B5-85C34EA4E0CF}"/>
    <dgm:cxn modelId="{C268E922-C0EF-475A-AC2E-5BCEC93FD0B9}" type="presOf" srcId="{4E3E7C8A-EB11-48C3-BAE2-3E970DA96852}" destId="{A3A8975D-A239-4C15-9825-ED671C9A5398}" srcOrd="0" destOrd="0" presId="urn:microsoft.com/office/officeart/2005/8/layout/vList6"/>
    <dgm:cxn modelId="{E81CC797-2CDA-4559-9BCE-47961BACCBB9}" srcId="{4E3E7C8A-EB11-48C3-BAE2-3E970DA96852}" destId="{6B36E8AC-429E-4671-8242-59D9449A427C}" srcOrd="1" destOrd="0" parTransId="{4DF5FFA2-EE62-46AB-A419-4A9935E6B06D}" sibTransId="{A06A3DCE-5957-4989-9DAF-24FADDA9F48D}"/>
    <dgm:cxn modelId="{33A67920-D141-44D7-BDDA-E8AF45782FEE}" type="presOf" srcId="{28A430B5-C0EF-4BE7-B7BD-4B9334F37191}" destId="{2422154C-0342-4BCB-8A73-54BBC55588A7}" srcOrd="0" destOrd="0" presId="urn:microsoft.com/office/officeart/2005/8/layout/vList6"/>
    <dgm:cxn modelId="{BD08EA9A-536E-46BA-9E13-431D7EA1ECD9}" srcId="{31D5235D-B546-45B2-9CE1-18DD69A1FA82}" destId="{303FA059-5F94-43AF-90B3-58502D237F1E}" srcOrd="3" destOrd="0" parTransId="{63FA6E12-113F-4611-8A7C-69585402E011}" sibTransId="{6D08B5CF-FAE3-46DD-B066-96F457096F5B}"/>
    <dgm:cxn modelId="{9CB7AA8D-2F9A-4E73-ADA8-EF953FD5FCF4}" type="presOf" srcId="{F26038E7-A0A6-4888-8742-7934A0A903D2}" destId="{96A293AD-098D-44C3-81EC-A304832842EB}" srcOrd="0" destOrd="0" presId="urn:microsoft.com/office/officeart/2005/8/layout/vList6"/>
    <dgm:cxn modelId="{1DC495DF-D642-47A4-B3FD-2195AF25F54D}" srcId="{4E3E7C8A-EB11-48C3-BAE2-3E970DA96852}" destId="{D4D0FB8F-EB69-4855-9F19-8BEEA55627FE}" srcOrd="0" destOrd="0" parTransId="{CAA5FFE5-6DA9-40D6-88E2-B430E112244C}" sibTransId="{7861B7DB-9BC3-4FA9-8448-32A49638C193}"/>
    <dgm:cxn modelId="{0B67C4F0-EAF3-4CD5-97AD-6314CE46CF0E}" type="presOf" srcId="{303FA059-5F94-43AF-90B3-58502D237F1E}" destId="{2422154C-0342-4BCB-8A73-54BBC55588A7}" srcOrd="0" destOrd="3" presId="urn:microsoft.com/office/officeart/2005/8/layout/vList6"/>
    <dgm:cxn modelId="{11FFE0CB-B21F-4170-AD13-3FFD8A7EAB5E}" srcId="{31D5235D-B546-45B2-9CE1-18DD69A1FA82}" destId="{AC0FB9C9-DC1A-473C-8D00-DF022169F8DB}" srcOrd="2" destOrd="0" parTransId="{DC9F2B13-EBDE-4623-905F-7709EC8C2C26}" sibTransId="{9476D9D8-BFDD-499D-97E1-48B5461E5556}"/>
    <dgm:cxn modelId="{E5195399-7C17-4271-9D48-26210FDAED57}" type="presOf" srcId="{31D5235D-B546-45B2-9CE1-18DD69A1FA82}" destId="{627085A6-ED3E-4646-A9CF-30CC41F5D5F6}" srcOrd="0" destOrd="0" presId="urn:microsoft.com/office/officeart/2005/8/layout/vList6"/>
    <dgm:cxn modelId="{7C49128F-A52B-458E-A016-7FBE2D3BE075}" type="presOf" srcId="{AC0FB9C9-DC1A-473C-8D00-DF022169F8DB}" destId="{2422154C-0342-4BCB-8A73-54BBC55588A7}" srcOrd="0" destOrd="2" presId="urn:microsoft.com/office/officeart/2005/8/layout/vList6"/>
    <dgm:cxn modelId="{B5B5D490-B96D-46D2-9F25-8BBFA47BADAE}" type="presOf" srcId="{6B36E8AC-429E-4671-8242-59D9449A427C}" destId="{4AEA903F-7A44-47AA-9B04-B24CBC52B1BA}" srcOrd="0" destOrd="1" presId="urn:microsoft.com/office/officeart/2005/8/layout/vList6"/>
    <dgm:cxn modelId="{3CE8F536-4B85-4E64-B9DC-8AC24EC5306B}" srcId="{4E3E7C8A-EB11-48C3-BAE2-3E970DA96852}" destId="{78225764-493D-45CB-AE97-1834AADD0BCE}" srcOrd="2" destOrd="0" parTransId="{CC007A59-7DDF-40D7-81D3-EC6AA465405A}" sibTransId="{9AE69151-0C50-447A-B494-5CA7724C6DE0}"/>
    <dgm:cxn modelId="{C1780559-914D-4017-AAAD-69E3E757D579}" srcId="{4E3E7C8A-EB11-48C3-BAE2-3E970DA96852}" destId="{F5081BFE-0261-40AC-AFE3-9C9DCFCF3644}" srcOrd="3" destOrd="0" parTransId="{FC11A158-D121-4B3D-AFB5-750657F38CE1}" sibTransId="{3BCD251D-5BCC-4C25-8592-DEC70320FBA5}"/>
    <dgm:cxn modelId="{0D5009CE-2B9A-4711-97F7-CA38063AC2AA}" srcId="{F26038E7-A0A6-4888-8742-7934A0A903D2}" destId="{31D5235D-B546-45B2-9CE1-18DD69A1FA82}" srcOrd="1" destOrd="0" parTransId="{5310364B-294B-47F6-A598-F4C5716C81B2}" sibTransId="{D4E13589-96F0-4D00-8C8B-FDEB8BA9D6EC}"/>
    <dgm:cxn modelId="{A0F8450D-3E0C-48E6-B7B6-6E63C4A638EC}" type="presOf" srcId="{10998D61-44DB-4F7E-B2BB-574CD53B50D4}" destId="{2422154C-0342-4BCB-8A73-54BBC55588A7}" srcOrd="0" destOrd="1" presId="urn:microsoft.com/office/officeart/2005/8/layout/vList6"/>
    <dgm:cxn modelId="{0E25F554-7AF1-4064-B639-66BA3857C73C}" srcId="{31D5235D-B546-45B2-9CE1-18DD69A1FA82}" destId="{28A430B5-C0EF-4BE7-B7BD-4B9334F37191}" srcOrd="0" destOrd="0" parTransId="{57E5CCDD-0024-454C-AD92-57A9B9F9950A}" sibTransId="{F7C82ED8-744B-4F89-B303-052F0992B608}"/>
    <dgm:cxn modelId="{A9128F9F-5F31-468A-955C-C356E3FEE6D0}" type="presOf" srcId="{D4D0FB8F-EB69-4855-9F19-8BEEA55627FE}" destId="{4AEA903F-7A44-47AA-9B04-B24CBC52B1BA}" srcOrd="0" destOrd="0" presId="urn:microsoft.com/office/officeart/2005/8/layout/vList6"/>
    <dgm:cxn modelId="{85881D26-FB4F-47E3-89D4-FE89315136FE}" srcId="{31D5235D-B546-45B2-9CE1-18DD69A1FA82}" destId="{10998D61-44DB-4F7E-B2BB-574CD53B50D4}" srcOrd="1" destOrd="0" parTransId="{0AC61A43-9A3E-4432-AA79-AA198AEAE867}" sibTransId="{4CED11D8-57B0-4B2A-95F2-FC1F9FF9AA97}"/>
    <dgm:cxn modelId="{0FBE4ADD-FB02-442E-BC5F-20DEB019966F}" type="presOf" srcId="{6687D8A7-DBC4-4538-8B42-684A9A6E98C7}" destId="{4AEA903F-7A44-47AA-9B04-B24CBC52B1BA}" srcOrd="0" destOrd="4" presId="urn:microsoft.com/office/officeart/2005/8/layout/vList6"/>
    <dgm:cxn modelId="{6B7AD2D9-3070-48FC-ACC8-B6298D87066F}" srcId="{4E3E7C8A-EB11-48C3-BAE2-3E970DA96852}" destId="{6687D8A7-DBC4-4538-8B42-684A9A6E98C7}" srcOrd="4" destOrd="0" parTransId="{BE30FA56-9AC2-47EA-9169-C369D30DA15A}" sibTransId="{381B4F77-28E9-4244-87EA-32DFC559C30E}"/>
    <dgm:cxn modelId="{9E09CC8E-63CF-4A2A-B8CA-C2F37F7CCFE7}" type="presOf" srcId="{F5081BFE-0261-40AC-AFE3-9C9DCFCF3644}" destId="{4AEA903F-7A44-47AA-9B04-B24CBC52B1BA}" srcOrd="0" destOrd="3" presId="urn:microsoft.com/office/officeart/2005/8/layout/vList6"/>
    <dgm:cxn modelId="{034A9647-C78D-46C8-A5A5-291143A17D4F}" type="presOf" srcId="{78225764-493D-45CB-AE97-1834AADD0BCE}" destId="{4AEA903F-7A44-47AA-9B04-B24CBC52B1BA}" srcOrd="0" destOrd="2" presId="urn:microsoft.com/office/officeart/2005/8/layout/vList6"/>
    <dgm:cxn modelId="{7018637B-4964-4F12-AF0B-4DFBB9B3E28C}" type="presParOf" srcId="{96A293AD-098D-44C3-81EC-A304832842EB}" destId="{0BBD5B13-3E08-4A44-B489-A762C434CE5F}" srcOrd="0" destOrd="0" presId="urn:microsoft.com/office/officeart/2005/8/layout/vList6"/>
    <dgm:cxn modelId="{9EBF5473-9CAF-404E-829D-4B8D9601410E}" type="presParOf" srcId="{0BBD5B13-3E08-4A44-B489-A762C434CE5F}" destId="{A3A8975D-A239-4C15-9825-ED671C9A5398}" srcOrd="0" destOrd="0" presId="urn:microsoft.com/office/officeart/2005/8/layout/vList6"/>
    <dgm:cxn modelId="{ACCECEAE-9301-4AA5-8CCC-E0B09790B759}" type="presParOf" srcId="{0BBD5B13-3E08-4A44-B489-A762C434CE5F}" destId="{4AEA903F-7A44-47AA-9B04-B24CBC52B1BA}" srcOrd="1" destOrd="0" presId="urn:microsoft.com/office/officeart/2005/8/layout/vList6"/>
    <dgm:cxn modelId="{A4CD6BF2-E560-4A98-A61D-B78F627ADC79}" type="presParOf" srcId="{96A293AD-098D-44C3-81EC-A304832842EB}" destId="{BC6DED4E-ACF5-41DA-8883-4AEC94EF3793}" srcOrd="1" destOrd="0" presId="urn:microsoft.com/office/officeart/2005/8/layout/vList6"/>
    <dgm:cxn modelId="{FAACB487-3550-45B7-A04D-B1D227DCFAAF}" type="presParOf" srcId="{96A293AD-098D-44C3-81EC-A304832842EB}" destId="{88746FDC-791F-4E9A-AF64-095248F2308F}" srcOrd="2" destOrd="0" presId="urn:microsoft.com/office/officeart/2005/8/layout/vList6"/>
    <dgm:cxn modelId="{F404558D-834E-47AC-B289-D8A4B40D1764}" type="presParOf" srcId="{88746FDC-791F-4E9A-AF64-095248F2308F}" destId="{627085A6-ED3E-4646-A9CF-30CC41F5D5F6}" srcOrd="0" destOrd="0" presId="urn:microsoft.com/office/officeart/2005/8/layout/vList6"/>
    <dgm:cxn modelId="{AB69F192-9FCD-414A-B433-95BBBC6A04EE}" type="presParOf" srcId="{88746FDC-791F-4E9A-AF64-095248F2308F}" destId="{2422154C-0342-4BCB-8A73-54BBC55588A7}" srcOrd="1" destOrd="0" presId="urn:microsoft.com/office/officeart/2005/8/layout/vList6"/>
  </dgm:cxnLst>
  <dgm:bg/>
  <dgm:whole/>
</dgm:dataModel>
</file>

<file path=ppt/diagrams/data5.xml><?xml version="1.0" encoding="utf-8"?>
<dgm:dataModel xmlns:dgm="http://schemas.openxmlformats.org/drawingml/2006/diagram" xmlns:a="http://schemas.openxmlformats.org/drawingml/2006/main">
  <dgm:ptLst>
    <dgm:pt modelId="{3E9B3769-F1A6-4E3E-8639-111E37852A97}"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r-TR"/>
        </a:p>
      </dgm:t>
    </dgm:pt>
    <dgm:pt modelId="{1DFEB82D-9059-489E-AD90-1AA3B5690AD3}">
      <dgm:prSet phldrT="[Metin]"/>
      <dgm:spPr/>
      <dgm:t>
        <a:bodyPr/>
        <a:lstStyle/>
        <a:p>
          <a:r>
            <a:rPr lang="tr-TR" dirty="0" smtClean="0"/>
            <a:t>STİMULANLAR</a:t>
          </a:r>
          <a:endParaRPr lang="tr-TR" dirty="0"/>
        </a:p>
      </dgm:t>
    </dgm:pt>
    <dgm:pt modelId="{54D9821B-5904-4709-82FA-04F1F9BDC8AA}" type="parTrans" cxnId="{775BFF89-2C1B-4C8C-982D-6A1C188DB7C7}">
      <dgm:prSet/>
      <dgm:spPr/>
      <dgm:t>
        <a:bodyPr/>
        <a:lstStyle/>
        <a:p>
          <a:endParaRPr lang="tr-TR"/>
        </a:p>
      </dgm:t>
    </dgm:pt>
    <dgm:pt modelId="{8732264F-E8F9-48C8-A898-15F77A3F2C24}" type="sibTrans" cxnId="{775BFF89-2C1B-4C8C-982D-6A1C188DB7C7}">
      <dgm:prSet/>
      <dgm:spPr/>
      <dgm:t>
        <a:bodyPr/>
        <a:lstStyle/>
        <a:p>
          <a:endParaRPr lang="tr-TR"/>
        </a:p>
      </dgm:t>
    </dgm:pt>
    <dgm:pt modelId="{A98C8200-6255-4F04-BE38-8211A9AA0873}">
      <dgm:prSet phldrT="[Metin]"/>
      <dgm:spPr/>
      <dgm:t>
        <a:bodyPr/>
        <a:lstStyle/>
        <a:p>
          <a:r>
            <a:rPr lang="tr-TR" dirty="0" err="1" smtClean="0"/>
            <a:t>Metilfenidat</a:t>
          </a:r>
          <a:endParaRPr lang="tr-TR" dirty="0"/>
        </a:p>
      </dgm:t>
    </dgm:pt>
    <dgm:pt modelId="{4357EBDB-AEF0-4359-8AC1-CA156B5A31F3}" type="parTrans" cxnId="{FA1DE63C-1F85-4217-B8C3-4B9DFB3B83D3}">
      <dgm:prSet/>
      <dgm:spPr/>
      <dgm:t>
        <a:bodyPr/>
        <a:lstStyle/>
        <a:p>
          <a:endParaRPr lang="tr-TR"/>
        </a:p>
      </dgm:t>
    </dgm:pt>
    <dgm:pt modelId="{B9D51258-0015-4BCC-9387-21C4F8BA382C}" type="sibTrans" cxnId="{FA1DE63C-1F85-4217-B8C3-4B9DFB3B83D3}">
      <dgm:prSet/>
      <dgm:spPr/>
      <dgm:t>
        <a:bodyPr/>
        <a:lstStyle/>
        <a:p>
          <a:endParaRPr lang="tr-TR"/>
        </a:p>
      </dgm:t>
    </dgm:pt>
    <dgm:pt modelId="{71DE6B35-1B78-4BC7-B1B7-8D552F3B51B9}">
      <dgm:prSet phldrT="[Metin]"/>
      <dgm:spPr/>
      <dgm:t>
        <a:bodyPr/>
        <a:lstStyle/>
        <a:p>
          <a:r>
            <a:rPr lang="tr-TR" dirty="0" smtClean="0"/>
            <a:t>NON-STİMULANLAR</a:t>
          </a:r>
          <a:endParaRPr lang="tr-TR" dirty="0"/>
        </a:p>
      </dgm:t>
    </dgm:pt>
    <dgm:pt modelId="{6F0D0079-1FFB-4A28-991E-5D3CA01DC06D}" type="parTrans" cxnId="{2E33562C-42DB-4A66-A421-1895DC95359B}">
      <dgm:prSet/>
      <dgm:spPr/>
      <dgm:t>
        <a:bodyPr/>
        <a:lstStyle/>
        <a:p>
          <a:endParaRPr lang="tr-TR"/>
        </a:p>
      </dgm:t>
    </dgm:pt>
    <dgm:pt modelId="{44704450-2720-473F-9CD2-B59018083EB2}" type="sibTrans" cxnId="{2E33562C-42DB-4A66-A421-1895DC95359B}">
      <dgm:prSet/>
      <dgm:spPr/>
      <dgm:t>
        <a:bodyPr/>
        <a:lstStyle/>
        <a:p>
          <a:endParaRPr lang="tr-TR"/>
        </a:p>
      </dgm:t>
    </dgm:pt>
    <dgm:pt modelId="{0CB04562-6FB7-46C0-BB16-E08D1290FD62}">
      <dgm:prSet phldrT="[Metin]"/>
      <dgm:spPr/>
      <dgm:t>
        <a:bodyPr/>
        <a:lstStyle/>
        <a:p>
          <a:r>
            <a:rPr lang="tr-TR" dirty="0" err="1" smtClean="0"/>
            <a:t>Atomoksetin</a:t>
          </a:r>
          <a:endParaRPr lang="tr-TR" dirty="0"/>
        </a:p>
      </dgm:t>
    </dgm:pt>
    <dgm:pt modelId="{BF7D1547-4D64-4281-959E-8EAE6DA72766}" type="parTrans" cxnId="{2AC08328-7DE5-46EE-9FAF-0D5F776F9170}">
      <dgm:prSet/>
      <dgm:spPr/>
      <dgm:t>
        <a:bodyPr/>
        <a:lstStyle/>
        <a:p>
          <a:endParaRPr lang="tr-TR"/>
        </a:p>
      </dgm:t>
    </dgm:pt>
    <dgm:pt modelId="{2A14ACEF-1AE4-42D3-ACA0-6B46C907DD5B}" type="sibTrans" cxnId="{2AC08328-7DE5-46EE-9FAF-0D5F776F9170}">
      <dgm:prSet/>
      <dgm:spPr/>
      <dgm:t>
        <a:bodyPr/>
        <a:lstStyle/>
        <a:p>
          <a:endParaRPr lang="tr-TR"/>
        </a:p>
      </dgm:t>
    </dgm:pt>
    <dgm:pt modelId="{EB6B4301-A086-446A-A973-0AD9492063F4}">
      <dgm:prSet phldrT="[Metin]"/>
      <dgm:spPr/>
      <dgm:t>
        <a:bodyPr/>
        <a:lstStyle/>
        <a:p>
          <a:r>
            <a:rPr lang="tr-TR" dirty="0" err="1" smtClean="0"/>
            <a:t>Modafinil</a:t>
          </a:r>
          <a:endParaRPr lang="tr-TR" dirty="0"/>
        </a:p>
      </dgm:t>
    </dgm:pt>
    <dgm:pt modelId="{DDF5C59B-6363-4B48-AA65-DB1B789479C7}" type="parTrans" cxnId="{E6AB8124-5B80-415C-B92B-4CAC64B47309}">
      <dgm:prSet/>
      <dgm:spPr/>
      <dgm:t>
        <a:bodyPr/>
        <a:lstStyle/>
        <a:p>
          <a:endParaRPr lang="tr-TR"/>
        </a:p>
      </dgm:t>
    </dgm:pt>
    <dgm:pt modelId="{5B91A002-4C2C-44B7-B6AC-76A61FD3C9A2}" type="sibTrans" cxnId="{E6AB8124-5B80-415C-B92B-4CAC64B47309}">
      <dgm:prSet/>
      <dgm:spPr/>
      <dgm:t>
        <a:bodyPr/>
        <a:lstStyle/>
        <a:p>
          <a:endParaRPr lang="tr-TR"/>
        </a:p>
      </dgm:t>
    </dgm:pt>
    <dgm:pt modelId="{DEAA3808-DB75-412E-87EC-8919D08FE463}">
      <dgm:prSet phldrT="[Metin]"/>
      <dgm:spPr/>
      <dgm:t>
        <a:bodyPr/>
        <a:lstStyle/>
        <a:p>
          <a:r>
            <a:rPr lang="tr-TR" dirty="0" err="1" smtClean="0"/>
            <a:t>Bupropion</a:t>
          </a:r>
          <a:endParaRPr lang="tr-TR" dirty="0"/>
        </a:p>
      </dgm:t>
    </dgm:pt>
    <dgm:pt modelId="{3B4B5152-EFA2-4AC5-BEB4-49CD056DD2E3}" type="parTrans" cxnId="{6D62B034-859B-4243-94E1-1E36045B094E}">
      <dgm:prSet/>
      <dgm:spPr/>
      <dgm:t>
        <a:bodyPr/>
        <a:lstStyle/>
        <a:p>
          <a:endParaRPr lang="tr-TR"/>
        </a:p>
      </dgm:t>
    </dgm:pt>
    <dgm:pt modelId="{1972918F-5BCF-4372-A7A1-D353BAD58F58}" type="sibTrans" cxnId="{6D62B034-859B-4243-94E1-1E36045B094E}">
      <dgm:prSet/>
      <dgm:spPr/>
      <dgm:t>
        <a:bodyPr/>
        <a:lstStyle/>
        <a:p>
          <a:endParaRPr lang="tr-TR"/>
        </a:p>
      </dgm:t>
    </dgm:pt>
    <dgm:pt modelId="{C7F06024-BC56-42CD-AFB9-5ECDB6A5C0A0}">
      <dgm:prSet phldrT="[Metin]"/>
      <dgm:spPr/>
      <dgm:t>
        <a:bodyPr/>
        <a:lstStyle/>
        <a:p>
          <a:r>
            <a:rPr lang="tr-TR" dirty="0" err="1" smtClean="0"/>
            <a:t>Klonidin</a:t>
          </a:r>
          <a:endParaRPr lang="tr-TR" dirty="0"/>
        </a:p>
      </dgm:t>
    </dgm:pt>
    <dgm:pt modelId="{46446461-0425-4CA3-B2D9-14EBAE6CEA87}" type="parTrans" cxnId="{315A463D-4394-42B8-8349-25DC48EB5539}">
      <dgm:prSet/>
      <dgm:spPr/>
      <dgm:t>
        <a:bodyPr/>
        <a:lstStyle/>
        <a:p>
          <a:endParaRPr lang="tr-TR"/>
        </a:p>
      </dgm:t>
    </dgm:pt>
    <dgm:pt modelId="{63477A1D-D88B-4BC7-A688-C413F92EAF27}" type="sibTrans" cxnId="{315A463D-4394-42B8-8349-25DC48EB5539}">
      <dgm:prSet/>
      <dgm:spPr/>
      <dgm:t>
        <a:bodyPr/>
        <a:lstStyle/>
        <a:p>
          <a:endParaRPr lang="tr-TR"/>
        </a:p>
      </dgm:t>
    </dgm:pt>
    <dgm:pt modelId="{1730A9D6-D4AD-4E75-9393-35A0B5249771}">
      <dgm:prSet phldrT="[Metin]"/>
      <dgm:spPr/>
      <dgm:t>
        <a:bodyPr/>
        <a:lstStyle/>
        <a:p>
          <a:r>
            <a:rPr lang="tr-TR" dirty="0" err="1" smtClean="0"/>
            <a:t>Guanfazin</a:t>
          </a:r>
          <a:endParaRPr lang="tr-TR" dirty="0"/>
        </a:p>
      </dgm:t>
    </dgm:pt>
    <dgm:pt modelId="{829A64CB-D8B2-43D6-9BAA-3CB443460CBC}" type="parTrans" cxnId="{171E9159-42D5-4044-AA2E-096199887BDC}">
      <dgm:prSet/>
      <dgm:spPr/>
      <dgm:t>
        <a:bodyPr/>
        <a:lstStyle/>
        <a:p>
          <a:endParaRPr lang="tr-TR"/>
        </a:p>
      </dgm:t>
    </dgm:pt>
    <dgm:pt modelId="{07C758A9-7B72-4118-A2D3-9CD1BF876AE4}" type="sibTrans" cxnId="{171E9159-42D5-4044-AA2E-096199887BDC}">
      <dgm:prSet/>
      <dgm:spPr/>
      <dgm:t>
        <a:bodyPr/>
        <a:lstStyle/>
        <a:p>
          <a:endParaRPr lang="tr-TR"/>
        </a:p>
      </dgm:t>
    </dgm:pt>
    <dgm:pt modelId="{CA314477-12F9-4070-B253-7C7325DB5013}">
      <dgm:prSet phldrT="[Metin]"/>
      <dgm:spPr/>
      <dgm:t>
        <a:bodyPr/>
        <a:lstStyle/>
        <a:p>
          <a:endParaRPr lang="tr-TR" dirty="0"/>
        </a:p>
      </dgm:t>
    </dgm:pt>
    <dgm:pt modelId="{FAA42D87-14BC-46DC-B788-C13681532E46}" type="parTrans" cxnId="{05F696B7-533E-4577-A2C8-3A86EF5A77AC}">
      <dgm:prSet/>
      <dgm:spPr/>
      <dgm:t>
        <a:bodyPr/>
        <a:lstStyle/>
        <a:p>
          <a:endParaRPr lang="tr-TR"/>
        </a:p>
      </dgm:t>
    </dgm:pt>
    <dgm:pt modelId="{F7ED939D-3030-4AA5-9B80-ACB70DC863A9}" type="sibTrans" cxnId="{05F696B7-533E-4577-A2C8-3A86EF5A77AC}">
      <dgm:prSet/>
      <dgm:spPr/>
      <dgm:t>
        <a:bodyPr/>
        <a:lstStyle/>
        <a:p>
          <a:endParaRPr lang="tr-TR"/>
        </a:p>
      </dgm:t>
    </dgm:pt>
    <dgm:pt modelId="{EEFC3AFC-D034-4678-B639-FF8832354566}">
      <dgm:prSet phldrT="[Metin]"/>
      <dgm:spPr/>
      <dgm:t>
        <a:bodyPr/>
        <a:lstStyle/>
        <a:p>
          <a:r>
            <a:rPr lang="tr-TR" dirty="0" smtClean="0"/>
            <a:t>Amfetamin ve türevleri</a:t>
          </a:r>
          <a:endParaRPr lang="tr-TR" dirty="0"/>
        </a:p>
      </dgm:t>
    </dgm:pt>
    <dgm:pt modelId="{C41B0993-5C50-444E-A070-1EEE787137C4}" type="parTrans" cxnId="{48EACB37-34AA-4A82-A50C-4B3537667F07}">
      <dgm:prSet/>
      <dgm:spPr/>
      <dgm:t>
        <a:bodyPr/>
        <a:lstStyle/>
        <a:p>
          <a:endParaRPr lang="tr-TR"/>
        </a:p>
      </dgm:t>
    </dgm:pt>
    <dgm:pt modelId="{C460374B-6871-48D4-88C0-49DA222D08C7}" type="sibTrans" cxnId="{48EACB37-34AA-4A82-A50C-4B3537667F07}">
      <dgm:prSet/>
      <dgm:spPr/>
      <dgm:t>
        <a:bodyPr/>
        <a:lstStyle/>
        <a:p>
          <a:endParaRPr lang="tr-TR"/>
        </a:p>
      </dgm:t>
    </dgm:pt>
    <dgm:pt modelId="{D99AFBA3-6CC3-4211-96CE-C9784D5C4330}" type="pres">
      <dgm:prSet presAssocID="{3E9B3769-F1A6-4E3E-8639-111E37852A97}" presName="Name0" presStyleCnt="0">
        <dgm:presLayoutVars>
          <dgm:dir/>
          <dgm:animLvl val="lvl"/>
          <dgm:resizeHandles/>
        </dgm:presLayoutVars>
      </dgm:prSet>
      <dgm:spPr/>
      <dgm:t>
        <a:bodyPr/>
        <a:lstStyle/>
        <a:p>
          <a:endParaRPr lang="tr-TR"/>
        </a:p>
      </dgm:t>
    </dgm:pt>
    <dgm:pt modelId="{6284A683-146F-405E-AB58-1FAD18213C76}" type="pres">
      <dgm:prSet presAssocID="{1DFEB82D-9059-489E-AD90-1AA3B5690AD3}" presName="linNode" presStyleCnt="0"/>
      <dgm:spPr/>
    </dgm:pt>
    <dgm:pt modelId="{E0C1C7FF-28CE-4D27-8F64-664AABA8869C}" type="pres">
      <dgm:prSet presAssocID="{1DFEB82D-9059-489E-AD90-1AA3B5690AD3}" presName="parentShp" presStyleLbl="node1" presStyleIdx="0" presStyleCnt="2">
        <dgm:presLayoutVars>
          <dgm:bulletEnabled val="1"/>
        </dgm:presLayoutVars>
      </dgm:prSet>
      <dgm:spPr/>
      <dgm:t>
        <a:bodyPr/>
        <a:lstStyle/>
        <a:p>
          <a:endParaRPr lang="tr-TR"/>
        </a:p>
      </dgm:t>
    </dgm:pt>
    <dgm:pt modelId="{76D57F56-11D9-4151-9F0F-F0D4EFD8235A}" type="pres">
      <dgm:prSet presAssocID="{1DFEB82D-9059-489E-AD90-1AA3B5690AD3}" presName="childShp" presStyleLbl="bgAccFollowNode1" presStyleIdx="0" presStyleCnt="2">
        <dgm:presLayoutVars>
          <dgm:bulletEnabled val="1"/>
        </dgm:presLayoutVars>
      </dgm:prSet>
      <dgm:spPr/>
      <dgm:t>
        <a:bodyPr/>
        <a:lstStyle/>
        <a:p>
          <a:endParaRPr lang="tr-TR"/>
        </a:p>
      </dgm:t>
    </dgm:pt>
    <dgm:pt modelId="{EDFA8D3C-32CD-4594-A91D-6E84828A9E4A}" type="pres">
      <dgm:prSet presAssocID="{8732264F-E8F9-48C8-A898-15F77A3F2C24}" presName="spacing" presStyleCnt="0"/>
      <dgm:spPr/>
    </dgm:pt>
    <dgm:pt modelId="{E386063A-48EA-4DA2-A73D-6504984BEFD1}" type="pres">
      <dgm:prSet presAssocID="{71DE6B35-1B78-4BC7-B1B7-8D552F3B51B9}" presName="linNode" presStyleCnt="0"/>
      <dgm:spPr/>
    </dgm:pt>
    <dgm:pt modelId="{3798595A-E975-485B-8E77-0CF060679EE2}" type="pres">
      <dgm:prSet presAssocID="{71DE6B35-1B78-4BC7-B1B7-8D552F3B51B9}" presName="parentShp" presStyleLbl="node1" presStyleIdx="1" presStyleCnt="2">
        <dgm:presLayoutVars>
          <dgm:bulletEnabled val="1"/>
        </dgm:presLayoutVars>
      </dgm:prSet>
      <dgm:spPr/>
      <dgm:t>
        <a:bodyPr/>
        <a:lstStyle/>
        <a:p>
          <a:endParaRPr lang="tr-TR"/>
        </a:p>
      </dgm:t>
    </dgm:pt>
    <dgm:pt modelId="{87B53718-516F-46CD-AB45-5453F1F800BE}" type="pres">
      <dgm:prSet presAssocID="{71DE6B35-1B78-4BC7-B1B7-8D552F3B51B9}" presName="childShp" presStyleLbl="bgAccFollowNode1" presStyleIdx="1" presStyleCnt="2">
        <dgm:presLayoutVars>
          <dgm:bulletEnabled val="1"/>
        </dgm:presLayoutVars>
      </dgm:prSet>
      <dgm:spPr/>
      <dgm:t>
        <a:bodyPr/>
        <a:lstStyle/>
        <a:p>
          <a:endParaRPr lang="tr-TR"/>
        </a:p>
      </dgm:t>
    </dgm:pt>
  </dgm:ptLst>
  <dgm:cxnLst>
    <dgm:cxn modelId="{7D8FDC72-B2AD-4926-8962-4A55A26462CF}" type="presOf" srcId="{0CB04562-6FB7-46C0-BB16-E08D1290FD62}" destId="{87B53718-516F-46CD-AB45-5453F1F800BE}" srcOrd="0" destOrd="0" presId="urn:microsoft.com/office/officeart/2005/8/layout/vList6"/>
    <dgm:cxn modelId="{05F696B7-533E-4577-A2C8-3A86EF5A77AC}" srcId="{1DFEB82D-9059-489E-AD90-1AA3B5690AD3}" destId="{CA314477-12F9-4070-B253-7C7325DB5013}" srcOrd="0" destOrd="0" parTransId="{FAA42D87-14BC-46DC-B788-C13681532E46}" sibTransId="{F7ED939D-3030-4AA5-9B80-ACB70DC863A9}"/>
    <dgm:cxn modelId="{DDAA1315-AE93-42D3-BFF9-DA38B24E3FD5}" type="presOf" srcId="{1DFEB82D-9059-489E-AD90-1AA3B5690AD3}" destId="{E0C1C7FF-28CE-4D27-8F64-664AABA8869C}" srcOrd="0" destOrd="0" presId="urn:microsoft.com/office/officeart/2005/8/layout/vList6"/>
    <dgm:cxn modelId="{D5C5CD66-5F54-4ECA-B7F9-7CA35436BC66}" type="presOf" srcId="{A98C8200-6255-4F04-BE38-8211A9AA0873}" destId="{76D57F56-11D9-4151-9F0F-F0D4EFD8235A}" srcOrd="0" destOrd="2" presId="urn:microsoft.com/office/officeart/2005/8/layout/vList6"/>
    <dgm:cxn modelId="{145AA8C6-BE72-435E-B309-E2030F03E9A4}" type="presOf" srcId="{CA314477-12F9-4070-B253-7C7325DB5013}" destId="{76D57F56-11D9-4151-9F0F-F0D4EFD8235A}" srcOrd="0" destOrd="0" presId="urn:microsoft.com/office/officeart/2005/8/layout/vList6"/>
    <dgm:cxn modelId="{E6AB8124-5B80-415C-B92B-4CAC64B47309}" srcId="{71DE6B35-1B78-4BC7-B1B7-8D552F3B51B9}" destId="{EB6B4301-A086-446A-A973-0AD9492063F4}" srcOrd="4" destOrd="0" parTransId="{DDF5C59B-6363-4B48-AA65-DB1B789479C7}" sibTransId="{5B91A002-4C2C-44B7-B6AC-76A61FD3C9A2}"/>
    <dgm:cxn modelId="{315A463D-4394-42B8-8349-25DC48EB5539}" srcId="{71DE6B35-1B78-4BC7-B1B7-8D552F3B51B9}" destId="{C7F06024-BC56-42CD-AFB9-5ECDB6A5C0A0}" srcOrd="2" destOrd="0" parTransId="{46446461-0425-4CA3-B2D9-14EBAE6CEA87}" sibTransId="{63477A1D-D88B-4BC7-A688-C413F92EAF27}"/>
    <dgm:cxn modelId="{A9197521-31AE-4213-8740-8F7957610325}" type="presOf" srcId="{1730A9D6-D4AD-4E75-9393-35A0B5249771}" destId="{87B53718-516F-46CD-AB45-5453F1F800BE}" srcOrd="0" destOrd="3" presId="urn:microsoft.com/office/officeart/2005/8/layout/vList6"/>
    <dgm:cxn modelId="{4C6DFF94-A6CF-4987-B5DB-05AE5D9A5862}" type="presOf" srcId="{EB6B4301-A086-446A-A973-0AD9492063F4}" destId="{87B53718-516F-46CD-AB45-5453F1F800BE}" srcOrd="0" destOrd="4" presId="urn:microsoft.com/office/officeart/2005/8/layout/vList6"/>
    <dgm:cxn modelId="{2E33562C-42DB-4A66-A421-1895DC95359B}" srcId="{3E9B3769-F1A6-4E3E-8639-111E37852A97}" destId="{71DE6B35-1B78-4BC7-B1B7-8D552F3B51B9}" srcOrd="1" destOrd="0" parTransId="{6F0D0079-1FFB-4A28-991E-5D3CA01DC06D}" sibTransId="{44704450-2720-473F-9CD2-B59018083EB2}"/>
    <dgm:cxn modelId="{14602A5C-B2F2-4BF2-B2CC-F88E94855E1E}" type="presOf" srcId="{EEFC3AFC-D034-4678-B639-FF8832354566}" destId="{76D57F56-11D9-4151-9F0F-F0D4EFD8235A}" srcOrd="0" destOrd="1" presId="urn:microsoft.com/office/officeart/2005/8/layout/vList6"/>
    <dgm:cxn modelId="{F0529115-1061-407B-8F22-10BFD4F35319}" type="presOf" srcId="{C7F06024-BC56-42CD-AFB9-5ECDB6A5C0A0}" destId="{87B53718-516F-46CD-AB45-5453F1F800BE}" srcOrd="0" destOrd="2" presId="urn:microsoft.com/office/officeart/2005/8/layout/vList6"/>
    <dgm:cxn modelId="{2AC08328-7DE5-46EE-9FAF-0D5F776F9170}" srcId="{71DE6B35-1B78-4BC7-B1B7-8D552F3B51B9}" destId="{0CB04562-6FB7-46C0-BB16-E08D1290FD62}" srcOrd="0" destOrd="0" parTransId="{BF7D1547-4D64-4281-959E-8EAE6DA72766}" sibTransId="{2A14ACEF-1AE4-42D3-ACA0-6B46C907DD5B}"/>
    <dgm:cxn modelId="{29B9AB70-4ADB-479A-9045-AA0FFA549CD0}" type="presOf" srcId="{DEAA3808-DB75-412E-87EC-8919D08FE463}" destId="{87B53718-516F-46CD-AB45-5453F1F800BE}" srcOrd="0" destOrd="1" presId="urn:microsoft.com/office/officeart/2005/8/layout/vList6"/>
    <dgm:cxn modelId="{171E9159-42D5-4044-AA2E-096199887BDC}" srcId="{71DE6B35-1B78-4BC7-B1B7-8D552F3B51B9}" destId="{1730A9D6-D4AD-4E75-9393-35A0B5249771}" srcOrd="3" destOrd="0" parTransId="{829A64CB-D8B2-43D6-9BAA-3CB443460CBC}" sibTransId="{07C758A9-7B72-4118-A2D3-9CD1BF876AE4}"/>
    <dgm:cxn modelId="{48EACB37-34AA-4A82-A50C-4B3537667F07}" srcId="{1DFEB82D-9059-489E-AD90-1AA3B5690AD3}" destId="{EEFC3AFC-D034-4678-B639-FF8832354566}" srcOrd="1" destOrd="0" parTransId="{C41B0993-5C50-444E-A070-1EEE787137C4}" sibTransId="{C460374B-6871-48D4-88C0-49DA222D08C7}"/>
    <dgm:cxn modelId="{03BF7277-9A29-432C-A847-B66EE4591251}" type="presOf" srcId="{3E9B3769-F1A6-4E3E-8639-111E37852A97}" destId="{D99AFBA3-6CC3-4211-96CE-C9784D5C4330}" srcOrd="0" destOrd="0" presId="urn:microsoft.com/office/officeart/2005/8/layout/vList6"/>
    <dgm:cxn modelId="{6D62B034-859B-4243-94E1-1E36045B094E}" srcId="{71DE6B35-1B78-4BC7-B1B7-8D552F3B51B9}" destId="{DEAA3808-DB75-412E-87EC-8919D08FE463}" srcOrd="1" destOrd="0" parTransId="{3B4B5152-EFA2-4AC5-BEB4-49CD056DD2E3}" sibTransId="{1972918F-5BCF-4372-A7A1-D353BAD58F58}"/>
    <dgm:cxn modelId="{3362CE19-7650-491E-8D81-0EB8C77A7544}" type="presOf" srcId="{71DE6B35-1B78-4BC7-B1B7-8D552F3B51B9}" destId="{3798595A-E975-485B-8E77-0CF060679EE2}" srcOrd="0" destOrd="0" presId="urn:microsoft.com/office/officeart/2005/8/layout/vList6"/>
    <dgm:cxn modelId="{FA1DE63C-1F85-4217-B8C3-4B9DFB3B83D3}" srcId="{1DFEB82D-9059-489E-AD90-1AA3B5690AD3}" destId="{A98C8200-6255-4F04-BE38-8211A9AA0873}" srcOrd="2" destOrd="0" parTransId="{4357EBDB-AEF0-4359-8AC1-CA156B5A31F3}" sibTransId="{B9D51258-0015-4BCC-9387-21C4F8BA382C}"/>
    <dgm:cxn modelId="{775BFF89-2C1B-4C8C-982D-6A1C188DB7C7}" srcId="{3E9B3769-F1A6-4E3E-8639-111E37852A97}" destId="{1DFEB82D-9059-489E-AD90-1AA3B5690AD3}" srcOrd="0" destOrd="0" parTransId="{54D9821B-5904-4709-82FA-04F1F9BDC8AA}" sibTransId="{8732264F-E8F9-48C8-A898-15F77A3F2C24}"/>
    <dgm:cxn modelId="{949F7A75-47CA-465F-BD49-2274120A8138}" type="presParOf" srcId="{D99AFBA3-6CC3-4211-96CE-C9784D5C4330}" destId="{6284A683-146F-405E-AB58-1FAD18213C76}" srcOrd="0" destOrd="0" presId="urn:microsoft.com/office/officeart/2005/8/layout/vList6"/>
    <dgm:cxn modelId="{EE7C3C7B-1AB9-47DF-96EE-54EA44235162}" type="presParOf" srcId="{6284A683-146F-405E-AB58-1FAD18213C76}" destId="{E0C1C7FF-28CE-4D27-8F64-664AABA8869C}" srcOrd="0" destOrd="0" presId="urn:microsoft.com/office/officeart/2005/8/layout/vList6"/>
    <dgm:cxn modelId="{950B6D82-2234-42A1-92ED-2D1E7CF8BB53}" type="presParOf" srcId="{6284A683-146F-405E-AB58-1FAD18213C76}" destId="{76D57F56-11D9-4151-9F0F-F0D4EFD8235A}" srcOrd="1" destOrd="0" presId="urn:microsoft.com/office/officeart/2005/8/layout/vList6"/>
    <dgm:cxn modelId="{C3137CB8-EEF3-49B2-92E1-2DC5D1B39E34}" type="presParOf" srcId="{D99AFBA3-6CC3-4211-96CE-C9784D5C4330}" destId="{EDFA8D3C-32CD-4594-A91D-6E84828A9E4A}" srcOrd="1" destOrd="0" presId="urn:microsoft.com/office/officeart/2005/8/layout/vList6"/>
    <dgm:cxn modelId="{5EB9C701-6DD6-4D4D-942D-6EC852BC708E}" type="presParOf" srcId="{D99AFBA3-6CC3-4211-96CE-C9784D5C4330}" destId="{E386063A-48EA-4DA2-A73D-6504984BEFD1}" srcOrd="2" destOrd="0" presId="urn:microsoft.com/office/officeart/2005/8/layout/vList6"/>
    <dgm:cxn modelId="{C2296719-DC91-46DB-9B3C-996518662642}" type="presParOf" srcId="{E386063A-48EA-4DA2-A73D-6504984BEFD1}" destId="{3798595A-E975-485B-8E77-0CF060679EE2}" srcOrd="0" destOrd="0" presId="urn:microsoft.com/office/officeart/2005/8/layout/vList6"/>
    <dgm:cxn modelId="{818A8500-C24A-4CB4-8BF1-527DD6A1E4C1}" type="presParOf" srcId="{E386063A-48EA-4DA2-A73D-6504984BEFD1}" destId="{87B53718-516F-46CD-AB45-5453F1F800BE}" srcOrd="1" destOrd="0" presId="urn:microsoft.com/office/officeart/2005/8/layout/vList6"/>
  </dgm:cxnLst>
  <dgm:bg/>
  <dgm:whole/>
</dgm:dataModel>
</file>

<file path=ppt/diagrams/data6.xml><?xml version="1.0" encoding="utf-8"?>
<dgm:dataModel xmlns:dgm="http://schemas.openxmlformats.org/drawingml/2006/diagram" xmlns:a="http://schemas.openxmlformats.org/drawingml/2006/main">
  <dgm:ptLst>
    <dgm:pt modelId="{EC3EF2E4-B586-4864-99D9-BA399C5F834C}" type="doc">
      <dgm:prSet loTypeId="urn:microsoft.com/office/officeart/2005/8/layout/radial4" loCatId="relationship" qsTypeId="urn:microsoft.com/office/officeart/2005/8/quickstyle/simple3" qsCatId="simple" csTypeId="urn:microsoft.com/office/officeart/2005/8/colors/accent1_2" csCatId="accent1" phldr="1"/>
      <dgm:spPr/>
      <dgm:t>
        <a:bodyPr/>
        <a:lstStyle/>
        <a:p>
          <a:endParaRPr lang="tr-TR"/>
        </a:p>
      </dgm:t>
    </dgm:pt>
    <dgm:pt modelId="{2B732DFA-E7E7-4714-B469-CA803D85587D}">
      <dgm:prSet phldrT="[Metin]"/>
      <dgm:spPr/>
      <dgm:t>
        <a:bodyPr/>
        <a:lstStyle/>
        <a:p>
          <a:r>
            <a:rPr lang="tr-TR" b="1" smtClean="0"/>
            <a:t>ERİŞKİNDE İŞLEVSELLİK</a:t>
          </a:r>
          <a:endParaRPr lang="tr-TR" b="1" dirty="0"/>
        </a:p>
      </dgm:t>
    </dgm:pt>
    <dgm:pt modelId="{0F4317FD-C2AE-44C1-8AD5-E71E6E184430}" type="parTrans" cxnId="{3C6A35CE-D8C5-4C35-99EF-67B37A128C1D}">
      <dgm:prSet/>
      <dgm:spPr/>
      <dgm:t>
        <a:bodyPr/>
        <a:lstStyle/>
        <a:p>
          <a:endParaRPr lang="tr-TR"/>
        </a:p>
      </dgm:t>
    </dgm:pt>
    <dgm:pt modelId="{E291805E-21E6-4585-833D-2D59BF01A49B}" type="sibTrans" cxnId="{3C6A35CE-D8C5-4C35-99EF-67B37A128C1D}">
      <dgm:prSet/>
      <dgm:spPr/>
      <dgm:t>
        <a:bodyPr/>
        <a:lstStyle/>
        <a:p>
          <a:endParaRPr lang="tr-TR"/>
        </a:p>
      </dgm:t>
    </dgm:pt>
    <dgm:pt modelId="{B5E618DF-E80C-4BC6-B9B4-A24AB7D339F4}">
      <dgm:prSet phldrT="[Metin]"/>
      <dgm:spPr/>
      <dgm:t>
        <a:bodyPr/>
        <a:lstStyle/>
        <a:p>
          <a:r>
            <a:rPr lang="tr-TR" b="1" smtClean="0"/>
            <a:t>DEMOGRAFİK</a:t>
          </a:r>
        </a:p>
        <a:p>
          <a:r>
            <a:rPr lang="tr-TR" smtClean="0"/>
            <a:t>Ailenin geliri</a:t>
          </a:r>
        </a:p>
        <a:p>
          <a:r>
            <a:rPr lang="tr-TR" smtClean="0"/>
            <a:t>Ebeveyn eğitimi</a:t>
          </a:r>
          <a:endParaRPr lang="tr-TR" dirty="0"/>
        </a:p>
      </dgm:t>
    </dgm:pt>
    <dgm:pt modelId="{181DB729-5BFF-49A5-8BAE-944F45E6F288}" type="parTrans" cxnId="{2A0F354A-8780-4B16-999E-2835453B3A10}">
      <dgm:prSet/>
      <dgm:spPr/>
      <dgm:t>
        <a:bodyPr/>
        <a:lstStyle/>
        <a:p>
          <a:endParaRPr lang="tr-TR"/>
        </a:p>
      </dgm:t>
    </dgm:pt>
    <dgm:pt modelId="{5290C1C1-44C1-46AF-B72B-147A31780256}" type="sibTrans" cxnId="{2A0F354A-8780-4B16-999E-2835453B3A10}">
      <dgm:prSet/>
      <dgm:spPr/>
      <dgm:t>
        <a:bodyPr/>
        <a:lstStyle/>
        <a:p>
          <a:endParaRPr lang="tr-TR"/>
        </a:p>
      </dgm:t>
    </dgm:pt>
    <dgm:pt modelId="{B39357A0-4409-4A9A-8FCB-15A6DF86E66A}">
      <dgm:prSet phldrT="[Metin]"/>
      <dgm:spPr/>
      <dgm:t>
        <a:bodyPr/>
        <a:lstStyle/>
        <a:p>
          <a:r>
            <a:rPr lang="tr-TR" b="1" smtClean="0"/>
            <a:t>AİLEVİ</a:t>
          </a:r>
        </a:p>
        <a:p>
          <a:r>
            <a:rPr lang="tr-TR" smtClean="0"/>
            <a:t>Ebeveynlik stili (izlem ve gözetim)</a:t>
          </a:r>
        </a:p>
        <a:p>
          <a:r>
            <a:rPr lang="tr-TR" smtClean="0"/>
            <a:t>Evlilikle ilgili sorunlar</a:t>
          </a:r>
          <a:endParaRPr lang="tr-TR" dirty="0"/>
        </a:p>
      </dgm:t>
    </dgm:pt>
    <dgm:pt modelId="{7577D371-847D-420B-872C-8621B44BFA51}" type="parTrans" cxnId="{47BD6AB3-49E2-4842-8E86-6F0A832721E1}">
      <dgm:prSet/>
      <dgm:spPr/>
      <dgm:t>
        <a:bodyPr/>
        <a:lstStyle/>
        <a:p>
          <a:endParaRPr lang="tr-TR"/>
        </a:p>
      </dgm:t>
    </dgm:pt>
    <dgm:pt modelId="{5A1C0AA0-EE6A-438D-98EB-DDA9380A5544}" type="sibTrans" cxnId="{47BD6AB3-49E2-4842-8E86-6F0A832721E1}">
      <dgm:prSet/>
      <dgm:spPr/>
      <dgm:t>
        <a:bodyPr/>
        <a:lstStyle/>
        <a:p>
          <a:endParaRPr lang="tr-TR"/>
        </a:p>
      </dgm:t>
    </dgm:pt>
    <dgm:pt modelId="{663F59EE-08AF-4813-81CD-062938A87D01}">
      <dgm:prSet phldrT="[Metin]"/>
      <dgm:spPr/>
      <dgm:t>
        <a:bodyPr/>
        <a:lstStyle/>
        <a:p>
          <a:r>
            <a:rPr lang="tr-TR" b="1" dirty="0" smtClean="0"/>
            <a:t>KLİNİK</a:t>
          </a:r>
        </a:p>
        <a:p>
          <a:r>
            <a:rPr lang="tr-TR" dirty="0" smtClean="0"/>
            <a:t>DEHB semptom şiddeti</a:t>
          </a:r>
        </a:p>
        <a:p>
          <a:r>
            <a:rPr lang="tr-TR" dirty="0" smtClean="0"/>
            <a:t>IQ</a:t>
          </a:r>
        </a:p>
        <a:p>
          <a:r>
            <a:rPr lang="tr-TR" dirty="0" err="1" smtClean="0"/>
            <a:t>Komorbidite</a:t>
          </a:r>
          <a:endParaRPr lang="tr-TR" dirty="0"/>
        </a:p>
      </dgm:t>
    </dgm:pt>
    <dgm:pt modelId="{6960C696-7102-4673-A726-93F5D835DED8}" type="sibTrans" cxnId="{0B1B0021-B0F6-44A7-B345-754F1C41BD4E}">
      <dgm:prSet/>
      <dgm:spPr/>
      <dgm:t>
        <a:bodyPr/>
        <a:lstStyle/>
        <a:p>
          <a:endParaRPr lang="tr-TR"/>
        </a:p>
      </dgm:t>
    </dgm:pt>
    <dgm:pt modelId="{55E0B4FA-BAAF-41D8-B0FD-9C21ED4F1C1E}" type="parTrans" cxnId="{0B1B0021-B0F6-44A7-B345-754F1C41BD4E}">
      <dgm:prSet/>
      <dgm:spPr/>
      <dgm:t>
        <a:bodyPr/>
        <a:lstStyle/>
        <a:p>
          <a:endParaRPr lang="tr-TR"/>
        </a:p>
      </dgm:t>
    </dgm:pt>
    <dgm:pt modelId="{87BCB751-C1FF-4F05-93AE-A9C928C3DE26}" type="pres">
      <dgm:prSet presAssocID="{EC3EF2E4-B586-4864-99D9-BA399C5F834C}" presName="cycle" presStyleCnt="0">
        <dgm:presLayoutVars>
          <dgm:chMax val="1"/>
          <dgm:dir/>
          <dgm:animLvl val="ctr"/>
          <dgm:resizeHandles val="exact"/>
        </dgm:presLayoutVars>
      </dgm:prSet>
      <dgm:spPr/>
      <dgm:t>
        <a:bodyPr/>
        <a:lstStyle/>
        <a:p>
          <a:endParaRPr lang="tr-TR"/>
        </a:p>
      </dgm:t>
    </dgm:pt>
    <dgm:pt modelId="{BD3CF979-B195-4F3B-A672-3CA85DE014FC}" type="pres">
      <dgm:prSet presAssocID="{2B732DFA-E7E7-4714-B469-CA803D85587D}" presName="centerShape" presStyleLbl="node0" presStyleIdx="0" presStyleCnt="1"/>
      <dgm:spPr/>
      <dgm:t>
        <a:bodyPr/>
        <a:lstStyle/>
        <a:p>
          <a:endParaRPr lang="tr-TR"/>
        </a:p>
      </dgm:t>
    </dgm:pt>
    <dgm:pt modelId="{DF0A4630-F052-40B9-957E-894E93C4EFA8}" type="pres">
      <dgm:prSet presAssocID="{55E0B4FA-BAAF-41D8-B0FD-9C21ED4F1C1E}" presName="parTrans" presStyleLbl="bgSibTrans2D1" presStyleIdx="0" presStyleCnt="3"/>
      <dgm:spPr/>
      <dgm:t>
        <a:bodyPr/>
        <a:lstStyle/>
        <a:p>
          <a:endParaRPr lang="tr-TR"/>
        </a:p>
      </dgm:t>
    </dgm:pt>
    <dgm:pt modelId="{4296AD1E-C942-418A-B7C6-376DD3A7243D}" type="pres">
      <dgm:prSet presAssocID="{663F59EE-08AF-4813-81CD-062938A87D01}" presName="node" presStyleLbl="node1" presStyleIdx="0" presStyleCnt="3" custScaleX="116203">
        <dgm:presLayoutVars>
          <dgm:bulletEnabled val="1"/>
        </dgm:presLayoutVars>
      </dgm:prSet>
      <dgm:spPr/>
      <dgm:t>
        <a:bodyPr/>
        <a:lstStyle/>
        <a:p>
          <a:endParaRPr lang="tr-TR"/>
        </a:p>
      </dgm:t>
    </dgm:pt>
    <dgm:pt modelId="{A15446B8-1513-4515-B1D3-4A387D6BC8FE}" type="pres">
      <dgm:prSet presAssocID="{181DB729-5BFF-49A5-8BAE-944F45E6F288}" presName="parTrans" presStyleLbl="bgSibTrans2D1" presStyleIdx="1" presStyleCnt="3"/>
      <dgm:spPr/>
      <dgm:t>
        <a:bodyPr/>
        <a:lstStyle/>
        <a:p>
          <a:endParaRPr lang="tr-TR"/>
        </a:p>
      </dgm:t>
    </dgm:pt>
    <dgm:pt modelId="{80785ABA-80AD-446B-9D4A-9C722EB09B16}" type="pres">
      <dgm:prSet presAssocID="{B5E618DF-E80C-4BC6-B9B4-A24AB7D339F4}" presName="node" presStyleLbl="node1" presStyleIdx="1" presStyleCnt="3">
        <dgm:presLayoutVars>
          <dgm:bulletEnabled val="1"/>
        </dgm:presLayoutVars>
      </dgm:prSet>
      <dgm:spPr/>
      <dgm:t>
        <a:bodyPr/>
        <a:lstStyle/>
        <a:p>
          <a:endParaRPr lang="tr-TR"/>
        </a:p>
      </dgm:t>
    </dgm:pt>
    <dgm:pt modelId="{FF5065B4-617C-4414-A6D7-F73304850694}" type="pres">
      <dgm:prSet presAssocID="{7577D371-847D-420B-872C-8621B44BFA51}" presName="parTrans" presStyleLbl="bgSibTrans2D1" presStyleIdx="2" presStyleCnt="3"/>
      <dgm:spPr/>
      <dgm:t>
        <a:bodyPr/>
        <a:lstStyle/>
        <a:p>
          <a:endParaRPr lang="tr-TR"/>
        </a:p>
      </dgm:t>
    </dgm:pt>
    <dgm:pt modelId="{CDE01B67-23EC-4736-BEA2-DE4F3D54608D}" type="pres">
      <dgm:prSet presAssocID="{B39357A0-4409-4A9A-8FCB-15A6DF86E66A}" presName="node" presStyleLbl="node1" presStyleIdx="2" presStyleCnt="3">
        <dgm:presLayoutVars>
          <dgm:bulletEnabled val="1"/>
        </dgm:presLayoutVars>
      </dgm:prSet>
      <dgm:spPr/>
      <dgm:t>
        <a:bodyPr/>
        <a:lstStyle/>
        <a:p>
          <a:endParaRPr lang="tr-TR"/>
        </a:p>
      </dgm:t>
    </dgm:pt>
  </dgm:ptLst>
  <dgm:cxnLst>
    <dgm:cxn modelId="{5EFC6251-06E0-4C71-9B23-26EDE2664C4C}" type="presOf" srcId="{B39357A0-4409-4A9A-8FCB-15A6DF86E66A}" destId="{CDE01B67-23EC-4736-BEA2-DE4F3D54608D}" srcOrd="0" destOrd="0" presId="urn:microsoft.com/office/officeart/2005/8/layout/radial4"/>
    <dgm:cxn modelId="{2A0F354A-8780-4B16-999E-2835453B3A10}" srcId="{2B732DFA-E7E7-4714-B469-CA803D85587D}" destId="{B5E618DF-E80C-4BC6-B9B4-A24AB7D339F4}" srcOrd="1" destOrd="0" parTransId="{181DB729-5BFF-49A5-8BAE-944F45E6F288}" sibTransId="{5290C1C1-44C1-46AF-B72B-147A31780256}"/>
    <dgm:cxn modelId="{D1180B76-C3B2-4B7F-9666-39BE8F08899C}" type="presOf" srcId="{55E0B4FA-BAAF-41D8-B0FD-9C21ED4F1C1E}" destId="{DF0A4630-F052-40B9-957E-894E93C4EFA8}" srcOrd="0" destOrd="0" presId="urn:microsoft.com/office/officeart/2005/8/layout/radial4"/>
    <dgm:cxn modelId="{ED6BE7BC-A301-4919-A39F-B7BD10B17AA1}" type="presOf" srcId="{663F59EE-08AF-4813-81CD-062938A87D01}" destId="{4296AD1E-C942-418A-B7C6-376DD3A7243D}" srcOrd="0" destOrd="0" presId="urn:microsoft.com/office/officeart/2005/8/layout/radial4"/>
    <dgm:cxn modelId="{EE81AF5B-A407-4059-81B2-E6E764418707}" type="presOf" srcId="{B5E618DF-E80C-4BC6-B9B4-A24AB7D339F4}" destId="{80785ABA-80AD-446B-9D4A-9C722EB09B16}" srcOrd="0" destOrd="0" presId="urn:microsoft.com/office/officeart/2005/8/layout/radial4"/>
    <dgm:cxn modelId="{9C18B062-B03D-43CE-8B93-9009308D56A6}" type="presOf" srcId="{181DB729-5BFF-49A5-8BAE-944F45E6F288}" destId="{A15446B8-1513-4515-B1D3-4A387D6BC8FE}" srcOrd="0" destOrd="0" presId="urn:microsoft.com/office/officeart/2005/8/layout/radial4"/>
    <dgm:cxn modelId="{3C6A35CE-D8C5-4C35-99EF-67B37A128C1D}" srcId="{EC3EF2E4-B586-4864-99D9-BA399C5F834C}" destId="{2B732DFA-E7E7-4714-B469-CA803D85587D}" srcOrd="0" destOrd="0" parTransId="{0F4317FD-C2AE-44C1-8AD5-E71E6E184430}" sibTransId="{E291805E-21E6-4585-833D-2D59BF01A49B}"/>
    <dgm:cxn modelId="{657E77C2-8C6B-43DB-A96B-1E0244B67D7B}" type="presOf" srcId="{2B732DFA-E7E7-4714-B469-CA803D85587D}" destId="{BD3CF979-B195-4F3B-A672-3CA85DE014FC}" srcOrd="0" destOrd="0" presId="urn:microsoft.com/office/officeart/2005/8/layout/radial4"/>
    <dgm:cxn modelId="{6B28B082-7FFD-44D2-B5B0-36801B885BCD}" type="presOf" srcId="{7577D371-847D-420B-872C-8621B44BFA51}" destId="{FF5065B4-617C-4414-A6D7-F73304850694}" srcOrd="0" destOrd="0" presId="urn:microsoft.com/office/officeart/2005/8/layout/radial4"/>
    <dgm:cxn modelId="{47BD6AB3-49E2-4842-8E86-6F0A832721E1}" srcId="{2B732DFA-E7E7-4714-B469-CA803D85587D}" destId="{B39357A0-4409-4A9A-8FCB-15A6DF86E66A}" srcOrd="2" destOrd="0" parTransId="{7577D371-847D-420B-872C-8621B44BFA51}" sibTransId="{5A1C0AA0-EE6A-438D-98EB-DDA9380A5544}"/>
    <dgm:cxn modelId="{0B1B0021-B0F6-44A7-B345-754F1C41BD4E}" srcId="{2B732DFA-E7E7-4714-B469-CA803D85587D}" destId="{663F59EE-08AF-4813-81CD-062938A87D01}" srcOrd="0" destOrd="0" parTransId="{55E0B4FA-BAAF-41D8-B0FD-9C21ED4F1C1E}" sibTransId="{6960C696-7102-4673-A726-93F5D835DED8}"/>
    <dgm:cxn modelId="{909FE586-FDDD-4F51-8E18-6947BD7C472E}" type="presOf" srcId="{EC3EF2E4-B586-4864-99D9-BA399C5F834C}" destId="{87BCB751-C1FF-4F05-93AE-A9C928C3DE26}" srcOrd="0" destOrd="0" presId="urn:microsoft.com/office/officeart/2005/8/layout/radial4"/>
    <dgm:cxn modelId="{9C7478EF-E268-4AAF-BAB5-8D4278EE2F82}" type="presParOf" srcId="{87BCB751-C1FF-4F05-93AE-A9C928C3DE26}" destId="{BD3CF979-B195-4F3B-A672-3CA85DE014FC}" srcOrd="0" destOrd="0" presId="urn:microsoft.com/office/officeart/2005/8/layout/radial4"/>
    <dgm:cxn modelId="{3F031792-7186-42B3-B69E-874DA5BDAECA}" type="presParOf" srcId="{87BCB751-C1FF-4F05-93AE-A9C928C3DE26}" destId="{DF0A4630-F052-40B9-957E-894E93C4EFA8}" srcOrd="1" destOrd="0" presId="urn:microsoft.com/office/officeart/2005/8/layout/radial4"/>
    <dgm:cxn modelId="{BCF3F803-F8DA-46A4-8C92-2DE8D57F2B3F}" type="presParOf" srcId="{87BCB751-C1FF-4F05-93AE-A9C928C3DE26}" destId="{4296AD1E-C942-418A-B7C6-376DD3A7243D}" srcOrd="2" destOrd="0" presId="urn:microsoft.com/office/officeart/2005/8/layout/radial4"/>
    <dgm:cxn modelId="{5F783978-3729-4040-AF28-704591641AA6}" type="presParOf" srcId="{87BCB751-C1FF-4F05-93AE-A9C928C3DE26}" destId="{A15446B8-1513-4515-B1D3-4A387D6BC8FE}" srcOrd="3" destOrd="0" presId="urn:microsoft.com/office/officeart/2005/8/layout/radial4"/>
    <dgm:cxn modelId="{FA4F845F-FD1B-4FED-827F-F598AF82235C}" type="presParOf" srcId="{87BCB751-C1FF-4F05-93AE-A9C928C3DE26}" destId="{80785ABA-80AD-446B-9D4A-9C722EB09B16}" srcOrd="4" destOrd="0" presId="urn:microsoft.com/office/officeart/2005/8/layout/radial4"/>
    <dgm:cxn modelId="{F40D8F54-C079-4760-A1EA-7D602FABD362}" type="presParOf" srcId="{87BCB751-C1FF-4F05-93AE-A9C928C3DE26}" destId="{FF5065B4-617C-4414-A6D7-F73304850694}" srcOrd="5" destOrd="0" presId="urn:microsoft.com/office/officeart/2005/8/layout/radial4"/>
    <dgm:cxn modelId="{90516F41-2DA8-48D0-B60F-91196972D281}" type="presParOf" srcId="{87BCB751-C1FF-4F05-93AE-A9C928C3DE26}" destId="{CDE01B67-23EC-4736-BEA2-DE4F3D54608D}" srcOrd="6" destOrd="0" presId="urn:microsoft.com/office/officeart/2005/8/layout/radial4"/>
  </dgm:cxnLst>
  <dgm:bg/>
  <dgm:whole/>
</dgm:dataModel>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69DE57-C36A-4E46-A880-08F9AFF97CD8}" type="datetimeFigureOut">
              <a:rPr lang="tr-TR" smtClean="0"/>
              <a:pPr/>
              <a:t>09.10.2018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CD12BD-8460-482D-AE21-BAA8E45638BF}"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CCD12BD-8460-482D-AE21-BAA8E45638BF}"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34336B4-D7FD-40C0-9DC2-9B6FD7F11A96}" type="slidenum">
              <a:rPr lang="en-US" smtClean="0"/>
              <a:pPr/>
              <a:t>47</a:t>
            </a:fld>
            <a:endParaRPr lang="en-US"/>
          </a:p>
        </p:txBody>
      </p:sp>
    </p:spTree>
    <p:extLst>
      <p:ext uri="{BB962C8B-B14F-4D97-AF65-F5344CB8AC3E}">
        <p14:creationId xmlns:p14="http://schemas.microsoft.com/office/powerpoint/2010/main" xmlns="" val="2656803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F34336B4-D7FD-40C0-9DC2-9B6FD7F11A96}" type="slidenum">
              <a:rPr lang="en-US" smtClean="0"/>
              <a:pPr/>
              <a:t>48</a:t>
            </a:fld>
            <a:endParaRPr lang="en-US"/>
          </a:p>
        </p:txBody>
      </p:sp>
    </p:spTree>
    <p:extLst>
      <p:ext uri="{BB962C8B-B14F-4D97-AF65-F5344CB8AC3E}">
        <p14:creationId xmlns:p14="http://schemas.microsoft.com/office/powerpoint/2010/main" xmlns="" val="694215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CCD12BD-8460-482D-AE21-BAA8E45638BF}" type="slidenum">
              <a:rPr lang="tr-TR" smtClean="0"/>
              <a:pPr/>
              <a:t>5</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CCD12BD-8460-482D-AE21-BAA8E45638BF}" type="slidenum">
              <a:rPr lang="tr-TR" smtClean="0"/>
              <a:pPr/>
              <a:t>15</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ln/>
        </p:spPr>
        <p:txBody>
          <a:bodyPr/>
          <a:lstStyle/>
          <a:p>
            <a:r>
              <a:rPr lang="en-US" b="1" dirty="0">
                <a:latin typeface="Arial" charset="0"/>
                <a:cs typeface="Arial" charset="0"/>
              </a:rPr>
              <a:t>Figure 1 </a:t>
            </a:r>
            <a:r>
              <a:rPr lang="en-US" dirty="0">
                <a:latin typeface="Arial" charset="0"/>
                <a:cs typeface="Arial" charset="0"/>
              </a:rPr>
              <a:t>(A) One sample t-tests in each group showed positive functional connectivity between the posterior </a:t>
            </a:r>
            <a:r>
              <a:rPr lang="en-US" dirty="0" err="1">
                <a:latin typeface="Arial" charset="0"/>
                <a:cs typeface="Arial" charset="0"/>
              </a:rPr>
              <a:t>cingulate</a:t>
            </a:r>
            <a:r>
              <a:rPr lang="en-US" dirty="0">
                <a:latin typeface="Arial" charset="0"/>
                <a:cs typeface="Arial" charset="0"/>
              </a:rPr>
              <a:t> cortex (MNI coordinates: x = 15, y = −56, z = 28) and regions of the medial prefrontal cortex (MPFC) in control and remitted ADHD groups, but not in the persistent ADHD group. (B) Between-group comparisons revealed greater positive functional connectivity between posterior </a:t>
            </a:r>
            <a:r>
              <a:rPr lang="en-US" dirty="0" err="1">
                <a:latin typeface="Arial" charset="0"/>
                <a:cs typeface="Arial" charset="0"/>
              </a:rPr>
              <a:t>cingulate</a:t>
            </a:r>
            <a:r>
              <a:rPr lang="en-US" dirty="0">
                <a:latin typeface="Arial" charset="0"/>
                <a:cs typeface="Arial" charset="0"/>
              </a:rPr>
              <a:t> cortex and medial prefrontal cortex for the control group than the persistent ADHD group. (C) The remitted ADHD group also showed greater positive functional connectivity between the posterior </a:t>
            </a:r>
            <a:r>
              <a:rPr lang="en-US" dirty="0" err="1">
                <a:latin typeface="Arial" charset="0"/>
                <a:cs typeface="Arial" charset="0"/>
              </a:rPr>
              <a:t>cingulate</a:t>
            </a:r>
            <a:r>
              <a:rPr lang="en-US" dirty="0">
                <a:latin typeface="Arial" charset="0"/>
                <a:cs typeface="Arial" charset="0"/>
              </a:rPr>
              <a:t> cortex and medial prefrontal cortex than the persistent ADHD group. Statistical height threshold P &lt; 0.05, FWE cluster corrected P &lt; 0.05.
</a:t>
            </a:r>
          </a:p>
        </p:txBody>
      </p:sp>
      <p:sp>
        <p:nvSpPr>
          <p:cNvPr id="17412"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eaLnBrk="1" hangingPunct="1"/>
            <a:fld id="{2E166733-017B-4027-959E-6F5201B346B6}" type="slidenum">
              <a:rPr lang="en-US" sz="1200"/>
              <a:pPr algn="r" eaLnBrk="1" hangingPunct="1"/>
              <a:t>29</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02FBA4-39D4-4C9F-98A8-9B1D18797C3C}" type="slidenum">
              <a:rPr lang="en-CA"/>
              <a:pPr/>
              <a:t>32</a:t>
            </a:fld>
            <a:endParaRPr lang="en-CA"/>
          </a:p>
        </p:txBody>
      </p:sp>
      <p:sp>
        <p:nvSpPr>
          <p:cNvPr id="526338" name="Rectangle 2"/>
          <p:cNvSpPr>
            <a:spLocks noGrp="1" noRot="1" noChangeAspect="1" noChangeArrowheads="1" noTextEdit="1"/>
          </p:cNvSpPr>
          <p:nvPr>
            <p:ph type="sldImg"/>
          </p:nvPr>
        </p:nvSpPr>
        <p:spPr>
          <a:ln/>
        </p:spPr>
      </p:sp>
      <p:sp>
        <p:nvSpPr>
          <p:cNvPr id="526339" name="Rectangle 3"/>
          <p:cNvSpPr>
            <a:spLocks noGrp="1" noChangeArrowheads="1"/>
          </p:cNvSpPr>
          <p:nvPr>
            <p:ph type="body" idx="1"/>
          </p:nvPr>
        </p:nvSpPr>
        <p:spPr>
          <a:xfrm>
            <a:off x="228600" y="4343400"/>
            <a:ext cx="6400800" cy="4648200"/>
          </a:xfrm>
        </p:spPr>
        <p:txBody>
          <a:bodyPr/>
          <a:lstStyle/>
          <a:p>
            <a:pPr marL="114300" lvl="1" indent="114300"/>
            <a:r>
              <a:rPr lang="tr-TR">
                <a:cs typeface="Times New Roman" pitchFamily="18" charset="0"/>
              </a:rPr>
              <a:t>Belirtilerde belli bir yüzde azalma cevap olarak tanımlanmıştır. DEHB için bu genelde </a:t>
            </a:r>
            <a:r>
              <a:rPr lang="en-CA">
                <a:cs typeface="Times New Roman" pitchFamily="18" charset="0"/>
                <a:sym typeface="Symbol" pitchFamily="18" charset="2"/>
              </a:rPr>
              <a:t></a:t>
            </a:r>
            <a:r>
              <a:rPr lang="en-CA">
                <a:cs typeface="Times New Roman" pitchFamily="18" charset="0"/>
              </a:rPr>
              <a:t>%25-30</a:t>
            </a:r>
            <a:r>
              <a:rPr lang="tr-TR">
                <a:cs typeface="Times New Roman" pitchFamily="18" charset="0"/>
              </a:rPr>
              <a:t> olarak kabul edilmektedir. Bununla birlikte DEHB ölçeklerinde belirti şiddetinde belli bir yüzde azalma örneğin </a:t>
            </a:r>
            <a:r>
              <a:rPr lang="en-CA">
                <a:latin typeface="Times New Roman" pitchFamily="18" charset="0"/>
                <a:cs typeface="Times New Roman" pitchFamily="18" charset="0"/>
                <a:sym typeface="Symbol" pitchFamily="18" charset="2"/>
              </a:rPr>
              <a:t> </a:t>
            </a:r>
            <a:r>
              <a:rPr lang="en-CA">
                <a:cs typeface="Times New Roman" pitchFamily="18" charset="0"/>
              </a:rPr>
              <a:t>%25</a:t>
            </a:r>
            <a:r>
              <a:rPr lang="tr-TR">
                <a:cs typeface="Times New Roman" pitchFamily="18" charset="0"/>
              </a:rPr>
              <a:t> azalma başlangıçtaki belirti şiddetini dikkate almayacağından cevap veren olarak değerlendirilen bir hasta halen şiddetli düzeyde semptomatik olmaya devam ediyor olabilir.</a:t>
            </a:r>
          </a:p>
          <a:p>
            <a:pPr marL="114300" lvl="1" indent="114300"/>
            <a:r>
              <a:rPr lang="en-CA">
                <a:cs typeface="Times New Roman" pitchFamily="18" charset="0"/>
              </a:rPr>
              <a:t> </a:t>
            </a:r>
          </a:p>
          <a:p>
            <a:pPr marL="344488" lvl="2"/>
            <a:r>
              <a:rPr lang="en-CA"/>
              <a:t>Greenhill L, Remission of ADHD symptoms with stimulant therapy [Abstract NR480]. </a:t>
            </a:r>
            <a:r>
              <a:rPr lang="en-CA" i="1"/>
              <a:t>New Research Abstracts, Annual Meeting of the American Psychiatric Association</a:t>
            </a:r>
            <a:r>
              <a:rPr lang="en-CA"/>
              <a:t>. Washington, DC: APA, 2004. 2. Biederman J, ve arkPredictors of persistence and remission of ADHD into adolescence: results from a four-year prospective follow-up study. </a:t>
            </a:r>
            <a:r>
              <a:rPr lang="en-CA" i="1"/>
              <a:t>JAACAP</a:t>
            </a:r>
            <a:r>
              <a:rPr lang="en-CA"/>
              <a:t> 1996;35:343-51.</a:t>
            </a:r>
            <a:r>
              <a:rPr lang="en-US"/>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4336B4-D7FD-40C0-9DC2-9B6FD7F11A96}" type="slidenum">
              <a:rPr lang="en-US" smtClean="0"/>
              <a:pPr/>
              <a:t>33</a:t>
            </a:fld>
            <a:endParaRPr lang="en-US"/>
          </a:p>
        </p:txBody>
      </p:sp>
    </p:spTree>
    <p:extLst>
      <p:ext uri="{BB962C8B-B14F-4D97-AF65-F5344CB8AC3E}">
        <p14:creationId xmlns:p14="http://schemas.microsoft.com/office/powerpoint/2010/main" xmlns="" val="1977965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dirty="0" err="1" smtClean="0"/>
              <a:t>norepinephrine</a:t>
            </a:r>
            <a:r>
              <a:rPr lang="tr-TR" sz="1200" dirty="0" smtClean="0"/>
              <a:t> (1) → alpha2 (2) → ↓</a:t>
            </a:r>
            <a:r>
              <a:rPr lang="tr-TR" sz="1200" dirty="0" err="1" smtClean="0"/>
              <a:t>cAMP</a:t>
            </a:r>
            <a:r>
              <a:rPr lang="tr-TR" sz="1200" dirty="0" smtClean="0"/>
              <a:t> (3) → ↓PKA (4) →</a:t>
            </a:r>
          </a:p>
          <a:p>
            <a:r>
              <a:rPr lang="tr-TR" sz="1200" dirty="0" err="1" smtClean="0"/>
              <a:t>close</a:t>
            </a:r>
            <a:r>
              <a:rPr lang="tr-TR" sz="1200" dirty="0" smtClean="0"/>
              <a:t> HCN K </a:t>
            </a:r>
            <a:r>
              <a:rPr lang="tr-TR" sz="1200" dirty="0" err="1" smtClean="0"/>
              <a:t>channel</a:t>
            </a:r>
            <a:r>
              <a:rPr lang="tr-TR" sz="1200" dirty="0" smtClean="0"/>
              <a:t> (5) → ↓</a:t>
            </a:r>
            <a:r>
              <a:rPr lang="tr-TR" sz="1200" dirty="0" err="1" smtClean="0"/>
              <a:t>hyperpolarization</a:t>
            </a:r>
            <a:r>
              <a:rPr lang="tr-TR" sz="1200" dirty="0" smtClean="0"/>
              <a:t>→ ↑</a:t>
            </a:r>
            <a:r>
              <a:rPr lang="tr-TR" sz="1200" dirty="0" err="1" smtClean="0"/>
              <a:t>neuron</a:t>
            </a:r>
            <a:r>
              <a:rPr lang="tr-TR" sz="1200" dirty="0" smtClean="0"/>
              <a:t> </a:t>
            </a:r>
            <a:r>
              <a:rPr lang="tr-TR" sz="1200" dirty="0" err="1" smtClean="0"/>
              <a:t>firing</a:t>
            </a:r>
            <a:endParaRPr lang="tr-TR" sz="1200" dirty="0" smtClean="0"/>
          </a:p>
          <a:p>
            <a:endParaRPr lang="tr-TR" sz="1200" dirty="0" smtClean="0"/>
          </a:p>
          <a:p>
            <a:r>
              <a:rPr lang="tr-TR" sz="1200" kern="1200" baseline="0" dirty="0" err="1" smtClean="0">
                <a:solidFill>
                  <a:schemeClr val="tx1"/>
                </a:solidFill>
                <a:latin typeface="+mn-lt"/>
                <a:ea typeface="+mn-ea"/>
                <a:cs typeface="+mn-cs"/>
              </a:rPr>
              <a:t>dopamine</a:t>
            </a:r>
            <a:r>
              <a:rPr lang="tr-TR" sz="1200" kern="1200" baseline="0" dirty="0" smtClean="0">
                <a:solidFill>
                  <a:schemeClr val="tx1"/>
                </a:solidFill>
                <a:latin typeface="+mn-lt"/>
                <a:ea typeface="+mn-ea"/>
                <a:cs typeface="+mn-cs"/>
              </a:rPr>
              <a:t> (6) → D1 (7)→ ↑</a:t>
            </a:r>
            <a:r>
              <a:rPr lang="tr-TR" sz="1200" kern="1200" baseline="0" dirty="0" err="1" smtClean="0">
                <a:solidFill>
                  <a:schemeClr val="tx1"/>
                </a:solidFill>
                <a:latin typeface="+mn-lt"/>
                <a:ea typeface="+mn-ea"/>
                <a:cs typeface="+mn-cs"/>
              </a:rPr>
              <a:t>cAMP</a:t>
            </a:r>
            <a:r>
              <a:rPr lang="tr-TR" sz="1200" kern="1200" baseline="0" dirty="0" smtClean="0">
                <a:solidFill>
                  <a:schemeClr val="tx1"/>
                </a:solidFill>
                <a:latin typeface="+mn-lt"/>
                <a:ea typeface="+mn-ea"/>
                <a:cs typeface="+mn-cs"/>
              </a:rPr>
              <a:t> (8) → ↑PKA (9) →</a:t>
            </a:r>
          </a:p>
          <a:p>
            <a:r>
              <a:rPr lang="tr-TR" sz="1200" kern="1200" baseline="0" dirty="0" err="1" smtClean="0">
                <a:solidFill>
                  <a:schemeClr val="tx1"/>
                </a:solidFill>
                <a:latin typeface="+mn-lt"/>
                <a:ea typeface="+mn-ea"/>
                <a:cs typeface="+mn-cs"/>
              </a:rPr>
              <a:t>open</a:t>
            </a:r>
            <a:r>
              <a:rPr lang="tr-TR" sz="1200" kern="1200" baseline="0" dirty="0" smtClean="0">
                <a:solidFill>
                  <a:schemeClr val="tx1"/>
                </a:solidFill>
                <a:latin typeface="+mn-lt"/>
                <a:ea typeface="+mn-ea"/>
                <a:cs typeface="+mn-cs"/>
              </a:rPr>
              <a:t> HCN K </a:t>
            </a:r>
            <a:r>
              <a:rPr lang="tr-TR" sz="1200" kern="1200" baseline="0" dirty="0" err="1" smtClean="0">
                <a:solidFill>
                  <a:schemeClr val="tx1"/>
                </a:solidFill>
                <a:latin typeface="+mn-lt"/>
                <a:ea typeface="+mn-ea"/>
                <a:cs typeface="+mn-cs"/>
              </a:rPr>
              <a:t>channel</a:t>
            </a:r>
            <a:r>
              <a:rPr lang="tr-TR" sz="1200" kern="1200" baseline="0" dirty="0" smtClean="0">
                <a:solidFill>
                  <a:schemeClr val="tx1"/>
                </a:solidFill>
                <a:latin typeface="+mn-lt"/>
                <a:ea typeface="+mn-ea"/>
                <a:cs typeface="+mn-cs"/>
              </a:rPr>
              <a:t> (10) → ↑</a:t>
            </a:r>
            <a:r>
              <a:rPr lang="tr-TR" sz="1200" kern="1200" baseline="0" dirty="0" err="1" smtClean="0">
                <a:solidFill>
                  <a:schemeClr val="tx1"/>
                </a:solidFill>
                <a:latin typeface="+mn-lt"/>
                <a:ea typeface="+mn-ea"/>
                <a:cs typeface="+mn-cs"/>
              </a:rPr>
              <a:t>hyperpolarization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neuron</a:t>
            </a:r>
            <a:r>
              <a:rPr lang="tr-TR" sz="1200" kern="1200" baseline="0" dirty="0" smtClean="0">
                <a:solidFill>
                  <a:schemeClr val="tx1"/>
                </a:solidFill>
                <a:latin typeface="+mn-lt"/>
                <a:ea typeface="+mn-ea"/>
                <a:cs typeface="+mn-cs"/>
              </a:rPr>
              <a:t> </a:t>
            </a:r>
            <a:r>
              <a:rPr lang="tr-TR" sz="1200" kern="1200" baseline="0" smtClean="0">
                <a:solidFill>
                  <a:schemeClr val="tx1"/>
                </a:solidFill>
                <a:latin typeface="+mn-lt"/>
                <a:ea typeface="+mn-ea"/>
                <a:cs typeface="+mn-cs"/>
              </a:rPr>
              <a:t>firing</a:t>
            </a:r>
            <a:endParaRPr lang="tr-TR" sz="1200" dirty="0" smtClean="0"/>
          </a:p>
        </p:txBody>
      </p:sp>
      <p:sp>
        <p:nvSpPr>
          <p:cNvPr id="4" name="3 Slayt Numarası Yer Tutucusu"/>
          <p:cNvSpPr>
            <a:spLocks noGrp="1"/>
          </p:cNvSpPr>
          <p:nvPr>
            <p:ph type="sldNum" sz="quarter" idx="10"/>
          </p:nvPr>
        </p:nvSpPr>
        <p:spPr/>
        <p:txBody>
          <a:bodyPr/>
          <a:lstStyle/>
          <a:p>
            <a:fld id="{9CCD12BD-8460-482D-AE21-BAA8E45638BF}" type="slidenum">
              <a:rPr lang="tr-TR" smtClean="0"/>
              <a:pPr/>
              <a:t>36</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CCD12BD-8460-482D-AE21-BAA8E45638BF}" type="slidenum">
              <a:rPr lang="tr-TR" smtClean="0"/>
              <a:pPr/>
              <a:t>38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34336B4-D7FD-40C0-9DC2-9B6FD7F11A96}" type="slidenum">
              <a:rPr lang="en-US" smtClean="0"/>
              <a:pPr/>
              <a:t>39</a:t>
            </a:fld>
            <a:endParaRPr lang="en-US"/>
          </a:p>
        </p:txBody>
      </p:sp>
    </p:spTree>
    <p:extLst>
      <p:ext uri="{BB962C8B-B14F-4D97-AF65-F5344CB8AC3E}">
        <p14:creationId xmlns:p14="http://schemas.microsoft.com/office/powerpoint/2010/main" xmlns="" val="2057393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CB7DD67-EE46-4439-9694-B88ED19C0010}" type="datetime1">
              <a:rPr lang="tr-TR" smtClean="0"/>
              <a:pPr/>
              <a:t>09.10.2018</a:t>
            </a:fld>
            <a:endParaRPr lang="tr-TR"/>
          </a:p>
        </p:txBody>
      </p:sp>
      <p:sp>
        <p:nvSpPr>
          <p:cNvPr id="5" name="4 Altbilgi Yer Tutucusu"/>
          <p:cNvSpPr>
            <a:spLocks noGrp="1"/>
          </p:cNvSpPr>
          <p:nvPr>
            <p:ph type="ftr" sz="quarter" idx="11"/>
          </p:nvPr>
        </p:nvSpPr>
        <p:spPr/>
        <p:txBody>
          <a:bodyPr/>
          <a:lstStyle/>
          <a:p>
            <a:r>
              <a:rPr lang="tr-TR" smtClean="0"/>
              <a:t>10.10.2018-BGK</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79E07B7-60FF-43AC-B01E-78C4AFD5781E}" type="datetime1">
              <a:rPr lang="tr-TR" smtClean="0"/>
              <a:pPr/>
              <a:t>09.10.2018</a:t>
            </a:fld>
            <a:endParaRPr lang="tr-TR"/>
          </a:p>
        </p:txBody>
      </p:sp>
      <p:sp>
        <p:nvSpPr>
          <p:cNvPr id="5" name="4 Altbilgi Yer Tutucusu"/>
          <p:cNvSpPr>
            <a:spLocks noGrp="1"/>
          </p:cNvSpPr>
          <p:nvPr>
            <p:ph type="ftr" sz="quarter" idx="11"/>
          </p:nvPr>
        </p:nvSpPr>
        <p:spPr/>
        <p:txBody>
          <a:bodyPr/>
          <a:lstStyle/>
          <a:p>
            <a:r>
              <a:rPr lang="tr-TR" smtClean="0"/>
              <a:t>10.10.2018-BGK</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9835575-14E9-4098-B9D6-84E80988A127}" type="datetime1">
              <a:rPr lang="tr-TR" smtClean="0"/>
              <a:pPr/>
              <a:t>09.10.2018</a:t>
            </a:fld>
            <a:endParaRPr lang="tr-TR"/>
          </a:p>
        </p:txBody>
      </p:sp>
      <p:sp>
        <p:nvSpPr>
          <p:cNvPr id="5" name="4 Altbilgi Yer Tutucusu"/>
          <p:cNvSpPr>
            <a:spLocks noGrp="1"/>
          </p:cNvSpPr>
          <p:nvPr>
            <p:ph type="ftr" sz="quarter" idx="11"/>
          </p:nvPr>
        </p:nvSpPr>
        <p:spPr/>
        <p:txBody>
          <a:bodyPr/>
          <a:lstStyle/>
          <a:p>
            <a:r>
              <a:rPr lang="tr-TR" smtClean="0"/>
              <a:t>10.10.2018-BGK</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762F28C-B9A1-467C-8F93-3090368C8988}" type="datetime1">
              <a:rPr lang="tr-TR" smtClean="0"/>
              <a:pPr/>
              <a:t>09.10.2018</a:t>
            </a:fld>
            <a:endParaRPr lang="tr-TR"/>
          </a:p>
        </p:txBody>
      </p:sp>
      <p:sp>
        <p:nvSpPr>
          <p:cNvPr id="5" name="4 Altbilgi Yer Tutucusu"/>
          <p:cNvSpPr>
            <a:spLocks noGrp="1"/>
          </p:cNvSpPr>
          <p:nvPr>
            <p:ph type="ftr" sz="quarter" idx="11"/>
          </p:nvPr>
        </p:nvSpPr>
        <p:spPr/>
        <p:txBody>
          <a:bodyPr/>
          <a:lstStyle/>
          <a:p>
            <a:r>
              <a:rPr lang="tr-TR" smtClean="0"/>
              <a:t>10.10.2018-BGK</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8BED56A-FA0C-48A5-8DB3-6A9B09606C56}" type="datetime1">
              <a:rPr lang="tr-TR" smtClean="0"/>
              <a:pPr/>
              <a:t>09.10.2018</a:t>
            </a:fld>
            <a:endParaRPr lang="tr-TR"/>
          </a:p>
        </p:txBody>
      </p:sp>
      <p:sp>
        <p:nvSpPr>
          <p:cNvPr id="5" name="4 Altbilgi Yer Tutucusu"/>
          <p:cNvSpPr>
            <a:spLocks noGrp="1"/>
          </p:cNvSpPr>
          <p:nvPr>
            <p:ph type="ftr" sz="quarter" idx="11"/>
          </p:nvPr>
        </p:nvSpPr>
        <p:spPr/>
        <p:txBody>
          <a:bodyPr/>
          <a:lstStyle/>
          <a:p>
            <a:r>
              <a:rPr lang="tr-TR" smtClean="0"/>
              <a:t>10.10.2018-BGK</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CAD2AA3-0ADF-4D37-8D1B-38C23CB6F58D}" type="datetime1">
              <a:rPr lang="tr-TR" smtClean="0"/>
              <a:pPr/>
              <a:t>09.10.2018</a:t>
            </a:fld>
            <a:endParaRPr lang="tr-TR"/>
          </a:p>
        </p:txBody>
      </p:sp>
      <p:sp>
        <p:nvSpPr>
          <p:cNvPr id="6" name="5 Altbilgi Yer Tutucusu"/>
          <p:cNvSpPr>
            <a:spLocks noGrp="1"/>
          </p:cNvSpPr>
          <p:nvPr>
            <p:ph type="ftr" sz="quarter" idx="11"/>
          </p:nvPr>
        </p:nvSpPr>
        <p:spPr/>
        <p:txBody>
          <a:bodyPr/>
          <a:lstStyle/>
          <a:p>
            <a:r>
              <a:rPr lang="tr-TR" smtClean="0"/>
              <a:t>10.10.2018-BGK</a:t>
            </a:r>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9B76B54-476D-47CB-A0B6-6F078A37485B}" type="datetime1">
              <a:rPr lang="tr-TR" smtClean="0"/>
              <a:pPr/>
              <a:t>09.10.2018</a:t>
            </a:fld>
            <a:endParaRPr lang="tr-TR"/>
          </a:p>
        </p:txBody>
      </p:sp>
      <p:sp>
        <p:nvSpPr>
          <p:cNvPr id="8" name="7 Altbilgi Yer Tutucusu"/>
          <p:cNvSpPr>
            <a:spLocks noGrp="1"/>
          </p:cNvSpPr>
          <p:nvPr>
            <p:ph type="ftr" sz="quarter" idx="11"/>
          </p:nvPr>
        </p:nvSpPr>
        <p:spPr/>
        <p:txBody>
          <a:bodyPr/>
          <a:lstStyle/>
          <a:p>
            <a:r>
              <a:rPr lang="tr-TR" smtClean="0"/>
              <a:t>10.10.2018-BGK</a:t>
            </a:r>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4DB6D701-FA0D-48AB-B8B9-22B61D5D99C2}" type="datetime1">
              <a:rPr lang="tr-TR" smtClean="0"/>
              <a:pPr/>
              <a:t>09.10.2018</a:t>
            </a:fld>
            <a:endParaRPr lang="tr-TR"/>
          </a:p>
        </p:txBody>
      </p:sp>
      <p:sp>
        <p:nvSpPr>
          <p:cNvPr id="4" name="3 Altbilgi Yer Tutucusu"/>
          <p:cNvSpPr>
            <a:spLocks noGrp="1"/>
          </p:cNvSpPr>
          <p:nvPr>
            <p:ph type="ftr" sz="quarter" idx="11"/>
          </p:nvPr>
        </p:nvSpPr>
        <p:spPr/>
        <p:txBody>
          <a:bodyPr/>
          <a:lstStyle/>
          <a:p>
            <a:r>
              <a:rPr lang="tr-TR" smtClean="0"/>
              <a:t>10.10.2018-BGK</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E77E821-7A25-48DD-AD8F-9C228B8E750D}" type="datetime1">
              <a:rPr lang="tr-TR" smtClean="0"/>
              <a:pPr/>
              <a:t>09.10.2018</a:t>
            </a:fld>
            <a:endParaRPr lang="tr-TR"/>
          </a:p>
        </p:txBody>
      </p:sp>
      <p:sp>
        <p:nvSpPr>
          <p:cNvPr id="3" name="2 Altbilgi Yer Tutucusu"/>
          <p:cNvSpPr>
            <a:spLocks noGrp="1"/>
          </p:cNvSpPr>
          <p:nvPr>
            <p:ph type="ftr" sz="quarter" idx="11"/>
          </p:nvPr>
        </p:nvSpPr>
        <p:spPr/>
        <p:txBody>
          <a:bodyPr/>
          <a:lstStyle/>
          <a:p>
            <a:r>
              <a:rPr lang="tr-TR" smtClean="0"/>
              <a:t>10.10.2018-BGK</a:t>
            </a:r>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902D9BD-F2CF-4083-8C3B-9D851DC3E070}" type="datetime1">
              <a:rPr lang="tr-TR" smtClean="0"/>
              <a:pPr/>
              <a:t>09.10.2018</a:t>
            </a:fld>
            <a:endParaRPr lang="tr-TR"/>
          </a:p>
        </p:txBody>
      </p:sp>
      <p:sp>
        <p:nvSpPr>
          <p:cNvPr id="6" name="5 Altbilgi Yer Tutucusu"/>
          <p:cNvSpPr>
            <a:spLocks noGrp="1"/>
          </p:cNvSpPr>
          <p:nvPr>
            <p:ph type="ftr" sz="quarter" idx="11"/>
          </p:nvPr>
        </p:nvSpPr>
        <p:spPr/>
        <p:txBody>
          <a:bodyPr/>
          <a:lstStyle/>
          <a:p>
            <a:r>
              <a:rPr lang="tr-TR" smtClean="0"/>
              <a:t>10.10.2018-BGK</a:t>
            </a:r>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AB29025-879A-482C-A0F7-6F326D1788E4}" type="datetime1">
              <a:rPr lang="tr-TR" smtClean="0"/>
              <a:pPr/>
              <a:t>09.10.2018</a:t>
            </a:fld>
            <a:endParaRPr lang="tr-TR"/>
          </a:p>
        </p:txBody>
      </p:sp>
      <p:sp>
        <p:nvSpPr>
          <p:cNvPr id="6" name="5 Altbilgi Yer Tutucusu"/>
          <p:cNvSpPr>
            <a:spLocks noGrp="1"/>
          </p:cNvSpPr>
          <p:nvPr>
            <p:ph type="ftr" sz="quarter" idx="11"/>
          </p:nvPr>
        </p:nvSpPr>
        <p:spPr/>
        <p:txBody>
          <a:bodyPr/>
          <a:lstStyle/>
          <a:p>
            <a:r>
              <a:rPr lang="tr-TR" smtClean="0"/>
              <a:t>10.10.2018-BGK</a:t>
            </a:r>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60C6F1-160D-475A-A3F6-783E95AA95C5}" type="datetime1">
              <a:rPr lang="tr-TR" smtClean="0"/>
              <a:pPr/>
              <a:t>09.10.2018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10.10.2018-BGK</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hyperlink" Target="https://www.ncbi.nlm.nih.gov/pmc/articles/PMC4506752/" TargetMode="Externa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www.ncbi.nlm.nih.gov/pubmed/29159857"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0" y="4286256"/>
            <a:ext cx="9144000" cy="1643074"/>
          </a:xfrm>
        </p:spPr>
        <p:txBody>
          <a:bodyPr>
            <a:noAutofit/>
          </a:bodyPr>
          <a:lstStyle/>
          <a:p>
            <a:r>
              <a:rPr lang="tr-TR" sz="2600" b="1" dirty="0" smtClean="0">
                <a:solidFill>
                  <a:schemeClr val="tx1">
                    <a:lumMod val="75000"/>
                    <a:lumOff val="25000"/>
                  </a:schemeClr>
                </a:solidFill>
              </a:rPr>
              <a:t>Prof. Dr. Birim </a:t>
            </a:r>
            <a:r>
              <a:rPr lang="tr-TR" sz="2600" b="1" dirty="0" err="1" smtClean="0">
                <a:solidFill>
                  <a:schemeClr val="tx1">
                    <a:lumMod val="75000"/>
                    <a:lumOff val="25000"/>
                  </a:schemeClr>
                </a:solidFill>
              </a:rPr>
              <a:t>Günay</a:t>
            </a:r>
            <a:r>
              <a:rPr lang="tr-TR" sz="2600" b="1" dirty="0" smtClean="0">
                <a:solidFill>
                  <a:schemeClr val="tx1">
                    <a:lumMod val="75000"/>
                    <a:lumOff val="25000"/>
                  </a:schemeClr>
                </a:solidFill>
              </a:rPr>
              <a:t> KILIÇ</a:t>
            </a:r>
          </a:p>
          <a:p>
            <a:r>
              <a:rPr lang="tr-TR" sz="2600" b="1" dirty="0" smtClean="0">
                <a:solidFill>
                  <a:schemeClr val="tx1">
                    <a:lumMod val="75000"/>
                    <a:lumOff val="25000"/>
                  </a:schemeClr>
                </a:solidFill>
              </a:rPr>
              <a:t>Ankara Üniversitesi Tıp Fakültesi</a:t>
            </a:r>
          </a:p>
          <a:p>
            <a:r>
              <a:rPr lang="tr-TR" sz="2600" b="1" dirty="0" smtClean="0">
                <a:solidFill>
                  <a:schemeClr val="tx1">
                    <a:lumMod val="75000"/>
                    <a:lumOff val="25000"/>
                  </a:schemeClr>
                </a:solidFill>
              </a:rPr>
              <a:t>Çocuk ve Ergen Ruh Sağlığı ve Hastalıkları Anabilim Dalı</a:t>
            </a:r>
            <a:endParaRPr lang="tr-TR" sz="2600" b="1" dirty="0">
              <a:solidFill>
                <a:schemeClr val="tx1">
                  <a:lumMod val="75000"/>
                  <a:lumOff val="25000"/>
                </a:schemeClr>
              </a:solidFill>
            </a:endParaRPr>
          </a:p>
        </p:txBody>
      </p:sp>
      <p:pic>
        <p:nvPicPr>
          <p:cNvPr id="3075" name="Picture 3" descr="C:\Users\user\Desktop\b258e62df4cbedbb326b2f0abd2b4a78--tattoo-small-a-tattoo.PNG"/>
          <p:cNvPicPr>
            <a:picLocks noChangeAspect="1" noChangeArrowheads="1"/>
          </p:cNvPicPr>
          <p:nvPr/>
        </p:nvPicPr>
        <p:blipFill>
          <a:blip r:embed="rId3"/>
          <a:srcRect/>
          <a:stretch>
            <a:fillRect/>
          </a:stretch>
        </p:blipFill>
        <p:spPr bwMode="auto">
          <a:xfrm rot="20770954">
            <a:off x="430520" y="2645483"/>
            <a:ext cx="1456531" cy="1987301"/>
          </a:xfrm>
          <a:prstGeom prst="rect">
            <a:avLst/>
          </a:prstGeom>
          <a:noFill/>
        </p:spPr>
      </p:pic>
      <p:sp>
        <p:nvSpPr>
          <p:cNvPr id="5" name="4 Altbilgi Yer Tutucusu"/>
          <p:cNvSpPr>
            <a:spLocks noGrp="1"/>
          </p:cNvSpPr>
          <p:nvPr>
            <p:ph type="ftr" sz="quarter" idx="11"/>
          </p:nvPr>
        </p:nvSpPr>
        <p:spPr/>
        <p:txBody>
          <a:bodyPr/>
          <a:lstStyle/>
          <a:p>
            <a:r>
              <a:rPr lang="tr-TR" dirty="0" smtClean="0"/>
              <a:t>10.10.2018-BGK</a:t>
            </a:r>
            <a:endParaRPr lang="tr-TR" dirty="0"/>
          </a:p>
        </p:txBody>
      </p:sp>
      <p:sp>
        <p:nvSpPr>
          <p:cNvPr id="2" name="1 Başlık"/>
          <p:cNvSpPr>
            <a:spLocks noGrp="1"/>
          </p:cNvSpPr>
          <p:nvPr>
            <p:ph type="ctrTitle"/>
          </p:nvPr>
        </p:nvSpPr>
        <p:spPr>
          <a:xfrm>
            <a:off x="714348" y="928670"/>
            <a:ext cx="7772400" cy="2571768"/>
          </a:xfrm>
        </p:spPr>
        <p:txBody>
          <a:bodyPr>
            <a:normAutofit/>
          </a:bodyPr>
          <a:lstStyle/>
          <a:p>
            <a:r>
              <a:rPr lang="tr-TR" sz="4900" b="1" dirty="0" smtClean="0">
                <a:solidFill>
                  <a:srgbClr val="CB3B23"/>
                </a:solidFill>
              </a:rPr>
              <a:t>Yaşam </a:t>
            </a:r>
            <a:r>
              <a:rPr lang="tr-TR" sz="4900" b="1" dirty="0" smtClean="0">
                <a:solidFill>
                  <a:srgbClr val="CB3B23"/>
                </a:solidFill>
              </a:rPr>
              <a:t>Boyu </a:t>
            </a:r>
            <a:r>
              <a:rPr lang="tr-TR" sz="4900" b="1" dirty="0" smtClean="0">
                <a:solidFill>
                  <a:srgbClr val="CB3B23"/>
                </a:solidFill>
              </a:rPr>
              <a:t>Dikkat Eksikliği Hiperaktivite Bozukluğu</a:t>
            </a:r>
            <a:br>
              <a:rPr lang="tr-TR" sz="4900" b="1" dirty="0" smtClean="0">
                <a:solidFill>
                  <a:srgbClr val="CB3B23"/>
                </a:solidFill>
              </a:rPr>
            </a:br>
            <a:r>
              <a:rPr lang="tr-TR" sz="4900" b="1" dirty="0" smtClean="0">
                <a:solidFill>
                  <a:srgbClr val="CB3B23"/>
                </a:solidFill>
              </a:rPr>
              <a:t>Tanı &amp; Tedavi </a:t>
            </a:r>
            <a:r>
              <a:rPr lang="tr-TR" sz="4900" b="1" dirty="0" smtClean="0">
                <a:solidFill>
                  <a:srgbClr val="CB3B23"/>
                </a:solidFill>
              </a:rPr>
              <a:t>İlkeleri</a:t>
            </a:r>
            <a:endParaRPr lang="tr-TR" dirty="0">
              <a:solidFill>
                <a:srgbClr val="CB3B23"/>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Ergenlik dönemiyle sınırlı </a:t>
            </a:r>
            <a:br>
              <a:rPr lang="tr-TR" b="1" dirty="0" smtClean="0"/>
            </a:br>
            <a:r>
              <a:rPr lang="tr-TR" b="1" dirty="0" smtClean="0"/>
              <a:t>DEHB-benzeri semptomlar</a:t>
            </a:r>
            <a:endParaRPr lang="tr-TR" b="1" dirty="0"/>
          </a:p>
        </p:txBody>
      </p:sp>
      <p:sp>
        <p:nvSpPr>
          <p:cNvPr id="4" name="3 Altbilgi Yer Tutucusu"/>
          <p:cNvSpPr>
            <a:spLocks noGrp="1"/>
          </p:cNvSpPr>
          <p:nvPr>
            <p:ph type="ftr" sz="quarter" idx="11"/>
          </p:nvPr>
        </p:nvSpPr>
        <p:spPr/>
        <p:txBody>
          <a:bodyPr/>
          <a:lstStyle/>
          <a:p>
            <a:r>
              <a:rPr lang="tr-TR" smtClean="0"/>
              <a:t>10.10.2018-BGK</a:t>
            </a:r>
            <a:endParaRPr lang="tr-TR"/>
          </a:p>
        </p:txBody>
      </p:sp>
      <p:pic>
        <p:nvPicPr>
          <p:cNvPr id="5122" name="Picture 2"/>
          <p:cNvPicPr>
            <a:picLocks noGrp="1" noChangeAspect="1" noChangeArrowheads="1"/>
          </p:cNvPicPr>
          <p:nvPr>
            <p:ph idx="1"/>
          </p:nvPr>
        </p:nvPicPr>
        <p:blipFill>
          <a:blip r:embed="rId2"/>
          <a:srcRect/>
          <a:stretch>
            <a:fillRect/>
          </a:stretch>
        </p:blipFill>
        <p:spPr bwMode="auto">
          <a:xfrm>
            <a:off x="428596" y="1500174"/>
            <a:ext cx="8215370" cy="450059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wipe(down)">
                                      <p:cBhvr>
                                        <p:cTn id="12"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Altbilgi Yer Tutucusu"/>
          <p:cNvSpPr>
            <a:spLocks noGrp="1"/>
          </p:cNvSpPr>
          <p:nvPr>
            <p:ph type="ftr" sz="quarter" idx="11"/>
          </p:nvPr>
        </p:nvSpPr>
        <p:spPr/>
        <p:txBody>
          <a:bodyPr/>
          <a:lstStyle/>
          <a:p>
            <a:r>
              <a:rPr lang="tr-TR" smtClean="0"/>
              <a:t>10.10.2018-BGK</a:t>
            </a:r>
            <a:endParaRPr lang="tr-TR"/>
          </a:p>
        </p:txBody>
      </p:sp>
      <p:pic>
        <p:nvPicPr>
          <p:cNvPr id="1026" name="Picture 2"/>
          <p:cNvPicPr>
            <a:picLocks noGrp="1" noChangeAspect="1" noChangeArrowheads="1"/>
          </p:cNvPicPr>
          <p:nvPr>
            <p:ph idx="1"/>
          </p:nvPr>
        </p:nvPicPr>
        <p:blipFill>
          <a:blip r:embed="rId2"/>
          <a:srcRect/>
          <a:stretch>
            <a:fillRect/>
          </a:stretch>
        </p:blipFill>
        <p:spPr bwMode="auto">
          <a:xfrm>
            <a:off x="428596" y="1500174"/>
            <a:ext cx="8358245" cy="4786346"/>
          </a:xfrm>
          <a:prstGeom prst="rect">
            <a:avLst/>
          </a:prstGeom>
          <a:noFill/>
          <a:ln w="9525">
            <a:noFill/>
            <a:miter lim="800000"/>
            <a:headEnd/>
            <a:tailEnd/>
          </a:ln>
          <a:effectLst/>
        </p:spPr>
      </p:pic>
      <p:sp>
        <p:nvSpPr>
          <p:cNvPr id="2" name="1 Başlık"/>
          <p:cNvSpPr>
            <a:spLocks noGrp="1"/>
          </p:cNvSpPr>
          <p:nvPr>
            <p:ph type="title"/>
          </p:nvPr>
        </p:nvSpPr>
        <p:spPr>
          <a:xfrm>
            <a:off x="0" y="0"/>
            <a:ext cx="9144000" cy="1643050"/>
          </a:xfrm>
        </p:spPr>
        <p:txBody>
          <a:bodyPr>
            <a:normAutofit fontScale="90000"/>
          </a:bodyPr>
          <a:lstStyle/>
          <a:p>
            <a:r>
              <a:rPr lang="tr-TR" b="1" dirty="0" smtClean="0"/>
              <a:t>Ergenlik-başlangıçlı DEHB</a:t>
            </a:r>
            <a:br>
              <a:rPr lang="tr-TR" b="1" dirty="0" smtClean="0"/>
            </a:br>
            <a:r>
              <a:rPr lang="tr-TR" b="1" dirty="0" smtClean="0"/>
              <a:t>geç başlangıç mı?/geç tanınmış mı? </a:t>
            </a:r>
            <a:br>
              <a:rPr lang="tr-TR" b="1" dirty="0" smtClean="0"/>
            </a:br>
            <a:r>
              <a:rPr lang="tr-TR" sz="1800" dirty="0" smtClean="0"/>
              <a:t>(</a:t>
            </a:r>
            <a:r>
              <a:rPr lang="tr-TR" sz="1800" dirty="0" err="1" smtClean="0"/>
              <a:t>Sibley</a:t>
            </a:r>
            <a:r>
              <a:rPr lang="tr-TR" sz="1800" dirty="0" smtClean="0"/>
              <a:t> ve ark. 2018)</a:t>
            </a:r>
            <a:endParaRPr lang="tr-TR"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Ergenlik-başlangıçlı DEHB</a:t>
            </a:r>
            <a:br>
              <a:rPr lang="tr-TR" b="1" dirty="0" smtClean="0"/>
            </a:br>
            <a:r>
              <a:rPr lang="tr-TR" b="1" dirty="0" smtClean="0"/>
              <a:t>geç başlangıç mı?/geç tanınmış mı?</a:t>
            </a:r>
            <a:endParaRPr lang="tr-TR" b="1" dirty="0"/>
          </a:p>
        </p:txBody>
      </p:sp>
      <p:sp>
        <p:nvSpPr>
          <p:cNvPr id="4" name="3 Altbilgi Yer Tutucusu"/>
          <p:cNvSpPr>
            <a:spLocks noGrp="1"/>
          </p:cNvSpPr>
          <p:nvPr>
            <p:ph type="ftr" sz="quarter" idx="11"/>
          </p:nvPr>
        </p:nvSpPr>
        <p:spPr/>
        <p:txBody>
          <a:bodyPr/>
          <a:lstStyle/>
          <a:p>
            <a:r>
              <a:rPr lang="tr-TR" smtClean="0"/>
              <a:t>10.10.2018-BGK</a:t>
            </a:r>
            <a:endParaRPr lang="tr-TR"/>
          </a:p>
        </p:txBody>
      </p:sp>
      <p:pic>
        <p:nvPicPr>
          <p:cNvPr id="2050" name="Picture 2"/>
          <p:cNvPicPr>
            <a:picLocks noGrp="1" noChangeAspect="1" noChangeArrowheads="1"/>
          </p:cNvPicPr>
          <p:nvPr>
            <p:ph idx="1"/>
          </p:nvPr>
        </p:nvPicPr>
        <p:blipFill>
          <a:blip r:embed="rId2"/>
          <a:srcRect/>
          <a:stretch>
            <a:fillRect/>
          </a:stretch>
        </p:blipFill>
        <p:spPr bwMode="auto">
          <a:xfrm>
            <a:off x="500034" y="1428736"/>
            <a:ext cx="8429684" cy="471490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ipe(down)">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Erişkin başlangıçlı DEHB??</a:t>
            </a:r>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pic>
        <p:nvPicPr>
          <p:cNvPr id="1026" name="Picture 2"/>
          <p:cNvPicPr>
            <a:picLocks noGrp="1" noChangeAspect="1" noChangeArrowheads="1"/>
          </p:cNvPicPr>
          <p:nvPr>
            <p:ph idx="1"/>
          </p:nvPr>
        </p:nvPicPr>
        <p:blipFill>
          <a:blip r:embed="rId2"/>
          <a:srcRect/>
          <a:stretch>
            <a:fillRect/>
          </a:stretch>
        </p:blipFill>
        <p:spPr bwMode="auto">
          <a:xfrm>
            <a:off x="457200" y="1428736"/>
            <a:ext cx="8229600" cy="471490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Erişkin başlangıçlı DEHB??</a:t>
            </a:r>
            <a:endParaRPr lang="tr-TR" b="1" dirty="0"/>
          </a:p>
        </p:txBody>
      </p:sp>
      <p:sp>
        <p:nvSpPr>
          <p:cNvPr id="4" name="3 Altbilgi Yer Tutucusu"/>
          <p:cNvSpPr>
            <a:spLocks noGrp="1"/>
          </p:cNvSpPr>
          <p:nvPr>
            <p:ph type="ftr" sz="quarter" idx="11"/>
          </p:nvPr>
        </p:nvSpPr>
        <p:spPr/>
        <p:txBody>
          <a:bodyPr/>
          <a:lstStyle/>
          <a:p>
            <a:r>
              <a:rPr lang="tr-TR" smtClean="0"/>
              <a:t>10.10.2018-BGK</a:t>
            </a:r>
            <a:endParaRPr lang="tr-TR"/>
          </a:p>
        </p:txBody>
      </p:sp>
      <p:pic>
        <p:nvPicPr>
          <p:cNvPr id="2050" name="Picture 2"/>
          <p:cNvPicPr>
            <a:picLocks noGrp="1" noChangeAspect="1" noChangeArrowheads="1"/>
          </p:cNvPicPr>
          <p:nvPr>
            <p:ph idx="1"/>
          </p:nvPr>
        </p:nvPicPr>
        <p:blipFill>
          <a:blip r:embed="rId2"/>
          <a:srcRect/>
          <a:stretch>
            <a:fillRect/>
          </a:stretch>
        </p:blipFill>
        <p:spPr bwMode="auto">
          <a:xfrm>
            <a:off x="457200" y="1500174"/>
            <a:ext cx="8229600" cy="464347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ipe(down)">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Tanısal </a:t>
            </a:r>
            <a:r>
              <a:rPr lang="tr-TR" b="1" dirty="0" smtClean="0"/>
              <a:t>S</a:t>
            </a:r>
            <a:r>
              <a:rPr lang="tr-TR" b="1" dirty="0" smtClean="0"/>
              <a:t>orunlar-Erişkin</a:t>
            </a:r>
            <a:endParaRPr lang="tr-TR" b="1" dirty="0"/>
          </a:p>
        </p:txBody>
      </p:sp>
      <p:sp>
        <p:nvSpPr>
          <p:cNvPr id="3" name="2 İçerik Yer Tutucusu"/>
          <p:cNvSpPr>
            <a:spLocks noGrp="1"/>
          </p:cNvSpPr>
          <p:nvPr>
            <p:ph idx="1"/>
          </p:nvPr>
        </p:nvSpPr>
        <p:spPr>
          <a:xfrm>
            <a:off x="457200" y="1428736"/>
            <a:ext cx="8329642" cy="4697427"/>
          </a:xfrm>
        </p:spPr>
        <p:txBody>
          <a:bodyPr>
            <a:normAutofit/>
          </a:bodyPr>
          <a:lstStyle/>
          <a:p>
            <a:pPr>
              <a:buNone/>
            </a:pPr>
            <a:endParaRPr lang="tr-TR" dirty="0" smtClean="0"/>
          </a:p>
          <a:p>
            <a:r>
              <a:rPr lang="tr-TR" dirty="0" smtClean="0"/>
              <a:t>DEHB semptomlarının ilk kez erişkinlikte görülmesi nadirdir.</a:t>
            </a:r>
          </a:p>
          <a:p>
            <a:pPr>
              <a:buNone/>
            </a:pPr>
            <a:r>
              <a:rPr lang="tr-TR" dirty="0" smtClean="0"/>
              <a:t>    - Madde kullanımı ?</a:t>
            </a:r>
          </a:p>
          <a:p>
            <a:pPr>
              <a:buNone/>
            </a:pPr>
            <a:r>
              <a:rPr lang="tr-TR" dirty="0" smtClean="0"/>
              <a:t>    - Erken </a:t>
            </a:r>
            <a:r>
              <a:rPr lang="tr-TR" dirty="0" err="1" smtClean="0"/>
              <a:t>demans</a:t>
            </a:r>
            <a:r>
              <a:rPr lang="tr-TR" dirty="0" smtClean="0"/>
              <a:t> ?</a:t>
            </a:r>
          </a:p>
          <a:p>
            <a:pPr>
              <a:buNone/>
            </a:pPr>
            <a:r>
              <a:rPr lang="tr-TR" dirty="0" smtClean="0"/>
              <a:t>    - Mani ?</a:t>
            </a:r>
          </a:p>
          <a:p>
            <a:pPr>
              <a:buNone/>
            </a:pPr>
            <a:r>
              <a:rPr lang="tr-TR" dirty="0" smtClean="0"/>
              <a:t>    - </a:t>
            </a:r>
            <a:r>
              <a:rPr lang="tr-TR" dirty="0" err="1" smtClean="0"/>
              <a:t>Ensefalopati</a:t>
            </a:r>
            <a:r>
              <a:rPr lang="tr-TR" dirty="0" smtClean="0"/>
              <a:t> </a:t>
            </a:r>
            <a:r>
              <a:rPr lang="tr-TR" dirty="0" smtClean="0"/>
              <a:t>?</a:t>
            </a:r>
          </a:p>
          <a:p>
            <a:pPr>
              <a:buNone/>
            </a:pPr>
            <a:r>
              <a:rPr lang="tr-TR" dirty="0" smtClean="0"/>
              <a:t> </a:t>
            </a:r>
            <a:r>
              <a:rPr lang="tr-TR" dirty="0" smtClean="0"/>
              <a:t>   - </a:t>
            </a:r>
            <a:r>
              <a:rPr lang="tr-TR" dirty="0" smtClean="0"/>
              <a:t>Beyin </a:t>
            </a:r>
            <a:r>
              <a:rPr lang="tr-TR" dirty="0" smtClean="0"/>
              <a:t>zedelenmesi?</a:t>
            </a:r>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down)">
                                      <p:cBhvr>
                                        <p:cTn id="24" dur="500"/>
                                        <p:tgtEl>
                                          <p:spTgt spid="3">
                                            <p:txEl>
                                              <p:pRg st="5" end="5"/>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Ayırıcı Tanı</a:t>
            </a:r>
            <a:endParaRPr lang="tr-TR" b="1" dirty="0"/>
          </a:p>
        </p:txBody>
      </p:sp>
      <p:sp>
        <p:nvSpPr>
          <p:cNvPr id="3" name="2 Metin Yer Tutucusu"/>
          <p:cNvSpPr>
            <a:spLocks noGrp="1"/>
          </p:cNvSpPr>
          <p:nvPr>
            <p:ph type="body" idx="1"/>
          </p:nvPr>
        </p:nvSpPr>
        <p:spPr/>
        <p:txBody>
          <a:bodyPr>
            <a:normAutofit fontScale="92500" lnSpcReduction="20000"/>
          </a:bodyPr>
          <a:lstStyle/>
          <a:p>
            <a:r>
              <a:rPr lang="tr-TR" dirty="0" smtClean="0"/>
              <a:t>DEHB ile belirtileri örtüşen tıbbi durumlar</a:t>
            </a:r>
            <a:endParaRPr lang="tr-TR" dirty="0"/>
          </a:p>
        </p:txBody>
      </p:sp>
      <p:sp>
        <p:nvSpPr>
          <p:cNvPr id="4" name="3 İçerik Yer Tutucusu"/>
          <p:cNvSpPr>
            <a:spLocks noGrp="1"/>
          </p:cNvSpPr>
          <p:nvPr>
            <p:ph sz="half" idx="2"/>
          </p:nvPr>
        </p:nvSpPr>
        <p:spPr/>
        <p:txBody>
          <a:bodyPr/>
          <a:lstStyle/>
          <a:p>
            <a:r>
              <a:rPr lang="tr-TR" dirty="0" smtClean="0"/>
              <a:t>İşitme ya da görme bozukluğu</a:t>
            </a:r>
          </a:p>
          <a:p>
            <a:r>
              <a:rPr lang="tr-TR" dirty="0" err="1" smtClean="0"/>
              <a:t>Tiroid</a:t>
            </a:r>
            <a:r>
              <a:rPr lang="tr-TR" dirty="0" smtClean="0"/>
              <a:t> hormon </a:t>
            </a:r>
            <a:r>
              <a:rPr lang="tr-TR" dirty="0" err="1" smtClean="0"/>
              <a:t>disfonksiyonu</a:t>
            </a:r>
            <a:endParaRPr lang="tr-TR" dirty="0" smtClean="0"/>
          </a:p>
          <a:p>
            <a:r>
              <a:rPr lang="tr-TR" dirty="0" smtClean="0"/>
              <a:t>Ağır anemi</a:t>
            </a:r>
          </a:p>
          <a:p>
            <a:r>
              <a:rPr lang="tr-TR" dirty="0" smtClean="0"/>
              <a:t>Kurşun zehirlenmesi</a:t>
            </a:r>
          </a:p>
          <a:p>
            <a:r>
              <a:rPr lang="tr-TR" dirty="0" smtClean="0"/>
              <a:t>Uyku bozuklukları</a:t>
            </a:r>
          </a:p>
          <a:p>
            <a:r>
              <a:rPr lang="tr-TR" dirty="0" smtClean="0"/>
              <a:t>FAS</a:t>
            </a:r>
          </a:p>
          <a:p>
            <a:r>
              <a:rPr lang="tr-TR" dirty="0" err="1" smtClean="0"/>
              <a:t>Nörofibromatosis</a:t>
            </a:r>
            <a:endParaRPr lang="tr-TR" dirty="0"/>
          </a:p>
        </p:txBody>
      </p:sp>
      <p:sp>
        <p:nvSpPr>
          <p:cNvPr id="5" name="4 Metin Yer Tutucusu"/>
          <p:cNvSpPr>
            <a:spLocks noGrp="1"/>
          </p:cNvSpPr>
          <p:nvPr>
            <p:ph type="body" sz="quarter" idx="3"/>
          </p:nvPr>
        </p:nvSpPr>
        <p:spPr/>
        <p:txBody>
          <a:bodyPr>
            <a:normAutofit fontScale="92500" lnSpcReduction="20000"/>
          </a:bodyPr>
          <a:lstStyle/>
          <a:p>
            <a:r>
              <a:rPr lang="tr-TR" dirty="0" err="1" smtClean="0"/>
              <a:t>Psikomotor</a:t>
            </a:r>
            <a:r>
              <a:rPr lang="tr-TR" dirty="0" smtClean="0"/>
              <a:t> yan etkileri olan ilaçlar</a:t>
            </a:r>
            <a:endParaRPr lang="tr-TR" dirty="0"/>
          </a:p>
        </p:txBody>
      </p:sp>
      <p:sp>
        <p:nvSpPr>
          <p:cNvPr id="8" name="7 İçerik Yer Tutucusu"/>
          <p:cNvSpPr>
            <a:spLocks noGrp="1"/>
          </p:cNvSpPr>
          <p:nvPr>
            <p:ph sz="quarter" idx="4"/>
          </p:nvPr>
        </p:nvSpPr>
        <p:spPr/>
        <p:txBody>
          <a:bodyPr/>
          <a:lstStyle/>
          <a:p>
            <a:r>
              <a:rPr lang="tr-TR" dirty="0" err="1" smtClean="0"/>
              <a:t>Kognitif</a:t>
            </a:r>
            <a:r>
              <a:rPr lang="tr-TR" dirty="0" smtClean="0"/>
              <a:t> donukluk yapan ilaçlar (duygu durum düzenleyicileri)</a:t>
            </a:r>
          </a:p>
          <a:p>
            <a:r>
              <a:rPr lang="tr-TR" dirty="0" err="1" smtClean="0"/>
              <a:t>Psikomotor</a:t>
            </a:r>
            <a:r>
              <a:rPr lang="tr-TR" dirty="0" smtClean="0"/>
              <a:t> aktivasyon yapan ilaçlar (</a:t>
            </a:r>
            <a:r>
              <a:rPr lang="tr-TR" dirty="0" err="1" smtClean="0"/>
              <a:t>dekonjestanlar</a:t>
            </a:r>
            <a:r>
              <a:rPr lang="tr-TR" dirty="0" smtClean="0"/>
              <a:t>, beta </a:t>
            </a:r>
            <a:r>
              <a:rPr lang="tr-TR" dirty="0" err="1" smtClean="0"/>
              <a:t>agonist</a:t>
            </a:r>
            <a:r>
              <a:rPr lang="tr-TR" dirty="0" smtClean="0"/>
              <a:t> </a:t>
            </a:r>
            <a:r>
              <a:rPr lang="tr-TR" dirty="0" err="1" smtClean="0"/>
              <a:t>astma</a:t>
            </a:r>
            <a:r>
              <a:rPr lang="tr-TR" dirty="0" smtClean="0"/>
              <a:t> ilaçları)</a:t>
            </a:r>
            <a:endParaRPr lang="tr-TR" dirty="0"/>
          </a:p>
        </p:txBody>
      </p:sp>
      <p:sp>
        <p:nvSpPr>
          <p:cNvPr id="7" name="6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2000"/>
                                        <p:tgtEl>
                                          <p:spTgt spid="4">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2000"/>
                                        <p:tgtEl>
                                          <p:spTgt spid="4">
                                            <p:txEl>
                                              <p:pRg st="1" end="1"/>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2000"/>
                                        <p:tgtEl>
                                          <p:spTgt spid="4">
                                            <p:txEl>
                                              <p:pRg st="2" end="2"/>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2000"/>
                                        <p:tgtEl>
                                          <p:spTgt spid="4">
                                            <p:txEl>
                                              <p:pRg st="3" end="3"/>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2000"/>
                                        <p:tgtEl>
                                          <p:spTgt spid="4">
                                            <p:txEl>
                                              <p:pRg st="4" end="4"/>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2000"/>
                                        <p:tgtEl>
                                          <p:spTgt spid="4">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fade">
                                      <p:cBhvr>
                                        <p:cTn id="35" dur="2000"/>
                                        <p:tgtEl>
                                          <p:spTgt spid="4">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
                                            <p:txEl>
                                              <p:pRg st="0" end="0"/>
                                            </p:txEl>
                                          </p:spTgt>
                                        </p:tgtEl>
                                        <p:attrNameLst>
                                          <p:attrName>style.visibility</p:attrName>
                                        </p:attrNameLst>
                                      </p:cBhvr>
                                      <p:to>
                                        <p:strVal val="visible"/>
                                      </p:to>
                                    </p:set>
                                    <p:animEffect transition="in" filter="fade">
                                      <p:cBhvr>
                                        <p:cTn id="40" dur="2000"/>
                                        <p:tgtEl>
                                          <p:spTgt spid="5">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
                                            <p:txEl>
                                              <p:pRg st="0" end="0"/>
                                            </p:txEl>
                                          </p:spTgt>
                                        </p:tgtEl>
                                        <p:attrNameLst>
                                          <p:attrName>style.visibility</p:attrName>
                                        </p:attrNameLst>
                                      </p:cBhvr>
                                      <p:to>
                                        <p:strVal val="visible"/>
                                      </p:to>
                                    </p:set>
                                    <p:animEffect transition="in" filter="fade">
                                      <p:cBhvr>
                                        <p:cTn id="45" dur="2000"/>
                                        <p:tgtEl>
                                          <p:spTgt spid="8">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8">
                                            <p:txEl>
                                              <p:pRg st="1" end="1"/>
                                            </p:txEl>
                                          </p:spTgt>
                                        </p:tgtEl>
                                        <p:attrNameLst>
                                          <p:attrName>style.visibility</p:attrName>
                                        </p:attrNameLst>
                                      </p:cBhvr>
                                      <p:to>
                                        <p:strVal val="visible"/>
                                      </p:to>
                                    </p:set>
                                    <p:animEffect transition="in" filter="fade">
                                      <p:cBhvr>
                                        <p:cTn id="48" dur="20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P spid="4" grpId="0" build="allAtOnce"/>
      <p:bldP spid="5" grpId="0" build="allAtOnce"/>
      <p:bldP spid="8"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Komorbidite</a:t>
            </a:r>
            <a:endParaRPr lang="tr-TR" b="1" dirty="0"/>
          </a:p>
        </p:txBody>
      </p:sp>
      <p:sp>
        <p:nvSpPr>
          <p:cNvPr id="3" name="2 İçerik Yer Tutucusu"/>
          <p:cNvSpPr>
            <a:spLocks noGrp="1"/>
          </p:cNvSpPr>
          <p:nvPr>
            <p:ph idx="1"/>
          </p:nvPr>
        </p:nvSpPr>
        <p:spPr/>
        <p:txBody>
          <a:bodyPr>
            <a:normAutofit/>
          </a:bodyPr>
          <a:lstStyle/>
          <a:p>
            <a:pPr>
              <a:buNone/>
            </a:pPr>
            <a:endParaRPr lang="tr-TR" dirty="0" smtClean="0"/>
          </a:p>
          <a:p>
            <a:r>
              <a:rPr lang="tr-TR" dirty="0" err="1" smtClean="0"/>
              <a:t>DEHB’li</a:t>
            </a:r>
            <a:r>
              <a:rPr lang="tr-TR" dirty="0" smtClean="0"/>
              <a:t> çocuk ve gençlerin </a:t>
            </a:r>
            <a:r>
              <a:rPr lang="en-US" dirty="0" smtClean="0"/>
              <a:t>%50-90</a:t>
            </a:r>
            <a:r>
              <a:rPr lang="tr-TR" dirty="0" smtClean="0"/>
              <a:t>’</a:t>
            </a:r>
            <a:r>
              <a:rPr lang="tr-TR" dirty="0" err="1" smtClean="0"/>
              <a:t>ında</a:t>
            </a:r>
            <a:r>
              <a:rPr lang="tr-TR" dirty="0" smtClean="0"/>
              <a:t> en az bir, %50’sinde en az 2  </a:t>
            </a:r>
            <a:r>
              <a:rPr lang="tr-TR" dirty="0" err="1" smtClean="0"/>
              <a:t>komorbid</a:t>
            </a:r>
            <a:r>
              <a:rPr lang="tr-TR" dirty="0" smtClean="0"/>
              <a:t> durum var. </a:t>
            </a:r>
          </a:p>
          <a:p>
            <a:endParaRPr lang="tr-TR" dirty="0" smtClean="0"/>
          </a:p>
          <a:p>
            <a:r>
              <a:rPr lang="tr-TR" dirty="0" err="1" smtClean="0"/>
              <a:t>DEHB’li</a:t>
            </a:r>
            <a:r>
              <a:rPr lang="tr-TR" dirty="0" smtClean="0"/>
              <a:t>  erişkinlerin </a:t>
            </a:r>
            <a:r>
              <a:rPr lang="en-US" dirty="0" smtClean="0"/>
              <a:t>%85</a:t>
            </a:r>
            <a:r>
              <a:rPr lang="tr-TR" dirty="0" smtClean="0"/>
              <a:t>’inde en az bir </a:t>
            </a:r>
            <a:r>
              <a:rPr lang="tr-TR" dirty="0" err="1" smtClean="0"/>
              <a:t>komorbidite</a:t>
            </a:r>
            <a:r>
              <a:rPr lang="tr-TR" dirty="0" smtClean="0"/>
              <a:t> bulunmaktadır. </a:t>
            </a:r>
          </a:p>
          <a:p>
            <a:pPr>
              <a:buNone/>
            </a:pPr>
            <a:r>
              <a:rPr lang="tr-TR" dirty="0" smtClean="0"/>
              <a:t>   </a:t>
            </a:r>
            <a:r>
              <a:rPr lang="tr-TR" dirty="0" smtClean="0"/>
              <a:t>                            </a:t>
            </a:r>
            <a:r>
              <a:rPr lang="tr-TR" sz="2400" dirty="0" smtClean="0"/>
              <a:t>(</a:t>
            </a:r>
            <a:r>
              <a:rPr lang="tr-TR" sz="2400" dirty="0" err="1" smtClean="0"/>
              <a:t>Banaschewski</a:t>
            </a:r>
            <a:r>
              <a:rPr lang="tr-TR" sz="2400" dirty="0" smtClean="0"/>
              <a:t> ve ark. 2017, NICE, 2018) </a:t>
            </a:r>
            <a:r>
              <a:rPr lang="en-US" sz="2400" dirty="0" smtClean="0"/>
              <a:t> </a:t>
            </a:r>
            <a:endParaRPr lang="tr-TR" sz="2400"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1143000"/>
          </a:xfrm>
        </p:spPr>
        <p:txBody>
          <a:bodyPr>
            <a:normAutofit/>
          </a:bodyPr>
          <a:lstStyle/>
          <a:p>
            <a:r>
              <a:rPr lang="tr-TR" sz="4000" b="1" dirty="0" smtClean="0"/>
              <a:t>Psikiyatrik </a:t>
            </a:r>
            <a:r>
              <a:rPr lang="tr-TR" sz="4000" b="1" dirty="0" err="1" smtClean="0"/>
              <a:t>K</a:t>
            </a:r>
            <a:r>
              <a:rPr lang="tr-TR" sz="4000" b="1" dirty="0" err="1" smtClean="0"/>
              <a:t>omorbidite</a:t>
            </a:r>
            <a:r>
              <a:rPr lang="tr-TR" sz="4000" b="1" dirty="0" smtClean="0"/>
              <a:t> </a:t>
            </a:r>
            <a:r>
              <a:rPr lang="tr-TR" sz="4000" b="1" dirty="0" err="1" smtClean="0"/>
              <a:t>P</a:t>
            </a:r>
            <a:r>
              <a:rPr lang="tr-TR" sz="4000" b="1" dirty="0" err="1" smtClean="0"/>
              <a:t>revalansı</a:t>
            </a:r>
            <a:r>
              <a:rPr lang="tr-TR" sz="1800" dirty="0" smtClean="0"/>
              <a:t/>
            </a:r>
            <a:br>
              <a:rPr lang="tr-TR" sz="1800" dirty="0" smtClean="0"/>
            </a:br>
            <a:r>
              <a:rPr lang="tr-TR" sz="2400" b="1" dirty="0" smtClean="0"/>
              <a:t>+  %1-10      ++ %11-30    +++ %&gt;31   ? Tartışmalı/bilinmiyor</a:t>
            </a:r>
            <a:endParaRPr lang="tr-TR" sz="2400" b="1" dirty="0"/>
          </a:p>
        </p:txBody>
      </p:sp>
      <p:pic>
        <p:nvPicPr>
          <p:cNvPr id="1026" name="Picture 2"/>
          <p:cNvPicPr>
            <a:picLocks noGrp="1" noChangeAspect="1" noChangeArrowheads="1"/>
          </p:cNvPicPr>
          <p:nvPr>
            <p:ph idx="1"/>
          </p:nvPr>
        </p:nvPicPr>
        <p:blipFill>
          <a:blip r:embed="rId2"/>
          <a:srcRect/>
          <a:stretch>
            <a:fillRect/>
          </a:stretch>
        </p:blipFill>
        <p:spPr bwMode="auto">
          <a:xfrm>
            <a:off x="214282" y="1571612"/>
            <a:ext cx="8715437" cy="4786346"/>
          </a:xfrm>
          <a:prstGeom prst="rect">
            <a:avLst/>
          </a:prstGeom>
          <a:noFill/>
          <a:ln w="9525">
            <a:noFill/>
            <a:miter lim="800000"/>
            <a:headEnd/>
            <a:tailEnd/>
          </a:ln>
          <a:effectLst/>
        </p:spPr>
      </p:pic>
      <p:sp>
        <p:nvSpPr>
          <p:cNvPr id="5" name="4 Metin kutusu"/>
          <p:cNvSpPr txBox="1"/>
          <p:nvPr/>
        </p:nvSpPr>
        <p:spPr>
          <a:xfrm>
            <a:off x="7643834" y="6429396"/>
            <a:ext cx="1523174" cy="369332"/>
          </a:xfrm>
          <a:prstGeom prst="rect">
            <a:avLst/>
          </a:prstGeom>
          <a:noFill/>
        </p:spPr>
        <p:txBody>
          <a:bodyPr wrap="square" rtlCol="0">
            <a:spAutoFit/>
          </a:bodyPr>
          <a:lstStyle/>
          <a:p>
            <a:r>
              <a:rPr lang="tr-TR" dirty="0" smtClean="0"/>
              <a:t>CADDRA-2018</a:t>
            </a:r>
            <a:endParaRPr lang="tr-TR" dirty="0"/>
          </a:p>
        </p:txBody>
      </p:sp>
      <p:sp>
        <p:nvSpPr>
          <p:cNvPr id="6" name="5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500174"/>
          </a:xfrm>
        </p:spPr>
        <p:txBody>
          <a:bodyPr>
            <a:noAutofit/>
          </a:bodyPr>
          <a:lstStyle/>
          <a:p>
            <a:r>
              <a:rPr lang="tr-TR" sz="2800" b="1" dirty="0" smtClean="0"/>
              <a:t>DEHB</a:t>
            </a:r>
            <a:r>
              <a:rPr lang="tr-TR" sz="2800" b="1" dirty="0" smtClean="0"/>
              <a:t>: </a:t>
            </a:r>
            <a:r>
              <a:rPr lang="tr-TR" sz="2800" b="1" dirty="0" err="1" smtClean="0"/>
              <a:t>Homotipik</a:t>
            </a:r>
            <a:r>
              <a:rPr lang="tr-TR" sz="2800" b="1" dirty="0" smtClean="0"/>
              <a:t> </a:t>
            </a:r>
            <a:r>
              <a:rPr lang="tr-TR" sz="2800" b="1" dirty="0" smtClean="0"/>
              <a:t>ve </a:t>
            </a:r>
            <a:r>
              <a:rPr lang="tr-TR" sz="2800" b="1" dirty="0" err="1" smtClean="0"/>
              <a:t>H</a:t>
            </a:r>
            <a:r>
              <a:rPr lang="tr-TR" sz="2800" b="1" dirty="0" err="1" smtClean="0"/>
              <a:t>eterotipik</a:t>
            </a:r>
            <a:r>
              <a:rPr lang="tr-TR" sz="2800" b="1" dirty="0" smtClean="0"/>
              <a:t> </a:t>
            </a:r>
            <a:r>
              <a:rPr lang="tr-TR" sz="2800" b="1" dirty="0" smtClean="0"/>
              <a:t>S</a:t>
            </a:r>
            <a:r>
              <a:rPr lang="tr-TR" sz="2800" b="1" dirty="0" smtClean="0"/>
              <a:t>üreklilik</a:t>
            </a:r>
            <a:r>
              <a:rPr lang="tr-TR" sz="2400" dirty="0" smtClean="0"/>
              <a:t/>
            </a:r>
            <a:br>
              <a:rPr lang="tr-TR" sz="2400" dirty="0" smtClean="0"/>
            </a:br>
            <a:r>
              <a:rPr lang="tr-TR" sz="2400" dirty="0" smtClean="0"/>
              <a:t>DEHB sonraki </a:t>
            </a:r>
            <a:r>
              <a:rPr lang="tr-TR" sz="2400" dirty="0" err="1" smtClean="0"/>
              <a:t>internalizasyon</a:t>
            </a:r>
            <a:r>
              <a:rPr lang="tr-TR" sz="2400" dirty="0" smtClean="0"/>
              <a:t> bozukluklarının güçlü bir </a:t>
            </a:r>
            <a:r>
              <a:rPr lang="tr-TR" sz="2400" dirty="0" err="1" smtClean="0"/>
              <a:t>yordayıcısı</a:t>
            </a:r>
            <a:r>
              <a:rPr lang="tr-TR" sz="1600" dirty="0" smtClean="0"/>
              <a:t/>
            </a:r>
            <a:br>
              <a:rPr lang="tr-TR" sz="1600" dirty="0" smtClean="0"/>
            </a:br>
            <a:r>
              <a:rPr lang="tr-TR" sz="1600" dirty="0" smtClean="0"/>
              <a:t>(N= 4815), </a:t>
            </a:r>
            <a:r>
              <a:rPr lang="tr-TR" sz="1600" b="1" dirty="0" err="1" smtClean="0"/>
              <a:t>Shevlin</a:t>
            </a:r>
            <a:r>
              <a:rPr lang="tr-TR" sz="1600" b="1" dirty="0" smtClean="0"/>
              <a:t> ve ark. 2017</a:t>
            </a:r>
            <a:endParaRPr lang="tr-TR" sz="1600" b="1" dirty="0"/>
          </a:p>
        </p:txBody>
      </p:sp>
      <p:pic>
        <p:nvPicPr>
          <p:cNvPr id="14338" name="Picture 2"/>
          <p:cNvPicPr>
            <a:picLocks noGrp="1" noChangeAspect="1" noChangeArrowheads="1"/>
          </p:cNvPicPr>
          <p:nvPr>
            <p:ph idx="1"/>
          </p:nvPr>
        </p:nvPicPr>
        <p:blipFill>
          <a:blip r:embed="rId2"/>
          <a:srcRect/>
          <a:stretch>
            <a:fillRect/>
          </a:stretch>
        </p:blipFill>
        <p:spPr bwMode="auto">
          <a:xfrm>
            <a:off x="1672886" y="1600200"/>
            <a:ext cx="5606387" cy="4686320"/>
          </a:xfrm>
          <a:prstGeom prst="rect">
            <a:avLst/>
          </a:prstGeom>
          <a:noFill/>
          <a:ln w="9525">
            <a:noFill/>
            <a:miter lim="800000"/>
            <a:headEnd/>
            <a:tailEnd/>
          </a:ln>
          <a:effectLst/>
        </p:spPr>
      </p:pic>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338"/>
                                        </p:tgtEl>
                                        <p:attrNameLst>
                                          <p:attrName>style.visibility</p:attrName>
                                        </p:attrNameLst>
                                      </p:cBhvr>
                                      <p:to>
                                        <p:strVal val="visible"/>
                                      </p:to>
                                    </p:set>
                                    <p:animEffect transition="in" filter="wipe(down)">
                                      <p:cBhvr>
                                        <p:cTn id="12"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SUNUM AKIŞI</a:t>
            </a:r>
            <a:endParaRPr lang="tr-TR" b="1" dirty="0"/>
          </a:p>
        </p:txBody>
      </p:sp>
      <p:sp>
        <p:nvSpPr>
          <p:cNvPr id="3" name="2 İçerik Yer Tutucusu"/>
          <p:cNvSpPr>
            <a:spLocks noGrp="1"/>
          </p:cNvSpPr>
          <p:nvPr>
            <p:ph idx="1"/>
          </p:nvPr>
        </p:nvSpPr>
        <p:spPr>
          <a:xfrm>
            <a:off x="785786" y="1785926"/>
            <a:ext cx="7901014" cy="4340237"/>
          </a:xfrm>
        </p:spPr>
        <p:txBody>
          <a:bodyPr/>
          <a:lstStyle/>
          <a:p>
            <a:pPr>
              <a:buNone/>
            </a:pPr>
            <a:endParaRPr lang="tr-TR" dirty="0" smtClean="0"/>
          </a:p>
          <a:p>
            <a:pPr>
              <a:buNone/>
            </a:pPr>
            <a:r>
              <a:rPr lang="tr-TR" dirty="0" smtClean="0"/>
              <a:t>I- DEHB: Gözden geçirme</a:t>
            </a:r>
          </a:p>
          <a:p>
            <a:pPr>
              <a:buNone/>
            </a:pPr>
            <a:r>
              <a:rPr lang="tr-TR" dirty="0" smtClean="0"/>
              <a:t>II- DEHB: </a:t>
            </a:r>
            <a:r>
              <a:rPr lang="tr-TR" dirty="0" err="1" smtClean="0"/>
              <a:t>Farmakoterapi</a:t>
            </a:r>
            <a:endParaRPr lang="tr-TR" dirty="0" smtClean="0"/>
          </a:p>
          <a:p>
            <a:pPr>
              <a:buNone/>
            </a:pPr>
            <a:r>
              <a:rPr lang="tr-TR" dirty="0" smtClean="0"/>
              <a:t>III- MTA </a:t>
            </a:r>
            <a:r>
              <a:rPr lang="tr-TR" dirty="0" smtClean="0"/>
              <a:t>Çalışması Sonuçları</a:t>
            </a:r>
            <a:endParaRPr lang="tr-TR" dirty="0" smtClean="0"/>
          </a:p>
          <a:p>
            <a:pPr>
              <a:buNone/>
            </a:pPr>
            <a:r>
              <a:rPr lang="tr-TR" dirty="0" smtClean="0"/>
              <a:t>IV- Tedavi Algoritmaları</a:t>
            </a:r>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1143000"/>
          </a:xfrm>
        </p:spPr>
        <p:txBody>
          <a:bodyPr>
            <a:normAutofit/>
          </a:bodyPr>
          <a:lstStyle/>
          <a:p>
            <a:r>
              <a:rPr lang="tr-TR" sz="3100" b="1" dirty="0" smtClean="0"/>
              <a:t>DSM-5…DEHB, Kaygı, Otizm: Erken </a:t>
            </a:r>
            <a:r>
              <a:rPr lang="tr-TR" sz="3100" b="1" dirty="0" smtClean="0"/>
              <a:t>Gelişimsel </a:t>
            </a:r>
            <a:r>
              <a:rPr lang="tr-TR" sz="3100" b="1" dirty="0" smtClean="0"/>
              <a:t>Y</a:t>
            </a:r>
            <a:r>
              <a:rPr lang="tr-TR" sz="3100" b="1" dirty="0" smtClean="0"/>
              <a:t>olaklar</a:t>
            </a:r>
            <a:r>
              <a:rPr lang="tr-TR" dirty="0" smtClean="0"/>
              <a:t/>
            </a:r>
            <a:br>
              <a:rPr lang="tr-TR" dirty="0" smtClean="0"/>
            </a:br>
            <a:r>
              <a:rPr lang="tr-TR" sz="2000" b="1" dirty="0" smtClean="0"/>
              <a:t>(</a:t>
            </a:r>
            <a:r>
              <a:rPr lang="tr-TR" sz="2000" b="1" dirty="0" err="1" smtClean="0"/>
              <a:t>Shephard</a:t>
            </a:r>
            <a:r>
              <a:rPr lang="tr-TR" sz="2000" b="1" dirty="0" smtClean="0"/>
              <a:t> ve ark.2018)</a:t>
            </a:r>
            <a:endParaRPr lang="tr-TR" sz="2000" dirty="0"/>
          </a:p>
        </p:txBody>
      </p:sp>
      <p:sp>
        <p:nvSpPr>
          <p:cNvPr id="3" name="2 İçerik Yer Tutucusu"/>
          <p:cNvSpPr>
            <a:spLocks noGrp="1"/>
          </p:cNvSpPr>
          <p:nvPr>
            <p:ph sz="half" idx="1"/>
          </p:nvPr>
        </p:nvSpPr>
        <p:spPr>
          <a:xfrm>
            <a:off x="457200" y="1444053"/>
            <a:ext cx="4038600" cy="4525963"/>
          </a:xfrm>
        </p:spPr>
        <p:txBody>
          <a:bodyPr>
            <a:normAutofit/>
          </a:bodyPr>
          <a:lstStyle/>
          <a:p>
            <a:r>
              <a:rPr lang="tr-TR" dirty="0" smtClean="0"/>
              <a:t>Otizm açısından yüksek ya da düşük risk grubunda olan 104 bebeğin 7,14,24,38 ay ve 7 yaş izlemi</a:t>
            </a:r>
          </a:p>
          <a:p>
            <a:r>
              <a:rPr lang="tr-TR" dirty="0" smtClean="0"/>
              <a:t>DEHB ve </a:t>
            </a:r>
            <a:r>
              <a:rPr lang="tr-TR" dirty="0" err="1" smtClean="0"/>
              <a:t>anksiyete</a:t>
            </a:r>
            <a:r>
              <a:rPr lang="tr-TR" dirty="0" smtClean="0"/>
              <a:t> semptomlarının Otizm semptomlarıyla karşılaştırılması.</a:t>
            </a:r>
            <a:endParaRPr lang="tr-TR" dirty="0"/>
          </a:p>
        </p:txBody>
      </p:sp>
      <p:sp>
        <p:nvSpPr>
          <p:cNvPr id="5" name="4 Altbilgi Yer Tutucusu"/>
          <p:cNvSpPr>
            <a:spLocks noGrp="1"/>
          </p:cNvSpPr>
          <p:nvPr>
            <p:ph type="ftr" sz="quarter" idx="11"/>
          </p:nvPr>
        </p:nvSpPr>
        <p:spPr/>
        <p:txBody>
          <a:bodyPr/>
          <a:lstStyle/>
          <a:p>
            <a:r>
              <a:rPr lang="tr-TR" smtClean="0"/>
              <a:t>10.10.2018-BGK</a:t>
            </a:r>
            <a:endParaRPr lang="tr-TR"/>
          </a:p>
        </p:txBody>
      </p:sp>
      <p:pic>
        <p:nvPicPr>
          <p:cNvPr id="6" name="Picture 3"/>
          <p:cNvPicPr>
            <a:picLocks noGrp="1" noChangeAspect="1" noChangeArrowheads="1"/>
          </p:cNvPicPr>
          <p:nvPr>
            <p:ph sz="half" idx="2"/>
          </p:nvPr>
        </p:nvPicPr>
        <p:blipFill>
          <a:blip r:embed="rId2"/>
          <a:srcRect/>
          <a:stretch>
            <a:fillRect/>
          </a:stretch>
        </p:blipFill>
        <p:spPr bwMode="auto">
          <a:xfrm>
            <a:off x="4648200" y="1558341"/>
            <a:ext cx="4038600" cy="4000528"/>
          </a:xfrm>
          <a:prstGeom prst="rect">
            <a:avLst/>
          </a:prstGeom>
          <a:noFill/>
          <a:ln w="9525">
            <a:noFill/>
            <a:miter lim="800000"/>
            <a:headEnd/>
            <a:tailEnd/>
          </a:ln>
          <a:effectLst/>
        </p:spPr>
      </p:pic>
      <p:sp>
        <p:nvSpPr>
          <p:cNvPr id="7" name="6 Metin kutusu"/>
          <p:cNvSpPr txBox="1"/>
          <p:nvPr/>
        </p:nvSpPr>
        <p:spPr>
          <a:xfrm>
            <a:off x="1071538" y="5701745"/>
            <a:ext cx="7215238" cy="584775"/>
          </a:xfrm>
          <a:prstGeom prst="rect">
            <a:avLst/>
          </a:prstGeom>
          <a:noFill/>
        </p:spPr>
        <p:txBody>
          <a:bodyPr wrap="square" rtlCol="0">
            <a:spAutoFit/>
          </a:bodyPr>
          <a:lstStyle/>
          <a:p>
            <a:r>
              <a:rPr lang="tr-TR" sz="3200" b="1" dirty="0" smtClean="0">
                <a:solidFill>
                  <a:srgbClr val="C00000"/>
                </a:solidFill>
              </a:rPr>
              <a:t>Erken müdahale ve koruma mümkün mü?</a:t>
            </a:r>
            <a:endParaRPr lang="tr-TR" sz="32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Nörobiyoloji</a:t>
            </a:r>
            <a:endParaRPr lang="tr-TR" b="1" dirty="0"/>
          </a:p>
        </p:txBody>
      </p:sp>
      <p:pic>
        <p:nvPicPr>
          <p:cNvPr id="1026" name="Picture 2"/>
          <p:cNvPicPr>
            <a:picLocks noGrp="1" noChangeAspect="1" noChangeArrowheads="1"/>
          </p:cNvPicPr>
          <p:nvPr>
            <p:ph idx="1"/>
          </p:nvPr>
        </p:nvPicPr>
        <p:blipFill>
          <a:blip r:embed="rId2"/>
          <a:srcRect/>
          <a:stretch>
            <a:fillRect/>
          </a:stretch>
        </p:blipFill>
        <p:spPr bwMode="auto">
          <a:xfrm>
            <a:off x="1071538" y="1428736"/>
            <a:ext cx="6640013" cy="4786106"/>
          </a:xfrm>
          <a:prstGeom prst="rect">
            <a:avLst/>
          </a:prstGeom>
          <a:noFill/>
          <a:ln w="9525">
            <a:noFill/>
            <a:miter lim="800000"/>
            <a:headEnd/>
            <a:tailEnd/>
          </a:ln>
          <a:effectLst/>
        </p:spPr>
      </p:pic>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572560" cy="1143000"/>
          </a:xfrm>
        </p:spPr>
        <p:txBody>
          <a:bodyPr>
            <a:noAutofit/>
          </a:bodyPr>
          <a:lstStyle/>
          <a:p>
            <a:r>
              <a:rPr lang="tr-TR" b="1" dirty="0" err="1" smtClean="0"/>
              <a:t>DEHB’de</a:t>
            </a:r>
            <a:r>
              <a:rPr lang="tr-TR" b="1" dirty="0" smtClean="0"/>
              <a:t> </a:t>
            </a:r>
            <a:r>
              <a:rPr lang="tr-TR" b="1" dirty="0" smtClean="0"/>
              <a:t>Rolü </a:t>
            </a:r>
            <a:r>
              <a:rPr lang="tr-TR" b="1" dirty="0" smtClean="0"/>
              <a:t>O</a:t>
            </a:r>
            <a:r>
              <a:rPr lang="tr-TR" b="1" dirty="0" smtClean="0"/>
              <a:t>lan </a:t>
            </a:r>
            <a:r>
              <a:rPr lang="tr-TR" b="1" dirty="0" err="1" smtClean="0"/>
              <a:t>K</a:t>
            </a:r>
            <a:r>
              <a:rPr lang="tr-TR" b="1" dirty="0" err="1" smtClean="0"/>
              <a:t>ortikal</a:t>
            </a:r>
            <a:r>
              <a:rPr lang="tr-TR" b="1" dirty="0" smtClean="0"/>
              <a:t> Bölgeler</a:t>
            </a:r>
            <a:endParaRPr lang="tr-TR" b="1" dirty="0"/>
          </a:p>
        </p:txBody>
      </p:sp>
      <p:sp>
        <p:nvSpPr>
          <p:cNvPr id="4" name="3 İçerik Yer Tutucusu"/>
          <p:cNvSpPr>
            <a:spLocks noGrp="1"/>
          </p:cNvSpPr>
          <p:nvPr>
            <p:ph sz="half" idx="2"/>
          </p:nvPr>
        </p:nvSpPr>
        <p:spPr>
          <a:xfrm>
            <a:off x="4500562" y="1831995"/>
            <a:ext cx="4495800" cy="4525963"/>
          </a:xfrm>
        </p:spPr>
        <p:txBody>
          <a:bodyPr>
            <a:normAutofit/>
          </a:bodyPr>
          <a:lstStyle/>
          <a:p>
            <a:r>
              <a:rPr lang="tr-TR" dirty="0" smtClean="0"/>
              <a:t>DLPK…..WM</a:t>
            </a:r>
          </a:p>
          <a:p>
            <a:r>
              <a:rPr lang="tr-TR" dirty="0" smtClean="0"/>
              <a:t>VMPFC…..Karar </a:t>
            </a:r>
            <a:r>
              <a:rPr lang="tr-TR" dirty="0" err="1" smtClean="0"/>
              <a:t>veme</a:t>
            </a:r>
            <a:r>
              <a:rPr lang="tr-TR" dirty="0" smtClean="0"/>
              <a:t>, strateji planlama</a:t>
            </a:r>
          </a:p>
          <a:p>
            <a:r>
              <a:rPr lang="tr-TR" dirty="0" err="1" smtClean="0"/>
              <a:t>Parietal</a:t>
            </a:r>
            <a:r>
              <a:rPr lang="tr-TR" dirty="0" smtClean="0"/>
              <a:t> korteks….dikkatin </a:t>
            </a:r>
            <a:r>
              <a:rPr lang="tr-TR" dirty="0" smtClean="0"/>
              <a:t>oryantasyonu</a:t>
            </a:r>
            <a:endParaRPr lang="tr-TR" dirty="0" smtClean="0"/>
          </a:p>
          <a:p>
            <a:endParaRPr lang="tr-TR" dirty="0" smtClean="0"/>
          </a:p>
          <a:p>
            <a:pPr>
              <a:buNone/>
            </a:pPr>
            <a:r>
              <a:rPr lang="tr-TR" sz="1800" dirty="0" smtClean="0"/>
              <a:t>    </a:t>
            </a:r>
            <a:r>
              <a:rPr lang="tr-TR" sz="1800" dirty="0" err="1" smtClean="0"/>
              <a:t>Faraone</a:t>
            </a:r>
            <a:r>
              <a:rPr lang="tr-TR" sz="1800" dirty="0" smtClean="0"/>
              <a:t>,  </a:t>
            </a:r>
            <a:r>
              <a:rPr lang="tr-TR" sz="1800" i="1" dirty="0" smtClean="0"/>
              <a:t>N</a:t>
            </a:r>
            <a:r>
              <a:rPr lang="en-US" sz="1800" i="1" dirty="0" err="1" smtClean="0"/>
              <a:t>eurosci</a:t>
            </a:r>
            <a:r>
              <a:rPr lang="tr-TR" sz="1800" i="1" dirty="0" smtClean="0"/>
              <a:t> </a:t>
            </a:r>
            <a:r>
              <a:rPr lang="en-US" sz="1800" i="1" dirty="0" err="1" smtClean="0"/>
              <a:t>Biobehav</a:t>
            </a:r>
            <a:r>
              <a:rPr lang="tr-TR" sz="1800" i="1" dirty="0" smtClean="0"/>
              <a:t> </a:t>
            </a:r>
            <a:r>
              <a:rPr lang="en-US" sz="1800" i="1" dirty="0" err="1" smtClean="0"/>
              <a:t>Revi</a:t>
            </a:r>
            <a:r>
              <a:rPr lang="en-US" sz="1800" i="1" dirty="0" smtClean="0"/>
              <a:t> 87 (2018)</a:t>
            </a:r>
            <a:endParaRPr lang="tr-TR" sz="1800" dirty="0"/>
          </a:p>
        </p:txBody>
      </p:sp>
      <p:pic>
        <p:nvPicPr>
          <p:cNvPr id="1026" name="Picture 2"/>
          <p:cNvPicPr>
            <a:picLocks noGrp="1" noChangeAspect="1" noChangeArrowheads="1"/>
          </p:cNvPicPr>
          <p:nvPr>
            <p:ph sz="half" idx="1"/>
          </p:nvPr>
        </p:nvPicPr>
        <p:blipFill>
          <a:blip r:embed="rId2"/>
          <a:srcRect/>
          <a:stretch>
            <a:fillRect/>
          </a:stretch>
        </p:blipFill>
        <p:spPr bwMode="auto">
          <a:xfrm>
            <a:off x="285720" y="1285860"/>
            <a:ext cx="4214842" cy="4714907"/>
          </a:xfrm>
          <a:prstGeom prst="rect">
            <a:avLst/>
          </a:prstGeom>
          <a:noFill/>
          <a:ln w="9525">
            <a:noFill/>
            <a:miter lim="800000"/>
            <a:headEnd/>
            <a:tailEnd/>
          </a:ln>
          <a:effectLst/>
        </p:spPr>
      </p:pic>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down)">
                                      <p:cBhvr>
                                        <p:cTn id="17" dur="500"/>
                                        <p:tgtEl>
                                          <p:spTgt spid="4">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wipe(down)">
                                      <p:cBhvr>
                                        <p:cTn id="20" dur="500"/>
                                        <p:tgtEl>
                                          <p:spTgt spid="4">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wipe(down)">
                                      <p:cBhvr>
                                        <p:cTn id="23" dur="500"/>
                                        <p:tgtEl>
                                          <p:spTgt spid="4">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wipe(down)">
                                      <p:cBhvr>
                                        <p:cTn id="26"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4000" b="1" dirty="0" err="1" smtClean="0"/>
              <a:t>DEHB’de</a:t>
            </a:r>
            <a:r>
              <a:rPr lang="tr-TR" sz="4000" b="1" dirty="0" smtClean="0"/>
              <a:t> </a:t>
            </a:r>
            <a:r>
              <a:rPr lang="tr-TR" sz="4000" b="1" dirty="0" smtClean="0"/>
              <a:t>Rolü </a:t>
            </a:r>
            <a:r>
              <a:rPr lang="tr-TR" sz="4000" b="1" dirty="0" smtClean="0"/>
              <a:t>O</a:t>
            </a:r>
            <a:r>
              <a:rPr lang="tr-TR" sz="4000" b="1" dirty="0" smtClean="0"/>
              <a:t>lan </a:t>
            </a:r>
            <a:r>
              <a:rPr lang="tr-TR" sz="4000" b="1" dirty="0" err="1" smtClean="0"/>
              <a:t>S</a:t>
            </a:r>
            <a:r>
              <a:rPr lang="tr-TR" sz="4000" b="1" dirty="0" err="1" smtClean="0"/>
              <a:t>ubkortikal</a:t>
            </a:r>
            <a:r>
              <a:rPr lang="tr-TR" sz="4000" b="1" dirty="0" smtClean="0"/>
              <a:t> </a:t>
            </a:r>
            <a:r>
              <a:rPr lang="tr-TR" sz="4000" b="1" dirty="0" smtClean="0"/>
              <a:t>Y</a:t>
            </a:r>
            <a:r>
              <a:rPr lang="tr-TR" sz="4000" b="1" dirty="0" smtClean="0"/>
              <a:t>apılar</a:t>
            </a:r>
            <a:r>
              <a:rPr lang="tr-TR" sz="4000" b="1" dirty="0" smtClean="0"/>
              <a:t/>
            </a:r>
            <a:br>
              <a:rPr lang="tr-TR" sz="4000" b="1" dirty="0" smtClean="0"/>
            </a:br>
            <a:r>
              <a:rPr lang="tr-TR" sz="4000" b="1" dirty="0" smtClean="0"/>
              <a:t>(</a:t>
            </a:r>
            <a:r>
              <a:rPr lang="tr-TR" sz="4000" b="1" dirty="0" err="1" smtClean="0"/>
              <a:t>Frontostiatal</a:t>
            </a:r>
            <a:r>
              <a:rPr lang="tr-TR" sz="4000" b="1" dirty="0" smtClean="0"/>
              <a:t> </a:t>
            </a:r>
            <a:r>
              <a:rPr lang="tr-TR" sz="4000" b="1" dirty="0" smtClean="0"/>
              <a:t>D</a:t>
            </a:r>
            <a:r>
              <a:rPr lang="tr-TR" sz="4000" b="1" dirty="0" smtClean="0"/>
              <a:t>öngü</a:t>
            </a:r>
            <a:r>
              <a:rPr lang="tr-TR" sz="4000" b="1" dirty="0" smtClean="0"/>
              <a:t>)</a:t>
            </a:r>
            <a:endParaRPr lang="tr-TR" sz="4000" b="1" dirty="0"/>
          </a:p>
        </p:txBody>
      </p:sp>
      <p:sp>
        <p:nvSpPr>
          <p:cNvPr id="4" name="3 İçerik Yer Tutucusu"/>
          <p:cNvSpPr>
            <a:spLocks noGrp="1"/>
          </p:cNvSpPr>
          <p:nvPr>
            <p:ph sz="half" idx="2"/>
          </p:nvPr>
        </p:nvSpPr>
        <p:spPr>
          <a:xfrm>
            <a:off x="4500562" y="1600200"/>
            <a:ext cx="4500594" cy="4525963"/>
          </a:xfrm>
        </p:spPr>
        <p:txBody>
          <a:bodyPr>
            <a:normAutofit/>
          </a:bodyPr>
          <a:lstStyle/>
          <a:p>
            <a:endParaRPr lang="tr-TR" dirty="0" smtClean="0"/>
          </a:p>
          <a:p>
            <a:r>
              <a:rPr lang="tr-TR" dirty="0" smtClean="0"/>
              <a:t>Yürütücü </a:t>
            </a:r>
            <a:r>
              <a:rPr lang="tr-TR" dirty="0" smtClean="0"/>
              <a:t>kontrolün </a:t>
            </a:r>
            <a:r>
              <a:rPr lang="tr-TR" dirty="0" err="1" smtClean="0"/>
              <a:t>affektif</a:t>
            </a:r>
            <a:r>
              <a:rPr lang="tr-TR" dirty="0" smtClean="0"/>
              <a:t> ve </a:t>
            </a:r>
            <a:r>
              <a:rPr lang="tr-TR" dirty="0" err="1" smtClean="0"/>
              <a:t>kognitif</a:t>
            </a:r>
            <a:r>
              <a:rPr lang="tr-TR" dirty="0" smtClean="0"/>
              <a:t> bileşenleri</a:t>
            </a:r>
          </a:p>
          <a:p>
            <a:pPr>
              <a:buNone/>
            </a:pPr>
            <a:r>
              <a:rPr lang="tr-TR" dirty="0" smtClean="0"/>
              <a:t>     - </a:t>
            </a:r>
            <a:r>
              <a:rPr lang="tr-TR" dirty="0" err="1" smtClean="0"/>
              <a:t>Ventral</a:t>
            </a:r>
            <a:r>
              <a:rPr lang="tr-TR" dirty="0" smtClean="0"/>
              <a:t> ACC</a:t>
            </a:r>
          </a:p>
          <a:p>
            <a:pPr>
              <a:buNone/>
            </a:pPr>
            <a:r>
              <a:rPr lang="tr-TR" dirty="0" smtClean="0"/>
              <a:t>      - </a:t>
            </a:r>
            <a:r>
              <a:rPr lang="tr-TR" dirty="0" err="1" smtClean="0"/>
              <a:t>Dorsal</a:t>
            </a:r>
            <a:r>
              <a:rPr lang="tr-TR" dirty="0" smtClean="0"/>
              <a:t> ACC</a:t>
            </a:r>
          </a:p>
          <a:p>
            <a:r>
              <a:rPr lang="tr-TR" dirty="0" err="1" smtClean="0"/>
              <a:t>BG’lar</a:t>
            </a:r>
            <a:r>
              <a:rPr lang="tr-TR" dirty="0" smtClean="0"/>
              <a:t> (</a:t>
            </a:r>
            <a:r>
              <a:rPr lang="tr-TR" dirty="0" err="1" smtClean="0"/>
              <a:t>Nuc</a:t>
            </a:r>
            <a:r>
              <a:rPr lang="tr-TR" dirty="0" smtClean="0"/>
              <a:t>. </a:t>
            </a:r>
            <a:r>
              <a:rPr lang="tr-TR" dirty="0" err="1" smtClean="0"/>
              <a:t>Acc</a:t>
            </a:r>
            <a:r>
              <a:rPr lang="tr-TR" dirty="0" smtClean="0"/>
              <a:t>.,</a:t>
            </a:r>
            <a:r>
              <a:rPr lang="tr-TR" dirty="0" err="1" smtClean="0"/>
              <a:t>Caudat</a:t>
            </a:r>
            <a:r>
              <a:rPr lang="tr-TR" dirty="0" smtClean="0"/>
              <a:t>, </a:t>
            </a:r>
            <a:r>
              <a:rPr lang="tr-TR" dirty="0" err="1" smtClean="0"/>
              <a:t>Putamen</a:t>
            </a:r>
            <a:endParaRPr lang="tr-TR" dirty="0" smtClean="0"/>
          </a:p>
          <a:p>
            <a:pPr>
              <a:buNone/>
            </a:pPr>
            <a:endParaRPr lang="tr-TR" dirty="0" smtClean="0"/>
          </a:p>
          <a:p>
            <a:pPr>
              <a:buNone/>
            </a:pPr>
            <a:endParaRPr lang="tr-TR" dirty="0" smtClean="0"/>
          </a:p>
          <a:p>
            <a:pPr>
              <a:buNone/>
            </a:pPr>
            <a:endParaRPr lang="tr-TR" dirty="0"/>
          </a:p>
        </p:txBody>
      </p:sp>
      <p:pic>
        <p:nvPicPr>
          <p:cNvPr id="2050" name="Picture 2"/>
          <p:cNvPicPr>
            <a:picLocks noGrp="1" noChangeAspect="1" noChangeArrowheads="1"/>
          </p:cNvPicPr>
          <p:nvPr>
            <p:ph sz="half" idx="1"/>
          </p:nvPr>
        </p:nvPicPr>
        <p:blipFill>
          <a:blip r:embed="rId2"/>
          <a:srcRect/>
          <a:stretch>
            <a:fillRect/>
          </a:stretch>
        </p:blipFill>
        <p:spPr bwMode="auto">
          <a:xfrm>
            <a:off x="428596" y="1643050"/>
            <a:ext cx="3929090" cy="4143404"/>
          </a:xfrm>
          <a:prstGeom prst="rect">
            <a:avLst/>
          </a:prstGeom>
          <a:noFill/>
          <a:ln w="9525">
            <a:noFill/>
            <a:miter lim="800000"/>
            <a:headEnd/>
            <a:tailEnd/>
          </a:ln>
          <a:effectLst/>
        </p:spPr>
      </p:pic>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ipe(down)">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wipe(down)">
                                      <p:cBhvr>
                                        <p:cTn id="20" dur="500"/>
                                        <p:tgtEl>
                                          <p:spTgt spid="4">
                                            <p:txEl>
                                              <p:pRg st="2" end="2"/>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wipe(down)">
                                      <p:cBhvr>
                                        <p:cTn id="23" dur="500"/>
                                        <p:tgtEl>
                                          <p:spTgt spid="4">
                                            <p:txEl>
                                              <p:pRg st="3" end="3"/>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wipe(down)">
                                      <p:cBhvr>
                                        <p:cTn id="26"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1143000"/>
          </a:xfrm>
        </p:spPr>
        <p:txBody>
          <a:bodyPr>
            <a:noAutofit/>
          </a:bodyPr>
          <a:lstStyle/>
          <a:p>
            <a:r>
              <a:rPr lang="tr-TR" sz="3600" b="1" dirty="0" smtClean="0"/>
              <a:t>“</a:t>
            </a:r>
            <a:r>
              <a:rPr lang="tr-TR" sz="3600" b="1" dirty="0" err="1" smtClean="0"/>
              <a:t>Executive</a:t>
            </a:r>
            <a:r>
              <a:rPr lang="tr-TR" sz="3600" b="1" dirty="0" smtClean="0"/>
              <a:t> </a:t>
            </a:r>
            <a:r>
              <a:rPr lang="tr-TR" sz="3600" b="1" dirty="0" err="1" smtClean="0"/>
              <a:t>Control</a:t>
            </a:r>
            <a:r>
              <a:rPr lang="tr-TR" sz="3600" b="1" dirty="0" smtClean="0"/>
              <a:t>” ve </a:t>
            </a:r>
            <a:r>
              <a:rPr lang="tr-TR" sz="3600" b="1" dirty="0" smtClean="0"/>
              <a:t>“</a:t>
            </a:r>
            <a:r>
              <a:rPr lang="tr-TR" sz="3600" b="1" dirty="0" err="1" smtClean="0"/>
              <a:t>C</a:t>
            </a:r>
            <a:r>
              <a:rPr lang="tr-TR" sz="3600" b="1" dirty="0" err="1" smtClean="0"/>
              <a:t>ortico</a:t>
            </a:r>
            <a:r>
              <a:rPr lang="tr-TR" sz="3600" b="1" dirty="0" smtClean="0"/>
              <a:t>-</a:t>
            </a:r>
            <a:r>
              <a:rPr lang="tr-TR" sz="3600" b="1" dirty="0" err="1" smtClean="0"/>
              <a:t>cerebellar</a:t>
            </a:r>
            <a:r>
              <a:rPr lang="tr-TR" sz="3600" b="1" dirty="0" smtClean="0"/>
              <a:t>” </a:t>
            </a:r>
            <a:r>
              <a:rPr lang="tr-TR" sz="3600" b="1" dirty="0" smtClean="0"/>
              <a:t>Ağlar</a:t>
            </a:r>
            <a:endParaRPr lang="tr-TR" sz="3600" b="1" dirty="0"/>
          </a:p>
        </p:txBody>
      </p:sp>
      <p:sp>
        <p:nvSpPr>
          <p:cNvPr id="4" name="3 İçerik Yer Tutucusu"/>
          <p:cNvSpPr>
            <a:spLocks noGrp="1"/>
          </p:cNvSpPr>
          <p:nvPr>
            <p:ph sz="half" idx="2"/>
          </p:nvPr>
        </p:nvSpPr>
        <p:spPr/>
        <p:txBody>
          <a:bodyPr>
            <a:normAutofit fontScale="92500" lnSpcReduction="10000"/>
          </a:bodyPr>
          <a:lstStyle/>
          <a:p>
            <a:r>
              <a:rPr lang="tr-TR" dirty="0" smtClean="0"/>
              <a:t>Bu ağlar “yönetici işlevleri” koordine eder. (planlama, amaca yönelik davranış, </a:t>
            </a:r>
            <a:r>
              <a:rPr lang="tr-TR" dirty="0" err="1" smtClean="0"/>
              <a:t>ketleme</a:t>
            </a:r>
            <a:r>
              <a:rPr lang="tr-TR" dirty="0" smtClean="0"/>
              <a:t>, WM, bağlama adaptasyonda esneklik)</a:t>
            </a:r>
          </a:p>
          <a:p>
            <a:r>
              <a:rPr lang="tr-TR" dirty="0" err="1" smtClean="0"/>
              <a:t>DEHB’li</a:t>
            </a:r>
            <a:r>
              <a:rPr lang="tr-TR" dirty="0" smtClean="0"/>
              <a:t> bireylerde, kontrollere göre bu ağların aktivasyonu düşük ve </a:t>
            </a:r>
            <a:r>
              <a:rPr lang="tr-TR" dirty="0" err="1" smtClean="0"/>
              <a:t>internal</a:t>
            </a:r>
            <a:r>
              <a:rPr lang="tr-TR" dirty="0" smtClean="0"/>
              <a:t> işlevsel bağlantıları daha azdır.</a:t>
            </a:r>
            <a:endParaRPr lang="tr-TR" dirty="0"/>
          </a:p>
        </p:txBody>
      </p:sp>
      <p:pic>
        <p:nvPicPr>
          <p:cNvPr id="4098" name="Picture 2"/>
          <p:cNvPicPr>
            <a:picLocks noGrp="1" noChangeAspect="1" noChangeArrowheads="1"/>
          </p:cNvPicPr>
          <p:nvPr>
            <p:ph sz="half" idx="1"/>
          </p:nvPr>
        </p:nvPicPr>
        <p:blipFill>
          <a:blip r:embed="rId2"/>
          <a:srcRect l="1887" t="7812"/>
          <a:stretch>
            <a:fillRect/>
          </a:stretch>
        </p:blipFill>
        <p:spPr bwMode="auto">
          <a:xfrm>
            <a:off x="454024" y="1714488"/>
            <a:ext cx="3903662" cy="4429156"/>
          </a:xfrm>
          <a:prstGeom prst="rect">
            <a:avLst/>
          </a:prstGeom>
          <a:noFill/>
          <a:ln w="9525">
            <a:noFill/>
            <a:miter lim="800000"/>
            <a:headEnd/>
            <a:tailEnd/>
          </a:ln>
          <a:effectLst/>
        </p:spPr>
      </p:pic>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wipe(down)">
                                      <p:cBhvr>
                                        <p:cTn id="12" dur="5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dow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wipe(down)">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err="1" smtClean="0"/>
              <a:t>DEHB’de</a:t>
            </a:r>
            <a:r>
              <a:rPr lang="tr-TR" b="1" dirty="0" smtClean="0"/>
              <a:t> ödül yanıtları anormaldir.</a:t>
            </a:r>
            <a:endParaRPr lang="tr-TR" b="1" dirty="0"/>
          </a:p>
        </p:txBody>
      </p:sp>
      <p:sp>
        <p:nvSpPr>
          <p:cNvPr id="4" name="3 İçerik Yer Tutucusu"/>
          <p:cNvSpPr>
            <a:spLocks noGrp="1"/>
          </p:cNvSpPr>
          <p:nvPr>
            <p:ph sz="half" idx="2"/>
          </p:nvPr>
        </p:nvSpPr>
        <p:spPr>
          <a:xfrm>
            <a:off x="4500562" y="1600200"/>
            <a:ext cx="4357718" cy="4757758"/>
          </a:xfrm>
        </p:spPr>
        <p:txBody>
          <a:bodyPr>
            <a:noAutofit/>
          </a:bodyPr>
          <a:lstStyle/>
          <a:p>
            <a:endParaRPr lang="tr-TR" sz="2000" dirty="0" smtClean="0"/>
          </a:p>
          <a:p>
            <a:r>
              <a:rPr lang="tr-TR" sz="2000" dirty="0" smtClean="0"/>
              <a:t>Beynin </a:t>
            </a:r>
            <a:r>
              <a:rPr lang="tr-TR" sz="2000" dirty="0" smtClean="0"/>
              <a:t>merkezinde yer alan VMPFC, OFC ve </a:t>
            </a:r>
            <a:r>
              <a:rPr lang="tr-TR" sz="2000" dirty="0" err="1" smtClean="0"/>
              <a:t>ventral</a:t>
            </a:r>
            <a:r>
              <a:rPr lang="tr-TR" sz="2000" dirty="0" smtClean="0"/>
              <a:t> </a:t>
            </a:r>
            <a:r>
              <a:rPr lang="tr-TR" sz="2000" dirty="0" err="1" smtClean="0"/>
              <a:t>striatum</a:t>
            </a:r>
            <a:r>
              <a:rPr lang="tr-TR" sz="2000" dirty="0" smtClean="0"/>
              <a:t>  ödül beklentisi ve ödül alma ile ilgilidir. </a:t>
            </a:r>
          </a:p>
          <a:p>
            <a:pPr>
              <a:buNone/>
            </a:pPr>
            <a:r>
              <a:rPr lang="tr-TR" sz="2000" dirty="0" smtClean="0"/>
              <a:t>       </a:t>
            </a:r>
            <a:r>
              <a:rPr lang="tr-TR" sz="2000" dirty="0" err="1" smtClean="0"/>
              <a:t>DEHB’de</a:t>
            </a:r>
            <a:endParaRPr lang="tr-TR" sz="2000" dirty="0" smtClean="0"/>
          </a:p>
          <a:p>
            <a:r>
              <a:rPr lang="tr-TR" sz="2000" b="1" dirty="0" smtClean="0"/>
              <a:t>*</a:t>
            </a:r>
            <a:r>
              <a:rPr lang="tr-TR" sz="2000" dirty="0" smtClean="0"/>
              <a:t> gelecekteki ödüllere ilişkin, değişmiş özellikler ya da değer azalması</a:t>
            </a:r>
          </a:p>
          <a:p>
            <a:r>
              <a:rPr lang="tr-TR" sz="2000" b="1" dirty="0" smtClean="0"/>
              <a:t>*</a:t>
            </a:r>
            <a:r>
              <a:rPr lang="tr-TR" sz="2000" dirty="0" smtClean="0"/>
              <a:t> gecikmeden kaçma </a:t>
            </a:r>
            <a:r>
              <a:rPr lang="tr-TR" sz="2000" dirty="0" err="1" smtClean="0"/>
              <a:t>primer</a:t>
            </a:r>
            <a:r>
              <a:rPr lang="tr-TR" sz="2000" dirty="0" smtClean="0"/>
              <a:t> motivasyon (gecikme ipuçları ya da cezanın ortaya çıkardığı negatif </a:t>
            </a:r>
            <a:r>
              <a:rPr lang="tr-TR" sz="2000" dirty="0" err="1" smtClean="0"/>
              <a:t>affektif</a:t>
            </a:r>
            <a:r>
              <a:rPr lang="tr-TR" sz="2000" dirty="0" smtClean="0"/>
              <a:t> durum (</a:t>
            </a:r>
            <a:r>
              <a:rPr lang="tr-TR" sz="2000" dirty="0" err="1" smtClean="0"/>
              <a:t>delay</a:t>
            </a:r>
            <a:r>
              <a:rPr lang="tr-TR" sz="2000" dirty="0" smtClean="0"/>
              <a:t> </a:t>
            </a:r>
            <a:r>
              <a:rPr lang="tr-TR" sz="2000" dirty="0" err="1" smtClean="0"/>
              <a:t>aversion</a:t>
            </a:r>
            <a:r>
              <a:rPr lang="tr-TR" sz="2000" dirty="0" smtClean="0"/>
              <a:t>)</a:t>
            </a:r>
          </a:p>
        </p:txBody>
      </p:sp>
      <p:pic>
        <p:nvPicPr>
          <p:cNvPr id="5122" name="Picture 2"/>
          <p:cNvPicPr>
            <a:picLocks noGrp="1" noChangeAspect="1" noChangeArrowheads="1"/>
          </p:cNvPicPr>
          <p:nvPr>
            <p:ph sz="half" idx="1"/>
          </p:nvPr>
        </p:nvPicPr>
        <p:blipFill>
          <a:blip r:embed="rId2"/>
          <a:srcRect t="6250"/>
          <a:stretch>
            <a:fillRect/>
          </a:stretch>
        </p:blipFill>
        <p:spPr bwMode="auto">
          <a:xfrm>
            <a:off x="500034" y="1785926"/>
            <a:ext cx="3929089" cy="4286280"/>
          </a:xfrm>
          <a:prstGeom prst="rect">
            <a:avLst/>
          </a:prstGeom>
          <a:noFill/>
          <a:ln w="9525">
            <a:noFill/>
            <a:miter lim="800000"/>
            <a:headEnd/>
            <a:tailEnd/>
          </a:ln>
          <a:effectLst/>
        </p:spPr>
      </p:pic>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wipe(down)">
                                      <p:cBhvr>
                                        <p:cTn id="12" dur="500"/>
                                        <p:tgtEl>
                                          <p:spTgt spid="51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wipe(down)">
                                      <p:cBhvr>
                                        <p:cTn id="20" dur="500"/>
                                        <p:tgtEl>
                                          <p:spTgt spid="4">
                                            <p:txEl>
                                              <p:pRg st="2" end="2"/>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wipe(down)">
                                      <p:cBhvr>
                                        <p:cTn id="23" dur="500"/>
                                        <p:tgtEl>
                                          <p:spTgt spid="4">
                                            <p:txEl>
                                              <p:pRg st="3" end="3"/>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wipe(down)">
                                      <p:cBhvr>
                                        <p:cTn id="26"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a:t>
            </a:r>
            <a:r>
              <a:rPr lang="tr-TR" b="1" dirty="0" err="1" smtClean="0"/>
              <a:t>Alerting</a:t>
            </a:r>
            <a:r>
              <a:rPr lang="tr-TR" b="1" dirty="0" smtClean="0"/>
              <a:t> network”</a:t>
            </a:r>
            <a:endParaRPr lang="tr-TR" b="1" dirty="0"/>
          </a:p>
        </p:txBody>
      </p:sp>
      <p:sp>
        <p:nvSpPr>
          <p:cNvPr id="4" name="3 İçerik Yer Tutucusu"/>
          <p:cNvSpPr>
            <a:spLocks noGrp="1"/>
          </p:cNvSpPr>
          <p:nvPr>
            <p:ph sz="half" idx="2"/>
          </p:nvPr>
        </p:nvSpPr>
        <p:spPr/>
        <p:txBody>
          <a:bodyPr>
            <a:normAutofit lnSpcReduction="10000"/>
          </a:bodyPr>
          <a:lstStyle/>
          <a:p>
            <a:r>
              <a:rPr lang="tr-TR" dirty="0" err="1" smtClean="0"/>
              <a:t>DEHB’de</a:t>
            </a:r>
            <a:r>
              <a:rPr lang="tr-TR" dirty="0" smtClean="0"/>
              <a:t> “</a:t>
            </a:r>
            <a:r>
              <a:rPr lang="en-US" dirty="0" smtClean="0"/>
              <a:t>alerting</a:t>
            </a:r>
            <a:r>
              <a:rPr lang="tr-TR" dirty="0" smtClean="0"/>
              <a:t>” uyanıklık</a:t>
            </a:r>
            <a:r>
              <a:rPr lang="en-US" dirty="0" smtClean="0"/>
              <a:t> </a:t>
            </a:r>
            <a:r>
              <a:rPr lang="tr-TR" dirty="0" smtClean="0"/>
              <a:t>ağı bozulmuştur.</a:t>
            </a:r>
          </a:p>
          <a:p>
            <a:r>
              <a:rPr lang="tr-TR" dirty="0" err="1" smtClean="0"/>
              <a:t>Frontal</a:t>
            </a:r>
            <a:r>
              <a:rPr lang="tr-TR" dirty="0" smtClean="0"/>
              <a:t>, </a:t>
            </a:r>
            <a:r>
              <a:rPr lang="tr-TR" dirty="0" err="1" smtClean="0"/>
              <a:t>parietal</a:t>
            </a:r>
            <a:r>
              <a:rPr lang="tr-TR" dirty="0" smtClean="0"/>
              <a:t> </a:t>
            </a:r>
            <a:r>
              <a:rPr lang="tr-TR" dirty="0" err="1" smtClean="0"/>
              <a:t>kortikal</a:t>
            </a:r>
            <a:r>
              <a:rPr lang="tr-TR" dirty="0" smtClean="0"/>
              <a:t> bölgeler ve </a:t>
            </a:r>
            <a:r>
              <a:rPr lang="tr-TR" dirty="0" err="1" smtClean="0"/>
              <a:t>talamus</a:t>
            </a:r>
            <a:r>
              <a:rPr lang="tr-TR" dirty="0" smtClean="0"/>
              <a:t> </a:t>
            </a:r>
          </a:p>
          <a:p>
            <a:r>
              <a:rPr lang="tr-TR" dirty="0" smtClean="0"/>
              <a:t>Bu ağdaki yoğun etkileşim dikkat ile ilgili işlevselliği destekler ve </a:t>
            </a:r>
            <a:r>
              <a:rPr lang="tr-TR" dirty="0" err="1" smtClean="0"/>
              <a:t>DEHB’li</a:t>
            </a:r>
            <a:r>
              <a:rPr lang="tr-TR" dirty="0" smtClean="0"/>
              <a:t> bireylerde kontrollerden daha zayıftır. </a:t>
            </a:r>
            <a:endParaRPr lang="tr-TR" dirty="0"/>
          </a:p>
        </p:txBody>
      </p:sp>
      <p:pic>
        <p:nvPicPr>
          <p:cNvPr id="6146" name="Picture 2"/>
          <p:cNvPicPr>
            <a:picLocks noGrp="1" noChangeAspect="1" noChangeArrowheads="1"/>
          </p:cNvPicPr>
          <p:nvPr>
            <p:ph sz="half" idx="1"/>
          </p:nvPr>
        </p:nvPicPr>
        <p:blipFill>
          <a:blip r:embed="rId2"/>
          <a:srcRect l="3774" t="7936" b="7937"/>
          <a:stretch>
            <a:fillRect/>
          </a:stretch>
        </p:blipFill>
        <p:spPr bwMode="auto">
          <a:xfrm>
            <a:off x="571472" y="1703282"/>
            <a:ext cx="3929090" cy="4083172"/>
          </a:xfrm>
          <a:prstGeom prst="rect">
            <a:avLst/>
          </a:prstGeom>
          <a:noFill/>
          <a:ln w="9525">
            <a:noFill/>
            <a:miter lim="800000"/>
            <a:headEnd/>
            <a:tailEnd/>
          </a:ln>
          <a:effectLst/>
        </p:spPr>
      </p:pic>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wipe(down)">
                                      <p:cBhvr>
                                        <p:cTn id="12" dur="500"/>
                                        <p:tgtEl>
                                          <p:spTgt spid="614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dow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wipe(down)">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down)">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42852"/>
            <a:ext cx="8229600" cy="1274786"/>
          </a:xfrm>
        </p:spPr>
        <p:txBody>
          <a:bodyPr>
            <a:normAutofit fontScale="90000"/>
          </a:bodyPr>
          <a:lstStyle/>
          <a:p>
            <a:r>
              <a:rPr lang="tr-TR" sz="4000" b="1" dirty="0" smtClean="0"/>
              <a:t/>
            </a:r>
            <a:br>
              <a:rPr lang="tr-TR" sz="4000" b="1" dirty="0" smtClean="0"/>
            </a:br>
            <a:r>
              <a:rPr lang="tr-TR" sz="4000" b="1" dirty="0" err="1" smtClean="0"/>
              <a:t>Default</a:t>
            </a:r>
            <a:r>
              <a:rPr lang="tr-TR" sz="4000" b="1" dirty="0" smtClean="0"/>
              <a:t>-</a:t>
            </a:r>
            <a:r>
              <a:rPr lang="tr-TR" sz="4000" b="1" dirty="0" err="1" smtClean="0"/>
              <a:t>mode</a:t>
            </a:r>
            <a:r>
              <a:rPr lang="tr-TR" sz="4000" b="1" dirty="0" smtClean="0"/>
              <a:t> network </a:t>
            </a:r>
            <a:br>
              <a:rPr lang="tr-TR" sz="4000" b="1" dirty="0" smtClean="0"/>
            </a:br>
            <a:r>
              <a:rPr lang="tr-TR" sz="4000" b="1" dirty="0" err="1" smtClean="0"/>
              <a:t>İntroseptif</a:t>
            </a:r>
            <a:r>
              <a:rPr lang="tr-TR" sz="4000" b="1" dirty="0" smtClean="0"/>
              <a:t> düşünme ve  öz-</a:t>
            </a:r>
            <a:r>
              <a:rPr lang="tr-TR" sz="4000" b="1" dirty="0" err="1" smtClean="0"/>
              <a:t>farkındalık</a:t>
            </a:r>
            <a:r>
              <a:rPr lang="tr-TR" sz="4000" b="1" dirty="0" smtClean="0"/>
              <a:t> </a:t>
            </a:r>
            <a:r>
              <a:rPr lang="tr-TR" dirty="0" smtClean="0"/>
              <a:t/>
            </a:r>
            <a:br>
              <a:rPr lang="tr-TR" dirty="0" smtClean="0"/>
            </a:br>
            <a:endParaRPr lang="tr-TR" dirty="0"/>
          </a:p>
        </p:txBody>
      </p:sp>
      <p:sp>
        <p:nvSpPr>
          <p:cNvPr id="4" name="3 İçerik Yer Tutucusu"/>
          <p:cNvSpPr>
            <a:spLocks noGrp="1"/>
          </p:cNvSpPr>
          <p:nvPr>
            <p:ph sz="half" idx="2"/>
          </p:nvPr>
        </p:nvSpPr>
        <p:spPr>
          <a:xfrm>
            <a:off x="4648200" y="1600200"/>
            <a:ext cx="4495800" cy="4525963"/>
          </a:xfrm>
        </p:spPr>
        <p:txBody>
          <a:bodyPr>
            <a:normAutofit fontScale="92500" lnSpcReduction="10000"/>
          </a:bodyPr>
          <a:lstStyle/>
          <a:p>
            <a:r>
              <a:rPr lang="tr-TR" dirty="0" smtClean="0"/>
              <a:t>Orta hat yapıları; </a:t>
            </a:r>
            <a:endParaRPr lang="tr-TR" dirty="0" smtClean="0"/>
          </a:p>
          <a:p>
            <a:r>
              <a:rPr lang="tr-TR" dirty="0" err="1" smtClean="0"/>
              <a:t>medial</a:t>
            </a:r>
            <a:r>
              <a:rPr lang="tr-TR" dirty="0" smtClean="0"/>
              <a:t> </a:t>
            </a:r>
            <a:r>
              <a:rPr lang="tr-TR" dirty="0" smtClean="0"/>
              <a:t>PFC, post. </a:t>
            </a:r>
            <a:r>
              <a:rPr lang="tr-TR" dirty="0" err="1" smtClean="0"/>
              <a:t>Singulat</a:t>
            </a:r>
            <a:r>
              <a:rPr lang="tr-TR" dirty="0" smtClean="0"/>
              <a:t>/</a:t>
            </a:r>
            <a:r>
              <a:rPr lang="tr-TR" dirty="0" err="1" smtClean="0"/>
              <a:t>precuneus</a:t>
            </a:r>
            <a:r>
              <a:rPr lang="tr-TR" dirty="0" smtClean="0"/>
              <a:t>)</a:t>
            </a:r>
          </a:p>
          <a:p>
            <a:r>
              <a:rPr lang="tr-TR" dirty="0" smtClean="0"/>
              <a:t>* </a:t>
            </a:r>
            <a:r>
              <a:rPr lang="tr-TR" dirty="0" err="1" smtClean="0"/>
              <a:t>Dinlenimde</a:t>
            </a:r>
            <a:r>
              <a:rPr lang="tr-TR" dirty="0" smtClean="0"/>
              <a:t> </a:t>
            </a:r>
            <a:r>
              <a:rPr lang="tr-TR" dirty="0" err="1" smtClean="0"/>
              <a:t>konnektivitede</a:t>
            </a:r>
            <a:r>
              <a:rPr lang="tr-TR" dirty="0" smtClean="0"/>
              <a:t> azalma</a:t>
            </a:r>
          </a:p>
          <a:p>
            <a:r>
              <a:rPr lang="tr-TR" dirty="0" smtClean="0"/>
              <a:t>*Göreve geçişte etkinliğin sürmesi</a:t>
            </a:r>
          </a:p>
          <a:p>
            <a:r>
              <a:rPr lang="tr-TR" dirty="0" smtClean="0"/>
              <a:t>Sonuç: Görev başarımında birey içi değişkenlik ve aralıklı hata </a:t>
            </a:r>
          </a:p>
          <a:p>
            <a:pPr>
              <a:buNone/>
            </a:pPr>
            <a:r>
              <a:rPr lang="tr-TR" dirty="0" smtClean="0"/>
              <a:t>    (</a:t>
            </a:r>
            <a:r>
              <a:rPr lang="tr-TR" dirty="0" err="1" smtClean="0"/>
              <a:t>attentional</a:t>
            </a:r>
            <a:r>
              <a:rPr lang="tr-TR" dirty="0" smtClean="0"/>
              <a:t> </a:t>
            </a:r>
            <a:r>
              <a:rPr lang="tr-TR" dirty="0" err="1" smtClean="0"/>
              <a:t>lapses</a:t>
            </a:r>
            <a:r>
              <a:rPr lang="tr-TR" dirty="0" smtClean="0"/>
              <a:t>) </a:t>
            </a:r>
          </a:p>
          <a:p>
            <a:pPr>
              <a:buNone/>
            </a:pPr>
            <a:endParaRPr lang="tr-TR" dirty="0"/>
          </a:p>
        </p:txBody>
      </p:sp>
      <p:pic>
        <p:nvPicPr>
          <p:cNvPr id="7170" name="Picture 2"/>
          <p:cNvPicPr>
            <a:picLocks noGrp="1" noChangeAspect="1" noChangeArrowheads="1"/>
          </p:cNvPicPr>
          <p:nvPr>
            <p:ph sz="half" idx="1"/>
          </p:nvPr>
        </p:nvPicPr>
        <p:blipFill>
          <a:blip r:embed="rId2"/>
          <a:srcRect t="5128"/>
          <a:stretch>
            <a:fillRect/>
          </a:stretch>
        </p:blipFill>
        <p:spPr bwMode="auto">
          <a:xfrm>
            <a:off x="0" y="1365955"/>
            <a:ext cx="2968342" cy="2848863"/>
          </a:xfrm>
          <a:prstGeom prst="rect">
            <a:avLst/>
          </a:prstGeom>
          <a:noFill/>
          <a:ln w="9525">
            <a:noFill/>
            <a:miter lim="800000"/>
            <a:headEnd/>
            <a:tailEnd/>
          </a:ln>
          <a:effectLst/>
        </p:spPr>
      </p:pic>
      <p:pic>
        <p:nvPicPr>
          <p:cNvPr id="6" name="Picture 2"/>
          <p:cNvPicPr>
            <a:picLocks noChangeAspect="1" noChangeArrowheads="1"/>
          </p:cNvPicPr>
          <p:nvPr/>
        </p:nvPicPr>
        <p:blipFill>
          <a:blip r:embed="rId3"/>
          <a:srcRect/>
          <a:stretch>
            <a:fillRect/>
          </a:stretch>
        </p:blipFill>
        <p:spPr bwMode="auto">
          <a:xfrm>
            <a:off x="1840212" y="3714752"/>
            <a:ext cx="2860362" cy="2786067"/>
          </a:xfrm>
          <a:prstGeom prst="rect">
            <a:avLst/>
          </a:prstGeom>
          <a:noFill/>
          <a:ln w="9525">
            <a:noFill/>
            <a:miter lim="800000"/>
            <a:headEnd/>
            <a:tailEnd/>
          </a:ln>
          <a:effectLst/>
        </p:spPr>
      </p:pic>
      <p:sp>
        <p:nvSpPr>
          <p:cNvPr id="7" name="6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wipe(down)">
                                      <p:cBhvr>
                                        <p:cTn id="12" dur="500"/>
                                        <p:tgtEl>
                                          <p:spTgt spid="717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down)">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wipe(down)">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wipe(down)">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wipe(down)">
                                      <p:cBhvr>
                                        <p:cTn id="37" dur="500"/>
                                        <p:tgtEl>
                                          <p:spTgt spid="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wipe(down)">
                                      <p:cBhvr>
                                        <p:cTn id="42" dur="500"/>
                                        <p:tgtEl>
                                          <p:spTgt spid="4">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animEffect transition="in" filter="wipe(down)">
                                      <p:cBhvr>
                                        <p:cTn id="4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1143000"/>
          </a:xfrm>
        </p:spPr>
        <p:txBody>
          <a:bodyPr>
            <a:normAutofit fontScale="90000"/>
          </a:bodyPr>
          <a:lstStyle/>
          <a:p>
            <a:r>
              <a:rPr lang="tr-TR" sz="3200" b="1" dirty="0" err="1" smtClean="0"/>
              <a:t>fMRI</a:t>
            </a:r>
            <a:r>
              <a:rPr lang="tr-TR" sz="3200" b="1" dirty="0" smtClean="0"/>
              <a:t> verilerinin </a:t>
            </a:r>
            <a:r>
              <a:rPr lang="tr-TR" sz="3200" b="1" dirty="0" smtClean="0"/>
              <a:t>Meta-analizi</a:t>
            </a:r>
            <a:r>
              <a:rPr lang="tr-TR" sz="3200" b="1" dirty="0" smtClean="0"/>
              <a:t>: </a:t>
            </a:r>
            <a:r>
              <a:rPr lang="tr-TR" sz="3200" b="1" u="sng" dirty="0" err="1" smtClean="0"/>
              <a:t>Kognisyon</a:t>
            </a:r>
            <a:r>
              <a:rPr lang="tr-TR" sz="3200" b="1" dirty="0" smtClean="0"/>
              <a:t>, </a:t>
            </a:r>
            <a:r>
              <a:rPr lang="tr-TR" sz="3200" b="1" u="sng" dirty="0" err="1" smtClean="0"/>
              <a:t>emosyon</a:t>
            </a:r>
            <a:r>
              <a:rPr lang="tr-TR" sz="3200" b="1" dirty="0" smtClean="0"/>
              <a:t> ve </a:t>
            </a:r>
            <a:r>
              <a:rPr lang="tr-TR" sz="3200" b="1" u="sng" dirty="0" smtClean="0"/>
              <a:t>motivasyon</a:t>
            </a:r>
            <a:r>
              <a:rPr lang="tr-TR" sz="3200" b="1" dirty="0" smtClean="0"/>
              <a:t>la ilgili yaygın ve </a:t>
            </a:r>
            <a:r>
              <a:rPr lang="tr-TR" sz="3200" b="1" dirty="0" err="1" smtClean="0"/>
              <a:t>multisistemik</a:t>
            </a:r>
            <a:r>
              <a:rPr lang="tr-TR" sz="3200" b="1" dirty="0" smtClean="0"/>
              <a:t> bozulmalar</a:t>
            </a:r>
            <a:endParaRPr lang="tr-TR" sz="3200" b="1" dirty="0"/>
          </a:p>
        </p:txBody>
      </p:sp>
      <p:pic>
        <p:nvPicPr>
          <p:cNvPr id="6146" name="Picture 2"/>
          <p:cNvPicPr>
            <a:picLocks noGrp="1" noChangeAspect="1" noChangeArrowheads="1"/>
          </p:cNvPicPr>
          <p:nvPr>
            <p:ph idx="1"/>
          </p:nvPr>
        </p:nvPicPr>
        <p:blipFill>
          <a:blip r:embed="rId2"/>
          <a:srcRect/>
          <a:stretch>
            <a:fillRect/>
          </a:stretch>
        </p:blipFill>
        <p:spPr bwMode="auto">
          <a:xfrm>
            <a:off x="0" y="1428736"/>
            <a:ext cx="9144000" cy="4929222"/>
          </a:xfrm>
          <a:prstGeom prst="rect">
            <a:avLst/>
          </a:prstGeom>
          <a:noFill/>
          <a:ln w="9525">
            <a:noFill/>
            <a:miter lim="800000"/>
            <a:headEnd/>
            <a:tailEnd/>
          </a:ln>
          <a:effectLst/>
        </p:spPr>
      </p:pic>
      <p:sp>
        <p:nvSpPr>
          <p:cNvPr id="5" name="4 Metin kutusu"/>
          <p:cNvSpPr txBox="1"/>
          <p:nvPr/>
        </p:nvSpPr>
        <p:spPr>
          <a:xfrm>
            <a:off x="6643702" y="6357958"/>
            <a:ext cx="2214579" cy="369332"/>
          </a:xfrm>
          <a:prstGeom prst="rect">
            <a:avLst/>
          </a:prstGeom>
          <a:noFill/>
        </p:spPr>
        <p:txBody>
          <a:bodyPr wrap="square" rtlCol="0">
            <a:spAutoFit/>
          </a:bodyPr>
          <a:lstStyle/>
          <a:p>
            <a:r>
              <a:rPr lang="tr-TR" dirty="0" err="1" smtClean="0"/>
              <a:t>Rubia</a:t>
            </a:r>
            <a:r>
              <a:rPr lang="tr-TR" dirty="0" smtClean="0"/>
              <a:t>, 2018</a:t>
            </a:r>
            <a:endParaRPr lang="tr-TR" dirty="0"/>
          </a:p>
        </p:txBody>
      </p:sp>
      <p:sp>
        <p:nvSpPr>
          <p:cNvPr id="6" name="5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wipe(down)">
                                      <p:cBhvr>
                                        <p:cTn id="12"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Placeholder 2"/>
          <p:cNvSpPr txBox="1">
            <a:spLocks/>
          </p:cNvSpPr>
          <p:nvPr/>
        </p:nvSpPr>
        <p:spPr bwMode="auto">
          <a:xfrm>
            <a:off x="0" y="6000768"/>
            <a:ext cx="9144000" cy="857232"/>
          </a:xfrm>
          <a:prstGeom prst="rect">
            <a:avLst/>
          </a:prstGeom>
          <a:noFill/>
          <a:ln w="9525">
            <a:noFill/>
            <a:miter lim="800000"/>
            <a:headEnd/>
            <a:tailEnd/>
          </a:ln>
        </p:spPr>
        <p:txBody>
          <a:bodyPr lIns="228600" tIns="0" rIns="228600" bIns="0"/>
          <a:lstStyle/>
          <a:p>
            <a:pPr eaLnBrk="1" hangingPunct="1"/>
            <a:r>
              <a:rPr lang="en-US" sz="1600" dirty="0" smtClean="0"/>
              <a:t>Brain </a:t>
            </a:r>
            <a:r>
              <a:rPr lang="en-US" sz="1600" dirty="0"/>
              <a:t>differences between persistent and remitted attention deficit hyperactivity disorder</a:t>
            </a:r>
          </a:p>
          <a:p>
            <a:pPr eaLnBrk="1" hangingPunct="1"/>
            <a:r>
              <a:rPr lang="tr-TR" sz="1600" dirty="0" err="1" smtClean="0"/>
              <a:t>Mattfeld</a:t>
            </a:r>
            <a:r>
              <a:rPr lang="tr-TR" sz="1600" dirty="0" smtClean="0"/>
              <a:t> ve ark. </a:t>
            </a:r>
            <a:r>
              <a:rPr lang="en-US" sz="1600" dirty="0" smtClean="0"/>
              <a:t>Brain</a:t>
            </a:r>
            <a:r>
              <a:rPr lang="en-US" sz="1600" dirty="0"/>
              <a:t>. </a:t>
            </a:r>
            <a:r>
              <a:rPr lang="en-US" sz="1600" dirty="0" smtClean="0"/>
              <a:t>2014</a:t>
            </a:r>
            <a:endParaRPr lang="en-US" sz="1600" dirty="0"/>
          </a:p>
          <a:p>
            <a:pPr eaLnBrk="1" hangingPunct="1"/>
            <a:endParaRPr lang="en-US" sz="1200" dirty="0"/>
          </a:p>
        </p:txBody>
      </p:sp>
      <p:sp>
        <p:nvSpPr>
          <p:cNvPr id="16387" name="Rectangle 2"/>
          <p:cNvSpPr>
            <a:spLocks noChangeArrowheads="1"/>
          </p:cNvSpPr>
          <p:nvPr/>
        </p:nvSpPr>
        <p:spPr bwMode="auto">
          <a:xfrm>
            <a:off x="0" y="0"/>
            <a:ext cx="9144000" cy="6858000"/>
          </a:xfrm>
          <a:prstGeom prst="rect">
            <a:avLst/>
          </a:prstGeom>
          <a:noFill/>
          <a:ln w="25400" algn="ctr">
            <a:solidFill>
              <a:srgbClr val="F2F2F2"/>
            </a:solidFill>
            <a:miter lim="800000"/>
            <a:headEnd/>
            <a:tailEnd/>
          </a:ln>
        </p:spPr>
        <p:txBody>
          <a:bodyPr anchor="ctr"/>
          <a:lstStyle/>
          <a:p>
            <a:pPr algn="ctr"/>
            <a:endParaRPr lang="tr-TR">
              <a:solidFill>
                <a:srgbClr val="FFFFFF"/>
              </a:solidFill>
            </a:endParaRPr>
          </a:p>
        </p:txBody>
      </p:sp>
      <p:sp>
        <p:nvSpPr>
          <p:cNvPr id="16389" name="TextBox 3"/>
          <p:cNvSpPr txBox="1">
            <a:spLocks noChangeArrowheads="1"/>
          </p:cNvSpPr>
          <p:nvPr/>
        </p:nvSpPr>
        <p:spPr bwMode="auto">
          <a:xfrm>
            <a:off x="0" y="231775"/>
            <a:ext cx="9144000" cy="304800"/>
          </a:xfrm>
          <a:prstGeom prst="rect">
            <a:avLst/>
          </a:prstGeom>
          <a:noFill/>
          <a:ln w="9525">
            <a:noFill/>
            <a:miter lim="800000"/>
            <a:headEnd/>
            <a:tailEnd/>
          </a:ln>
        </p:spPr>
        <p:txBody>
          <a:bodyPr>
            <a:spAutoFit/>
          </a:bodyPr>
          <a:lstStyle/>
          <a:p>
            <a:pPr algn="ctr"/>
            <a:endParaRPr lang="tr-TR" sz="1400"/>
          </a:p>
        </p:txBody>
      </p:sp>
      <p:pic>
        <p:nvPicPr>
          <p:cNvPr id="16391" name="Picture 7" descr="Cover"/>
          <p:cNvPicPr>
            <a:picLocks noChangeAspect="1" noChangeArrowheads="1"/>
          </p:cNvPicPr>
          <p:nvPr/>
        </p:nvPicPr>
        <p:blipFill>
          <a:blip r:embed="rId3" cstate="print"/>
          <a:srcRect/>
          <a:stretch>
            <a:fillRect/>
          </a:stretch>
        </p:blipFill>
        <p:spPr bwMode="auto">
          <a:xfrm>
            <a:off x="1600200" y="1785926"/>
            <a:ext cx="5943600" cy="4000528"/>
          </a:xfrm>
          <a:prstGeom prst="rect">
            <a:avLst/>
          </a:prstGeom>
          <a:noFill/>
        </p:spPr>
      </p:pic>
      <p:sp>
        <p:nvSpPr>
          <p:cNvPr id="8" name="7 Metin kutusu"/>
          <p:cNvSpPr txBox="1"/>
          <p:nvPr/>
        </p:nvSpPr>
        <p:spPr>
          <a:xfrm>
            <a:off x="0" y="178994"/>
            <a:ext cx="9144000" cy="892552"/>
          </a:xfrm>
          <a:prstGeom prst="rect">
            <a:avLst/>
          </a:prstGeom>
          <a:noFill/>
        </p:spPr>
        <p:txBody>
          <a:bodyPr wrap="square" rtlCol="0">
            <a:spAutoFit/>
          </a:bodyPr>
          <a:lstStyle/>
          <a:p>
            <a:pPr algn="ctr"/>
            <a:r>
              <a:rPr lang="tr-TR" sz="3200" b="1" dirty="0" smtClean="0">
                <a:latin typeface="Arial" charset="0"/>
                <a:cs typeface="Arial" charset="0"/>
              </a:rPr>
              <a:t>DEHB </a:t>
            </a:r>
            <a:r>
              <a:rPr lang="tr-TR" sz="3200" b="1" dirty="0" err="1" smtClean="0">
                <a:latin typeface="Arial" charset="0"/>
                <a:cs typeface="Arial" charset="0"/>
              </a:rPr>
              <a:t>Remisyon</a:t>
            </a:r>
            <a:endParaRPr lang="tr-TR" sz="3200" b="1" dirty="0" smtClean="0">
              <a:latin typeface="Arial" charset="0"/>
              <a:cs typeface="Arial" charset="0"/>
            </a:endParaRPr>
          </a:p>
          <a:p>
            <a:pPr algn="ctr">
              <a:tabLst>
                <a:tab pos="6632575" algn="l"/>
              </a:tabLst>
            </a:pPr>
            <a:r>
              <a:rPr lang="tr-TR" sz="2000" b="1" dirty="0" smtClean="0">
                <a:latin typeface="Arial" charset="0"/>
                <a:cs typeface="Arial" charset="0"/>
              </a:rPr>
              <a:t>Post.CC  ve MPFK arasındaki işlevsel bağlantılar daha fazla</a:t>
            </a:r>
            <a:r>
              <a:rPr lang="tr-TR" sz="2000" b="1" dirty="0" smtClean="0">
                <a:latin typeface="Arial" charset="0"/>
                <a:cs typeface="Arial" charset="0"/>
              </a:rPr>
              <a:t>.</a:t>
            </a:r>
            <a:endParaRPr lang="tr-TR" sz="2400" dirty="0"/>
          </a:p>
        </p:txBody>
      </p:sp>
      <p:sp>
        <p:nvSpPr>
          <p:cNvPr id="9" name="8 Dikdörtgen"/>
          <p:cNvSpPr/>
          <p:nvPr/>
        </p:nvSpPr>
        <p:spPr>
          <a:xfrm>
            <a:off x="714348" y="987966"/>
            <a:ext cx="7358114" cy="369332"/>
          </a:xfrm>
          <a:prstGeom prst="rect">
            <a:avLst/>
          </a:prstGeom>
        </p:spPr>
        <p:txBody>
          <a:bodyPr wrap="square">
            <a:spAutoFit/>
          </a:bodyPr>
          <a:lstStyle/>
          <a:p>
            <a:pPr algn="ctr"/>
            <a:r>
              <a:rPr lang="tr-TR" b="1" dirty="0" err="1" smtClean="0">
                <a:latin typeface="Arial" charset="0"/>
                <a:cs typeface="Arial" charset="0"/>
              </a:rPr>
              <a:t>Nöral</a:t>
            </a:r>
            <a:r>
              <a:rPr lang="tr-TR" b="1" dirty="0" smtClean="0">
                <a:latin typeface="Arial" charset="0"/>
                <a:cs typeface="Arial" charset="0"/>
              </a:rPr>
              <a:t> aktivitede senkronizasyonun normale dönüşü</a:t>
            </a:r>
          </a:p>
        </p:txBody>
      </p:sp>
      <p:sp>
        <p:nvSpPr>
          <p:cNvPr id="10" name="9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391"/>
                                        </p:tgtEl>
                                        <p:attrNameLst>
                                          <p:attrName>style.visibility</p:attrName>
                                        </p:attrNameLst>
                                      </p:cBhvr>
                                      <p:to>
                                        <p:strVal val="visible"/>
                                      </p:to>
                                    </p:set>
                                    <p:animEffect transition="in" filter="wipe(down)">
                                      <p:cBhvr>
                                        <p:cTn id="7" dur="500"/>
                                        <p:tgtEl>
                                          <p:spTgt spid="1639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386">
                                            <p:txEl>
                                              <p:pRg st="0" end="0"/>
                                            </p:txEl>
                                          </p:spTgt>
                                        </p:tgtEl>
                                        <p:attrNameLst>
                                          <p:attrName>style.visibility</p:attrName>
                                        </p:attrNameLst>
                                      </p:cBhvr>
                                      <p:to>
                                        <p:strVal val="visible"/>
                                      </p:to>
                                    </p:set>
                                    <p:animEffect transition="in" filter="wipe(down)">
                                      <p:cBhvr>
                                        <p:cTn id="12" dur="500"/>
                                        <p:tgtEl>
                                          <p:spTgt spid="16386">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6386">
                                            <p:txEl>
                                              <p:pRg st="1" end="1"/>
                                            </p:txEl>
                                          </p:spTgt>
                                        </p:tgtEl>
                                        <p:attrNameLst>
                                          <p:attrName>style.visibility</p:attrName>
                                        </p:attrNameLst>
                                      </p:cBhvr>
                                      <p:to>
                                        <p:strVal val="visible"/>
                                      </p:to>
                                    </p:set>
                                    <p:animEffect transition="in" filter="wipe(down)">
                                      <p:cBhvr>
                                        <p:cTn id="15" dur="500"/>
                                        <p:tgtEl>
                                          <p:spTgt spid="1638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DEHB: gelişimsel psikopatoloji</a:t>
            </a:r>
            <a:endParaRPr lang="tr-TR" b="1" dirty="0"/>
          </a:p>
        </p:txBody>
      </p:sp>
      <p:sp>
        <p:nvSpPr>
          <p:cNvPr id="3" name="2 İçerik Yer Tutucusu"/>
          <p:cNvSpPr>
            <a:spLocks noGrp="1"/>
          </p:cNvSpPr>
          <p:nvPr>
            <p:ph sz="half" idx="1"/>
          </p:nvPr>
        </p:nvSpPr>
        <p:spPr>
          <a:xfrm>
            <a:off x="214282" y="1571612"/>
            <a:ext cx="3429024" cy="4757758"/>
          </a:xfrm>
        </p:spPr>
        <p:txBody>
          <a:bodyPr>
            <a:noAutofit/>
          </a:bodyPr>
          <a:lstStyle/>
          <a:p>
            <a:pPr>
              <a:buNone/>
            </a:pPr>
            <a:r>
              <a:rPr lang="tr-TR" sz="3200" b="1" dirty="0" smtClean="0">
                <a:solidFill>
                  <a:srgbClr val="FF0000"/>
                </a:solidFill>
              </a:rPr>
              <a:t>Kırılganlık/Risk</a:t>
            </a:r>
          </a:p>
          <a:p>
            <a:pPr>
              <a:buNone/>
            </a:pPr>
            <a:r>
              <a:rPr lang="tr-TR" sz="2000" b="1" dirty="0" smtClean="0"/>
              <a:t>Genler </a:t>
            </a:r>
          </a:p>
          <a:p>
            <a:pPr>
              <a:buNone/>
            </a:pPr>
            <a:r>
              <a:rPr lang="tr-TR" sz="1400" dirty="0" smtClean="0"/>
              <a:t>(DAT1, DRD4,DRD5, 5HTT, HTR1B, SNAP25)</a:t>
            </a:r>
          </a:p>
          <a:p>
            <a:pPr>
              <a:buNone/>
            </a:pPr>
            <a:r>
              <a:rPr lang="tr-TR" sz="2000" b="1" dirty="0" err="1" smtClean="0"/>
              <a:t>Prematürite</a:t>
            </a:r>
            <a:endParaRPr lang="tr-TR" sz="2000" b="1" dirty="0" smtClean="0"/>
          </a:p>
          <a:p>
            <a:pPr>
              <a:buNone/>
            </a:pPr>
            <a:r>
              <a:rPr lang="tr-TR" sz="2000" b="1" dirty="0" err="1" smtClean="0"/>
              <a:t>İntra</a:t>
            </a:r>
            <a:r>
              <a:rPr lang="tr-TR" sz="2000" b="1" dirty="0" smtClean="0"/>
              <a:t>-</a:t>
            </a:r>
            <a:r>
              <a:rPr lang="tr-TR" sz="2000" b="1" dirty="0" err="1" smtClean="0"/>
              <a:t>uterin</a:t>
            </a:r>
            <a:r>
              <a:rPr lang="tr-TR" sz="2000" b="1" dirty="0" smtClean="0"/>
              <a:t> tütün </a:t>
            </a:r>
            <a:r>
              <a:rPr lang="tr-TR" sz="2000" b="1" dirty="0" err="1" smtClean="0"/>
              <a:t>maruziyeti</a:t>
            </a:r>
            <a:endParaRPr lang="tr-TR" sz="2000" b="1" dirty="0" smtClean="0"/>
          </a:p>
          <a:p>
            <a:pPr>
              <a:buNone/>
            </a:pPr>
            <a:r>
              <a:rPr lang="tr-TR" sz="2000" b="1" dirty="0" smtClean="0"/>
              <a:t>Düşük doğum ağırlığı</a:t>
            </a:r>
          </a:p>
          <a:p>
            <a:pPr>
              <a:buNone/>
            </a:pPr>
            <a:r>
              <a:rPr lang="tr-TR" sz="2000" b="1" dirty="0" err="1" smtClean="0"/>
              <a:t>Pestisitler</a:t>
            </a:r>
            <a:endParaRPr lang="tr-TR" sz="2000" b="1" dirty="0" smtClean="0"/>
          </a:p>
          <a:p>
            <a:pPr>
              <a:buNone/>
            </a:pPr>
            <a:r>
              <a:rPr lang="tr-TR" sz="3200" b="1" dirty="0" smtClean="0">
                <a:solidFill>
                  <a:srgbClr val="FF0000"/>
                </a:solidFill>
              </a:rPr>
              <a:t>Esneklik/Koruyucu </a:t>
            </a:r>
          </a:p>
          <a:p>
            <a:pPr>
              <a:buNone/>
            </a:pPr>
            <a:r>
              <a:rPr lang="tr-TR" sz="2000" b="1" dirty="0" smtClean="0"/>
              <a:t>Bilişsel yetenekler</a:t>
            </a:r>
          </a:p>
          <a:p>
            <a:pPr>
              <a:buNone/>
            </a:pPr>
            <a:r>
              <a:rPr lang="tr-TR" sz="2000" b="1" dirty="0" smtClean="0"/>
              <a:t>Olumlu sosyal ilişkiler</a:t>
            </a:r>
          </a:p>
          <a:p>
            <a:pPr>
              <a:buNone/>
            </a:pPr>
            <a:r>
              <a:rPr lang="tr-TR" sz="2000" b="1" dirty="0" smtClean="0"/>
              <a:t>Erken tedavi</a:t>
            </a:r>
          </a:p>
          <a:p>
            <a:endParaRPr lang="tr-TR" dirty="0"/>
          </a:p>
        </p:txBody>
      </p:sp>
      <p:pic>
        <p:nvPicPr>
          <p:cNvPr id="5" name="Picture 2"/>
          <p:cNvPicPr>
            <a:picLocks noGrp="1" noChangeAspect="1" noChangeArrowheads="1"/>
          </p:cNvPicPr>
          <p:nvPr>
            <p:ph sz="half" idx="2"/>
          </p:nvPr>
        </p:nvPicPr>
        <p:blipFill>
          <a:blip r:embed="rId2"/>
          <a:srcRect l="4762" t="6849" r="10714" b="1370"/>
          <a:stretch>
            <a:fillRect/>
          </a:stretch>
        </p:blipFill>
        <p:spPr bwMode="auto">
          <a:xfrm>
            <a:off x="3714744" y="1428736"/>
            <a:ext cx="5223504" cy="4929222"/>
          </a:xfrm>
          <a:prstGeom prst="rect">
            <a:avLst/>
          </a:prstGeom>
          <a:noFill/>
          <a:ln w="9525">
            <a:noFill/>
            <a:miter lim="800000"/>
            <a:headEnd/>
            <a:tailEnd/>
          </a:ln>
          <a:effectLst/>
        </p:spPr>
      </p:pic>
      <p:sp>
        <p:nvSpPr>
          <p:cNvPr id="6" name="5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ipe(down)">
                                      <p:cBhvr>
                                        <p:cTn id="35" dur="500"/>
                                        <p:tgtEl>
                                          <p:spTgt spid="3">
                                            <p:txEl>
                                              <p:pRg st="6" end="6"/>
                                            </p:txEl>
                                          </p:spTgt>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wipe(down)">
                                      <p:cBhvr>
                                        <p:cTn id="38" dur="500"/>
                                        <p:tgtEl>
                                          <p:spTgt spid="3">
                                            <p:txEl>
                                              <p:pRg st="7" end="7"/>
                                            </p:tx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wipe(down)">
                                      <p:cBhvr>
                                        <p:cTn id="41" dur="500"/>
                                        <p:tgtEl>
                                          <p:spTgt spid="3">
                                            <p:txEl>
                                              <p:pRg st="8" end="8"/>
                                            </p:txEl>
                                          </p:spTgt>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wipe(down)">
                                      <p:cBhvr>
                                        <p:cTn id="44" dur="500"/>
                                        <p:tgtEl>
                                          <p:spTgt spid="3">
                                            <p:txEl>
                                              <p:pRg st="9" end="9"/>
                                            </p:txEl>
                                          </p:spTgt>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wipe(down)">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Erişkinlikte Devam Eden DEHB </a:t>
            </a:r>
            <a:endParaRPr lang="tr-TR" b="1" dirty="0"/>
          </a:p>
        </p:txBody>
      </p:sp>
      <p:sp>
        <p:nvSpPr>
          <p:cNvPr id="3" name="2 İçerik Yer Tutucusu"/>
          <p:cNvSpPr>
            <a:spLocks noGrp="1"/>
          </p:cNvSpPr>
          <p:nvPr>
            <p:ph idx="1"/>
          </p:nvPr>
        </p:nvSpPr>
        <p:spPr>
          <a:xfrm>
            <a:off x="0" y="1500174"/>
            <a:ext cx="9144000" cy="4625989"/>
          </a:xfrm>
        </p:spPr>
        <p:txBody>
          <a:bodyPr>
            <a:normAutofit fontScale="92500"/>
          </a:bodyPr>
          <a:lstStyle/>
          <a:p>
            <a:pPr>
              <a:buNone/>
            </a:pPr>
            <a:endParaRPr lang="tr-TR" dirty="0" smtClean="0"/>
          </a:p>
          <a:p>
            <a:r>
              <a:rPr lang="tr-TR" b="1" dirty="0" err="1" smtClean="0"/>
              <a:t>Kaudatta</a:t>
            </a:r>
            <a:r>
              <a:rPr lang="tr-TR" b="1" dirty="0" smtClean="0"/>
              <a:t> düşük aktivasyon </a:t>
            </a:r>
            <a:r>
              <a:rPr lang="tr-TR" dirty="0" smtClean="0"/>
              <a:t>çocukluk çağı </a:t>
            </a:r>
            <a:r>
              <a:rPr lang="tr-TR" dirty="0" err="1" smtClean="0"/>
              <a:t>DEHB’si</a:t>
            </a:r>
            <a:r>
              <a:rPr lang="tr-TR" dirty="0" smtClean="0"/>
              <a:t> ile ilişkilidir</a:t>
            </a:r>
            <a:r>
              <a:rPr lang="en-US" dirty="0" smtClean="0"/>
              <a:t> </a:t>
            </a:r>
            <a:r>
              <a:rPr lang="en-US" sz="2200" dirty="0" smtClean="0"/>
              <a:t>(</a:t>
            </a:r>
            <a:r>
              <a:rPr lang="en-US" sz="2200" dirty="0" err="1" smtClean="0"/>
              <a:t>Szekely</a:t>
            </a:r>
            <a:r>
              <a:rPr lang="en-US" sz="2200" dirty="0" smtClean="0"/>
              <a:t> </a:t>
            </a:r>
            <a:r>
              <a:rPr lang="tr-TR" sz="2200" dirty="0" smtClean="0"/>
              <a:t> v</a:t>
            </a:r>
            <a:r>
              <a:rPr lang="en-US" sz="2200" dirty="0" smtClean="0"/>
              <a:t>et a</a:t>
            </a:r>
            <a:r>
              <a:rPr lang="tr-TR" sz="2200" dirty="0" err="1" smtClean="0"/>
              <a:t>rk</a:t>
            </a:r>
            <a:r>
              <a:rPr lang="en-US" sz="2200" dirty="0" smtClean="0"/>
              <a:t>, 2017)</a:t>
            </a:r>
            <a:r>
              <a:rPr lang="tr-TR" sz="2200" dirty="0" smtClean="0"/>
              <a:t>.</a:t>
            </a:r>
          </a:p>
          <a:p>
            <a:r>
              <a:rPr lang="tr-TR" dirty="0" smtClean="0"/>
              <a:t>Belirtilerin sürdüğü erişkin </a:t>
            </a:r>
            <a:r>
              <a:rPr lang="tr-TR" dirty="0" err="1" smtClean="0"/>
              <a:t>DEHB’de</a:t>
            </a:r>
            <a:r>
              <a:rPr lang="tr-TR" dirty="0" smtClean="0"/>
              <a:t> ise  </a:t>
            </a:r>
            <a:r>
              <a:rPr lang="tr-TR" b="1" dirty="0" err="1" smtClean="0"/>
              <a:t>fronto</a:t>
            </a:r>
            <a:r>
              <a:rPr lang="tr-TR" b="1" dirty="0" smtClean="0"/>
              <a:t>-</a:t>
            </a:r>
            <a:r>
              <a:rPr lang="tr-TR" b="1" dirty="0" err="1" smtClean="0"/>
              <a:t>parietal</a:t>
            </a:r>
            <a:r>
              <a:rPr lang="tr-TR" b="1" dirty="0" smtClean="0"/>
              <a:t> </a:t>
            </a:r>
            <a:r>
              <a:rPr lang="tr-TR" dirty="0" err="1" smtClean="0"/>
              <a:t>disfonksiyon</a:t>
            </a:r>
            <a:r>
              <a:rPr lang="tr-TR" dirty="0" smtClean="0"/>
              <a:t> bulguları  ve </a:t>
            </a:r>
            <a:r>
              <a:rPr lang="en-US" dirty="0" smtClean="0"/>
              <a:t>lateral </a:t>
            </a:r>
            <a:r>
              <a:rPr lang="en-US" dirty="0" err="1" smtClean="0"/>
              <a:t>fronto</a:t>
            </a:r>
            <a:r>
              <a:rPr lang="en-US" dirty="0" smtClean="0"/>
              <a:t>-parietal </a:t>
            </a:r>
            <a:r>
              <a:rPr lang="tr-TR" dirty="0" smtClean="0"/>
              <a:t> bölgelerde  anormal </a:t>
            </a:r>
            <a:r>
              <a:rPr lang="tr-TR" dirty="0" err="1" smtClean="0"/>
              <a:t>kortikal</a:t>
            </a:r>
            <a:r>
              <a:rPr lang="tr-TR" dirty="0" smtClean="0"/>
              <a:t> incelme saptanmaktadır. </a:t>
            </a:r>
          </a:p>
          <a:p>
            <a:r>
              <a:rPr lang="tr-TR" dirty="0" smtClean="0"/>
              <a:t>Dikkat işlevlerine aracılık eden bu bölgelerdeki anormallikler erişkinlerde  “dikkat </a:t>
            </a:r>
            <a:r>
              <a:rPr lang="tr-TR" dirty="0" err="1" smtClean="0"/>
              <a:t>eksikliği”nin</a:t>
            </a:r>
            <a:r>
              <a:rPr lang="tr-TR" dirty="0" smtClean="0"/>
              <a:t> sürdüğünün de bir kanıtıdır </a:t>
            </a:r>
            <a:r>
              <a:rPr lang="en-US" sz="2200" dirty="0" smtClean="0"/>
              <a:t>(Shaw </a:t>
            </a:r>
            <a:r>
              <a:rPr lang="tr-TR" sz="2200" dirty="0" smtClean="0"/>
              <a:t>v</a:t>
            </a:r>
            <a:r>
              <a:rPr lang="en-US" sz="2200" dirty="0" smtClean="0"/>
              <a:t>e</a:t>
            </a:r>
            <a:r>
              <a:rPr lang="tr-TR" sz="2200" dirty="0" smtClean="0"/>
              <a:t> </a:t>
            </a:r>
            <a:r>
              <a:rPr lang="en-US" sz="2200" dirty="0" smtClean="0"/>
              <a:t>a</a:t>
            </a:r>
            <a:r>
              <a:rPr lang="tr-TR" sz="2200" dirty="0" err="1" smtClean="0"/>
              <a:t>rk</a:t>
            </a:r>
            <a:r>
              <a:rPr lang="en-US" sz="2200" dirty="0" smtClean="0"/>
              <a:t>.,2013</a:t>
            </a:r>
            <a:r>
              <a:rPr lang="tr-TR" sz="2200" dirty="0" smtClean="0"/>
              <a:t>,</a:t>
            </a:r>
            <a:r>
              <a:rPr lang="it-IT" sz="2200" dirty="0" smtClean="0"/>
              <a:t>Schulz </a:t>
            </a:r>
            <a:r>
              <a:rPr lang="tr-TR" sz="2200" dirty="0" smtClean="0"/>
              <a:t>v</a:t>
            </a:r>
            <a:r>
              <a:rPr lang="it-IT" sz="2200" dirty="0" smtClean="0"/>
              <a:t>e a</a:t>
            </a:r>
            <a:r>
              <a:rPr lang="tr-TR" sz="2200" dirty="0" err="1" smtClean="0"/>
              <a:t>rk</a:t>
            </a:r>
            <a:r>
              <a:rPr lang="it-IT" sz="2200" dirty="0" smtClean="0"/>
              <a:t>.,</a:t>
            </a:r>
            <a:r>
              <a:rPr lang="tr-TR" sz="2200" dirty="0" smtClean="0"/>
              <a:t>2017)</a:t>
            </a:r>
            <a:r>
              <a:rPr lang="en-US" sz="2200" dirty="0" smtClean="0"/>
              <a:t>.</a:t>
            </a:r>
            <a:endParaRPr lang="tr-TR" sz="2200"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pic>
        <p:nvPicPr>
          <p:cNvPr id="2050" name="Picture 2"/>
          <p:cNvPicPr>
            <a:picLocks noGrp="1" noChangeAspect="1" noChangeArrowheads="1"/>
          </p:cNvPicPr>
          <p:nvPr>
            <p:ph idx="1"/>
          </p:nvPr>
        </p:nvPicPr>
        <p:blipFill>
          <a:blip r:embed="rId2"/>
          <a:srcRect/>
          <a:stretch>
            <a:fillRect/>
          </a:stretch>
        </p:blipFill>
        <p:spPr bwMode="auto">
          <a:xfrm>
            <a:off x="2571737" y="642918"/>
            <a:ext cx="3286148" cy="55007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2"/>
          <p:cNvSpPr>
            <a:spLocks noGrp="1" noChangeArrowheads="1"/>
          </p:cNvSpPr>
          <p:nvPr>
            <p:ph type="title"/>
          </p:nvPr>
        </p:nvSpPr>
        <p:spPr/>
        <p:txBody>
          <a:bodyPr>
            <a:noAutofit/>
          </a:bodyPr>
          <a:lstStyle/>
          <a:p>
            <a:r>
              <a:rPr lang="tr-TR" sz="4000" b="1" dirty="0"/>
              <a:t>DEHB </a:t>
            </a:r>
            <a:r>
              <a:rPr lang="tr-TR" sz="4000" b="1" dirty="0" smtClean="0"/>
              <a:t>Tedavisinde </a:t>
            </a:r>
            <a:r>
              <a:rPr lang="tr-TR" sz="4000" b="1" dirty="0"/>
              <a:t>A</a:t>
            </a:r>
            <a:r>
              <a:rPr lang="tr-TR" sz="4000" b="1" dirty="0" smtClean="0"/>
              <a:t>maç </a:t>
            </a:r>
            <a:r>
              <a:rPr lang="tr-TR" sz="4000" dirty="0" smtClean="0"/>
              <a:t> </a:t>
            </a:r>
            <a:r>
              <a:rPr lang="tr-TR" sz="4000" dirty="0" smtClean="0"/>
              <a:t/>
            </a:r>
            <a:br>
              <a:rPr lang="tr-TR" sz="4000" dirty="0" smtClean="0"/>
            </a:br>
            <a:r>
              <a:rPr lang="tr-TR" sz="4000" b="1" dirty="0" smtClean="0"/>
              <a:t>Yanıt ve İyileşme</a:t>
            </a:r>
            <a:endParaRPr lang="en-US" sz="4000" b="1" dirty="0"/>
          </a:p>
        </p:txBody>
      </p:sp>
      <p:sp>
        <p:nvSpPr>
          <p:cNvPr id="525315" name="Rectangle 3"/>
          <p:cNvSpPr>
            <a:spLocks noGrp="1" noChangeArrowheads="1"/>
          </p:cNvSpPr>
          <p:nvPr>
            <p:ph type="body" idx="1"/>
          </p:nvPr>
        </p:nvSpPr>
        <p:spPr/>
        <p:txBody>
          <a:bodyPr/>
          <a:lstStyle/>
          <a:p>
            <a:pPr>
              <a:lnSpc>
                <a:spcPct val="110000"/>
              </a:lnSpc>
            </a:pPr>
            <a:r>
              <a:rPr lang="tr-TR" sz="2400" b="1" dirty="0" smtClean="0"/>
              <a:t>Yanıt</a:t>
            </a:r>
            <a:endParaRPr lang="en-CA" sz="2400" b="1" dirty="0"/>
          </a:p>
          <a:p>
            <a:pPr lvl="1">
              <a:lnSpc>
                <a:spcPct val="110000"/>
              </a:lnSpc>
            </a:pPr>
            <a:r>
              <a:rPr lang="tr-TR" sz="2000" dirty="0"/>
              <a:t>Belirtilerde % 25 -30 gibi bir </a:t>
            </a:r>
            <a:r>
              <a:rPr lang="tr-TR" sz="2000" dirty="0" smtClean="0"/>
              <a:t>oranda </a:t>
            </a:r>
            <a:r>
              <a:rPr lang="tr-TR" sz="2000" dirty="0"/>
              <a:t>düzelme</a:t>
            </a:r>
          </a:p>
          <a:p>
            <a:pPr lvl="1">
              <a:lnSpc>
                <a:spcPct val="110000"/>
              </a:lnSpc>
            </a:pPr>
            <a:r>
              <a:rPr lang="tr-TR" sz="2000" dirty="0" smtClean="0"/>
              <a:t>Kişi </a:t>
            </a:r>
            <a:r>
              <a:rPr lang="tr-TR" sz="2000" dirty="0"/>
              <a:t>halen temel bazı belirtilere sahip olabilir</a:t>
            </a:r>
            <a:endParaRPr lang="en-CA" sz="2000" dirty="0"/>
          </a:p>
          <a:p>
            <a:pPr>
              <a:lnSpc>
                <a:spcPct val="110000"/>
              </a:lnSpc>
            </a:pPr>
            <a:r>
              <a:rPr lang="tr-TR" sz="2400" b="1" dirty="0" err="1"/>
              <a:t>Semptomatik</a:t>
            </a:r>
            <a:r>
              <a:rPr lang="tr-TR" sz="2400" b="1" dirty="0"/>
              <a:t> iyileşme</a:t>
            </a:r>
            <a:endParaRPr lang="en-CA" sz="2400" b="1" dirty="0"/>
          </a:p>
          <a:p>
            <a:pPr lvl="1">
              <a:lnSpc>
                <a:spcPct val="110000"/>
              </a:lnSpc>
            </a:pPr>
            <a:r>
              <a:rPr lang="tr-TR" sz="2000" dirty="0"/>
              <a:t>Tanı </a:t>
            </a:r>
            <a:r>
              <a:rPr lang="tr-TR" sz="2000" dirty="0" smtClean="0"/>
              <a:t>ölçütlerini </a:t>
            </a:r>
            <a:r>
              <a:rPr lang="tr-TR" sz="2000" dirty="0"/>
              <a:t>karşılamayacak düzeyde düzelme</a:t>
            </a:r>
            <a:endParaRPr lang="en-CA" sz="2000" dirty="0"/>
          </a:p>
          <a:p>
            <a:pPr lvl="1">
              <a:lnSpc>
                <a:spcPct val="110000"/>
              </a:lnSpc>
            </a:pPr>
            <a:r>
              <a:rPr lang="tr-TR" sz="2000" dirty="0"/>
              <a:t>Normal popülasyonun ortalama skoruyla eş skora sahip olma</a:t>
            </a:r>
            <a:endParaRPr lang="en-CA" sz="2000" dirty="0"/>
          </a:p>
          <a:p>
            <a:pPr lvl="1">
              <a:lnSpc>
                <a:spcPct val="110000"/>
              </a:lnSpc>
            </a:pPr>
            <a:r>
              <a:rPr lang="tr-TR" sz="2000" dirty="0" smtClean="0"/>
              <a:t>İşlevsellikte kısmi </a:t>
            </a:r>
            <a:r>
              <a:rPr lang="tr-TR" sz="2000" dirty="0"/>
              <a:t>düzelmenin de olması </a:t>
            </a:r>
          </a:p>
          <a:p>
            <a:pPr>
              <a:lnSpc>
                <a:spcPct val="110000"/>
              </a:lnSpc>
            </a:pPr>
            <a:r>
              <a:rPr lang="tr-TR" sz="2400" b="1" dirty="0"/>
              <a:t>Tam iyileşme</a:t>
            </a:r>
            <a:endParaRPr lang="en-CA" sz="2400" b="1" dirty="0"/>
          </a:p>
          <a:p>
            <a:pPr lvl="1">
              <a:lnSpc>
                <a:spcPct val="110000"/>
              </a:lnSpc>
            </a:pPr>
            <a:r>
              <a:rPr lang="tr-TR" sz="2000" dirty="0"/>
              <a:t>Tedavini </a:t>
            </a:r>
            <a:r>
              <a:rPr lang="tr-TR" sz="2000" dirty="0" smtClean="0"/>
              <a:t> asıl amacı</a:t>
            </a:r>
            <a:endParaRPr lang="en-CA" sz="2000" dirty="0"/>
          </a:p>
          <a:p>
            <a:pPr lvl="1">
              <a:lnSpc>
                <a:spcPct val="110000"/>
              </a:lnSpc>
            </a:pPr>
            <a:r>
              <a:rPr lang="tr-TR" sz="2000" dirty="0" err="1"/>
              <a:t>Semptomatik</a:t>
            </a:r>
            <a:r>
              <a:rPr lang="tr-TR" sz="2000" dirty="0"/>
              <a:t> iyileşme ve yeterince işlevsellik</a:t>
            </a:r>
            <a:endParaRPr lang="en-CA" sz="2000" dirty="0"/>
          </a:p>
        </p:txBody>
      </p:sp>
      <p:sp>
        <p:nvSpPr>
          <p:cNvPr id="525316" name="Text Box 4"/>
          <p:cNvSpPr txBox="1">
            <a:spLocks noChangeArrowheads="1"/>
          </p:cNvSpPr>
          <p:nvPr/>
        </p:nvSpPr>
        <p:spPr bwMode="auto">
          <a:xfrm>
            <a:off x="76200" y="6507163"/>
            <a:ext cx="6858000" cy="274637"/>
          </a:xfrm>
          <a:prstGeom prst="rect">
            <a:avLst/>
          </a:prstGeom>
          <a:noFill/>
          <a:ln w="9525" algn="ctr">
            <a:noFill/>
            <a:miter lim="800000"/>
            <a:headEnd/>
            <a:tailEnd/>
          </a:ln>
          <a:effectLst/>
        </p:spPr>
        <p:txBody>
          <a:bodyPr>
            <a:spAutoFit/>
          </a:bodyPr>
          <a:lstStyle/>
          <a:p>
            <a:pPr>
              <a:spcBef>
                <a:spcPct val="50000"/>
              </a:spcBef>
              <a:buFont typeface="Wingdings" pitchFamily="2" charset="2"/>
              <a:buNone/>
            </a:pPr>
            <a:r>
              <a:rPr lang="en-US" sz="1200">
                <a:solidFill>
                  <a:srgbClr val="000000"/>
                </a:solidFill>
                <a:latin typeface="Arial Narrow" pitchFamily="34" charset="0"/>
              </a:rPr>
              <a:t>1. Greenhill. </a:t>
            </a:r>
            <a:r>
              <a:rPr lang="en-US" sz="1200" i="1">
                <a:solidFill>
                  <a:srgbClr val="000000"/>
                </a:solidFill>
                <a:latin typeface="Arial Narrow" pitchFamily="34" charset="0"/>
              </a:rPr>
              <a:t>APA</a:t>
            </a:r>
            <a:r>
              <a:rPr lang="en-US" sz="1200">
                <a:solidFill>
                  <a:srgbClr val="000000"/>
                </a:solidFill>
                <a:latin typeface="Arial Narrow" pitchFamily="34" charset="0"/>
              </a:rPr>
              <a:t> 2004; 2. Biederman </a:t>
            </a:r>
            <a:r>
              <a:rPr lang="en-US" sz="1200" i="1">
                <a:solidFill>
                  <a:srgbClr val="000000"/>
                </a:solidFill>
                <a:latin typeface="Arial Narrow" pitchFamily="34" charset="0"/>
              </a:rPr>
              <a:t>JAACAP</a:t>
            </a:r>
            <a:r>
              <a:rPr lang="en-US" sz="1200">
                <a:solidFill>
                  <a:srgbClr val="000000"/>
                </a:solidFill>
                <a:latin typeface="Arial Narrow" pitchFamily="34" charset="0"/>
              </a:rPr>
              <a:t> 1996;35:343-51 </a:t>
            </a:r>
          </a:p>
        </p:txBody>
      </p:sp>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5314"/>
                                        </p:tgtEl>
                                        <p:attrNameLst>
                                          <p:attrName>style.visibility</p:attrName>
                                        </p:attrNameLst>
                                      </p:cBhvr>
                                      <p:to>
                                        <p:strVal val="visible"/>
                                      </p:to>
                                    </p:set>
                                    <p:animEffect transition="in" filter="fade">
                                      <p:cBhvr>
                                        <p:cTn id="7" dur="2000"/>
                                        <p:tgtEl>
                                          <p:spTgt spid="5253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25315">
                                            <p:txEl>
                                              <p:pRg st="0" end="0"/>
                                            </p:txEl>
                                          </p:spTgt>
                                        </p:tgtEl>
                                        <p:attrNameLst>
                                          <p:attrName>style.visibility</p:attrName>
                                        </p:attrNameLst>
                                      </p:cBhvr>
                                      <p:to>
                                        <p:strVal val="visible"/>
                                      </p:to>
                                    </p:set>
                                    <p:animEffect transition="in" filter="wipe(down)">
                                      <p:cBhvr>
                                        <p:cTn id="12" dur="500"/>
                                        <p:tgtEl>
                                          <p:spTgt spid="525315">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25315">
                                            <p:txEl>
                                              <p:pRg st="1" end="1"/>
                                            </p:txEl>
                                          </p:spTgt>
                                        </p:tgtEl>
                                        <p:attrNameLst>
                                          <p:attrName>style.visibility</p:attrName>
                                        </p:attrNameLst>
                                      </p:cBhvr>
                                      <p:to>
                                        <p:strVal val="visible"/>
                                      </p:to>
                                    </p:set>
                                    <p:animEffect transition="in" filter="wipe(down)">
                                      <p:cBhvr>
                                        <p:cTn id="15" dur="500"/>
                                        <p:tgtEl>
                                          <p:spTgt spid="525315">
                                            <p:txEl>
                                              <p:pRg st="1" end="1"/>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25315">
                                            <p:txEl>
                                              <p:pRg st="2" end="2"/>
                                            </p:txEl>
                                          </p:spTgt>
                                        </p:tgtEl>
                                        <p:attrNameLst>
                                          <p:attrName>style.visibility</p:attrName>
                                        </p:attrNameLst>
                                      </p:cBhvr>
                                      <p:to>
                                        <p:strVal val="visible"/>
                                      </p:to>
                                    </p:set>
                                    <p:animEffect transition="in" filter="wipe(down)">
                                      <p:cBhvr>
                                        <p:cTn id="18" dur="500"/>
                                        <p:tgtEl>
                                          <p:spTgt spid="52531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525315">
                                            <p:txEl>
                                              <p:pRg st="3" end="3"/>
                                            </p:txEl>
                                          </p:spTgt>
                                        </p:tgtEl>
                                        <p:attrNameLst>
                                          <p:attrName>style.visibility</p:attrName>
                                        </p:attrNameLst>
                                      </p:cBhvr>
                                      <p:to>
                                        <p:strVal val="visible"/>
                                      </p:to>
                                    </p:set>
                                    <p:animEffect transition="in" filter="wipe(down)">
                                      <p:cBhvr>
                                        <p:cTn id="23" dur="500"/>
                                        <p:tgtEl>
                                          <p:spTgt spid="525315">
                                            <p:txEl>
                                              <p:pRg st="3" end="3"/>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525315">
                                            <p:txEl>
                                              <p:pRg st="4" end="4"/>
                                            </p:txEl>
                                          </p:spTgt>
                                        </p:tgtEl>
                                        <p:attrNameLst>
                                          <p:attrName>style.visibility</p:attrName>
                                        </p:attrNameLst>
                                      </p:cBhvr>
                                      <p:to>
                                        <p:strVal val="visible"/>
                                      </p:to>
                                    </p:set>
                                    <p:animEffect transition="in" filter="wipe(down)">
                                      <p:cBhvr>
                                        <p:cTn id="26" dur="500"/>
                                        <p:tgtEl>
                                          <p:spTgt spid="525315">
                                            <p:txEl>
                                              <p:pRg st="4" end="4"/>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525315">
                                            <p:txEl>
                                              <p:pRg st="5" end="5"/>
                                            </p:txEl>
                                          </p:spTgt>
                                        </p:tgtEl>
                                        <p:attrNameLst>
                                          <p:attrName>style.visibility</p:attrName>
                                        </p:attrNameLst>
                                      </p:cBhvr>
                                      <p:to>
                                        <p:strVal val="visible"/>
                                      </p:to>
                                    </p:set>
                                    <p:animEffect transition="in" filter="wipe(down)">
                                      <p:cBhvr>
                                        <p:cTn id="29" dur="500"/>
                                        <p:tgtEl>
                                          <p:spTgt spid="525315">
                                            <p:txEl>
                                              <p:pRg st="5" end="5"/>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525315">
                                            <p:txEl>
                                              <p:pRg st="6" end="6"/>
                                            </p:txEl>
                                          </p:spTgt>
                                        </p:tgtEl>
                                        <p:attrNameLst>
                                          <p:attrName>style.visibility</p:attrName>
                                        </p:attrNameLst>
                                      </p:cBhvr>
                                      <p:to>
                                        <p:strVal val="visible"/>
                                      </p:to>
                                    </p:set>
                                    <p:animEffect transition="in" filter="wipe(down)">
                                      <p:cBhvr>
                                        <p:cTn id="32" dur="500"/>
                                        <p:tgtEl>
                                          <p:spTgt spid="52531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25315">
                                            <p:txEl>
                                              <p:pRg st="7" end="7"/>
                                            </p:txEl>
                                          </p:spTgt>
                                        </p:tgtEl>
                                        <p:attrNameLst>
                                          <p:attrName>style.visibility</p:attrName>
                                        </p:attrNameLst>
                                      </p:cBhvr>
                                      <p:to>
                                        <p:strVal val="visible"/>
                                      </p:to>
                                    </p:set>
                                    <p:animEffect transition="in" filter="wipe(down)">
                                      <p:cBhvr>
                                        <p:cTn id="37" dur="500"/>
                                        <p:tgtEl>
                                          <p:spTgt spid="525315">
                                            <p:txEl>
                                              <p:pRg st="7" end="7"/>
                                            </p:txEl>
                                          </p:spTgt>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525315">
                                            <p:txEl>
                                              <p:pRg st="8" end="8"/>
                                            </p:txEl>
                                          </p:spTgt>
                                        </p:tgtEl>
                                        <p:attrNameLst>
                                          <p:attrName>style.visibility</p:attrName>
                                        </p:attrNameLst>
                                      </p:cBhvr>
                                      <p:to>
                                        <p:strVal val="visible"/>
                                      </p:to>
                                    </p:set>
                                    <p:animEffect transition="in" filter="wipe(down)">
                                      <p:cBhvr>
                                        <p:cTn id="40" dur="500"/>
                                        <p:tgtEl>
                                          <p:spTgt spid="525315">
                                            <p:txEl>
                                              <p:pRg st="8" end="8"/>
                                            </p:txEl>
                                          </p:spTgt>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525315">
                                            <p:txEl>
                                              <p:pRg st="9" end="9"/>
                                            </p:txEl>
                                          </p:spTgt>
                                        </p:tgtEl>
                                        <p:attrNameLst>
                                          <p:attrName>style.visibility</p:attrName>
                                        </p:attrNameLst>
                                      </p:cBhvr>
                                      <p:to>
                                        <p:strVal val="visible"/>
                                      </p:to>
                                    </p:set>
                                    <p:animEffect transition="in" filter="wipe(down)">
                                      <p:cBhvr>
                                        <p:cTn id="43" dur="500"/>
                                        <p:tgtEl>
                                          <p:spTgt spid="52531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5314" grpId="0"/>
      <p:bldP spid="52531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Tedavi </a:t>
            </a:r>
            <a:r>
              <a:rPr lang="tr-TR" b="1" dirty="0" smtClean="0"/>
              <a:t>Bileşenleri</a:t>
            </a:r>
            <a:endParaRPr lang="en-US" b="1"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xmlns="" val="2430104082"/>
              </p:ext>
            </p:extLst>
          </p:nvPr>
        </p:nvGraphicFramePr>
        <p:xfrm>
          <a:off x="429657" y="1531346"/>
          <a:ext cx="8287439" cy="46456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8050432" y="6422670"/>
            <a:ext cx="1093569" cy="430887"/>
          </a:xfrm>
          <a:prstGeom prst="rect">
            <a:avLst/>
          </a:prstGeom>
        </p:spPr>
        <p:txBody>
          <a:bodyPr wrap="none">
            <a:spAutoFit/>
          </a:bodyPr>
          <a:lstStyle/>
          <a:p>
            <a:pPr algn="r"/>
            <a:r>
              <a:rPr lang="en-US" sz="1100" i="1" dirty="0"/>
              <a:t>JAACAP, </a:t>
            </a:r>
            <a:r>
              <a:rPr lang="en-US" sz="1100" dirty="0"/>
              <a:t>2007 </a:t>
            </a:r>
          </a:p>
          <a:p>
            <a:pPr algn="r"/>
            <a:r>
              <a:rPr lang="en-US" sz="1100" i="1" dirty="0" smtClean="0"/>
              <a:t>Pediatrics</a:t>
            </a:r>
            <a:r>
              <a:rPr lang="en-US" sz="1100" dirty="0" smtClean="0"/>
              <a:t> 2011 </a:t>
            </a:r>
            <a:endParaRPr lang="en-US" sz="1100" dirty="0"/>
          </a:p>
        </p:txBody>
      </p:sp>
      <p:sp>
        <p:nvSpPr>
          <p:cNvPr id="6" name="5 Altbilgi Yer Tutucusu"/>
          <p:cNvSpPr>
            <a:spLocks noGrp="1"/>
          </p:cNvSpPr>
          <p:nvPr>
            <p:ph type="ftr" sz="quarter" idx="11"/>
          </p:nvPr>
        </p:nvSpPr>
        <p:spPr/>
        <p:txBody>
          <a:bodyPr/>
          <a:lstStyle/>
          <a:p>
            <a:r>
              <a:rPr lang="tr-TR" smtClean="0"/>
              <a:t>10.10.2018-BGK</a:t>
            </a:r>
            <a:endParaRPr lang="tr-TR"/>
          </a:p>
        </p:txBody>
      </p:sp>
    </p:spTree>
    <p:extLst>
      <p:ext uri="{BB962C8B-B14F-4D97-AF65-F5344CB8AC3E}">
        <p14:creationId xmlns:p14="http://schemas.microsoft.com/office/powerpoint/2010/main" xmlns="" val="234933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dgm id="{8070D7F0-085F-4935-A3DB-F95B3D75050D}"/>
                                            </p:graphicEl>
                                          </p:spTgt>
                                        </p:tgtEl>
                                        <p:attrNameLst>
                                          <p:attrName>style.visibility</p:attrName>
                                        </p:attrNameLst>
                                      </p:cBhvr>
                                      <p:to>
                                        <p:strVal val="visible"/>
                                      </p:to>
                                    </p:set>
                                    <p:animEffect transition="in" filter="fade">
                                      <p:cBhvr>
                                        <p:cTn id="12" dur="2000"/>
                                        <p:tgtEl>
                                          <p:spTgt spid="7">
                                            <p:graphicEl>
                                              <a:dgm id="{8070D7F0-085F-4935-A3DB-F95B3D75050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graphicEl>
                                              <a:dgm id="{E6047C15-5AD8-4A63-864A-16C8B351658C}"/>
                                            </p:graphicEl>
                                          </p:spTgt>
                                        </p:tgtEl>
                                        <p:attrNameLst>
                                          <p:attrName>style.visibility</p:attrName>
                                        </p:attrNameLst>
                                      </p:cBhvr>
                                      <p:to>
                                        <p:strVal val="visible"/>
                                      </p:to>
                                    </p:set>
                                    <p:animEffect transition="in" filter="fade">
                                      <p:cBhvr>
                                        <p:cTn id="17" dur="2000"/>
                                        <p:tgtEl>
                                          <p:spTgt spid="7">
                                            <p:graphicEl>
                                              <a:dgm id="{E6047C15-5AD8-4A63-864A-16C8B351658C}"/>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graphicEl>
                                              <a:dgm id="{3C776495-666B-4C7A-82F0-5C197CC0CC57}"/>
                                            </p:graphicEl>
                                          </p:spTgt>
                                        </p:tgtEl>
                                        <p:attrNameLst>
                                          <p:attrName>style.visibility</p:attrName>
                                        </p:attrNameLst>
                                      </p:cBhvr>
                                      <p:to>
                                        <p:strVal val="visible"/>
                                      </p:to>
                                    </p:set>
                                    <p:animEffect transition="in" filter="fade">
                                      <p:cBhvr>
                                        <p:cTn id="22" dur="2000"/>
                                        <p:tgtEl>
                                          <p:spTgt spid="7">
                                            <p:graphicEl>
                                              <a:dgm id="{3C776495-666B-4C7A-82F0-5C197CC0CC5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Sub>
          <a:bldDgm bld="one"/>
        </p:bldSub>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Tedavi Tipi ve Yararları</a:t>
            </a:r>
            <a:br>
              <a:rPr lang="tr-TR" b="1" dirty="0" smtClean="0"/>
            </a:br>
            <a:r>
              <a:rPr lang="tr-TR" sz="2000" b="1" dirty="0" smtClean="0"/>
              <a:t>(</a:t>
            </a:r>
            <a:r>
              <a:rPr lang="tr-TR" sz="2000" b="1" dirty="0" err="1" smtClean="0"/>
              <a:t>Arnold</a:t>
            </a:r>
            <a:r>
              <a:rPr lang="tr-TR" sz="2000" b="1" dirty="0" smtClean="0"/>
              <a:t> ve ark. 2015)</a:t>
            </a:r>
            <a:endParaRPr lang="tr-TR" b="1" dirty="0"/>
          </a:p>
        </p:txBody>
      </p:sp>
      <p:pic>
        <p:nvPicPr>
          <p:cNvPr id="1026" name="Picture 2"/>
          <p:cNvPicPr>
            <a:picLocks noGrp="1" noChangeAspect="1" noChangeArrowheads="1"/>
          </p:cNvPicPr>
          <p:nvPr>
            <p:ph sz="half" idx="1"/>
          </p:nvPr>
        </p:nvPicPr>
        <p:blipFill>
          <a:blip r:embed="rId2"/>
          <a:srcRect/>
          <a:stretch>
            <a:fillRect/>
          </a:stretch>
        </p:blipFill>
        <p:spPr bwMode="auto">
          <a:xfrm>
            <a:off x="457200" y="2357431"/>
            <a:ext cx="4038600" cy="2862896"/>
          </a:xfrm>
          <a:prstGeom prst="rect">
            <a:avLst/>
          </a:prstGeom>
          <a:noFill/>
          <a:ln w="9525">
            <a:noFill/>
            <a:miter lim="800000"/>
            <a:headEnd/>
            <a:tailEnd/>
          </a:ln>
          <a:effectLst/>
        </p:spPr>
      </p:pic>
      <p:pic>
        <p:nvPicPr>
          <p:cNvPr id="1027" name="Picture 3"/>
          <p:cNvPicPr>
            <a:picLocks noGrp="1" noChangeAspect="1" noChangeArrowheads="1"/>
          </p:cNvPicPr>
          <p:nvPr>
            <p:ph sz="half" idx="2"/>
          </p:nvPr>
        </p:nvPicPr>
        <p:blipFill>
          <a:blip r:embed="rId3"/>
          <a:srcRect/>
          <a:stretch>
            <a:fillRect/>
          </a:stretch>
        </p:blipFill>
        <p:spPr bwMode="auto">
          <a:xfrm>
            <a:off x="4648200" y="2340052"/>
            <a:ext cx="4038600" cy="3046258"/>
          </a:xfrm>
          <a:prstGeom prst="rect">
            <a:avLst/>
          </a:prstGeom>
          <a:noFill/>
          <a:ln w="9525">
            <a:noFill/>
            <a:miter lim="800000"/>
            <a:headEnd/>
            <a:tailEnd/>
          </a:ln>
          <a:effectLst/>
        </p:spPr>
      </p:pic>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wipe(down)">
                                      <p:cBhvr>
                                        <p:cTn id="17"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1143000"/>
          </a:xfrm>
        </p:spPr>
        <p:txBody>
          <a:bodyPr>
            <a:normAutofit fontScale="90000"/>
          </a:bodyPr>
          <a:lstStyle/>
          <a:p>
            <a:r>
              <a:rPr lang="tr-TR" sz="3600" b="1" dirty="0" err="1" smtClean="0"/>
              <a:t>DEHB’de</a:t>
            </a:r>
            <a:r>
              <a:rPr lang="tr-TR" sz="3600" b="1" dirty="0" smtClean="0"/>
              <a:t> rolü olan </a:t>
            </a:r>
            <a:r>
              <a:rPr lang="tr-TR" sz="3600" b="1" dirty="0" err="1" smtClean="0"/>
              <a:t>nörotransmitter</a:t>
            </a:r>
            <a:r>
              <a:rPr lang="tr-TR" sz="3600" b="1" dirty="0" smtClean="0"/>
              <a:t> devreleri</a:t>
            </a:r>
            <a:br>
              <a:rPr lang="tr-TR" sz="3600" b="1" dirty="0" smtClean="0"/>
            </a:br>
            <a:r>
              <a:rPr lang="tr-TR" sz="3600" b="1" dirty="0" smtClean="0"/>
              <a:t>…</a:t>
            </a:r>
            <a:r>
              <a:rPr lang="en-US" sz="3600" dirty="0" smtClean="0"/>
              <a:t> serotonin</a:t>
            </a:r>
            <a:r>
              <a:rPr lang="tr-TR" sz="3600" dirty="0" smtClean="0"/>
              <a:t>, </a:t>
            </a:r>
            <a:r>
              <a:rPr lang="en-US" sz="3600" dirty="0" smtClean="0"/>
              <a:t>a</a:t>
            </a:r>
            <a:r>
              <a:rPr lang="tr-TR" sz="3600" dirty="0" smtClean="0"/>
              <a:t>s</a:t>
            </a:r>
            <a:r>
              <a:rPr lang="en-US" sz="3600" dirty="0" smtClean="0"/>
              <a:t>et</a:t>
            </a:r>
            <a:r>
              <a:rPr lang="tr-TR" sz="3600" dirty="0" smtClean="0"/>
              <a:t>i</a:t>
            </a:r>
            <a:r>
              <a:rPr lang="en-US" sz="3600" dirty="0" smtClean="0"/>
              <a:t>l</a:t>
            </a:r>
            <a:r>
              <a:rPr lang="tr-TR" sz="3600" dirty="0" smtClean="0"/>
              <a:t>kolin</a:t>
            </a:r>
            <a:r>
              <a:rPr lang="en-US" sz="3600" dirty="0" smtClean="0"/>
              <a:t>, </a:t>
            </a:r>
            <a:r>
              <a:rPr lang="en-US" sz="3600" dirty="0" err="1" smtClean="0"/>
              <a:t>opioid</a:t>
            </a:r>
            <a:r>
              <a:rPr lang="en-US" sz="3600" dirty="0" smtClean="0"/>
              <a:t>, </a:t>
            </a:r>
            <a:r>
              <a:rPr lang="en-US" sz="3600" dirty="0" err="1" smtClean="0"/>
              <a:t>glutamat</a:t>
            </a:r>
            <a:endParaRPr lang="tr-TR" sz="3600" b="1" dirty="0"/>
          </a:p>
        </p:txBody>
      </p:sp>
      <p:graphicFrame>
        <p:nvGraphicFramePr>
          <p:cNvPr id="6" name="5 İçerik Yer Tutucusu"/>
          <p:cNvGraphicFramePr>
            <a:graphicFrameLocks noGrp="1"/>
          </p:cNvGraphicFramePr>
          <p:nvPr>
            <p:ph sz="half" idx="2"/>
          </p:nvPr>
        </p:nvGraphicFramePr>
        <p:xfrm>
          <a:off x="4429124" y="1643050"/>
          <a:ext cx="4324352"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4" name="Picture 2"/>
          <p:cNvPicPr>
            <a:picLocks noGrp="1" noChangeAspect="1" noChangeArrowheads="1"/>
          </p:cNvPicPr>
          <p:nvPr>
            <p:ph sz="half" idx="1"/>
          </p:nvPr>
        </p:nvPicPr>
        <p:blipFill>
          <a:blip r:embed="rId6"/>
          <a:srcRect t="3226"/>
          <a:stretch>
            <a:fillRect/>
          </a:stretch>
        </p:blipFill>
        <p:spPr bwMode="auto">
          <a:xfrm>
            <a:off x="571472" y="1714488"/>
            <a:ext cx="3643338" cy="4286280"/>
          </a:xfrm>
          <a:prstGeom prst="rect">
            <a:avLst/>
          </a:prstGeom>
          <a:noFill/>
          <a:ln w="9525">
            <a:noFill/>
            <a:miter lim="800000"/>
            <a:headEnd/>
            <a:tailEnd/>
          </a:ln>
          <a:effectLst/>
        </p:spPr>
      </p:pic>
      <p:sp>
        <p:nvSpPr>
          <p:cNvPr id="5" name="4 Metin kutusu"/>
          <p:cNvSpPr txBox="1"/>
          <p:nvPr/>
        </p:nvSpPr>
        <p:spPr>
          <a:xfrm>
            <a:off x="142844" y="6429396"/>
            <a:ext cx="8286807" cy="338554"/>
          </a:xfrm>
          <a:prstGeom prst="rect">
            <a:avLst/>
          </a:prstGeom>
          <a:noFill/>
        </p:spPr>
        <p:txBody>
          <a:bodyPr wrap="square" rtlCol="0">
            <a:spAutoFit/>
          </a:bodyPr>
          <a:lstStyle/>
          <a:p>
            <a:r>
              <a:rPr lang="tr-TR" sz="800" dirty="0" err="1" smtClean="0"/>
              <a:t>Midbrain</a:t>
            </a:r>
            <a:r>
              <a:rPr lang="tr-TR" sz="800" dirty="0" smtClean="0"/>
              <a:t> </a:t>
            </a:r>
            <a:r>
              <a:rPr lang="tr-TR" sz="800" dirty="0" err="1" smtClean="0"/>
              <a:t>dopaminergic</a:t>
            </a:r>
            <a:r>
              <a:rPr lang="tr-TR" sz="800" dirty="0" smtClean="0"/>
              <a:t> </a:t>
            </a:r>
            <a:r>
              <a:rPr lang="tr-TR" sz="800" dirty="0" err="1" smtClean="0"/>
              <a:t>neurons</a:t>
            </a:r>
            <a:r>
              <a:rPr lang="tr-TR" sz="800" dirty="0" smtClean="0"/>
              <a:t> </a:t>
            </a:r>
            <a:r>
              <a:rPr lang="tr-TR" sz="800" dirty="0" err="1" smtClean="0"/>
              <a:t>project</a:t>
            </a:r>
            <a:r>
              <a:rPr lang="tr-TR" sz="800" dirty="0" smtClean="0"/>
              <a:t> </a:t>
            </a:r>
            <a:r>
              <a:rPr lang="tr-TR" sz="800" dirty="0" err="1" smtClean="0"/>
              <a:t>to</a:t>
            </a:r>
            <a:r>
              <a:rPr lang="tr-TR" sz="800" dirty="0" smtClean="0"/>
              <a:t> </a:t>
            </a:r>
            <a:r>
              <a:rPr lang="tr-TR" sz="800" dirty="0" err="1" smtClean="0"/>
              <a:t>the</a:t>
            </a:r>
            <a:r>
              <a:rPr lang="tr-TR" sz="800" dirty="0" smtClean="0"/>
              <a:t> </a:t>
            </a:r>
            <a:r>
              <a:rPr lang="tr-TR" sz="800" dirty="0" err="1" smtClean="0"/>
              <a:t>basal</a:t>
            </a:r>
            <a:r>
              <a:rPr lang="tr-TR" sz="800" dirty="0" smtClean="0"/>
              <a:t> </a:t>
            </a:r>
            <a:r>
              <a:rPr lang="tr-TR" sz="800" dirty="0" err="1" smtClean="0"/>
              <a:t>ganglia</a:t>
            </a:r>
            <a:r>
              <a:rPr lang="tr-TR" sz="800" dirty="0" smtClean="0"/>
              <a:t>, </a:t>
            </a:r>
            <a:r>
              <a:rPr lang="tr-TR" sz="800" dirty="0" err="1" smtClean="0"/>
              <a:t>including</a:t>
            </a:r>
            <a:r>
              <a:rPr lang="tr-TR" sz="800" dirty="0" smtClean="0"/>
              <a:t> </a:t>
            </a:r>
            <a:r>
              <a:rPr lang="tr-TR" sz="800" dirty="0" err="1" smtClean="0"/>
              <a:t>the</a:t>
            </a:r>
            <a:r>
              <a:rPr lang="tr-TR" sz="800" dirty="0" smtClean="0"/>
              <a:t> </a:t>
            </a:r>
            <a:r>
              <a:rPr lang="tr-TR" sz="800" dirty="0" err="1" smtClean="0"/>
              <a:t>caudate</a:t>
            </a:r>
            <a:r>
              <a:rPr lang="tr-TR" sz="800" dirty="0" smtClean="0"/>
              <a:t>, </a:t>
            </a:r>
            <a:r>
              <a:rPr lang="tr-TR" sz="800" dirty="0" err="1" smtClean="0"/>
              <a:t>putamen</a:t>
            </a:r>
            <a:r>
              <a:rPr lang="tr-TR" sz="800" dirty="0" smtClean="0"/>
              <a:t>, </a:t>
            </a:r>
            <a:r>
              <a:rPr lang="tr-TR" sz="800" dirty="0" err="1" smtClean="0"/>
              <a:t>pallidum</a:t>
            </a:r>
            <a:r>
              <a:rPr lang="tr-TR" sz="800" dirty="0" smtClean="0"/>
              <a:t> </a:t>
            </a:r>
            <a:r>
              <a:rPr lang="tr-TR" sz="800" dirty="0" err="1" smtClean="0"/>
              <a:t>and</a:t>
            </a:r>
            <a:r>
              <a:rPr lang="tr-TR" sz="800" dirty="0" smtClean="0"/>
              <a:t> </a:t>
            </a:r>
            <a:r>
              <a:rPr lang="tr-TR" sz="800" dirty="0" err="1" smtClean="0"/>
              <a:t>throughout</a:t>
            </a:r>
            <a:r>
              <a:rPr lang="tr-TR" sz="800" dirty="0" smtClean="0"/>
              <a:t> </a:t>
            </a:r>
            <a:r>
              <a:rPr lang="tr-TR" sz="800" dirty="0" err="1" smtClean="0"/>
              <a:t>the</a:t>
            </a:r>
            <a:r>
              <a:rPr lang="tr-TR" sz="800" dirty="0" smtClean="0"/>
              <a:t> </a:t>
            </a:r>
            <a:r>
              <a:rPr lang="tr-TR" sz="800" dirty="0" err="1" smtClean="0"/>
              <a:t>cerebral</a:t>
            </a:r>
            <a:r>
              <a:rPr lang="tr-TR" sz="800" dirty="0" smtClean="0"/>
              <a:t> </a:t>
            </a:r>
            <a:r>
              <a:rPr lang="tr-TR" sz="800" dirty="0" err="1" smtClean="0"/>
              <a:t>cortex</a:t>
            </a:r>
            <a:r>
              <a:rPr lang="tr-TR" sz="800" dirty="0" smtClean="0"/>
              <a:t> (</a:t>
            </a:r>
            <a:r>
              <a:rPr lang="tr-TR" sz="800" dirty="0" err="1" smtClean="0">
                <a:hlinkClick r:id="rId7"/>
              </a:rPr>
              <a:t>Bentivoglio</a:t>
            </a:r>
            <a:r>
              <a:rPr lang="tr-TR" sz="800" dirty="0" smtClean="0">
                <a:hlinkClick r:id="rId7"/>
              </a:rPr>
              <a:t> </a:t>
            </a:r>
            <a:r>
              <a:rPr lang="tr-TR" sz="800" dirty="0" err="1" smtClean="0">
                <a:hlinkClick r:id="rId7"/>
              </a:rPr>
              <a:t>and</a:t>
            </a:r>
            <a:r>
              <a:rPr lang="tr-TR" sz="800" dirty="0" smtClean="0">
                <a:hlinkClick r:id="rId7"/>
              </a:rPr>
              <a:t> </a:t>
            </a:r>
            <a:r>
              <a:rPr lang="tr-TR" sz="800" dirty="0" err="1" smtClean="0">
                <a:hlinkClick r:id="rId7"/>
              </a:rPr>
              <a:t>Morelli</a:t>
            </a:r>
            <a:r>
              <a:rPr lang="tr-TR" sz="800" dirty="0" smtClean="0">
                <a:hlinkClick r:id="rId7"/>
              </a:rPr>
              <a:t>, 2005</a:t>
            </a:r>
            <a:r>
              <a:rPr lang="tr-TR" sz="800" dirty="0" smtClean="0"/>
              <a:t>). </a:t>
            </a:r>
            <a:r>
              <a:rPr lang="tr-TR" sz="800" dirty="0" err="1" smtClean="0"/>
              <a:t>Noradrenergic</a:t>
            </a:r>
            <a:r>
              <a:rPr lang="tr-TR" sz="800" dirty="0" smtClean="0"/>
              <a:t> </a:t>
            </a:r>
            <a:r>
              <a:rPr lang="tr-TR" sz="800" dirty="0" err="1" smtClean="0"/>
              <a:t>neurons</a:t>
            </a:r>
            <a:r>
              <a:rPr lang="tr-TR" sz="800" dirty="0" smtClean="0"/>
              <a:t> of </a:t>
            </a:r>
            <a:r>
              <a:rPr lang="tr-TR" sz="800" dirty="0" err="1" smtClean="0"/>
              <a:t>the</a:t>
            </a:r>
            <a:r>
              <a:rPr lang="tr-TR" sz="800" dirty="0" smtClean="0"/>
              <a:t> </a:t>
            </a:r>
            <a:r>
              <a:rPr lang="tr-TR" sz="800" dirty="0" err="1" smtClean="0"/>
              <a:t>locus</a:t>
            </a:r>
            <a:r>
              <a:rPr lang="tr-TR" sz="800" dirty="0" smtClean="0"/>
              <a:t> </a:t>
            </a:r>
            <a:r>
              <a:rPr lang="tr-TR" sz="800" dirty="0" err="1" smtClean="0"/>
              <a:t>coeruleus</a:t>
            </a:r>
            <a:r>
              <a:rPr lang="tr-TR" sz="800" dirty="0" smtClean="0"/>
              <a:t> </a:t>
            </a:r>
            <a:r>
              <a:rPr lang="tr-TR" sz="800" dirty="0" err="1" smtClean="0"/>
              <a:t>heavily</a:t>
            </a:r>
            <a:r>
              <a:rPr lang="tr-TR" sz="800" dirty="0" smtClean="0"/>
              <a:t> </a:t>
            </a:r>
            <a:r>
              <a:rPr lang="tr-TR" sz="800" dirty="0" err="1" smtClean="0"/>
              <a:t>innervate</a:t>
            </a:r>
            <a:r>
              <a:rPr lang="tr-TR" sz="800" dirty="0" smtClean="0"/>
              <a:t> </a:t>
            </a:r>
            <a:r>
              <a:rPr lang="tr-TR" sz="800" dirty="0" err="1" smtClean="0"/>
              <a:t>the</a:t>
            </a:r>
            <a:r>
              <a:rPr lang="tr-TR" sz="800" dirty="0" smtClean="0"/>
              <a:t> </a:t>
            </a:r>
            <a:r>
              <a:rPr lang="tr-TR" sz="800" dirty="0" err="1" smtClean="0"/>
              <a:t>thalamus</a:t>
            </a:r>
            <a:r>
              <a:rPr lang="tr-TR" sz="800" dirty="0" smtClean="0"/>
              <a:t> </a:t>
            </a:r>
            <a:r>
              <a:rPr lang="tr-TR" sz="800" dirty="0" err="1" smtClean="0"/>
              <a:t>and</a:t>
            </a:r>
            <a:r>
              <a:rPr lang="tr-TR" sz="800" dirty="0" smtClean="0"/>
              <a:t> </a:t>
            </a:r>
            <a:r>
              <a:rPr lang="tr-TR" sz="800" dirty="0" err="1" smtClean="0"/>
              <a:t>cerebral</a:t>
            </a:r>
            <a:r>
              <a:rPr lang="tr-TR" sz="800" dirty="0" smtClean="0"/>
              <a:t> </a:t>
            </a:r>
            <a:r>
              <a:rPr lang="tr-TR" sz="800" dirty="0" err="1" smtClean="0"/>
              <a:t>cortex</a:t>
            </a:r>
            <a:r>
              <a:rPr lang="tr-TR" sz="800" dirty="0" smtClean="0"/>
              <a:t> (</a:t>
            </a:r>
            <a:r>
              <a:rPr lang="tr-TR" sz="800" dirty="0" err="1" smtClean="0">
                <a:hlinkClick r:id="rId7"/>
              </a:rPr>
              <a:t>Descarries</a:t>
            </a:r>
            <a:r>
              <a:rPr lang="tr-TR" sz="800" dirty="0" smtClean="0">
                <a:hlinkClick r:id="rId7"/>
              </a:rPr>
              <a:t> </a:t>
            </a:r>
            <a:r>
              <a:rPr lang="tr-TR" sz="800" dirty="0" err="1" smtClean="0">
                <a:hlinkClick r:id="rId7"/>
              </a:rPr>
              <a:t>and</a:t>
            </a:r>
            <a:r>
              <a:rPr lang="tr-TR" sz="800" dirty="0" smtClean="0">
                <a:hlinkClick r:id="rId7"/>
              </a:rPr>
              <a:t> </a:t>
            </a:r>
            <a:r>
              <a:rPr lang="tr-TR" sz="800" dirty="0" err="1" smtClean="0">
                <a:hlinkClick r:id="rId7"/>
              </a:rPr>
              <a:t>Saucier</a:t>
            </a:r>
            <a:r>
              <a:rPr lang="tr-TR" sz="800" dirty="0" smtClean="0">
                <a:hlinkClick r:id="rId7"/>
              </a:rPr>
              <a:t>, 1972</a:t>
            </a:r>
            <a:r>
              <a:rPr lang="tr-TR" sz="800" dirty="0" smtClean="0"/>
              <a:t>; </a:t>
            </a:r>
            <a:r>
              <a:rPr lang="tr-TR" sz="800" dirty="0" err="1" smtClean="0">
                <a:hlinkClick r:id="rId7"/>
              </a:rPr>
              <a:t>O’Donnell</a:t>
            </a:r>
            <a:r>
              <a:rPr lang="tr-TR" sz="800" dirty="0" smtClean="0">
                <a:hlinkClick r:id="rId7"/>
              </a:rPr>
              <a:t> et al., 2012</a:t>
            </a:r>
            <a:r>
              <a:rPr lang="tr-TR" sz="800" dirty="0" smtClean="0"/>
              <a:t>). </a:t>
            </a:r>
            <a:endParaRPr lang="tr-TR" sz="800" dirty="0"/>
          </a:p>
        </p:txBody>
      </p:sp>
      <p:sp>
        <p:nvSpPr>
          <p:cNvPr id="7" name="6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wipe(down)">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graphicEl>
                                              <a:dgm id="{A3A8975D-A239-4C15-9825-ED671C9A5398}"/>
                                            </p:graphicEl>
                                          </p:spTgt>
                                        </p:tgtEl>
                                        <p:attrNameLst>
                                          <p:attrName>style.visibility</p:attrName>
                                        </p:attrNameLst>
                                      </p:cBhvr>
                                      <p:to>
                                        <p:strVal val="visible"/>
                                      </p:to>
                                    </p:set>
                                    <p:animEffect transition="in" filter="wipe(down)">
                                      <p:cBhvr>
                                        <p:cTn id="17" dur="500"/>
                                        <p:tgtEl>
                                          <p:spTgt spid="6">
                                            <p:graphicEl>
                                              <a:dgm id="{A3A8975D-A239-4C15-9825-ED671C9A5398}"/>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graphicEl>
                                              <a:dgm id="{4AEA903F-7A44-47AA-9B04-B24CBC52B1BA}"/>
                                            </p:graphicEl>
                                          </p:spTgt>
                                        </p:tgtEl>
                                        <p:attrNameLst>
                                          <p:attrName>style.visibility</p:attrName>
                                        </p:attrNameLst>
                                      </p:cBhvr>
                                      <p:to>
                                        <p:strVal val="visible"/>
                                      </p:to>
                                    </p:set>
                                    <p:animEffect transition="in" filter="wipe(down)">
                                      <p:cBhvr>
                                        <p:cTn id="22" dur="500"/>
                                        <p:tgtEl>
                                          <p:spTgt spid="6">
                                            <p:graphicEl>
                                              <a:dgm id="{4AEA903F-7A44-47AA-9B04-B24CBC52B1B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graphicEl>
                                              <a:dgm id="{627085A6-ED3E-4646-A9CF-30CC41F5D5F6}"/>
                                            </p:graphicEl>
                                          </p:spTgt>
                                        </p:tgtEl>
                                        <p:attrNameLst>
                                          <p:attrName>style.visibility</p:attrName>
                                        </p:attrNameLst>
                                      </p:cBhvr>
                                      <p:to>
                                        <p:strVal val="visible"/>
                                      </p:to>
                                    </p:set>
                                    <p:animEffect transition="in" filter="wipe(down)">
                                      <p:cBhvr>
                                        <p:cTn id="27" dur="500"/>
                                        <p:tgtEl>
                                          <p:spTgt spid="6">
                                            <p:graphicEl>
                                              <a:dgm id="{627085A6-ED3E-4646-A9CF-30CC41F5D5F6}"/>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graphicEl>
                                              <a:dgm id="{2422154C-0342-4BCB-8A73-54BBC55588A7}"/>
                                            </p:graphicEl>
                                          </p:spTgt>
                                        </p:tgtEl>
                                        <p:attrNameLst>
                                          <p:attrName>style.visibility</p:attrName>
                                        </p:attrNameLst>
                                      </p:cBhvr>
                                      <p:to>
                                        <p:strVal val="visible"/>
                                      </p:to>
                                    </p:set>
                                    <p:animEffect transition="in" filter="wipe(down)">
                                      <p:cBhvr>
                                        <p:cTn id="32" dur="500"/>
                                        <p:tgtEl>
                                          <p:spTgt spid="6">
                                            <p:graphicEl>
                                              <a:dgm id="{2422154C-0342-4BCB-8A73-54BBC55588A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PFK’de</a:t>
            </a:r>
            <a:r>
              <a:rPr lang="tr-TR" b="1" dirty="0" smtClean="0"/>
              <a:t> DA ve NE</a:t>
            </a:r>
            <a:endParaRPr lang="tr-TR" b="1" dirty="0"/>
          </a:p>
        </p:txBody>
      </p:sp>
      <p:sp>
        <p:nvSpPr>
          <p:cNvPr id="4" name="3 İçerik Yer Tutucusu"/>
          <p:cNvSpPr>
            <a:spLocks noGrp="1"/>
          </p:cNvSpPr>
          <p:nvPr>
            <p:ph sz="half" idx="2"/>
          </p:nvPr>
        </p:nvSpPr>
        <p:spPr>
          <a:xfrm>
            <a:off x="4648200" y="1600200"/>
            <a:ext cx="4210080" cy="4525963"/>
          </a:xfrm>
        </p:spPr>
        <p:txBody>
          <a:bodyPr>
            <a:normAutofit/>
          </a:bodyPr>
          <a:lstStyle/>
          <a:p>
            <a:r>
              <a:rPr lang="en-US" b="1" dirty="0" smtClean="0">
                <a:solidFill>
                  <a:srgbClr val="FF0000"/>
                </a:solidFill>
              </a:rPr>
              <a:t>D</a:t>
            </a:r>
            <a:r>
              <a:rPr lang="en-US" b="1" baseline="-25000" dirty="0" smtClean="0">
                <a:solidFill>
                  <a:srgbClr val="FF0000"/>
                </a:solidFill>
              </a:rPr>
              <a:t>1</a:t>
            </a:r>
            <a:r>
              <a:rPr lang="tr-TR" baseline="-25000" dirty="0" smtClean="0"/>
              <a:t> </a:t>
            </a:r>
            <a:r>
              <a:rPr lang="tr-TR" dirty="0" smtClean="0"/>
              <a:t>reseptörleri uygun ayarda uyarıldığında “gürültü” azalır (uygun olmayan girdiler zayıflar), </a:t>
            </a:r>
          </a:p>
          <a:p>
            <a:r>
              <a:rPr lang="en-US" b="1" dirty="0" smtClean="0">
                <a:solidFill>
                  <a:srgbClr val="FF0000"/>
                </a:solidFill>
              </a:rPr>
              <a:t>α</a:t>
            </a:r>
            <a:r>
              <a:rPr lang="en-US" b="1" baseline="-25000" dirty="0" smtClean="0">
                <a:solidFill>
                  <a:srgbClr val="FF0000"/>
                </a:solidFill>
              </a:rPr>
              <a:t>2A</a:t>
            </a:r>
            <a:r>
              <a:rPr lang="tr-TR" b="1" baseline="-25000" dirty="0" smtClean="0">
                <a:solidFill>
                  <a:srgbClr val="FF0000"/>
                </a:solidFill>
              </a:rPr>
              <a:t>  </a:t>
            </a:r>
            <a:r>
              <a:rPr lang="tr-TR" dirty="0" smtClean="0"/>
              <a:t>reseptörlerinin uyarımı ile de “sinyal” artar (uygun girdiler güçlenir). </a:t>
            </a:r>
          </a:p>
          <a:p>
            <a:r>
              <a:rPr lang="tr-TR" sz="2000" dirty="0" smtClean="0"/>
              <a:t>(</a:t>
            </a:r>
            <a:r>
              <a:rPr lang="tr-TR" sz="2000" dirty="0" err="1" smtClean="0"/>
              <a:t>Berridge</a:t>
            </a:r>
            <a:r>
              <a:rPr lang="tr-TR" sz="2000" dirty="0" smtClean="0"/>
              <a:t> ve ark. 2006)</a:t>
            </a:r>
          </a:p>
          <a:p>
            <a:endParaRPr lang="tr-TR" dirty="0" smtClean="0"/>
          </a:p>
          <a:p>
            <a:endParaRPr lang="tr-TR" dirty="0"/>
          </a:p>
        </p:txBody>
      </p:sp>
      <p:pic>
        <p:nvPicPr>
          <p:cNvPr id="5" name="Picture 2"/>
          <p:cNvPicPr>
            <a:picLocks noGrp="1" noChangeAspect="1" noChangeArrowheads="1"/>
          </p:cNvPicPr>
          <p:nvPr>
            <p:ph sz="half" idx="1"/>
          </p:nvPr>
        </p:nvPicPr>
        <p:blipFill>
          <a:blip r:embed="rId3"/>
          <a:srcRect t="7143" b="4286"/>
          <a:stretch>
            <a:fillRect/>
          </a:stretch>
        </p:blipFill>
        <p:spPr bwMode="auto">
          <a:xfrm>
            <a:off x="285720" y="1603930"/>
            <a:ext cx="4210080" cy="4468276"/>
          </a:xfrm>
          <a:prstGeom prst="rect">
            <a:avLst/>
          </a:prstGeom>
          <a:solidFill>
            <a:schemeClr val="bg1"/>
          </a:solidFill>
          <a:ln w="9525">
            <a:noFill/>
            <a:miter lim="800000"/>
            <a:headEnd/>
            <a:tailEnd/>
          </a:ln>
          <a:effectLst/>
        </p:spPr>
      </p:pic>
      <p:sp>
        <p:nvSpPr>
          <p:cNvPr id="6" name="5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down)">
                                      <p:cBhvr>
                                        <p:cTn id="17" dur="500"/>
                                        <p:tgtEl>
                                          <p:spTgt spid="4">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wipe(down)">
                                      <p:cBhvr>
                                        <p:cTn id="20" dur="500"/>
                                        <p:tgtEl>
                                          <p:spTgt spid="4">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wipe(down)">
                                      <p:cBhvr>
                                        <p:cTn id="2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DEHB İLAÇLARI</a:t>
            </a:r>
            <a:endParaRPr lang="tr-TR" b="1" dirty="0"/>
          </a:p>
        </p:txBody>
      </p:sp>
      <p:graphicFrame>
        <p:nvGraphicFramePr>
          <p:cNvPr id="5" name="4 İçerik Yer Tutucusu"/>
          <p:cNvGraphicFramePr>
            <a:graphicFrameLocks noGrp="1"/>
          </p:cNvGraphicFramePr>
          <p:nvPr>
            <p:ph idx="1"/>
          </p:nvPr>
        </p:nvGraphicFramePr>
        <p:xfrm>
          <a:off x="1785918" y="1600200"/>
          <a:ext cx="5572164"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graphicEl>
                                              <a:dgm id="{E0C1C7FF-28CE-4D27-8F64-664AABA8869C}"/>
                                            </p:graphicEl>
                                          </p:spTgt>
                                        </p:tgtEl>
                                        <p:attrNameLst>
                                          <p:attrName>style.visibility</p:attrName>
                                        </p:attrNameLst>
                                      </p:cBhvr>
                                      <p:to>
                                        <p:strVal val="visible"/>
                                      </p:to>
                                    </p:set>
                                    <p:animEffect transition="in" filter="wipe(down)">
                                      <p:cBhvr>
                                        <p:cTn id="12" dur="500"/>
                                        <p:tgtEl>
                                          <p:spTgt spid="5">
                                            <p:graphicEl>
                                              <a:dgm id="{E0C1C7FF-28CE-4D27-8F64-664AABA8869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graphicEl>
                                              <a:dgm id="{76D57F56-11D9-4151-9F0F-F0D4EFD8235A}"/>
                                            </p:graphicEl>
                                          </p:spTgt>
                                        </p:tgtEl>
                                        <p:attrNameLst>
                                          <p:attrName>style.visibility</p:attrName>
                                        </p:attrNameLst>
                                      </p:cBhvr>
                                      <p:to>
                                        <p:strVal val="visible"/>
                                      </p:to>
                                    </p:set>
                                    <p:animEffect transition="in" filter="wipe(down)">
                                      <p:cBhvr>
                                        <p:cTn id="17" dur="500"/>
                                        <p:tgtEl>
                                          <p:spTgt spid="5">
                                            <p:graphicEl>
                                              <a:dgm id="{76D57F56-11D9-4151-9F0F-F0D4EFD8235A}"/>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graphicEl>
                                              <a:dgm id="{3798595A-E975-485B-8E77-0CF060679EE2}"/>
                                            </p:graphicEl>
                                          </p:spTgt>
                                        </p:tgtEl>
                                        <p:attrNameLst>
                                          <p:attrName>style.visibility</p:attrName>
                                        </p:attrNameLst>
                                      </p:cBhvr>
                                      <p:to>
                                        <p:strVal val="visible"/>
                                      </p:to>
                                    </p:set>
                                    <p:animEffect transition="in" filter="wipe(down)">
                                      <p:cBhvr>
                                        <p:cTn id="22" dur="500"/>
                                        <p:tgtEl>
                                          <p:spTgt spid="5">
                                            <p:graphicEl>
                                              <a:dgm id="{3798595A-E975-485B-8E77-0CF060679EE2}"/>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graphicEl>
                                              <a:dgm id="{87B53718-516F-46CD-AB45-5453F1F800BE}"/>
                                            </p:graphicEl>
                                          </p:spTgt>
                                        </p:tgtEl>
                                        <p:attrNameLst>
                                          <p:attrName>style.visibility</p:attrName>
                                        </p:attrNameLst>
                                      </p:cBhvr>
                                      <p:to>
                                        <p:strVal val="visible"/>
                                      </p:to>
                                    </p:set>
                                    <p:animEffect transition="in" filter="wipe(down)">
                                      <p:cBhvr>
                                        <p:cTn id="27" dur="500"/>
                                        <p:tgtEl>
                                          <p:spTgt spid="5">
                                            <p:graphicEl>
                                              <a:dgm id="{87B53718-516F-46CD-AB45-5453F1F800B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Sub>
          <a:bldDgm bld="one"/>
        </p:bldSub>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57356" y="71438"/>
            <a:ext cx="5572164" cy="1285860"/>
          </a:xfrm>
        </p:spPr>
        <p:txBody>
          <a:bodyPr>
            <a:normAutofit/>
          </a:bodyPr>
          <a:lstStyle/>
          <a:p>
            <a:r>
              <a:rPr lang="tr-TR" sz="3200" b="1" dirty="0" smtClean="0"/>
              <a:t>Amfetaminler  ve  </a:t>
            </a:r>
            <a:r>
              <a:rPr lang="tr-TR" sz="3200" b="1" dirty="0" err="1" smtClean="0"/>
              <a:t>Metilfenidat</a:t>
            </a:r>
            <a:r>
              <a:rPr lang="tr-TR" sz="3200" b="1" dirty="0" smtClean="0"/>
              <a:t>  Etki Mekanizması</a:t>
            </a:r>
            <a:endParaRPr lang="tr-TR" sz="3200" b="1" dirty="0"/>
          </a:p>
        </p:txBody>
      </p:sp>
      <p:pic>
        <p:nvPicPr>
          <p:cNvPr id="4098" name="Picture 2"/>
          <p:cNvPicPr>
            <a:picLocks noGrp="1" noChangeAspect="1" noChangeArrowheads="1"/>
          </p:cNvPicPr>
          <p:nvPr>
            <p:ph idx="1"/>
          </p:nvPr>
        </p:nvPicPr>
        <p:blipFill>
          <a:blip r:embed="rId3"/>
          <a:srcRect/>
          <a:stretch>
            <a:fillRect/>
          </a:stretch>
        </p:blipFill>
        <p:spPr bwMode="auto">
          <a:xfrm>
            <a:off x="357158" y="1500174"/>
            <a:ext cx="8358246" cy="4429156"/>
          </a:xfrm>
          <a:prstGeom prst="rect">
            <a:avLst/>
          </a:prstGeom>
          <a:noFill/>
          <a:ln w="9525">
            <a:noFill/>
            <a:miter lim="800000"/>
            <a:headEnd/>
            <a:tailEnd/>
          </a:ln>
          <a:effectLst/>
        </p:spPr>
      </p:pic>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xmlns="" val="3196425693"/>
              </p:ext>
            </p:extLst>
          </p:nvPr>
        </p:nvGraphicFramePr>
        <p:xfrm>
          <a:off x="428596" y="285728"/>
          <a:ext cx="8215370" cy="5929338"/>
        </p:xfrm>
        <a:graphic>
          <a:graphicData uri="http://schemas.openxmlformats.org/drawingml/2006/table">
            <a:tbl>
              <a:tblPr firstRow="1" bandRow="1">
                <a:tableStyleId>{5C22544A-7EE6-4342-B048-85BDC9FD1C3A}</a:tableStyleId>
              </a:tblPr>
              <a:tblGrid>
                <a:gridCol w="2175037"/>
                <a:gridCol w="3185948"/>
                <a:gridCol w="2854385"/>
              </a:tblGrid>
              <a:tr h="1098820">
                <a:tc>
                  <a:txBody>
                    <a:bodyPr/>
                    <a:lstStyle/>
                    <a:p>
                      <a:endParaRPr lang="en-US" dirty="0"/>
                    </a:p>
                  </a:txBody>
                  <a:tcPr marL="68580" marR="68580"/>
                </a:tc>
                <a:tc>
                  <a:txBody>
                    <a:bodyPr/>
                    <a:lstStyle/>
                    <a:p>
                      <a:pPr algn="ctr"/>
                      <a:r>
                        <a:rPr lang="tr-TR" sz="2400" dirty="0" err="1" smtClean="0"/>
                        <a:t>Metilfenidat</a:t>
                      </a:r>
                      <a:endParaRPr lang="en-US" sz="2400" dirty="0"/>
                    </a:p>
                  </a:txBody>
                  <a:tcPr marL="68580" marR="68580" anchor="ctr"/>
                </a:tc>
                <a:tc>
                  <a:txBody>
                    <a:bodyPr/>
                    <a:lstStyle/>
                    <a:p>
                      <a:pPr algn="ctr"/>
                      <a:r>
                        <a:rPr lang="tr-TR" sz="2400" dirty="0" smtClean="0"/>
                        <a:t>Amfetamin</a:t>
                      </a:r>
                      <a:r>
                        <a:rPr lang="tr-TR" sz="2400" baseline="0" dirty="0" smtClean="0"/>
                        <a:t> ve türevleri</a:t>
                      </a:r>
                      <a:endParaRPr lang="en-US" sz="2400" dirty="0"/>
                    </a:p>
                  </a:txBody>
                  <a:tcPr marL="68580" marR="68580" anchor="ctr"/>
                </a:tc>
              </a:tr>
              <a:tr h="883874">
                <a:tc>
                  <a:txBody>
                    <a:bodyPr/>
                    <a:lstStyle/>
                    <a:p>
                      <a:r>
                        <a:rPr lang="tr-TR" b="1" dirty="0" smtClean="0"/>
                        <a:t>Mekanizma</a:t>
                      </a:r>
                      <a:endParaRPr lang="en-US" b="1" dirty="0"/>
                    </a:p>
                  </a:txBody>
                  <a:tcPr marL="68580" marR="68580"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smtClean="0"/>
                        <a:t>Presinaptik</a:t>
                      </a:r>
                      <a:r>
                        <a:rPr lang="tr-TR" baseline="0" dirty="0" smtClean="0"/>
                        <a:t> terminalde DA ve </a:t>
                      </a:r>
                      <a:r>
                        <a:rPr lang="tr-TR" baseline="0" dirty="0" err="1" smtClean="0"/>
                        <a:t>NE’i</a:t>
                      </a:r>
                      <a:r>
                        <a:rPr lang="tr-TR" baseline="0" dirty="0" smtClean="0"/>
                        <a:t> arttırmak.</a:t>
                      </a:r>
                      <a:endParaRPr lang="en-US" dirty="0" smtClean="0"/>
                    </a:p>
                  </a:txBody>
                  <a:tcPr marL="68580" marR="68580" anchor="ctr"/>
                </a:tc>
                <a:tc hMerge="1">
                  <a:txBody>
                    <a:bodyPr/>
                    <a:lstStyle/>
                    <a:p>
                      <a:endParaRPr lang="en-US"/>
                    </a:p>
                  </a:txBody>
                  <a:tcPr/>
                </a:tc>
              </a:tr>
              <a:tr h="1113232">
                <a:tc>
                  <a:txBody>
                    <a:bodyPr/>
                    <a:lstStyle/>
                    <a:p>
                      <a:r>
                        <a:rPr lang="tr-TR" b="1" dirty="0" smtClean="0"/>
                        <a:t>Metabolizma</a:t>
                      </a:r>
                      <a:endParaRPr lang="en-US" b="1" dirty="0"/>
                    </a:p>
                  </a:txBody>
                  <a:tcPr marL="68580" marR="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De-</a:t>
                      </a:r>
                      <a:r>
                        <a:rPr lang="en-US" dirty="0" err="1" smtClean="0"/>
                        <a:t>esterifi</a:t>
                      </a:r>
                      <a:r>
                        <a:rPr lang="tr-TR" dirty="0" smtClean="0"/>
                        <a:t>k</a:t>
                      </a:r>
                      <a:r>
                        <a:rPr lang="en-US" dirty="0" smtClean="0"/>
                        <a:t>a</a:t>
                      </a:r>
                      <a:r>
                        <a:rPr lang="tr-TR" dirty="0" err="1" smtClean="0"/>
                        <a:t>sy</a:t>
                      </a:r>
                      <a:r>
                        <a:rPr lang="en-US" dirty="0" smtClean="0"/>
                        <a:t>on</a:t>
                      </a:r>
                      <a:endParaRPr lang="tr-T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baseline="0" dirty="0" smtClean="0"/>
                        <a:t>K</a:t>
                      </a:r>
                      <a:r>
                        <a:rPr lang="en-US" baseline="0" dirty="0" err="1" smtClean="0"/>
                        <a:t>arbo</a:t>
                      </a:r>
                      <a:r>
                        <a:rPr lang="tr-TR" baseline="0" dirty="0" err="1" smtClean="0"/>
                        <a:t>ksilesteraz</a:t>
                      </a:r>
                      <a:r>
                        <a:rPr lang="tr-TR" baseline="0" dirty="0" smtClean="0"/>
                        <a:t> </a:t>
                      </a:r>
                      <a:r>
                        <a:rPr lang="en-US" baseline="0" dirty="0" smtClean="0"/>
                        <a:t> CES1A1 </a:t>
                      </a:r>
                      <a:r>
                        <a:rPr lang="tr-TR" baseline="0" dirty="0" smtClean="0"/>
                        <a:t> ile</a:t>
                      </a:r>
                      <a:r>
                        <a:rPr lang="en-US" baseline="0" dirty="0" smtClean="0"/>
                        <a:t> </a:t>
                      </a:r>
                      <a:r>
                        <a:rPr lang="en-US" baseline="0" dirty="0" err="1" smtClean="0"/>
                        <a:t>ritalini</a:t>
                      </a:r>
                      <a:r>
                        <a:rPr lang="tr-TR" baseline="0" dirty="0" smtClean="0"/>
                        <a:t>k</a:t>
                      </a:r>
                      <a:r>
                        <a:rPr lang="en-US" baseline="0" dirty="0" smtClean="0"/>
                        <a:t> a</a:t>
                      </a:r>
                      <a:r>
                        <a:rPr lang="tr-TR" baseline="0" dirty="0" err="1" smtClean="0"/>
                        <a:t>side</a:t>
                      </a:r>
                      <a:r>
                        <a:rPr lang="tr-TR" baseline="0" dirty="0" smtClean="0"/>
                        <a:t> (</a:t>
                      </a:r>
                      <a:r>
                        <a:rPr lang="en-US" dirty="0" smtClean="0">
                          <a:effectLst/>
                        </a:rPr>
                        <a:t>al</a:t>
                      </a:r>
                      <a:r>
                        <a:rPr lang="tr-TR" dirty="0" smtClean="0">
                          <a:effectLst/>
                        </a:rPr>
                        <a:t>fa</a:t>
                      </a:r>
                      <a:r>
                        <a:rPr lang="en-US" dirty="0" smtClean="0">
                          <a:effectLst/>
                        </a:rPr>
                        <a:t>-</a:t>
                      </a:r>
                      <a:r>
                        <a:rPr lang="tr-TR" dirty="0" err="1" smtClean="0">
                          <a:effectLst/>
                        </a:rPr>
                        <a:t>fenil</a:t>
                      </a:r>
                      <a:r>
                        <a:rPr lang="en-US" dirty="0" smtClean="0">
                          <a:effectLst/>
                        </a:rPr>
                        <a:t>-</a:t>
                      </a:r>
                      <a:r>
                        <a:rPr lang="en-US" dirty="0" err="1" smtClean="0">
                          <a:effectLst/>
                        </a:rPr>
                        <a:t>piperidin</a:t>
                      </a:r>
                      <a:r>
                        <a:rPr lang="en-US" dirty="0" smtClean="0">
                          <a:effectLst/>
                        </a:rPr>
                        <a:t> </a:t>
                      </a:r>
                      <a:r>
                        <a:rPr lang="tr-TR" dirty="0" smtClean="0">
                          <a:effectLst/>
                        </a:rPr>
                        <a:t>asetik</a:t>
                      </a:r>
                      <a:r>
                        <a:rPr lang="tr-TR" baseline="0" dirty="0" smtClean="0">
                          <a:effectLst/>
                        </a:rPr>
                        <a:t> asit=PPAA)</a:t>
                      </a:r>
                      <a:r>
                        <a:rPr lang="en-US" dirty="0" smtClean="0">
                          <a:effectLst/>
                        </a:rPr>
                        <a:t> </a:t>
                      </a:r>
                      <a:endParaRPr lang="en-US" dirty="0" smtClean="0"/>
                    </a:p>
                  </a:txBody>
                  <a:tcPr marL="68580" marR="68580" anchor="ctr"/>
                </a:tc>
                <a:tc>
                  <a:txBody>
                    <a:bodyPr/>
                    <a:lstStyle/>
                    <a:p>
                      <a:r>
                        <a:rPr lang="en-US" dirty="0" err="1" smtClean="0"/>
                        <a:t>Hepati</a:t>
                      </a:r>
                      <a:r>
                        <a:rPr lang="tr-TR" dirty="0" smtClean="0"/>
                        <a:t>K</a:t>
                      </a:r>
                      <a:r>
                        <a:rPr lang="en-US" dirty="0" smtClean="0"/>
                        <a:t> </a:t>
                      </a:r>
                      <a:r>
                        <a:rPr lang="tr-TR" dirty="0" err="1" smtClean="0"/>
                        <a:t>sitokrom</a:t>
                      </a:r>
                      <a:r>
                        <a:rPr lang="en-US" dirty="0" smtClean="0"/>
                        <a:t> P450</a:t>
                      </a:r>
                      <a:r>
                        <a:rPr lang="tr-TR" baseline="0" dirty="0" smtClean="0"/>
                        <a:t> ile</a:t>
                      </a:r>
                      <a:r>
                        <a:rPr lang="en-US" dirty="0" smtClean="0"/>
                        <a:t>  a</a:t>
                      </a:r>
                      <a:r>
                        <a:rPr lang="tr-TR" dirty="0" err="1" smtClean="0"/>
                        <a:t>ktif</a:t>
                      </a:r>
                      <a:r>
                        <a:rPr lang="en-US" dirty="0" smtClean="0"/>
                        <a:t> </a:t>
                      </a:r>
                      <a:r>
                        <a:rPr lang="en-US" dirty="0" err="1" smtClean="0"/>
                        <a:t>metaboli</a:t>
                      </a:r>
                      <a:r>
                        <a:rPr lang="tr-TR" dirty="0" err="1" smtClean="0"/>
                        <a:t>tlerine</a:t>
                      </a:r>
                      <a:endParaRPr lang="en-US" dirty="0"/>
                    </a:p>
                  </a:txBody>
                  <a:tcPr marL="68580" marR="68580" anchor="ctr"/>
                </a:tc>
              </a:tr>
              <a:tr h="471924">
                <a:tc>
                  <a:txBody>
                    <a:bodyPr/>
                    <a:lstStyle/>
                    <a:p>
                      <a:r>
                        <a:rPr lang="tr-TR" b="1" dirty="0" smtClean="0"/>
                        <a:t>Atılım</a:t>
                      </a:r>
                      <a:endParaRPr lang="en-US" b="1" dirty="0"/>
                    </a:p>
                  </a:txBody>
                  <a:tcPr marL="68580" marR="68580" anchor="ctr"/>
                </a:tc>
                <a:tc>
                  <a:txBody>
                    <a:bodyPr/>
                    <a:lstStyle/>
                    <a:p>
                      <a:r>
                        <a:rPr lang="tr-TR" dirty="0" smtClean="0"/>
                        <a:t>İdrar</a:t>
                      </a:r>
                      <a:endParaRPr lang="en-US" dirty="0"/>
                    </a:p>
                  </a:txBody>
                  <a:tcPr marL="68580" marR="68580" anchor="ctr"/>
                </a:tc>
                <a:tc>
                  <a:txBody>
                    <a:bodyPr/>
                    <a:lstStyle/>
                    <a:p>
                      <a:r>
                        <a:rPr lang="tr-TR" dirty="0" smtClean="0"/>
                        <a:t>İdrar</a:t>
                      </a:r>
                      <a:endParaRPr lang="en-US" dirty="0"/>
                    </a:p>
                  </a:txBody>
                  <a:tcPr marL="68580" marR="68580" anchor="ctr"/>
                </a:tc>
              </a:tr>
              <a:tr h="1781173">
                <a:tc>
                  <a:txBody>
                    <a:bodyPr/>
                    <a:lstStyle/>
                    <a:p>
                      <a:r>
                        <a:rPr lang="tr-TR" b="1" dirty="0" smtClean="0"/>
                        <a:t>Etkileşim</a:t>
                      </a:r>
                      <a:endParaRPr lang="en-US" b="1" dirty="0"/>
                    </a:p>
                  </a:txBody>
                  <a:tcPr marL="68580" marR="68580" anchor="ctr"/>
                </a:tc>
                <a:tc>
                  <a:txBody>
                    <a:bodyPr/>
                    <a:lstStyle/>
                    <a:p>
                      <a:r>
                        <a:rPr lang="tr-TR" dirty="0" smtClean="0"/>
                        <a:t>Yağlı besinler </a:t>
                      </a:r>
                      <a:r>
                        <a:rPr lang="tr-TR" dirty="0" err="1" smtClean="0"/>
                        <a:t>absorbsiyonu</a:t>
                      </a:r>
                      <a:r>
                        <a:rPr lang="tr-TR" dirty="0" smtClean="0"/>
                        <a:t> ve pik zamanını geciktirir.</a:t>
                      </a:r>
                    </a:p>
                    <a:p>
                      <a:r>
                        <a:rPr lang="en-US" dirty="0" smtClean="0"/>
                        <a:t>Ant</a:t>
                      </a:r>
                      <a:r>
                        <a:rPr lang="tr-TR" dirty="0" err="1" smtClean="0"/>
                        <a:t>iasitler</a:t>
                      </a:r>
                      <a:endParaRPr lang="en-US" dirty="0" smtClean="0"/>
                    </a:p>
                    <a:p>
                      <a:r>
                        <a:rPr lang="en-US" dirty="0" err="1" smtClean="0"/>
                        <a:t>Antiepile</a:t>
                      </a:r>
                      <a:r>
                        <a:rPr lang="tr-TR" dirty="0" err="1" smtClean="0"/>
                        <a:t>ptikler</a:t>
                      </a:r>
                      <a:endParaRPr lang="en-US" dirty="0" smtClean="0"/>
                    </a:p>
                    <a:p>
                      <a:r>
                        <a:rPr lang="en-US" dirty="0" err="1" smtClean="0"/>
                        <a:t>Serotoner</a:t>
                      </a:r>
                      <a:r>
                        <a:rPr lang="tr-TR" dirty="0" err="1" smtClean="0"/>
                        <a:t>jik</a:t>
                      </a:r>
                      <a:r>
                        <a:rPr lang="en-US" dirty="0" smtClean="0"/>
                        <a:t> </a:t>
                      </a:r>
                      <a:r>
                        <a:rPr lang="tr-TR" baseline="0" dirty="0" smtClean="0"/>
                        <a:t> ilaçlar</a:t>
                      </a:r>
                      <a:r>
                        <a:rPr lang="en-US" dirty="0" smtClean="0"/>
                        <a:t>/MAOI</a:t>
                      </a:r>
                    </a:p>
                  </a:txBody>
                  <a:tcPr marL="68580" marR="68580" anchor="ctr"/>
                </a:tc>
                <a:tc>
                  <a:txBody>
                    <a:bodyPr/>
                    <a:lstStyle/>
                    <a:p>
                      <a:r>
                        <a:rPr lang="en-US" dirty="0" smtClean="0"/>
                        <a:t>A</a:t>
                      </a:r>
                      <a:r>
                        <a:rPr lang="tr-TR" dirty="0" smtClean="0"/>
                        <a:t>sidik</a:t>
                      </a:r>
                      <a:r>
                        <a:rPr lang="tr-TR" baseline="0" dirty="0" smtClean="0"/>
                        <a:t> besinler</a:t>
                      </a:r>
                      <a:r>
                        <a:rPr lang="en-US" dirty="0" smtClean="0"/>
                        <a:t>, </a:t>
                      </a:r>
                      <a:r>
                        <a:rPr lang="tr-TR" dirty="0" smtClean="0"/>
                        <a:t>meyve</a:t>
                      </a:r>
                      <a:r>
                        <a:rPr lang="tr-TR" baseline="0" dirty="0" smtClean="0"/>
                        <a:t> suları</a:t>
                      </a:r>
                      <a:r>
                        <a:rPr lang="en-US" dirty="0" smtClean="0"/>
                        <a:t>, vitamin C</a:t>
                      </a:r>
                      <a:r>
                        <a:rPr lang="tr-TR" dirty="0" smtClean="0"/>
                        <a:t> (serum</a:t>
                      </a:r>
                      <a:r>
                        <a:rPr lang="tr-TR" baseline="0" dirty="0" smtClean="0"/>
                        <a:t> düzeyi düşebilir)</a:t>
                      </a:r>
                    </a:p>
                    <a:p>
                      <a:r>
                        <a:rPr lang="tr-TR" baseline="0" dirty="0" smtClean="0"/>
                        <a:t>Hızlı </a:t>
                      </a:r>
                      <a:r>
                        <a:rPr lang="tr-TR" baseline="0" dirty="0" err="1" smtClean="0"/>
                        <a:t>salınımlıların</a:t>
                      </a:r>
                      <a:r>
                        <a:rPr lang="tr-TR" baseline="0" dirty="0" smtClean="0"/>
                        <a:t> emilimi besinlerle artabilir.</a:t>
                      </a:r>
                      <a:endParaRPr lang="en-US" dirty="0" smtClean="0"/>
                    </a:p>
                    <a:p>
                      <a:r>
                        <a:rPr lang="en-US" dirty="0" smtClean="0"/>
                        <a:t>Ant</a:t>
                      </a:r>
                      <a:r>
                        <a:rPr lang="tr-TR" dirty="0" err="1" smtClean="0"/>
                        <a:t>iasitler</a:t>
                      </a:r>
                      <a:endParaRPr lang="en-US" dirty="0" smtClean="0"/>
                    </a:p>
                    <a:p>
                      <a:r>
                        <a:rPr lang="en-US" dirty="0" err="1" smtClean="0"/>
                        <a:t>Antiepilept</a:t>
                      </a:r>
                      <a:r>
                        <a:rPr lang="tr-TR" dirty="0" err="1" smtClean="0"/>
                        <a:t>ikler</a:t>
                      </a:r>
                      <a:endParaRPr lang="en-US" dirty="0" smtClean="0"/>
                    </a:p>
                    <a:p>
                      <a:r>
                        <a:rPr lang="en-US" dirty="0" smtClean="0"/>
                        <a:t>TCA/MAOI</a:t>
                      </a:r>
                      <a:endParaRPr lang="en-US" dirty="0"/>
                    </a:p>
                  </a:txBody>
                  <a:tcPr marL="68580" marR="68580" anchor="ctr"/>
                </a:tc>
              </a:tr>
            </a:tbl>
          </a:graphicData>
        </a:graphic>
      </p:graphicFrame>
      <p:sp>
        <p:nvSpPr>
          <p:cNvPr id="9" name="TextBox 8"/>
          <p:cNvSpPr txBox="1"/>
          <p:nvPr/>
        </p:nvSpPr>
        <p:spPr>
          <a:xfrm>
            <a:off x="0" y="6215082"/>
            <a:ext cx="9144000" cy="646331"/>
          </a:xfrm>
          <a:prstGeom prst="rect">
            <a:avLst/>
          </a:prstGeom>
          <a:noFill/>
        </p:spPr>
        <p:txBody>
          <a:bodyPr wrap="square" rtlCol="0">
            <a:spAutoFit/>
          </a:bodyPr>
          <a:lstStyle/>
          <a:p>
            <a:r>
              <a:rPr lang="tr-TR" b="1" dirty="0" err="1" smtClean="0"/>
              <a:t>Lisdeksamfetamin</a:t>
            </a:r>
            <a:r>
              <a:rPr lang="tr-TR" dirty="0" smtClean="0"/>
              <a:t>  eritrosit </a:t>
            </a:r>
            <a:r>
              <a:rPr lang="tr-TR" dirty="0" err="1" smtClean="0"/>
              <a:t>hidrolitik</a:t>
            </a:r>
            <a:r>
              <a:rPr lang="tr-TR" dirty="0" smtClean="0"/>
              <a:t> aktivitesiyle </a:t>
            </a:r>
            <a:r>
              <a:rPr lang="tr-TR" dirty="0" err="1" smtClean="0"/>
              <a:t>dekstroamfetamin</a:t>
            </a:r>
            <a:r>
              <a:rPr lang="tr-TR" dirty="0" smtClean="0"/>
              <a:t> ve l-</a:t>
            </a:r>
            <a:r>
              <a:rPr lang="tr-TR" dirty="0" err="1" smtClean="0"/>
              <a:t>lizine</a:t>
            </a:r>
            <a:r>
              <a:rPr lang="tr-TR" dirty="0" smtClean="0"/>
              <a:t> </a:t>
            </a:r>
            <a:r>
              <a:rPr lang="tr-TR" dirty="0" err="1" smtClean="0"/>
              <a:t>metabolize</a:t>
            </a:r>
            <a:r>
              <a:rPr lang="tr-TR" dirty="0" smtClean="0"/>
              <a:t> olur. CYP metabolizması yok.</a:t>
            </a:r>
            <a:endParaRPr lang="en-US" dirty="0"/>
          </a:p>
        </p:txBody>
      </p:sp>
      <p:sp>
        <p:nvSpPr>
          <p:cNvPr id="5" name="4 Altbilgi Yer Tutucusu"/>
          <p:cNvSpPr>
            <a:spLocks noGrp="1"/>
          </p:cNvSpPr>
          <p:nvPr>
            <p:ph type="ftr" sz="quarter" idx="11"/>
          </p:nvPr>
        </p:nvSpPr>
        <p:spPr/>
        <p:txBody>
          <a:bodyPr/>
          <a:lstStyle/>
          <a:p>
            <a:r>
              <a:rPr lang="tr-TR" smtClean="0"/>
              <a:t>10.10.2018-BGK</a:t>
            </a:r>
            <a:endParaRPr lang="tr-TR"/>
          </a:p>
        </p:txBody>
      </p:sp>
    </p:spTree>
    <p:extLst>
      <p:ext uri="{BB962C8B-B14F-4D97-AF65-F5344CB8AC3E}">
        <p14:creationId xmlns:p14="http://schemas.microsoft.com/office/powerpoint/2010/main" xmlns="" val="9634063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643050"/>
          </a:xfrm>
        </p:spPr>
        <p:txBody>
          <a:bodyPr>
            <a:noAutofit/>
          </a:bodyPr>
          <a:lstStyle/>
          <a:p>
            <a:r>
              <a:rPr lang="tr-TR" b="1" dirty="0" smtClean="0"/>
              <a:t>DEHB Semptomları: İki </a:t>
            </a:r>
            <a:r>
              <a:rPr lang="tr-TR" b="1" dirty="0" smtClean="0"/>
              <a:t>Boyut </a:t>
            </a:r>
            <a:r>
              <a:rPr lang="tr-TR" b="1" dirty="0" smtClean="0"/>
              <a:t/>
            </a:r>
            <a:br>
              <a:rPr lang="tr-TR" b="1" dirty="0" smtClean="0"/>
            </a:br>
            <a:r>
              <a:rPr lang="tr-TR" sz="2000" dirty="0" smtClean="0"/>
              <a:t>546 çalışmanın meta-analizi </a:t>
            </a:r>
            <a:br>
              <a:rPr lang="tr-TR" sz="2000" dirty="0" smtClean="0"/>
            </a:br>
            <a:r>
              <a:rPr lang="tr-TR" sz="2000" dirty="0" smtClean="0"/>
              <a:t>semptomların öngörülebilir ilişkileri </a:t>
            </a:r>
            <a:br>
              <a:rPr lang="tr-TR" sz="2000" dirty="0" smtClean="0"/>
            </a:br>
            <a:r>
              <a:rPr lang="tr-TR" sz="2000" dirty="0" smtClean="0"/>
              <a:t>(</a:t>
            </a:r>
            <a:r>
              <a:rPr lang="tr-TR" sz="2000" dirty="0" err="1" smtClean="0"/>
              <a:t>Willcut</a:t>
            </a:r>
            <a:r>
              <a:rPr lang="tr-TR" sz="2000" dirty="0" smtClean="0"/>
              <a:t> ve ark. 2012</a:t>
            </a:r>
            <a:r>
              <a:rPr lang="tr-TR" sz="2000" dirty="0" smtClean="0"/>
              <a:t>)</a:t>
            </a:r>
            <a:endParaRPr lang="tr-TR" sz="2700" dirty="0"/>
          </a:p>
        </p:txBody>
      </p:sp>
      <p:graphicFrame>
        <p:nvGraphicFramePr>
          <p:cNvPr id="4" name="3 İçerik Yer Tutucusu"/>
          <p:cNvGraphicFramePr>
            <a:graphicFrameLocks noGrp="1"/>
          </p:cNvGraphicFramePr>
          <p:nvPr>
            <p:ph idx="1"/>
          </p:nvPr>
        </p:nvGraphicFramePr>
        <p:xfrm>
          <a:off x="1285852" y="1857364"/>
          <a:ext cx="6572296" cy="42402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graphicEl>
                                              <a:dgm id="{B0C34716-C40C-49D5-A673-6A2043F50378}"/>
                                            </p:graphicEl>
                                          </p:spTgt>
                                        </p:tgtEl>
                                        <p:attrNameLst>
                                          <p:attrName>style.visibility</p:attrName>
                                        </p:attrNameLst>
                                      </p:cBhvr>
                                      <p:to>
                                        <p:strVal val="visible"/>
                                      </p:to>
                                    </p:set>
                                    <p:animEffect transition="in" filter="wipe(down)">
                                      <p:cBhvr>
                                        <p:cTn id="12" dur="500"/>
                                        <p:tgtEl>
                                          <p:spTgt spid="4">
                                            <p:graphicEl>
                                              <a:dgm id="{B0C34716-C40C-49D5-A673-6A2043F50378}"/>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graphicEl>
                                              <a:dgm id="{BD15907F-5DCA-4033-BAD2-6EA2696DEC2B}"/>
                                            </p:graphicEl>
                                          </p:spTgt>
                                        </p:tgtEl>
                                        <p:attrNameLst>
                                          <p:attrName>style.visibility</p:attrName>
                                        </p:attrNameLst>
                                      </p:cBhvr>
                                      <p:to>
                                        <p:strVal val="visible"/>
                                      </p:to>
                                    </p:set>
                                    <p:animEffect transition="in" filter="wipe(down)">
                                      <p:cBhvr>
                                        <p:cTn id="17" dur="500"/>
                                        <p:tgtEl>
                                          <p:spTgt spid="4">
                                            <p:graphicEl>
                                              <a:dgm id="{BD15907F-5DCA-4033-BAD2-6EA2696DEC2B}"/>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graphicEl>
                                              <a:dgm id="{0C9B229B-948B-4684-BFF2-9B9A6420D67C}"/>
                                            </p:graphicEl>
                                          </p:spTgt>
                                        </p:tgtEl>
                                        <p:attrNameLst>
                                          <p:attrName>style.visibility</p:attrName>
                                        </p:attrNameLst>
                                      </p:cBhvr>
                                      <p:to>
                                        <p:strVal val="visible"/>
                                      </p:to>
                                    </p:set>
                                    <p:animEffect transition="in" filter="wipe(down)">
                                      <p:cBhvr>
                                        <p:cTn id="22" dur="500"/>
                                        <p:tgtEl>
                                          <p:spTgt spid="4">
                                            <p:graphicEl>
                                              <a:dgm id="{0C9B229B-948B-4684-BFF2-9B9A6420D67C}"/>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graphicEl>
                                              <a:dgm id="{376CE4DE-3B75-40C2-9E15-B1386C2D445E}"/>
                                            </p:graphicEl>
                                          </p:spTgt>
                                        </p:tgtEl>
                                        <p:attrNameLst>
                                          <p:attrName>style.visibility</p:attrName>
                                        </p:attrNameLst>
                                      </p:cBhvr>
                                      <p:to>
                                        <p:strVal val="visible"/>
                                      </p:to>
                                    </p:set>
                                    <p:animEffect transition="in" filter="wipe(down)">
                                      <p:cBhvr>
                                        <p:cTn id="27" dur="500"/>
                                        <p:tgtEl>
                                          <p:spTgt spid="4">
                                            <p:graphicEl>
                                              <a:dgm id="{376CE4DE-3B75-40C2-9E15-B1386C2D445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Sub>
          <a:bldDgm bld="lvlOn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785926"/>
          </a:xfrm>
        </p:spPr>
        <p:txBody>
          <a:bodyPr>
            <a:normAutofit fontScale="90000"/>
          </a:bodyPr>
          <a:lstStyle/>
          <a:p>
            <a:r>
              <a:rPr lang="tr-TR" b="1" dirty="0" smtClean="0"/>
              <a:t>Amfetaminler </a:t>
            </a:r>
            <a:r>
              <a:rPr lang="tr-TR" dirty="0" smtClean="0"/>
              <a:t/>
            </a:r>
            <a:br>
              <a:rPr lang="tr-TR" dirty="0" smtClean="0"/>
            </a:br>
            <a:r>
              <a:rPr lang="tr-TR" sz="3100" u="sng" dirty="0" err="1" smtClean="0"/>
              <a:t>Cochrane</a:t>
            </a:r>
            <a:r>
              <a:rPr lang="tr-TR" sz="3100" u="sng" dirty="0" smtClean="0"/>
              <a:t> </a:t>
            </a:r>
            <a:r>
              <a:rPr lang="tr-TR" sz="3100" u="sng" dirty="0" err="1" smtClean="0"/>
              <a:t>Database</a:t>
            </a:r>
            <a:r>
              <a:rPr lang="tr-TR" sz="3100" u="sng" dirty="0" smtClean="0"/>
              <a:t> </a:t>
            </a:r>
            <a:r>
              <a:rPr lang="tr-TR" sz="3100" u="sng" dirty="0" err="1" smtClean="0"/>
              <a:t>Syst</a:t>
            </a:r>
            <a:r>
              <a:rPr lang="tr-TR" sz="3100" u="sng" dirty="0" smtClean="0"/>
              <a:t> </a:t>
            </a:r>
            <a:r>
              <a:rPr lang="tr-TR" sz="3100" u="sng" dirty="0" err="1" smtClean="0"/>
              <a:t>Rev</a:t>
            </a:r>
            <a:r>
              <a:rPr lang="tr-TR" sz="3100" u="sng" dirty="0" smtClean="0"/>
              <a:t>.</a:t>
            </a:r>
            <a:r>
              <a:rPr lang="tr-TR" sz="3100" dirty="0" smtClean="0"/>
              <a:t> 2016 </a:t>
            </a:r>
            <a:br>
              <a:rPr lang="tr-TR" sz="3100" dirty="0" smtClean="0"/>
            </a:br>
            <a:r>
              <a:rPr lang="tr-TR" sz="2700" dirty="0" smtClean="0"/>
              <a:t>(Çocuk ve Ergen) </a:t>
            </a:r>
            <a:r>
              <a:rPr lang="tr-TR" sz="2700" dirty="0" smtClean="0"/>
              <a:t>n=2675</a:t>
            </a:r>
            <a:r>
              <a:rPr lang="tr-TR" dirty="0" smtClean="0"/>
              <a:t> </a:t>
            </a:r>
            <a:endParaRPr lang="tr-TR" dirty="0"/>
          </a:p>
        </p:txBody>
      </p:sp>
      <p:sp>
        <p:nvSpPr>
          <p:cNvPr id="3" name="2 İçerik Yer Tutucusu"/>
          <p:cNvSpPr>
            <a:spLocks noGrp="1"/>
          </p:cNvSpPr>
          <p:nvPr>
            <p:ph idx="1"/>
          </p:nvPr>
        </p:nvSpPr>
        <p:spPr>
          <a:xfrm>
            <a:off x="500034" y="1857364"/>
            <a:ext cx="8229600" cy="4572032"/>
          </a:xfrm>
        </p:spPr>
        <p:txBody>
          <a:bodyPr>
            <a:normAutofit fontScale="92500" lnSpcReduction="20000"/>
          </a:bodyPr>
          <a:lstStyle/>
          <a:p>
            <a:r>
              <a:rPr lang="tr-TR" dirty="0" err="1" smtClean="0"/>
              <a:t>DEHB’nin</a:t>
            </a:r>
            <a:r>
              <a:rPr lang="tr-TR" dirty="0" smtClean="0"/>
              <a:t> çekirdek semptomlarında kısa süreli etkili ama bir çok yan etki söz konusu.</a:t>
            </a:r>
          </a:p>
          <a:p>
            <a:r>
              <a:rPr lang="tr-TR" dirty="0" smtClean="0"/>
              <a:t>Birbirlerine üstünlüklerine ait kanıt yok.</a:t>
            </a:r>
          </a:p>
          <a:p>
            <a:r>
              <a:rPr lang="tr-TR" dirty="0" smtClean="0"/>
              <a:t>Uzun ve kısa etkili preparatlar arasında fark ortaya çıkmamış.</a:t>
            </a:r>
          </a:p>
          <a:p>
            <a:r>
              <a:rPr lang="tr-TR" dirty="0" smtClean="0"/>
              <a:t>Yaşam kalitesi, ebeveyn stresi gibi </a:t>
            </a:r>
            <a:r>
              <a:rPr lang="tr-TR" dirty="0" err="1" smtClean="0"/>
              <a:t>psikososyal</a:t>
            </a:r>
            <a:r>
              <a:rPr lang="tr-TR" dirty="0" smtClean="0"/>
              <a:t> sonuçları kapsayan, bildirimlerin şeffaf olduğu çalışmalara gerek var.</a:t>
            </a:r>
          </a:p>
          <a:p>
            <a:r>
              <a:rPr lang="tr-TR" dirty="0" smtClean="0"/>
              <a:t>Dahil edilen çalışmaların çoğunda yanlılık riski yüksek ve kanıtların genel kalitesi düşükten çok düşüğe kadar değişiyor. </a:t>
            </a:r>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1939916"/>
          </a:xfrm>
        </p:spPr>
        <p:txBody>
          <a:bodyPr>
            <a:normAutofit/>
          </a:bodyPr>
          <a:lstStyle/>
          <a:p>
            <a:r>
              <a:rPr lang="tr-TR" b="1" dirty="0" smtClean="0"/>
              <a:t>Amfetaminler </a:t>
            </a:r>
            <a:br>
              <a:rPr lang="tr-TR" b="1" dirty="0" smtClean="0"/>
            </a:br>
            <a:r>
              <a:rPr lang="tr-TR" sz="3100" u="sng" dirty="0" err="1" smtClean="0"/>
              <a:t>Cochrane</a:t>
            </a:r>
            <a:r>
              <a:rPr lang="tr-TR" sz="3100" u="sng" dirty="0" smtClean="0"/>
              <a:t> </a:t>
            </a:r>
            <a:r>
              <a:rPr lang="tr-TR" sz="3100" u="sng" dirty="0" err="1" smtClean="0"/>
              <a:t>Database</a:t>
            </a:r>
            <a:r>
              <a:rPr lang="tr-TR" sz="3100" u="sng" dirty="0" smtClean="0"/>
              <a:t> </a:t>
            </a:r>
            <a:r>
              <a:rPr lang="tr-TR" sz="3100" u="sng" dirty="0" err="1" smtClean="0"/>
              <a:t>Syst</a:t>
            </a:r>
            <a:r>
              <a:rPr lang="tr-TR" sz="3100" u="sng" dirty="0" smtClean="0"/>
              <a:t> </a:t>
            </a:r>
            <a:r>
              <a:rPr lang="tr-TR" sz="3100" u="sng" dirty="0" err="1" smtClean="0"/>
              <a:t>Rev</a:t>
            </a:r>
            <a:r>
              <a:rPr lang="tr-TR" sz="3100" u="sng" dirty="0" smtClean="0"/>
              <a:t>.</a:t>
            </a:r>
            <a:r>
              <a:rPr lang="tr-TR" sz="3100" dirty="0" smtClean="0"/>
              <a:t> 2018 </a:t>
            </a:r>
            <a:r>
              <a:rPr lang="tr-TR" dirty="0" smtClean="0"/>
              <a:t/>
            </a:r>
            <a:br>
              <a:rPr lang="tr-TR" dirty="0" smtClean="0"/>
            </a:br>
            <a:r>
              <a:rPr lang="tr-TR" sz="4000" dirty="0" smtClean="0"/>
              <a:t>(Erişkin) </a:t>
            </a:r>
            <a:r>
              <a:rPr lang="tr-TR" sz="2700" dirty="0" smtClean="0"/>
              <a:t>n=2521</a:t>
            </a:r>
            <a:endParaRPr lang="tr-TR" sz="2700" dirty="0"/>
          </a:p>
        </p:txBody>
      </p:sp>
      <p:sp>
        <p:nvSpPr>
          <p:cNvPr id="3" name="2 İçerik Yer Tutucusu"/>
          <p:cNvSpPr>
            <a:spLocks noGrp="1"/>
          </p:cNvSpPr>
          <p:nvPr>
            <p:ph idx="1"/>
          </p:nvPr>
        </p:nvSpPr>
        <p:spPr>
          <a:xfrm>
            <a:off x="457200" y="2357430"/>
            <a:ext cx="8229600" cy="3768733"/>
          </a:xfrm>
        </p:spPr>
        <p:txBody>
          <a:bodyPr>
            <a:normAutofit fontScale="85000" lnSpcReduction="10000"/>
          </a:bodyPr>
          <a:lstStyle/>
          <a:p>
            <a:r>
              <a:rPr lang="tr-TR" dirty="0" err="1" smtClean="0"/>
              <a:t>DEHB’nin</a:t>
            </a:r>
            <a:r>
              <a:rPr lang="tr-TR" dirty="0" smtClean="0"/>
              <a:t> şiddetini azaltmada kısa süreli etkili ancak tedavide kalma oranı düşük.</a:t>
            </a:r>
          </a:p>
          <a:p>
            <a:r>
              <a:rPr lang="tr-TR" dirty="0" smtClean="0"/>
              <a:t>Yan etkilere bağlı olarak tedaviden kopuş fazla.</a:t>
            </a:r>
          </a:p>
          <a:p>
            <a:r>
              <a:rPr lang="tr-TR" dirty="0" smtClean="0"/>
              <a:t>Kısa süreli ve dahil etme ölçütlerinin kısıtlılığı nedeniyle çalışma sonuçların genellenebilirliği düşük.</a:t>
            </a:r>
          </a:p>
          <a:p>
            <a:r>
              <a:rPr lang="tr-TR" dirty="0" smtClean="0"/>
              <a:t>Yanlılık riski düşük çalışma yok…</a:t>
            </a:r>
          </a:p>
          <a:p>
            <a:r>
              <a:rPr lang="tr-TR" dirty="0" smtClean="0"/>
              <a:t>Genel olarak, bu gözden geçirme ile elde edilen kanıtların düşük ya da çok düşük kalitede olduğu ifade edilmiş..</a:t>
            </a:r>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725602"/>
          </a:xfrm>
        </p:spPr>
        <p:txBody>
          <a:bodyPr>
            <a:normAutofit/>
          </a:bodyPr>
          <a:lstStyle/>
          <a:p>
            <a:r>
              <a:rPr lang="tr-TR" sz="4900" b="1" dirty="0" err="1" smtClean="0"/>
              <a:t>Metilfenidat</a:t>
            </a:r>
            <a:r>
              <a:rPr lang="tr-TR" sz="4900" b="1" dirty="0" smtClean="0"/>
              <a:t>-1</a:t>
            </a:r>
            <a:br>
              <a:rPr lang="tr-TR" sz="4900" b="1" dirty="0" smtClean="0"/>
            </a:br>
            <a:r>
              <a:rPr lang="tr-TR" sz="1800" u="sng" dirty="0" smtClean="0"/>
              <a:t> </a:t>
            </a:r>
            <a:r>
              <a:rPr lang="tr-TR" sz="1800" u="sng" dirty="0" err="1" smtClean="0"/>
              <a:t>Cochrane</a:t>
            </a:r>
            <a:r>
              <a:rPr lang="tr-TR" sz="1800" u="sng" dirty="0" smtClean="0"/>
              <a:t> </a:t>
            </a:r>
            <a:r>
              <a:rPr lang="tr-TR" sz="1800" u="sng" dirty="0" err="1" smtClean="0"/>
              <a:t>Database</a:t>
            </a:r>
            <a:r>
              <a:rPr lang="tr-TR" sz="1800" u="sng" dirty="0" smtClean="0"/>
              <a:t> </a:t>
            </a:r>
            <a:r>
              <a:rPr lang="tr-TR" sz="1800" u="sng" dirty="0" err="1" smtClean="0"/>
              <a:t>Syst</a:t>
            </a:r>
            <a:r>
              <a:rPr lang="tr-TR" sz="1800" u="sng" dirty="0" smtClean="0"/>
              <a:t> </a:t>
            </a:r>
            <a:r>
              <a:rPr lang="tr-TR" sz="1800" u="sng" dirty="0" err="1" smtClean="0"/>
              <a:t>Rev</a:t>
            </a:r>
            <a:r>
              <a:rPr lang="tr-TR" sz="1800" u="sng" dirty="0" smtClean="0"/>
              <a:t>.</a:t>
            </a:r>
            <a:r>
              <a:rPr lang="tr-TR" sz="1800" dirty="0" smtClean="0"/>
              <a:t> 2015</a:t>
            </a:r>
            <a:br>
              <a:rPr lang="tr-TR" sz="1800" dirty="0" smtClean="0"/>
            </a:br>
            <a:r>
              <a:rPr lang="tr-TR" sz="1800" dirty="0" smtClean="0"/>
              <a:t>Çocuk  ve Ergen</a:t>
            </a:r>
            <a:r>
              <a:rPr lang="tr-TR" sz="1600" dirty="0" smtClean="0"/>
              <a:t/>
            </a:r>
            <a:br>
              <a:rPr lang="tr-TR" sz="1600" dirty="0" smtClean="0"/>
            </a:br>
            <a:r>
              <a:rPr lang="en-US" sz="1600" dirty="0" smtClean="0"/>
              <a:t>38 </a:t>
            </a:r>
            <a:r>
              <a:rPr lang="en-US" sz="1600" dirty="0" err="1" smtClean="0"/>
              <a:t>para</a:t>
            </a:r>
            <a:r>
              <a:rPr lang="tr-TR" sz="1600" dirty="0" err="1" smtClean="0"/>
              <a:t>lel</a:t>
            </a:r>
            <a:r>
              <a:rPr lang="tr-TR" sz="1600" dirty="0" smtClean="0"/>
              <a:t> grup</a:t>
            </a:r>
            <a:r>
              <a:rPr lang="en-US" sz="1600" dirty="0" smtClean="0"/>
              <a:t>(</a:t>
            </a:r>
            <a:r>
              <a:rPr lang="tr-TR" sz="1600" dirty="0" smtClean="0"/>
              <a:t>n=</a:t>
            </a:r>
            <a:r>
              <a:rPr lang="en-US" sz="1600" dirty="0" smtClean="0"/>
              <a:t>5111</a:t>
            </a:r>
            <a:r>
              <a:rPr lang="en-US" sz="2000" dirty="0" smtClean="0"/>
              <a:t>) and 147 cross-over(</a:t>
            </a:r>
            <a:r>
              <a:rPr lang="tr-TR" sz="2000" dirty="0" smtClean="0"/>
              <a:t>n=</a:t>
            </a:r>
            <a:r>
              <a:rPr lang="en-US" sz="2000" dirty="0" smtClean="0"/>
              <a:t>7134</a:t>
            </a:r>
            <a:r>
              <a:rPr lang="tr-TR" sz="2000" dirty="0" smtClean="0"/>
              <a:t>)</a:t>
            </a:r>
            <a:endParaRPr lang="tr-TR" sz="2000" dirty="0"/>
          </a:p>
        </p:txBody>
      </p:sp>
      <p:sp>
        <p:nvSpPr>
          <p:cNvPr id="3" name="2 İçerik Yer Tutucusu"/>
          <p:cNvSpPr>
            <a:spLocks noGrp="1"/>
          </p:cNvSpPr>
          <p:nvPr>
            <p:ph idx="1"/>
          </p:nvPr>
        </p:nvSpPr>
        <p:spPr>
          <a:xfrm>
            <a:off x="457200" y="2189185"/>
            <a:ext cx="8229600" cy="3668707"/>
          </a:xfrm>
        </p:spPr>
        <p:txBody>
          <a:bodyPr>
            <a:noAutofit/>
          </a:bodyPr>
          <a:lstStyle/>
          <a:p>
            <a:r>
              <a:rPr lang="tr-TR" sz="2400" dirty="0" smtClean="0"/>
              <a:t>Meta analiz sonuçları öğretmen bildirimlerinde DEHB semptomları ve genel davranışlar, ebeveyn bildirimlerinde yaşam kalitesi üzerinde olumlu etkileri olduğunu düşündürüyor.</a:t>
            </a:r>
          </a:p>
          <a:p>
            <a:r>
              <a:rPr lang="tr-TR" sz="2400" dirty="0" smtClean="0"/>
              <a:t>Kısa süreli çalışmaları içeriyor. Kanıt kalitesi düşük. </a:t>
            </a:r>
          </a:p>
          <a:p>
            <a:r>
              <a:rPr lang="tr-TR" sz="2400" b="1" dirty="0" smtClean="0"/>
              <a:t>RCT</a:t>
            </a:r>
            <a:r>
              <a:rPr lang="tr-TR" sz="2400" dirty="0" smtClean="0"/>
              <a:t> çalışmalar ile ilaçla ilişkili uyku sorunları ve iştah azalması gibi ağır olmayan yan etkilerin çok fazla oranda var olduğu gösterilmiş ancak ciddi yan etki riskinde bir artış olduğuna  dair kanıt saptanmamış.</a:t>
            </a:r>
            <a:endParaRPr lang="tr-TR" sz="2400"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368412"/>
          </a:xfrm>
        </p:spPr>
        <p:txBody>
          <a:bodyPr>
            <a:normAutofit fontScale="90000"/>
          </a:bodyPr>
          <a:lstStyle/>
          <a:p>
            <a:r>
              <a:rPr lang="tr-TR" sz="4900" b="1" dirty="0" err="1" smtClean="0"/>
              <a:t>Metilfenidat</a:t>
            </a:r>
            <a:r>
              <a:rPr lang="tr-TR" sz="4900" b="1" dirty="0" smtClean="0"/>
              <a:t>-2</a:t>
            </a:r>
            <a:br>
              <a:rPr lang="tr-TR" sz="4900" b="1" dirty="0" smtClean="0"/>
            </a:br>
            <a:r>
              <a:rPr lang="tr-TR" sz="2000" u="sng" dirty="0" err="1" smtClean="0"/>
              <a:t>Cochrane</a:t>
            </a:r>
            <a:r>
              <a:rPr lang="tr-TR" sz="2000" u="sng" dirty="0" smtClean="0"/>
              <a:t> </a:t>
            </a:r>
            <a:r>
              <a:rPr lang="tr-TR" sz="2000" u="sng" dirty="0" err="1" smtClean="0"/>
              <a:t>Database</a:t>
            </a:r>
            <a:r>
              <a:rPr lang="tr-TR" sz="2000" u="sng" dirty="0" smtClean="0"/>
              <a:t> </a:t>
            </a:r>
            <a:r>
              <a:rPr lang="tr-TR" sz="2000" u="sng" dirty="0" err="1" smtClean="0"/>
              <a:t>Syst</a:t>
            </a:r>
            <a:r>
              <a:rPr lang="tr-TR" sz="2000" u="sng" dirty="0" smtClean="0"/>
              <a:t> </a:t>
            </a:r>
            <a:r>
              <a:rPr lang="tr-TR" sz="2000" u="sng" dirty="0" err="1" smtClean="0"/>
              <a:t>Rev</a:t>
            </a:r>
            <a:r>
              <a:rPr lang="tr-TR" sz="2000" u="sng" dirty="0" smtClean="0"/>
              <a:t>.</a:t>
            </a:r>
            <a:r>
              <a:rPr lang="tr-TR" sz="2000" dirty="0" smtClean="0"/>
              <a:t> 2018 </a:t>
            </a:r>
            <a:r>
              <a:rPr lang="tr-TR" sz="1800" dirty="0" smtClean="0"/>
              <a:t/>
            </a:r>
            <a:br>
              <a:rPr lang="tr-TR" sz="1800" dirty="0" smtClean="0"/>
            </a:br>
            <a:r>
              <a:rPr lang="tr-TR" sz="2200" dirty="0" smtClean="0"/>
              <a:t>Çocuk  ve Ergen</a:t>
            </a:r>
            <a:endParaRPr lang="tr-TR" sz="2200" dirty="0"/>
          </a:p>
        </p:txBody>
      </p:sp>
      <p:sp>
        <p:nvSpPr>
          <p:cNvPr id="3" name="2 İçerik Yer Tutucusu"/>
          <p:cNvSpPr>
            <a:spLocks noGrp="1"/>
          </p:cNvSpPr>
          <p:nvPr>
            <p:ph idx="1"/>
          </p:nvPr>
        </p:nvSpPr>
        <p:spPr>
          <a:xfrm>
            <a:off x="457200" y="1785926"/>
            <a:ext cx="8229600" cy="4525963"/>
          </a:xfrm>
        </p:spPr>
        <p:txBody>
          <a:bodyPr>
            <a:normAutofit fontScale="62500" lnSpcReduction="20000"/>
          </a:bodyPr>
          <a:lstStyle/>
          <a:p>
            <a:r>
              <a:rPr lang="tr-TR" b="1" dirty="0" err="1" smtClean="0"/>
              <a:t>Non</a:t>
            </a:r>
            <a:r>
              <a:rPr lang="tr-TR" b="1" dirty="0" smtClean="0"/>
              <a:t>-</a:t>
            </a:r>
            <a:r>
              <a:rPr lang="tr-TR" b="1" dirty="0" err="1" smtClean="0"/>
              <a:t>randomize</a:t>
            </a:r>
            <a:r>
              <a:rPr lang="tr-TR" b="1" dirty="0" smtClean="0"/>
              <a:t> </a:t>
            </a:r>
            <a:r>
              <a:rPr lang="tr-TR" dirty="0" smtClean="0"/>
              <a:t>260 çalışma. (karşılaştırmalı/karşılaştırmasız </a:t>
            </a:r>
            <a:r>
              <a:rPr lang="tr-TR" dirty="0" err="1" smtClean="0"/>
              <a:t>kohort</a:t>
            </a:r>
            <a:r>
              <a:rPr lang="tr-TR" dirty="0" smtClean="0"/>
              <a:t> çalışmaları, vaka-kontrol çalışmaları, olgu bildirimleri/serileri, kesitsel çalışmalar)</a:t>
            </a:r>
          </a:p>
          <a:p>
            <a:r>
              <a:rPr lang="tr-TR" dirty="0" smtClean="0"/>
              <a:t>Bulgular, </a:t>
            </a:r>
            <a:r>
              <a:rPr lang="tr-TR" dirty="0" err="1" smtClean="0"/>
              <a:t>metilfenidatın</a:t>
            </a:r>
            <a:r>
              <a:rPr lang="tr-TR" dirty="0" smtClean="0"/>
              <a:t> ölüm, kardiyak sorunlar ve </a:t>
            </a:r>
            <a:r>
              <a:rPr lang="tr-TR" dirty="0" err="1" smtClean="0"/>
              <a:t>psikotik</a:t>
            </a:r>
            <a:r>
              <a:rPr lang="tr-TR" dirty="0" smtClean="0"/>
              <a:t> bozukluklar dahil olmak üzere ciddi olaylara yol açabileceğini göstermektedir. </a:t>
            </a:r>
          </a:p>
          <a:p>
            <a:r>
              <a:rPr lang="tr-TR" dirty="0" err="1" smtClean="0"/>
              <a:t>Metilfenidatla</a:t>
            </a:r>
            <a:r>
              <a:rPr lang="tr-TR" dirty="0" smtClean="0"/>
              <a:t> tedavi edilen 100 hastadan yaklaşık 1'inde ciddi bir yan etki saptanmıştır. </a:t>
            </a:r>
          </a:p>
          <a:p>
            <a:r>
              <a:rPr lang="tr-TR" dirty="0" smtClean="0"/>
              <a:t>%1.2'sinde ciddi yan etkilere bağlı olarak ilacı bırakma</a:t>
            </a:r>
          </a:p>
          <a:p>
            <a:r>
              <a:rPr lang="tr-TR" dirty="0" smtClean="0"/>
              <a:t>%7,3'ünde herhangi bir yan etki nedeniyle ilacı bırakma </a:t>
            </a:r>
          </a:p>
          <a:p>
            <a:r>
              <a:rPr lang="tr-TR" dirty="0" err="1" smtClean="0"/>
              <a:t>Metilfenidat</a:t>
            </a:r>
            <a:r>
              <a:rPr lang="tr-TR" dirty="0" smtClean="0"/>
              <a:t> kullanan hastaların yarısından fazlası, bir veya daha fazla yan etki yaşıyor. </a:t>
            </a:r>
          </a:p>
          <a:p>
            <a:r>
              <a:rPr lang="tr-TR" dirty="0" smtClean="0"/>
              <a:t>Hastaların %6.2'si ciddi olmayan yan etkilere bağlı olarak </a:t>
            </a:r>
            <a:r>
              <a:rPr lang="tr-TR" dirty="0" err="1" smtClean="0"/>
              <a:t>metilfenidatı</a:t>
            </a:r>
            <a:r>
              <a:rPr lang="tr-TR" dirty="0" smtClean="0"/>
              <a:t> bırakmış. </a:t>
            </a:r>
          </a:p>
          <a:p>
            <a:r>
              <a:rPr lang="tr-TR" dirty="0" err="1" smtClean="0"/>
              <a:t>Metilfenidat</a:t>
            </a:r>
            <a:r>
              <a:rPr lang="tr-TR" dirty="0" smtClean="0"/>
              <a:t> </a:t>
            </a:r>
            <a:r>
              <a:rPr lang="tr-TR" dirty="0" err="1" smtClean="0"/>
              <a:t>kulanan</a:t>
            </a:r>
            <a:r>
              <a:rPr lang="tr-TR" dirty="0" smtClean="0"/>
              <a:t> hastaların %16.2'si  de bilinmeyen nedenlerden dolayı ilacı bırakmış. </a:t>
            </a:r>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582726"/>
          </a:xfrm>
        </p:spPr>
        <p:txBody>
          <a:bodyPr>
            <a:noAutofit/>
          </a:bodyPr>
          <a:lstStyle/>
          <a:p>
            <a:r>
              <a:rPr lang="tr-TR" b="1" dirty="0" smtClean="0"/>
              <a:t/>
            </a:r>
            <a:br>
              <a:rPr lang="tr-TR" b="1" dirty="0" smtClean="0"/>
            </a:br>
            <a:r>
              <a:rPr lang="tr-TR" b="1" dirty="0" smtClean="0"/>
              <a:t/>
            </a:r>
            <a:br>
              <a:rPr lang="tr-TR" b="1" dirty="0" smtClean="0"/>
            </a:br>
            <a:r>
              <a:rPr lang="tr-TR" b="1" dirty="0" smtClean="0"/>
              <a:t>DEHB+Otizm</a:t>
            </a:r>
            <a:br>
              <a:rPr lang="tr-TR" b="1" dirty="0" smtClean="0"/>
            </a:br>
            <a:r>
              <a:rPr lang="tr-TR" b="1" dirty="0" err="1" smtClean="0"/>
              <a:t>Metilfenidat</a:t>
            </a:r>
            <a:r>
              <a:rPr lang="tr-TR" b="1" dirty="0" smtClean="0"/>
              <a:t/>
            </a:r>
            <a:br>
              <a:rPr lang="tr-TR" b="1" dirty="0" smtClean="0"/>
            </a:br>
            <a:r>
              <a:rPr lang="tr-TR" sz="1400" u="sng" dirty="0" err="1" smtClean="0">
                <a:hlinkClick r:id="rId2" tooltip="The Cochrane database of systematic reviews."/>
              </a:rPr>
              <a:t>Cochrane</a:t>
            </a:r>
            <a:r>
              <a:rPr lang="tr-TR" sz="1400" u="sng" dirty="0" smtClean="0">
                <a:hlinkClick r:id="rId2" tooltip="The Cochrane database of systematic reviews."/>
              </a:rPr>
              <a:t> </a:t>
            </a:r>
            <a:r>
              <a:rPr lang="tr-TR" sz="1400" u="sng" dirty="0" err="1" smtClean="0">
                <a:hlinkClick r:id="rId2" tooltip="The Cochrane database of systematic reviews."/>
              </a:rPr>
              <a:t>Database</a:t>
            </a:r>
            <a:r>
              <a:rPr lang="tr-TR" sz="1400" u="sng" dirty="0" smtClean="0">
                <a:hlinkClick r:id="rId2" tooltip="The Cochrane database of systematic reviews."/>
              </a:rPr>
              <a:t> </a:t>
            </a:r>
            <a:r>
              <a:rPr lang="tr-TR" sz="1400" u="sng" dirty="0" err="1" smtClean="0">
                <a:hlinkClick r:id="rId2" tooltip="The Cochrane database of systematic reviews."/>
              </a:rPr>
              <a:t>Syst</a:t>
            </a:r>
            <a:r>
              <a:rPr lang="tr-TR" sz="1400" u="sng" dirty="0" smtClean="0">
                <a:hlinkClick r:id="rId2" tooltip="The Cochrane database of systematic reviews."/>
              </a:rPr>
              <a:t> </a:t>
            </a:r>
            <a:r>
              <a:rPr lang="tr-TR" sz="1400" u="sng" dirty="0" err="1" smtClean="0">
                <a:hlinkClick r:id="rId2" tooltip="The Cochrane database of systematic reviews."/>
              </a:rPr>
              <a:t>Rev</a:t>
            </a:r>
            <a:r>
              <a:rPr lang="tr-TR" sz="1400" u="sng" dirty="0" smtClean="0">
                <a:hlinkClick r:id="rId2" tooltip="The Cochrane database of systematic reviews."/>
              </a:rPr>
              <a:t>.</a:t>
            </a:r>
            <a:r>
              <a:rPr lang="tr-TR" sz="1400" dirty="0" smtClean="0"/>
              <a:t> 2017</a:t>
            </a:r>
            <a:br>
              <a:rPr lang="tr-TR" sz="1400" dirty="0" smtClean="0"/>
            </a:br>
            <a:r>
              <a:rPr lang="tr-TR" b="1" dirty="0" smtClean="0"/>
              <a:t/>
            </a:r>
            <a:br>
              <a:rPr lang="tr-TR" b="1" dirty="0" smtClean="0"/>
            </a:br>
            <a:endParaRPr lang="tr-TR" b="1" dirty="0"/>
          </a:p>
        </p:txBody>
      </p:sp>
      <p:sp>
        <p:nvSpPr>
          <p:cNvPr id="3" name="2 İçerik Yer Tutucusu"/>
          <p:cNvSpPr>
            <a:spLocks noGrp="1"/>
          </p:cNvSpPr>
          <p:nvPr>
            <p:ph idx="1"/>
          </p:nvPr>
        </p:nvSpPr>
        <p:spPr>
          <a:xfrm>
            <a:off x="457200" y="2160597"/>
            <a:ext cx="8229600" cy="4411675"/>
          </a:xfrm>
        </p:spPr>
        <p:txBody>
          <a:bodyPr>
            <a:normAutofit fontScale="55000" lnSpcReduction="20000"/>
          </a:bodyPr>
          <a:lstStyle/>
          <a:p>
            <a:r>
              <a:rPr lang="tr-TR" sz="4200" dirty="0" smtClean="0"/>
              <a:t>İlacı </a:t>
            </a:r>
            <a:r>
              <a:rPr lang="tr-TR" sz="4200" dirty="0" err="1" smtClean="0"/>
              <a:t>tolere</a:t>
            </a:r>
            <a:r>
              <a:rPr lang="tr-TR" sz="4200" dirty="0" smtClean="0"/>
              <a:t> eden </a:t>
            </a:r>
            <a:r>
              <a:rPr lang="tr-TR" sz="4200" dirty="0" err="1" smtClean="0"/>
              <a:t>ASD'li</a:t>
            </a:r>
            <a:r>
              <a:rPr lang="tr-TR" sz="4200" dirty="0" smtClean="0"/>
              <a:t> çocuklarda </a:t>
            </a:r>
            <a:r>
              <a:rPr lang="tr-TR" sz="4200" dirty="0" err="1" smtClean="0"/>
              <a:t>Metilfenidatın</a:t>
            </a:r>
            <a:r>
              <a:rPr lang="tr-TR" sz="4200" dirty="0" smtClean="0"/>
              <a:t> kısa süreli kullanımı ile, </a:t>
            </a:r>
            <a:r>
              <a:rPr lang="tr-TR" sz="4200" dirty="0" err="1" smtClean="0"/>
              <a:t>hiperaktivite</a:t>
            </a:r>
            <a:r>
              <a:rPr lang="tr-TR" sz="4200" dirty="0" smtClean="0"/>
              <a:t> ve dikkatsizlik semptomlarında düzelme saptanmış. </a:t>
            </a:r>
            <a:r>
              <a:rPr lang="tr-TR" sz="4200" dirty="0" err="1" smtClean="0"/>
              <a:t>İmpulsivite</a:t>
            </a:r>
            <a:r>
              <a:rPr lang="tr-TR" sz="4200" dirty="0" smtClean="0"/>
              <a:t> semptomu için yeterli veri olmadığından analiz edilememiş.</a:t>
            </a:r>
          </a:p>
          <a:p>
            <a:r>
              <a:rPr lang="tr-TR" sz="4200" dirty="0" smtClean="0"/>
              <a:t>Ancak  kanıt kalitesi düşük olduğundan etki büyüklüğünden söz edilemez.</a:t>
            </a:r>
          </a:p>
          <a:p>
            <a:r>
              <a:rPr lang="tr-TR" sz="4200" dirty="0" err="1" smtClean="0"/>
              <a:t>Metilfenidatın</a:t>
            </a:r>
            <a:r>
              <a:rPr lang="tr-TR" sz="4200" dirty="0" smtClean="0"/>
              <a:t>, </a:t>
            </a:r>
            <a:r>
              <a:rPr lang="tr-TR" sz="4200" dirty="0" err="1" smtClean="0"/>
              <a:t>ASD'nin</a:t>
            </a:r>
            <a:r>
              <a:rPr lang="tr-TR" sz="4200" dirty="0" smtClean="0"/>
              <a:t> temel semptomları üzerinde olumsuz bir etkisi olduğu ya da sosyal etkileşimi, basmakalıp davranışları arttırdığına ait kanıt yoktur. </a:t>
            </a:r>
          </a:p>
          <a:p>
            <a:r>
              <a:rPr lang="tr-TR" sz="4200" dirty="0" err="1" smtClean="0"/>
              <a:t>Advers</a:t>
            </a:r>
            <a:r>
              <a:rPr lang="tr-TR" sz="4200" dirty="0" smtClean="0"/>
              <a:t> olaylar için kanıtlar çok düşük kalitededir, çünkü çalışma süresi kısa  ve test-doz fazında </a:t>
            </a:r>
            <a:r>
              <a:rPr lang="tr-TR" sz="4200" dirty="0" err="1" smtClean="0"/>
              <a:t>metilfenidat</a:t>
            </a:r>
            <a:r>
              <a:rPr lang="tr-TR" sz="4200" dirty="0" smtClean="0"/>
              <a:t> toleransı olmayan çocuklar hariç tutulmuştur. </a:t>
            </a:r>
          </a:p>
          <a:p>
            <a:r>
              <a:rPr lang="tr-TR" sz="4200" dirty="0" smtClean="0"/>
              <a:t>Gelecekteki </a:t>
            </a:r>
            <a:r>
              <a:rPr lang="tr-TR" sz="4200" dirty="0" err="1" smtClean="0"/>
              <a:t>RCT'lerde</a:t>
            </a:r>
            <a:r>
              <a:rPr lang="tr-TR" sz="4200" dirty="0" smtClean="0"/>
              <a:t> tedavi süre ve izlem süresi daha uzun olmalıdır</a:t>
            </a:r>
            <a:r>
              <a:rPr lang="tr-TR" sz="4200" dirty="0" smtClean="0"/>
              <a:t>.</a:t>
            </a:r>
            <a:endParaRPr lang="tr-TR" sz="4200" dirty="0" smtClean="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Okuduğumuz her şey doğru mu?</a:t>
            </a:r>
            <a:endParaRPr lang="tr-TR" b="1" dirty="0"/>
          </a:p>
        </p:txBody>
      </p:sp>
      <p:sp>
        <p:nvSpPr>
          <p:cNvPr id="3" name="2 İçerik Yer Tutucusu"/>
          <p:cNvSpPr>
            <a:spLocks noGrp="1"/>
          </p:cNvSpPr>
          <p:nvPr>
            <p:ph idx="1"/>
          </p:nvPr>
        </p:nvSpPr>
        <p:spPr/>
        <p:txBody>
          <a:bodyPr/>
          <a:lstStyle/>
          <a:p>
            <a:r>
              <a:rPr lang="tr-TR" dirty="0" smtClean="0"/>
              <a:t>DEHB olan yetişkinler için kısa etkili </a:t>
            </a:r>
            <a:r>
              <a:rPr lang="tr-TR" dirty="0" err="1" smtClean="0"/>
              <a:t>metilfenidatla</a:t>
            </a:r>
            <a:r>
              <a:rPr lang="tr-TR" dirty="0" smtClean="0"/>
              <a:t> ilgili </a:t>
            </a:r>
            <a:r>
              <a:rPr lang="tr-TR" dirty="0" err="1" smtClean="0"/>
              <a:t>Cochrane</a:t>
            </a:r>
            <a:r>
              <a:rPr lang="tr-TR" dirty="0" smtClean="0"/>
              <a:t> sistematik bir gözden geçirme (2014), yöntem ve hatalı sonuçlara yönelik önemli eleştirilerden sonra 26 Mayıs 2016'da geri çekildi </a:t>
            </a:r>
            <a:r>
              <a:rPr lang="tr-TR" sz="2000" dirty="0" smtClean="0"/>
              <a:t>(</a:t>
            </a:r>
            <a:r>
              <a:rPr lang="tr-TR" sz="2000" dirty="0" err="1" smtClean="0"/>
              <a:t>Evid</a:t>
            </a:r>
            <a:r>
              <a:rPr lang="tr-TR" sz="2000" dirty="0" smtClean="0"/>
              <a:t> </a:t>
            </a:r>
            <a:r>
              <a:rPr lang="tr-TR" sz="2000" dirty="0" err="1" smtClean="0"/>
              <a:t>Based</a:t>
            </a:r>
            <a:r>
              <a:rPr lang="tr-TR" sz="2000" dirty="0" smtClean="0"/>
              <a:t> </a:t>
            </a:r>
            <a:r>
              <a:rPr lang="tr-TR" sz="2000" dirty="0" err="1" smtClean="0"/>
              <a:t>Med</a:t>
            </a:r>
            <a:r>
              <a:rPr lang="tr-TR" sz="2000" dirty="0" smtClean="0"/>
              <a:t> 2017)</a:t>
            </a:r>
            <a:r>
              <a:rPr lang="tr-TR" dirty="0" smtClean="0"/>
              <a:t>.</a:t>
            </a:r>
          </a:p>
          <a:p>
            <a:r>
              <a:rPr lang="tr-TR" dirty="0" smtClean="0"/>
              <a:t>Geri çekme 19 ayı aldı ve bu sürede sonuçlar birçok önemli yerde referans olarak kullanıldı…</a:t>
            </a:r>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Atomoxetin</a:t>
            </a:r>
            <a:endParaRPr lang="tr-TR" b="1" dirty="0"/>
          </a:p>
        </p:txBody>
      </p:sp>
      <p:sp>
        <p:nvSpPr>
          <p:cNvPr id="3" name="2 İçerik Yer Tutucusu"/>
          <p:cNvSpPr>
            <a:spLocks noGrp="1"/>
          </p:cNvSpPr>
          <p:nvPr>
            <p:ph idx="1"/>
          </p:nvPr>
        </p:nvSpPr>
        <p:spPr/>
        <p:txBody>
          <a:bodyPr>
            <a:normAutofit/>
          </a:bodyPr>
          <a:lstStyle/>
          <a:p>
            <a:r>
              <a:rPr lang="tr-TR" dirty="0" smtClean="0"/>
              <a:t>Güçlü ve seçici bir </a:t>
            </a:r>
            <a:r>
              <a:rPr lang="en-US" dirty="0" smtClean="0"/>
              <a:t>NET</a:t>
            </a:r>
            <a:r>
              <a:rPr lang="tr-TR" dirty="0" smtClean="0"/>
              <a:t> inhibitörüdür. </a:t>
            </a:r>
            <a:r>
              <a:rPr lang="tr-TR" dirty="0" err="1" smtClean="0"/>
              <a:t>MSS’de</a:t>
            </a:r>
            <a:r>
              <a:rPr lang="tr-TR" dirty="0" smtClean="0"/>
              <a:t> </a:t>
            </a:r>
            <a:r>
              <a:rPr lang="tr-TR" dirty="0" err="1" smtClean="0"/>
              <a:t>intrasinaptik</a:t>
            </a:r>
            <a:r>
              <a:rPr lang="tr-TR" dirty="0" smtClean="0"/>
              <a:t> </a:t>
            </a:r>
            <a:r>
              <a:rPr lang="en-US" dirty="0" smtClean="0"/>
              <a:t> NE</a:t>
            </a:r>
            <a:r>
              <a:rPr lang="tr-TR" dirty="0" smtClean="0"/>
              <a:t>’i arttırır</a:t>
            </a:r>
            <a:r>
              <a:rPr lang="en-US" dirty="0" smtClean="0"/>
              <a:t> </a:t>
            </a:r>
            <a:r>
              <a:rPr lang="en-US" sz="2400" dirty="0" smtClean="0"/>
              <a:t>(</a:t>
            </a:r>
            <a:r>
              <a:rPr lang="en-US" sz="2400" dirty="0" err="1" smtClean="0"/>
              <a:t>Bymaster</a:t>
            </a:r>
            <a:r>
              <a:rPr lang="en-US" sz="2400" dirty="0" smtClean="0"/>
              <a:t> </a:t>
            </a:r>
            <a:r>
              <a:rPr lang="tr-TR" sz="2400" dirty="0" smtClean="0"/>
              <a:t>ve ark</a:t>
            </a:r>
            <a:r>
              <a:rPr lang="en-US" sz="2400" dirty="0" smtClean="0"/>
              <a:t>. </a:t>
            </a:r>
            <a:r>
              <a:rPr lang="tr-TR" sz="2400" dirty="0" smtClean="0"/>
              <a:t>2002</a:t>
            </a:r>
            <a:r>
              <a:rPr lang="en-US" sz="2400" dirty="0" smtClean="0"/>
              <a:t>).</a:t>
            </a:r>
            <a:endParaRPr lang="tr-TR" sz="2400" dirty="0" smtClean="0"/>
          </a:p>
          <a:p>
            <a:pPr>
              <a:buNone/>
            </a:pPr>
            <a:r>
              <a:rPr lang="en-US" sz="2400" dirty="0" smtClean="0"/>
              <a:t> </a:t>
            </a:r>
            <a:endParaRPr lang="tr-TR" sz="2400" dirty="0" smtClean="0"/>
          </a:p>
          <a:p>
            <a:r>
              <a:rPr lang="tr-TR" dirty="0" err="1" smtClean="0"/>
              <a:t>Kortikal</a:t>
            </a:r>
            <a:r>
              <a:rPr lang="tr-TR" dirty="0" smtClean="0"/>
              <a:t> </a:t>
            </a:r>
            <a:r>
              <a:rPr lang="tr-TR" dirty="0" err="1" smtClean="0"/>
              <a:t>sinaptik</a:t>
            </a:r>
            <a:r>
              <a:rPr lang="tr-TR" dirty="0" smtClean="0"/>
              <a:t> </a:t>
            </a:r>
            <a:r>
              <a:rPr lang="tr-TR" dirty="0" err="1" smtClean="0"/>
              <a:t>dopamin</a:t>
            </a:r>
            <a:r>
              <a:rPr lang="tr-TR" dirty="0" smtClean="0"/>
              <a:t> modülasyonu NET yoluyla olduğu için </a:t>
            </a:r>
            <a:r>
              <a:rPr lang="tr-TR" u="sng" dirty="0" err="1" smtClean="0"/>
              <a:t>Nuc</a:t>
            </a:r>
            <a:r>
              <a:rPr lang="tr-TR" u="sng" dirty="0" smtClean="0"/>
              <a:t>. </a:t>
            </a:r>
            <a:r>
              <a:rPr lang="tr-TR" u="sng" dirty="0" err="1" smtClean="0"/>
              <a:t>Acc</a:t>
            </a:r>
            <a:r>
              <a:rPr lang="tr-TR" u="sng" dirty="0" smtClean="0"/>
              <a:t> ve </a:t>
            </a:r>
            <a:r>
              <a:rPr lang="tr-TR" u="sng" dirty="0" err="1" smtClean="0"/>
              <a:t>striatumda</a:t>
            </a:r>
            <a:r>
              <a:rPr lang="tr-TR" u="sng" dirty="0" smtClean="0"/>
              <a:t> değil</a:t>
            </a:r>
            <a:r>
              <a:rPr lang="tr-TR" dirty="0" smtClean="0"/>
              <a:t>, </a:t>
            </a:r>
            <a:r>
              <a:rPr lang="tr-TR" dirty="0" err="1" smtClean="0"/>
              <a:t>PFK’de</a:t>
            </a:r>
            <a:r>
              <a:rPr lang="tr-TR" dirty="0" smtClean="0"/>
              <a:t> hücre dışı DA düzeyini de arttırır </a:t>
            </a:r>
            <a:r>
              <a:rPr lang="en-US" sz="2400" dirty="0" smtClean="0"/>
              <a:t>(</a:t>
            </a:r>
            <a:r>
              <a:rPr lang="en-US" sz="2400" dirty="0" err="1" smtClean="0"/>
              <a:t>Bymaster</a:t>
            </a:r>
            <a:r>
              <a:rPr lang="en-US" sz="2400" dirty="0" smtClean="0"/>
              <a:t> </a:t>
            </a:r>
            <a:r>
              <a:rPr lang="tr-TR" sz="2400" dirty="0" smtClean="0"/>
              <a:t>v</a:t>
            </a:r>
            <a:r>
              <a:rPr lang="en-US" sz="2400" dirty="0" smtClean="0"/>
              <a:t>e a</a:t>
            </a:r>
            <a:r>
              <a:rPr lang="tr-TR" sz="2400" dirty="0" err="1" smtClean="0"/>
              <a:t>rk</a:t>
            </a:r>
            <a:r>
              <a:rPr lang="en-US" sz="2400" dirty="0" smtClean="0"/>
              <a:t>. </a:t>
            </a:r>
            <a:r>
              <a:rPr lang="tr-TR" sz="2400" dirty="0" smtClean="0"/>
              <a:t>2002</a:t>
            </a:r>
            <a:r>
              <a:rPr lang="en-US" sz="2400" dirty="0" smtClean="0"/>
              <a:t>; Swanson </a:t>
            </a:r>
            <a:r>
              <a:rPr lang="tr-TR" sz="2400" dirty="0" smtClean="0"/>
              <a:t>v</a:t>
            </a:r>
            <a:r>
              <a:rPr lang="en-US" sz="2400" dirty="0" smtClean="0"/>
              <a:t>e a</a:t>
            </a:r>
            <a:r>
              <a:rPr lang="tr-TR" sz="2400" dirty="0" err="1" smtClean="0"/>
              <a:t>rk</a:t>
            </a:r>
            <a:r>
              <a:rPr lang="en-US" sz="2400" dirty="0" smtClean="0"/>
              <a:t>. </a:t>
            </a:r>
            <a:r>
              <a:rPr lang="tr-TR" sz="2400" dirty="0" smtClean="0"/>
              <a:t>2006)</a:t>
            </a:r>
            <a:r>
              <a:rPr lang="en-US" sz="2400" dirty="0" smtClean="0"/>
              <a:t>. </a:t>
            </a:r>
            <a:endParaRPr lang="tr-TR" sz="2400" dirty="0" smtClean="0"/>
          </a:p>
          <a:p>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5404"/>
          </a:xfrm>
        </p:spPr>
        <p:txBody>
          <a:bodyPr>
            <a:normAutofit fontScale="90000"/>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xmlns="" val="990144741"/>
              </p:ext>
            </p:extLst>
          </p:nvPr>
        </p:nvGraphicFramePr>
        <p:xfrm>
          <a:off x="440872" y="285728"/>
          <a:ext cx="8164286" cy="5693120"/>
        </p:xfrm>
        <a:graphic>
          <a:graphicData uri="http://schemas.openxmlformats.org/drawingml/2006/table">
            <a:tbl>
              <a:tblPr firstRow="1" bandRow="1">
                <a:tableStyleId>{5C22544A-7EE6-4342-B048-85BDC9FD1C3A}</a:tableStyleId>
              </a:tblPr>
              <a:tblGrid>
                <a:gridCol w="2775857"/>
                <a:gridCol w="5388429"/>
              </a:tblGrid>
              <a:tr h="847352">
                <a:tc>
                  <a:txBody>
                    <a:bodyPr/>
                    <a:lstStyle/>
                    <a:p>
                      <a:endParaRPr lang="en-US" dirty="0"/>
                    </a:p>
                  </a:txBody>
                  <a:tcPr marL="68580" marR="68580"/>
                </a:tc>
                <a:tc>
                  <a:txBody>
                    <a:bodyPr/>
                    <a:lstStyle/>
                    <a:p>
                      <a:r>
                        <a:rPr lang="en-US" sz="3600" dirty="0" err="1" smtClean="0"/>
                        <a:t>Atomoxetin</a:t>
                      </a:r>
                      <a:endParaRPr lang="en-US" sz="3600" dirty="0"/>
                    </a:p>
                  </a:txBody>
                  <a:tcPr marL="68580" marR="68580"/>
                </a:tc>
              </a:tr>
              <a:tr h="424541">
                <a:tc>
                  <a:txBody>
                    <a:bodyPr/>
                    <a:lstStyle/>
                    <a:p>
                      <a:r>
                        <a:rPr lang="tr-TR" b="1" dirty="0" smtClean="0"/>
                        <a:t>Mekanizma</a:t>
                      </a:r>
                      <a:endParaRPr lang="en-US" b="1" dirty="0"/>
                    </a:p>
                  </a:txBody>
                  <a:tcPr marL="68580" marR="68580"/>
                </a:tc>
                <a:tc>
                  <a:txBody>
                    <a:bodyPr/>
                    <a:lstStyle/>
                    <a:p>
                      <a:r>
                        <a:rPr lang="tr-TR" sz="1800" b="0" i="0" kern="1200" dirty="0" err="1" smtClean="0">
                          <a:solidFill>
                            <a:schemeClr val="dk1"/>
                          </a:solidFill>
                          <a:latin typeface="+mn-lt"/>
                          <a:ea typeface="+mn-ea"/>
                          <a:cs typeface="+mn-cs"/>
                        </a:rPr>
                        <a:t>selektif</a:t>
                      </a:r>
                      <a:r>
                        <a:rPr lang="tr-TR" sz="1800" b="0" i="0" kern="1200" dirty="0" smtClean="0">
                          <a:solidFill>
                            <a:schemeClr val="dk1"/>
                          </a:solidFill>
                          <a:latin typeface="+mn-lt"/>
                          <a:ea typeface="+mn-ea"/>
                          <a:cs typeface="+mn-cs"/>
                        </a:rPr>
                        <a:t> </a:t>
                      </a:r>
                      <a:r>
                        <a:rPr lang="tr-TR" sz="1800" b="0" i="0" kern="1200" baseline="0" dirty="0" smtClean="0">
                          <a:solidFill>
                            <a:schemeClr val="dk1"/>
                          </a:solidFill>
                          <a:latin typeface="+mn-lt"/>
                          <a:ea typeface="+mn-ea"/>
                          <a:cs typeface="+mn-cs"/>
                        </a:rPr>
                        <a:t> </a:t>
                      </a:r>
                      <a:r>
                        <a:rPr lang="tr-TR" sz="1800" b="0" i="0" kern="1200" dirty="0" smtClean="0">
                          <a:solidFill>
                            <a:schemeClr val="dk1"/>
                          </a:solidFill>
                          <a:latin typeface="+mn-lt"/>
                          <a:ea typeface="+mn-ea"/>
                          <a:cs typeface="+mn-cs"/>
                        </a:rPr>
                        <a:t>NE</a:t>
                      </a:r>
                      <a:r>
                        <a:rPr lang="tr-TR" sz="1800" b="0" i="0" kern="1200" baseline="0" dirty="0" smtClean="0">
                          <a:solidFill>
                            <a:schemeClr val="dk1"/>
                          </a:solidFill>
                          <a:latin typeface="+mn-lt"/>
                          <a:ea typeface="+mn-ea"/>
                          <a:cs typeface="+mn-cs"/>
                        </a:rPr>
                        <a:t>  </a:t>
                      </a:r>
                      <a:r>
                        <a:rPr lang="tr-TR" sz="1800" b="0" i="0" kern="1200" dirty="0" smtClean="0">
                          <a:solidFill>
                            <a:schemeClr val="dk1"/>
                          </a:solidFill>
                          <a:latin typeface="+mn-lt"/>
                          <a:ea typeface="+mn-ea"/>
                          <a:cs typeface="+mn-cs"/>
                        </a:rPr>
                        <a:t>geri alım inhibitörü</a:t>
                      </a:r>
                      <a:endParaRPr lang="en-US" dirty="0"/>
                    </a:p>
                  </a:txBody>
                  <a:tcPr marL="68580" marR="68580"/>
                </a:tc>
              </a:tr>
              <a:tr h="732770">
                <a:tc>
                  <a:txBody>
                    <a:bodyPr/>
                    <a:lstStyle/>
                    <a:p>
                      <a:r>
                        <a:rPr lang="tr-TR" b="1" dirty="0" smtClean="0"/>
                        <a:t>Başlangıç dozu</a:t>
                      </a:r>
                      <a:endParaRPr lang="en-US" b="1" dirty="0"/>
                    </a:p>
                  </a:txBody>
                  <a:tcPr marL="68580" marR="68580"/>
                </a:tc>
                <a:tc>
                  <a:txBody>
                    <a:bodyPr/>
                    <a:lstStyle/>
                    <a:p>
                      <a:r>
                        <a:rPr lang="en-US" sz="1800" baseline="0" dirty="0" smtClean="0"/>
                        <a:t>≥6 y</a:t>
                      </a:r>
                      <a:r>
                        <a:rPr lang="tr-TR" sz="1800" baseline="0" dirty="0" smtClean="0"/>
                        <a:t>aş</a:t>
                      </a:r>
                      <a:r>
                        <a:rPr lang="en-US" sz="1800" baseline="0" dirty="0" smtClean="0"/>
                        <a:t> </a:t>
                      </a:r>
                      <a:r>
                        <a:rPr lang="tr-TR" sz="1800" baseline="0" dirty="0" smtClean="0"/>
                        <a:t>ve</a:t>
                      </a:r>
                      <a:r>
                        <a:rPr lang="en-US" sz="1800" baseline="0" dirty="0" smtClean="0"/>
                        <a:t> ≤70 kg: 0.5mg/kg/</a:t>
                      </a:r>
                      <a:r>
                        <a:rPr lang="tr-TR" sz="1800" baseline="0" dirty="0" smtClean="0"/>
                        <a:t>gün </a:t>
                      </a:r>
                      <a:r>
                        <a:rPr lang="en-US" sz="1800" baseline="0" dirty="0" smtClean="0"/>
                        <a:t> </a:t>
                      </a:r>
                      <a:r>
                        <a:rPr lang="tr-TR" sz="1800" baseline="0" dirty="0" smtClean="0"/>
                        <a:t>2 doza bölünebilir.</a:t>
                      </a:r>
                    </a:p>
                    <a:p>
                      <a:r>
                        <a:rPr lang="en-US" sz="1800" baseline="0" dirty="0" smtClean="0"/>
                        <a:t> ≥6 y</a:t>
                      </a:r>
                      <a:r>
                        <a:rPr lang="tr-TR" sz="1800" baseline="0" dirty="0" smtClean="0"/>
                        <a:t>aş</a:t>
                      </a:r>
                      <a:r>
                        <a:rPr lang="en-US" sz="1800" baseline="0" dirty="0" smtClean="0"/>
                        <a:t> </a:t>
                      </a:r>
                      <a:r>
                        <a:rPr lang="tr-TR" sz="1800" baseline="0" dirty="0" smtClean="0"/>
                        <a:t>ve</a:t>
                      </a:r>
                      <a:r>
                        <a:rPr lang="en-US" sz="1800" baseline="0" dirty="0" smtClean="0"/>
                        <a:t> ≥70 kg 40mg</a:t>
                      </a:r>
                      <a:r>
                        <a:rPr lang="tr-TR" sz="1800" baseline="0" dirty="0" smtClean="0"/>
                        <a:t>/gün</a:t>
                      </a:r>
                      <a:r>
                        <a:rPr lang="en-US" sz="1800" baseline="0" dirty="0" smtClean="0"/>
                        <a:t> </a:t>
                      </a:r>
                      <a:endParaRPr lang="en-US" dirty="0"/>
                    </a:p>
                  </a:txBody>
                  <a:tcPr marL="68580" marR="68580"/>
                </a:tc>
              </a:tr>
              <a:tr h="1046814">
                <a:tc>
                  <a:txBody>
                    <a:bodyPr/>
                    <a:lstStyle/>
                    <a:p>
                      <a:r>
                        <a:rPr lang="tr-TR" b="1" dirty="0" smtClean="0"/>
                        <a:t>İdame dozu</a:t>
                      </a:r>
                      <a:endParaRPr lang="en-US" b="1" dirty="0"/>
                    </a:p>
                  </a:txBody>
                  <a:tcPr marL="68580" marR="68580"/>
                </a:tc>
                <a:tc>
                  <a:txBody>
                    <a:bodyPr/>
                    <a:lstStyle/>
                    <a:p>
                      <a:r>
                        <a:rPr lang="tr-TR" dirty="0" smtClean="0"/>
                        <a:t>En az 3 gün sonra  </a:t>
                      </a:r>
                      <a:r>
                        <a:rPr lang="en-US" baseline="0" dirty="0" smtClean="0"/>
                        <a:t>1.2mg/kg/</a:t>
                      </a:r>
                      <a:r>
                        <a:rPr lang="tr-TR" baseline="0" dirty="0" smtClean="0"/>
                        <a:t>gün</a:t>
                      </a:r>
                      <a:r>
                        <a:rPr lang="en-US" baseline="0" dirty="0" smtClean="0"/>
                        <a:t>;  </a:t>
                      </a:r>
                      <a:r>
                        <a:rPr lang="en-US" sz="1800" baseline="0" dirty="0" smtClean="0"/>
                        <a:t>≥6 y</a:t>
                      </a:r>
                      <a:r>
                        <a:rPr lang="tr-TR" sz="1800" baseline="0" dirty="0" smtClean="0"/>
                        <a:t>aş</a:t>
                      </a:r>
                      <a:r>
                        <a:rPr lang="en-US" sz="1800" baseline="0" dirty="0" smtClean="0"/>
                        <a:t> </a:t>
                      </a:r>
                      <a:r>
                        <a:rPr lang="tr-TR" sz="1800" baseline="0" dirty="0" smtClean="0"/>
                        <a:t>ve</a:t>
                      </a:r>
                      <a:r>
                        <a:rPr lang="en-US" sz="1800" baseline="0" dirty="0" smtClean="0"/>
                        <a:t> ≥70 kg :</a:t>
                      </a:r>
                      <a:endParaRPr lang="tr-TR" sz="1800" baseline="0" dirty="0" smtClean="0"/>
                    </a:p>
                    <a:p>
                      <a:r>
                        <a:rPr lang="en-US" sz="1800" baseline="0" dirty="0" smtClean="0"/>
                        <a:t> </a:t>
                      </a:r>
                      <a:r>
                        <a:rPr lang="tr-TR" sz="1800" baseline="0" dirty="0" smtClean="0"/>
                        <a:t>3 gün sonra 80mg/gün’e çıkılabilir.</a:t>
                      </a:r>
                      <a:endParaRPr lang="en-US" baseline="0" dirty="0" smtClean="0"/>
                    </a:p>
                    <a:p>
                      <a:r>
                        <a:rPr lang="en-US" baseline="0" dirty="0" smtClean="0"/>
                        <a:t>Max </a:t>
                      </a:r>
                      <a:r>
                        <a:rPr lang="tr-TR" baseline="0" dirty="0" smtClean="0"/>
                        <a:t>günlük doz</a:t>
                      </a:r>
                      <a:r>
                        <a:rPr lang="en-US" baseline="0" dirty="0" smtClean="0"/>
                        <a:t>: 1.4mg/kg/</a:t>
                      </a:r>
                      <a:r>
                        <a:rPr lang="tr-TR" baseline="0" dirty="0" smtClean="0"/>
                        <a:t>gün</a:t>
                      </a:r>
                      <a:r>
                        <a:rPr lang="en-US" baseline="0" dirty="0" smtClean="0"/>
                        <a:t> </a:t>
                      </a:r>
                      <a:r>
                        <a:rPr lang="tr-TR" baseline="0" dirty="0" smtClean="0"/>
                        <a:t>ya da</a:t>
                      </a:r>
                      <a:r>
                        <a:rPr lang="en-US" baseline="0" dirty="0" smtClean="0"/>
                        <a:t> 100 mg</a:t>
                      </a:r>
                      <a:endParaRPr lang="en-US" dirty="0"/>
                    </a:p>
                  </a:txBody>
                  <a:tcPr marL="68580" marR="68580"/>
                </a:tc>
              </a:tr>
              <a:tr h="732770">
                <a:tc>
                  <a:txBody>
                    <a:bodyPr/>
                    <a:lstStyle/>
                    <a:p>
                      <a:r>
                        <a:rPr lang="en-US" b="1" dirty="0" err="1" smtClean="0"/>
                        <a:t>Metaboli</a:t>
                      </a:r>
                      <a:r>
                        <a:rPr lang="tr-TR" b="1" dirty="0" err="1" smtClean="0"/>
                        <a:t>zma</a:t>
                      </a:r>
                      <a:endParaRPr lang="en-US" b="1" dirty="0"/>
                    </a:p>
                  </a:txBody>
                  <a:tcPr marL="68580" marR="68580"/>
                </a:tc>
                <a:tc>
                  <a:txBody>
                    <a:bodyPr/>
                    <a:lstStyle/>
                    <a:p>
                      <a:r>
                        <a:rPr lang="en-US" dirty="0" err="1" smtClean="0"/>
                        <a:t>Hepati</a:t>
                      </a:r>
                      <a:r>
                        <a:rPr lang="tr-TR" dirty="0" smtClean="0"/>
                        <a:t>k</a:t>
                      </a:r>
                      <a:r>
                        <a:rPr lang="en-US" baseline="0" dirty="0" smtClean="0"/>
                        <a:t>  CYP2D6 </a:t>
                      </a:r>
                      <a:r>
                        <a:rPr lang="tr-TR" baseline="0" dirty="0" smtClean="0"/>
                        <a:t>ve</a:t>
                      </a:r>
                      <a:r>
                        <a:rPr lang="en-US" baseline="0" dirty="0" smtClean="0"/>
                        <a:t> CYP2C19</a:t>
                      </a:r>
                    </a:p>
                    <a:p>
                      <a:r>
                        <a:rPr lang="en-US" baseline="0" dirty="0" smtClean="0"/>
                        <a:t>-</a:t>
                      </a:r>
                      <a:r>
                        <a:rPr lang="en-US" baseline="0" dirty="0" err="1" smtClean="0"/>
                        <a:t>Geneti</a:t>
                      </a:r>
                      <a:r>
                        <a:rPr lang="tr-TR" baseline="0" dirty="0" smtClean="0"/>
                        <a:t>k</a:t>
                      </a:r>
                      <a:r>
                        <a:rPr lang="en-US" baseline="0" dirty="0" smtClean="0"/>
                        <a:t> </a:t>
                      </a:r>
                      <a:r>
                        <a:rPr lang="tr-TR" baseline="0" dirty="0" smtClean="0"/>
                        <a:t>değişkenlik </a:t>
                      </a:r>
                      <a:r>
                        <a:rPr lang="tr-TR" baseline="0" dirty="0" err="1" smtClean="0"/>
                        <a:t>biyoyararlanımı</a:t>
                      </a:r>
                      <a:r>
                        <a:rPr lang="tr-TR" baseline="0" dirty="0" smtClean="0"/>
                        <a:t>  8-10 kat etkileyebilir.</a:t>
                      </a:r>
                      <a:endParaRPr lang="en-US" dirty="0"/>
                    </a:p>
                  </a:txBody>
                  <a:tcPr marL="68580" marR="68580"/>
                </a:tc>
              </a:tr>
              <a:tr h="418725">
                <a:tc>
                  <a:txBody>
                    <a:bodyPr/>
                    <a:lstStyle/>
                    <a:p>
                      <a:r>
                        <a:rPr lang="tr-TR" b="1" dirty="0" smtClean="0"/>
                        <a:t>Atılım</a:t>
                      </a:r>
                      <a:endParaRPr lang="en-US" b="1" dirty="0"/>
                    </a:p>
                  </a:txBody>
                  <a:tcPr marL="68580" marR="68580"/>
                </a:tc>
                <a:tc>
                  <a:txBody>
                    <a:bodyPr/>
                    <a:lstStyle/>
                    <a:p>
                      <a:r>
                        <a:rPr lang="tr-TR" dirty="0" smtClean="0">
                          <a:effectLst/>
                        </a:rPr>
                        <a:t>İdrar</a:t>
                      </a:r>
                      <a:r>
                        <a:rPr lang="en-US" dirty="0" smtClean="0">
                          <a:effectLst/>
                        </a:rPr>
                        <a:t> (%80); </a:t>
                      </a:r>
                      <a:r>
                        <a:rPr lang="tr-TR" dirty="0" smtClean="0">
                          <a:effectLst/>
                        </a:rPr>
                        <a:t>gaita</a:t>
                      </a:r>
                      <a:r>
                        <a:rPr lang="en-US" dirty="0" smtClean="0">
                          <a:effectLst/>
                        </a:rPr>
                        <a:t> (%17)</a:t>
                      </a:r>
                      <a:endParaRPr lang="en-US" dirty="0"/>
                    </a:p>
                  </a:txBody>
                  <a:tcPr marL="68580" marR="68580"/>
                </a:tc>
              </a:tr>
              <a:tr h="575748">
                <a:tc>
                  <a:txBody>
                    <a:bodyPr/>
                    <a:lstStyle/>
                    <a:p>
                      <a:r>
                        <a:rPr lang="tr-TR" b="1" dirty="0" smtClean="0"/>
                        <a:t>Etkileşim</a:t>
                      </a:r>
                      <a:endParaRPr lang="en-US" b="1" dirty="0"/>
                    </a:p>
                  </a:txBody>
                  <a:tcPr marL="68580" marR="68580"/>
                </a:tc>
                <a:tc>
                  <a:txBody>
                    <a:bodyPr/>
                    <a:lstStyle/>
                    <a:p>
                      <a:r>
                        <a:rPr lang="en-US" dirty="0" smtClean="0"/>
                        <a:t>CYP2D6 </a:t>
                      </a:r>
                      <a:r>
                        <a:rPr lang="tr-TR" dirty="0" smtClean="0"/>
                        <a:t>inhibitörleri</a:t>
                      </a:r>
                      <a:r>
                        <a:rPr lang="en-US" dirty="0" smtClean="0"/>
                        <a:t> *</a:t>
                      </a:r>
                      <a:r>
                        <a:rPr lang="tr-TR" dirty="0" smtClean="0"/>
                        <a:t>doz ayarlaması gerekir</a:t>
                      </a:r>
                      <a:r>
                        <a:rPr lang="en-US" dirty="0" smtClean="0"/>
                        <a:t>*</a:t>
                      </a:r>
                    </a:p>
                  </a:txBody>
                  <a:tcPr marL="68580" marR="68580"/>
                </a:tc>
              </a:tr>
              <a:tr h="732770">
                <a:tc>
                  <a:txBody>
                    <a:bodyPr/>
                    <a:lstStyle/>
                    <a:p>
                      <a:r>
                        <a:rPr lang="tr-TR" b="1" dirty="0" smtClean="0"/>
                        <a:t>Yorum</a:t>
                      </a:r>
                      <a:endParaRPr lang="en-US" b="1" dirty="0"/>
                    </a:p>
                  </a:txBody>
                  <a:tcPr marL="68580" marR="68580"/>
                </a:tc>
                <a:tc>
                  <a:txBody>
                    <a:bodyPr/>
                    <a:lstStyle/>
                    <a:p>
                      <a:r>
                        <a:rPr lang="tr-TR" dirty="0" smtClean="0"/>
                        <a:t>Etki süresi 24 saat</a:t>
                      </a:r>
                      <a:endParaRPr lang="en-US" baseline="0" dirty="0" smtClean="0"/>
                    </a:p>
                    <a:p>
                      <a:r>
                        <a:rPr lang="tr-TR" baseline="0" dirty="0" smtClean="0"/>
                        <a:t>Etkinliği belirlemek için 4 hafta bekle.</a:t>
                      </a:r>
                      <a:endParaRPr lang="en-US" dirty="0"/>
                    </a:p>
                  </a:txBody>
                  <a:tcPr marL="68580" marR="68580"/>
                </a:tc>
              </a:tr>
            </a:tbl>
          </a:graphicData>
        </a:graphic>
      </p:graphicFrame>
      <p:sp>
        <p:nvSpPr>
          <p:cNvPr id="6" name="Rectangle 5"/>
          <p:cNvSpPr/>
          <p:nvPr/>
        </p:nvSpPr>
        <p:spPr>
          <a:xfrm>
            <a:off x="6072198" y="6143644"/>
            <a:ext cx="2286016" cy="892552"/>
          </a:xfrm>
          <a:prstGeom prst="rect">
            <a:avLst/>
          </a:prstGeom>
        </p:spPr>
        <p:txBody>
          <a:bodyPr wrap="square">
            <a:spAutoFit/>
          </a:bodyPr>
          <a:lstStyle/>
          <a:p>
            <a:pPr algn="r"/>
            <a:r>
              <a:rPr lang="en-US" i="1" dirty="0" smtClean="0"/>
              <a:t>JAACAP</a:t>
            </a:r>
            <a:r>
              <a:rPr lang="tr-TR" i="1" dirty="0" smtClean="0"/>
              <a:t>  </a:t>
            </a:r>
            <a:r>
              <a:rPr lang="en-US" dirty="0" smtClean="0"/>
              <a:t>2007</a:t>
            </a:r>
            <a:endParaRPr lang="en-US" dirty="0"/>
          </a:p>
          <a:p>
            <a:pPr algn="r"/>
            <a:r>
              <a:rPr lang="en-US" i="1" dirty="0"/>
              <a:t>Pediatrics</a:t>
            </a:r>
            <a:r>
              <a:rPr lang="en-US" dirty="0"/>
              <a:t> 2011 </a:t>
            </a:r>
            <a:endParaRPr lang="en-US" dirty="0" smtClean="0"/>
          </a:p>
          <a:p>
            <a:pPr algn="r"/>
            <a:r>
              <a:rPr lang="tr-TR" sz="1600" dirty="0" smtClean="0"/>
              <a:t>,</a:t>
            </a:r>
            <a:endParaRPr lang="en-US" sz="1600" dirty="0"/>
          </a:p>
        </p:txBody>
      </p:sp>
      <p:sp>
        <p:nvSpPr>
          <p:cNvPr id="5" name="4 Altbilgi Yer Tutucusu"/>
          <p:cNvSpPr>
            <a:spLocks noGrp="1"/>
          </p:cNvSpPr>
          <p:nvPr>
            <p:ph type="ftr" sz="quarter" idx="11"/>
          </p:nvPr>
        </p:nvSpPr>
        <p:spPr/>
        <p:txBody>
          <a:bodyPr/>
          <a:lstStyle/>
          <a:p>
            <a:r>
              <a:rPr lang="tr-TR" smtClean="0"/>
              <a:t>10.10.2018-BGK</a:t>
            </a:r>
            <a:endParaRPr lang="tr-TR"/>
          </a:p>
        </p:txBody>
      </p:sp>
    </p:spTree>
    <p:extLst>
      <p:ext uri="{BB962C8B-B14F-4D97-AF65-F5344CB8AC3E}">
        <p14:creationId xmlns:p14="http://schemas.microsoft.com/office/powerpoint/2010/main" xmlns="" val="25629825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xmlns="" val="3179810678"/>
              </p:ext>
            </p:extLst>
          </p:nvPr>
        </p:nvGraphicFramePr>
        <p:xfrm>
          <a:off x="0" y="1"/>
          <a:ext cx="9144000" cy="6245231"/>
        </p:xfrm>
        <a:graphic>
          <a:graphicData uri="http://schemas.openxmlformats.org/drawingml/2006/table">
            <a:tbl>
              <a:tblPr firstRow="1" bandRow="1">
                <a:tableStyleId>{5C22544A-7EE6-4342-B048-85BDC9FD1C3A}</a:tableStyleId>
              </a:tblPr>
              <a:tblGrid>
                <a:gridCol w="1643042"/>
                <a:gridCol w="3669187"/>
                <a:gridCol w="3831771"/>
              </a:tblGrid>
              <a:tr h="546629">
                <a:tc>
                  <a:txBody>
                    <a:bodyPr/>
                    <a:lstStyle/>
                    <a:p>
                      <a:endParaRPr lang="en-US" dirty="0"/>
                    </a:p>
                  </a:txBody>
                  <a:tcPr marL="68580" marR="68580"/>
                </a:tc>
                <a:tc>
                  <a:txBody>
                    <a:bodyPr/>
                    <a:lstStyle/>
                    <a:p>
                      <a:pPr algn="ctr"/>
                      <a:r>
                        <a:rPr lang="tr-TR" sz="2800" dirty="0" err="1" smtClean="0"/>
                        <a:t>Klonidin</a:t>
                      </a:r>
                      <a:endParaRPr lang="en-US" sz="2800" dirty="0"/>
                    </a:p>
                  </a:txBody>
                  <a:tcPr marL="68580" marR="68580"/>
                </a:tc>
                <a:tc>
                  <a:txBody>
                    <a:bodyPr/>
                    <a:lstStyle/>
                    <a:p>
                      <a:pPr algn="ctr"/>
                      <a:r>
                        <a:rPr lang="tr-TR" sz="2800" dirty="0" err="1" smtClean="0"/>
                        <a:t>Guanfazin</a:t>
                      </a:r>
                      <a:endParaRPr lang="en-US" sz="2800" dirty="0"/>
                    </a:p>
                  </a:txBody>
                  <a:tcPr marL="68580" marR="68580"/>
                </a:tc>
              </a:tr>
              <a:tr h="868175">
                <a:tc>
                  <a:txBody>
                    <a:bodyPr/>
                    <a:lstStyle/>
                    <a:p>
                      <a:r>
                        <a:rPr lang="en-US" b="1" dirty="0" smtClean="0"/>
                        <a:t>Me</a:t>
                      </a:r>
                      <a:r>
                        <a:rPr lang="tr-TR" b="1" dirty="0" err="1" smtClean="0"/>
                        <a:t>kanizma</a:t>
                      </a:r>
                      <a:endParaRPr lang="en-US" b="1" dirty="0"/>
                    </a:p>
                  </a:txBody>
                  <a:tcPr marL="68580" marR="68580"/>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0" i="0" kern="1200" dirty="0" err="1" smtClean="0">
                          <a:solidFill>
                            <a:schemeClr val="dk1"/>
                          </a:solidFill>
                          <a:latin typeface="+mn-lt"/>
                          <a:ea typeface="+mn-ea"/>
                          <a:cs typeface="+mn-cs"/>
                        </a:rPr>
                        <a:t>Klonidin</a:t>
                      </a:r>
                      <a:r>
                        <a:rPr lang="tr-TR" sz="1800" b="0" i="0" kern="1200" dirty="0" smtClean="0">
                          <a:solidFill>
                            <a:schemeClr val="dk1"/>
                          </a:solidFill>
                          <a:latin typeface="+mn-lt"/>
                          <a:ea typeface="+mn-ea"/>
                          <a:cs typeface="+mn-cs"/>
                        </a:rPr>
                        <a:t> </a:t>
                      </a:r>
                      <a:r>
                        <a:rPr lang="el-GR" sz="1800" b="0" i="0" kern="1200" dirty="0" smtClean="0">
                          <a:solidFill>
                            <a:schemeClr val="dk1"/>
                          </a:solidFill>
                          <a:latin typeface="+mn-lt"/>
                          <a:ea typeface="+mn-ea"/>
                          <a:cs typeface="+mn-cs"/>
                        </a:rPr>
                        <a:t>α2</a:t>
                      </a:r>
                      <a:r>
                        <a:rPr lang="tr-TR" sz="1800" b="0" i="0" kern="1200" dirty="0" smtClean="0">
                          <a:solidFill>
                            <a:schemeClr val="dk1"/>
                          </a:solidFill>
                          <a:latin typeface="+mn-lt"/>
                          <a:ea typeface="+mn-ea"/>
                          <a:cs typeface="+mn-cs"/>
                        </a:rPr>
                        <a:t>A, 2B ve 2C , </a:t>
                      </a:r>
                      <a:r>
                        <a:rPr lang="tr-TR" sz="1800" b="0" i="0" kern="1200" dirty="0" err="1" smtClean="0">
                          <a:solidFill>
                            <a:schemeClr val="dk1"/>
                          </a:solidFill>
                          <a:latin typeface="+mn-lt"/>
                          <a:ea typeface="+mn-ea"/>
                          <a:cs typeface="+mn-cs"/>
                        </a:rPr>
                        <a:t>guanfasin</a:t>
                      </a:r>
                      <a:r>
                        <a:rPr lang="tr-TR" sz="1800" b="0" i="0" kern="1200" dirty="0" smtClean="0">
                          <a:solidFill>
                            <a:schemeClr val="dk1"/>
                          </a:solidFill>
                          <a:latin typeface="+mn-lt"/>
                          <a:ea typeface="+mn-ea"/>
                          <a:cs typeface="+mn-cs"/>
                        </a:rPr>
                        <a:t> ise spesifik olarak </a:t>
                      </a:r>
                      <a:r>
                        <a:rPr lang="el-GR" sz="1800" b="0" i="0" kern="1200" dirty="0" smtClean="0">
                          <a:solidFill>
                            <a:schemeClr val="dk1"/>
                          </a:solidFill>
                          <a:latin typeface="+mn-lt"/>
                          <a:ea typeface="+mn-ea"/>
                          <a:cs typeface="+mn-cs"/>
                        </a:rPr>
                        <a:t>α2</a:t>
                      </a:r>
                      <a:r>
                        <a:rPr lang="tr-TR" sz="1800" b="0" i="0" kern="1200" dirty="0" smtClean="0">
                          <a:solidFill>
                            <a:schemeClr val="dk1"/>
                          </a:solidFill>
                          <a:latin typeface="+mn-lt"/>
                          <a:ea typeface="+mn-ea"/>
                          <a:cs typeface="+mn-cs"/>
                        </a:rPr>
                        <a:t>A reseptörüne</a:t>
                      </a:r>
                      <a:r>
                        <a:rPr lang="tr-TR" sz="1800" b="0" i="0" kern="1200" baseline="0" dirty="0" smtClean="0">
                          <a:solidFill>
                            <a:schemeClr val="dk1"/>
                          </a:solidFill>
                          <a:latin typeface="+mn-lt"/>
                          <a:ea typeface="+mn-ea"/>
                          <a:cs typeface="+mn-cs"/>
                        </a:rPr>
                        <a:t> </a:t>
                      </a:r>
                      <a:r>
                        <a:rPr lang="tr-TR" sz="1800" b="0" i="0" kern="1200" dirty="0" smtClean="0">
                          <a:solidFill>
                            <a:schemeClr val="dk1"/>
                          </a:solidFill>
                          <a:latin typeface="+mn-lt"/>
                          <a:ea typeface="+mn-ea"/>
                          <a:cs typeface="+mn-cs"/>
                        </a:rPr>
                        <a:t>bağlanır. </a:t>
                      </a:r>
                      <a:endParaRPr lang="en-US" sz="1600" b="0" dirty="0" smtClean="0">
                        <a:effectLst/>
                      </a:endParaRPr>
                    </a:p>
                  </a:txBody>
                  <a:tcPr marL="68580" marR="68580"/>
                </a:tc>
                <a:tc hMerge="1">
                  <a:txBody>
                    <a:bodyPr/>
                    <a:lstStyle/>
                    <a:p>
                      <a:endParaRPr lang="en-US" dirty="0"/>
                    </a:p>
                  </a:txBody>
                  <a:tcPr/>
                </a:tc>
              </a:tr>
              <a:tr h="703064">
                <a:tc>
                  <a:txBody>
                    <a:bodyPr/>
                    <a:lstStyle/>
                    <a:p>
                      <a:r>
                        <a:rPr lang="tr-TR" b="1" dirty="0" smtClean="0"/>
                        <a:t>Başlangıç dozu</a:t>
                      </a:r>
                      <a:endParaRPr lang="en-US" b="1" dirty="0"/>
                    </a:p>
                  </a:txBody>
                  <a:tcPr marL="68580" marR="68580"/>
                </a:tc>
                <a:tc>
                  <a:txBody>
                    <a:bodyPr/>
                    <a:lstStyle/>
                    <a:p>
                      <a:r>
                        <a:rPr lang="tr-TR" sz="1600" i="0" dirty="0" smtClean="0">
                          <a:effectLst/>
                        </a:rPr>
                        <a:t>Yavaş </a:t>
                      </a:r>
                      <a:r>
                        <a:rPr lang="tr-TR" sz="1600" i="0" dirty="0" err="1" smtClean="0">
                          <a:effectLst/>
                        </a:rPr>
                        <a:t>salınımlı</a:t>
                      </a:r>
                      <a:endParaRPr lang="tr-TR" sz="1600" i="0" dirty="0" smtClean="0">
                        <a:effectLst/>
                      </a:endParaRPr>
                    </a:p>
                    <a:p>
                      <a:r>
                        <a:rPr lang="en-US" sz="1600" dirty="0" smtClean="0">
                          <a:effectLst/>
                        </a:rPr>
                        <a:t>≥6 y</a:t>
                      </a:r>
                      <a:r>
                        <a:rPr lang="tr-TR" sz="1600" dirty="0" smtClean="0">
                          <a:effectLst/>
                        </a:rPr>
                        <a:t>aş</a:t>
                      </a:r>
                      <a:r>
                        <a:rPr lang="en-US" sz="1600" dirty="0" smtClean="0">
                          <a:effectLst/>
                        </a:rPr>
                        <a:t>: 0.1 mg </a:t>
                      </a:r>
                      <a:r>
                        <a:rPr lang="tr-TR" sz="1600" baseline="0" dirty="0" smtClean="0">
                          <a:effectLst/>
                        </a:rPr>
                        <a:t> yatmadan önce</a:t>
                      </a:r>
                      <a:endParaRPr lang="en-US" sz="1600" dirty="0"/>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0" dirty="0" smtClean="0">
                          <a:effectLst/>
                        </a:rPr>
                        <a:t>Yavaş </a:t>
                      </a:r>
                      <a:r>
                        <a:rPr lang="tr-TR" sz="1600" i="0" dirty="0" err="1" smtClean="0">
                          <a:effectLst/>
                        </a:rPr>
                        <a:t>salınımlı</a:t>
                      </a:r>
                      <a:r>
                        <a:rPr lang="tr-TR" sz="1600" i="0" baseline="0" dirty="0" smtClean="0">
                          <a:effectLst/>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effectLst/>
                        </a:rPr>
                        <a:t>≥6 y</a:t>
                      </a:r>
                      <a:r>
                        <a:rPr lang="tr-TR" sz="1600" dirty="0" smtClean="0">
                          <a:effectLst/>
                        </a:rPr>
                        <a:t>aş:</a:t>
                      </a:r>
                      <a:r>
                        <a:rPr lang="en-US" sz="1600" dirty="0" smtClean="0">
                          <a:effectLst/>
                        </a:rPr>
                        <a:t> 1 mg </a:t>
                      </a:r>
                      <a:r>
                        <a:rPr lang="tr-TR" sz="1600" dirty="0" smtClean="0">
                          <a:effectLst/>
                        </a:rPr>
                        <a:t>günde</a:t>
                      </a:r>
                      <a:r>
                        <a:rPr lang="tr-TR" sz="1600" baseline="0" dirty="0" smtClean="0">
                          <a:effectLst/>
                        </a:rPr>
                        <a:t> tek doz</a:t>
                      </a:r>
                      <a:endParaRPr lang="en-US" sz="1600" dirty="0"/>
                    </a:p>
                  </a:txBody>
                  <a:tcPr marL="68580" marR="68580"/>
                </a:tc>
              </a:tr>
              <a:tr h="2668453">
                <a:tc>
                  <a:txBody>
                    <a:bodyPr/>
                    <a:lstStyle/>
                    <a:p>
                      <a:r>
                        <a:rPr lang="tr-TR" b="1" dirty="0" smtClean="0"/>
                        <a:t>İdame dozu</a:t>
                      </a:r>
                      <a:endParaRPr lang="en-US" b="1" dirty="0"/>
                    </a:p>
                  </a:txBody>
                  <a:tcPr marL="68580" marR="68580"/>
                </a:tc>
                <a:tc>
                  <a:txBody>
                    <a:bodyPr/>
                    <a:lstStyle/>
                    <a:p>
                      <a:pPr marL="285750" indent="-285750">
                        <a:buFont typeface="Arial" panose="020B0604020202020204" pitchFamily="34" charset="0"/>
                        <a:buChar char="•"/>
                      </a:pPr>
                      <a:r>
                        <a:rPr lang="tr-TR" sz="1600" dirty="0" smtClean="0">
                          <a:effectLst/>
                        </a:rPr>
                        <a:t>İstenen etkiye ulaşana kadar doz 7 günde bir</a:t>
                      </a:r>
                      <a:r>
                        <a:rPr lang="tr-TR" sz="1600" baseline="0" dirty="0" smtClean="0">
                          <a:effectLst/>
                        </a:rPr>
                        <a:t> </a:t>
                      </a:r>
                      <a:r>
                        <a:rPr lang="en-US" sz="1600" dirty="0" smtClean="0">
                          <a:effectLst/>
                        </a:rPr>
                        <a:t>0.1 mg/</a:t>
                      </a:r>
                      <a:r>
                        <a:rPr lang="tr-TR" sz="1600" dirty="0" smtClean="0">
                          <a:effectLst/>
                        </a:rPr>
                        <a:t>gün</a:t>
                      </a:r>
                      <a:r>
                        <a:rPr lang="tr-TR" sz="1600" baseline="0" dirty="0" smtClean="0">
                          <a:effectLst/>
                        </a:rPr>
                        <a:t> arttırılır.</a:t>
                      </a:r>
                      <a:endParaRPr lang="en-US" sz="1600" dirty="0" smtClean="0">
                        <a:effectLst/>
                      </a:endParaRPr>
                    </a:p>
                    <a:p>
                      <a:pPr marL="285750" indent="-285750">
                        <a:buFont typeface="Arial" panose="020B0604020202020204" pitchFamily="34" charset="0"/>
                        <a:buChar char="•"/>
                      </a:pPr>
                      <a:r>
                        <a:rPr lang="tr-TR" sz="1600" dirty="0" smtClean="0">
                          <a:effectLst/>
                        </a:rPr>
                        <a:t>Dozlar sabah  ve akşam olmalı.</a:t>
                      </a:r>
                      <a:endParaRPr lang="en-US" sz="1600" dirty="0" smtClean="0">
                        <a:effectLst/>
                      </a:endParaRPr>
                    </a:p>
                    <a:p>
                      <a:pPr marL="285750" indent="-285750">
                        <a:buFont typeface="Arial" panose="020B0604020202020204" pitchFamily="34" charset="0"/>
                        <a:buChar char="•"/>
                      </a:pPr>
                      <a:r>
                        <a:rPr lang="en-US" sz="1600" dirty="0" smtClean="0">
                          <a:effectLst/>
                        </a:rPr>
                        <a:t>Max</a:t>
                      </a:r>
                      <a:r>
                        <a:rPr lang="tr-TR" sz="1600" dirty="0" smtClean="0">
                          <a:effectLst/>
                        </a:rPr>
                        <a:t>.</a:t>
                      </a:r>
                      <a:r>
                        <a:rPr lang="en-US" sz="1600" dirty="0" smtClean="0">
                          <a:effectLst/>
                        </a:rPr>
                        <a:t> </a:t>
                      </a:r>
                      <a:r>
                        <a:rPr lang="tr-TR" sz="1600" baseline="0" dirty="0" smtClean="0">
                          <a:effectLst/>
                        </a:rPr>
                        <a:t> günlük doz</a:t>
                      </a:r>
                      <a:r>
                        <a:rPr lang="en-US" sz="1600" dirty="0" smtClean="0">
                          <a:effectLst/>
                        </a:rPr>
                        <a:t>: 0.4 mg/</a:t>
                      </a:r>
                      <a:r>
                        <a:rPr lang="tr-TR" sz="1600" dirty="0" smtClean="0">
                          <a:effectLst/>
                        </a:rPr>
                        <a:t>gün</a:t>
                      </a:r>
                    </a:p>
                    <a:p>
                      <a:r>
                        <a:rPr lang="tr-TR" sz="1400" dirty="0" smtClean="0">
                          <a:effectLst/>
                        </a:rPr>
                        <a:t>K</a:t>
                      </a:r>
                      <a:r>
                        <a:rPr lang="en-US" sz="1400" dirty="0" err="1" smtClean="0">
                          <a:effectLst/>
                        </a:rPr>
                        <a:t>lonidine</a:t>
                      </a:r>
                      <a:r>
                        <a:rPr lang="en-US" sz="1400" dirty="0" smtClean="0">
                          <a:effectLst/>
                        </a:rPr>
                        <a:t> </a:t>
                      </a:r>
                      <a:r>
                        <a:rPr lang="tr-TR" sz="1400" dirty="0" smtClean="0">
                          <a:effectLst/>
                        </a:rPr>
                        <a:t>(</a:t>
                      </a:r>
                      <a:r>
                        <a:rPr lang="en-US" sz="1400" dirty="0" smtClean="0">
                          <a:effectLst/>
                        </a:rPr>
                        <a:t>off label</a:t>
                      </a:r>
                      <a:r>
                        <a:rPr lang="tr-TR" sz="1400" dirty="0" smtClean="0">
                          <a:effectLst/>
                        </a:rPr>
                        <a:t>)</a:t>
                      </a:r>
                      <a:r>
                        <a:rPr lang="en-US" sz="1400" dirty="0" smtClean="0">
                          <a:effectLst/>
                        </a:rPr>
                        <a:t>: ≤45 kg: </a:t>
                      </a:r>
                      <a:r>
                        <a:rPr lang="tr-TR" sz="1400" dirty="0" smtClean="0">
                          <a:effectLst/>
                        </a:rPr>
                        <a:t>başlangıç</a:t>
                      </a:r>
                      <a:r>
                        <a:rPr lang="en-US" sz="1400" dirty="0" smtClean="0">
                          <a:effectLst/>
                        </a:rPr>
                        <a:t>: 0.05 mg </a:t>
                      </a:r>
                      <a:r>
                        <a:rPr lang="tr-TR" sz="1400" dirty="0" smtClean="0">
                          <a:effectLst/>
                        </a:rPr>
                        <a:t>yatmadan</a:t>
                      </a:r>
                      <a:r>
                        <a:rPr lang="tr-TR" sz="1400" baseline="0" dirty="0" smtClean="0">
                          <a:effectLst/>
                        </a:rPr>
                        <a:t> önce</a:t>
                      </a:r>
                      <a:r>
                        <a:rPr lang="en-US" sz="1400" dirty="0" smtClean="0">
                          <a:effectLst/>
                        </a:rPr>
                        <a:t>; </a:t>
                      </a:r>
                      <a:r>
                        <a:rPr lang="tr-TR" sz="1400" dirty="0" smtClean="0">
                          <a:effectLst/>
                        </a:rPr>
                        <a:t>3-7 günde bir kademeli </a:t>
                      </a:r>
                      <a:r>
                        <a:rPr lang="en-US" sz="1400" dirty="0" smtClean="0">
                          <a:effectLst/>
                        </a:rPr>
                        <a:t>0.05 mg</a:t>
                      </a:r>
                      <a:r>
                        <a:rPr lang="tr-TR" sz="1400" dirty="0" smtClean="0">
                          <a:effectLst/>
                        </a:rPr>
                        <a:t>’</a:t>
                      </a:r>
                      <a:r>
                        <a:rPr lang="tr-TR" sz="1400" dirty="0" err="1" smtClean="0">
                          <a:effectLst/>
                        </a:rPr>
                        <a:t>lık</a:t>
                      </a:r>
                      <a:r>
                        <a:rPr lang="en-US" sz="1400" dirty="0" smtClean="0">
                          <a:effectLst/>
                        </a:rPr>
                        <a:t> </a:t>
                      </a:r>
                      <a:r>
                        <a:rPr lang="tr-TR" sz="1400" dirty="0" smtClean="0">
                          <a:effectLst/>
                        </a:rPr>
                        <a:t>artışla  2x1, 3x1,4x1</a:t>
                      </a:r>
                    </a:p>
                    <a:p>
                      <a:r>
                        <a:rPr lang="en-US" sz="1400" dirty="0" smtClean="0">
                          <a:effectLst/>
                        </a:rPr>
                        <a:t>Max</a:t>
                      </a:r>
                      <a:r>
                        <a:rPr lang="tr-TR" sz="1400" dirty="0" smtClean="0">
                          <a:effectLst/>
                        </a:rPr>
                        <a:t>.</a:t>
                      </a:r>
                      <a:r>
                        <a:rPr lang="en-US" sz="1400" dirty="0" smtClean="0">
                          <a:effectLst/>
                        </a:rPr>
                        <a:t> </a:t>
                      </a:r>
                      <a:r>
                        <a:rPr lang="tr-TR" sz="1400" dirty="0" smtClean="0">
                          <a:effectLst/>
                        </a:rPr>
                        <a:t>günlük</a:t>
                      </a:r>
                      <a:r>
                        <a:rPr lang="en-US" sz="1400" dirty="0" smtClean="0">
                          <a:effectLst/>
                        </a:rPr>
                        <a:t> do</a:t>
                      </a:r>
                      <a:r>
                        <a:rPr lang="tr-TR" sz="1400" dirty="0" smtClean="0">
                          <a:effectLst/>
                        </a:rPr>
                        <a:t>z</a:t>
                      </a:r>
                      <a:r>
                        <a:rPr lang="en-US" sz="1400" dirty="0" smtClean="0">
                          <a:effectLst/>
                        </a:rPr>
                        <a:t>: </a:t>
                      </a:r>
                      <a:endParaRPr lang="tr-TR" sz="1400" dirty="0" smtClean="0">
                        <a:effectLst/>
                      </a:endParaRPr>
                    </a:p>
                    <a:p>
                      <a:r>
                        <a:rPr lang="en-US" sz="1400" dirty="0" smtClean="0">
                          <a:effectLst/>
                        </a:rPr>
                        <a:t>0.2 mg/</a:t>
                      </a:r>
                      <a:r>
                        <a:rPr lang="tr-TR" sz="1400" dirty="0" smtClean="0">
                          <a:effectLst/>
                        </a:rPr>
                        <a:t>gün</a:t>
                      </a:r>
                      <a:r>
                        <a:rPr lang="en-US" sz="1400" dirty="0" smtClean="0">
                          <a:effectLst/>
                        </a:rPr>
                        <a:t>  27 </a:t>
                      </a:r>
                      <a:r>
                        <a:rPr lang="tr-TR" sz="1400" dirty="0" smtClean="0">
                          <a:effectLst/>
                        </a:rPr>
                        <a:t>-</a:t>
                      </a:r>
                      <a:r>
                        <a:rPr lang="en-US" sz="1400" dirty="0" smtClean="0">
                          <a:effectLst/>
                        </a:rPr>
                        <a:t>40.5 kg; </a:t>
                      </a:r>
                      <a:endParaRPr lang="tr-TR" sz="1400" dirty="0" smtClean="0">
                        <a:effectLst/>
                      </a:endParaRPr>
                    </a:p>
                    <a:p>
                      <a:r>
                        <a:rPr lang="en-US" sz="1400" dirty="0" smtClean="0">
                          <a:effectLst/>
                        </a:rPr>
                        <a:t>0.3 mg/</a:t>
                      </a:r>
                      <a:r>
                        <a:rPr lang="tr-TR" sz="1400" dirty="0" smtClean="0">
                          <a:effectLst/>
                        </a:rPr>
                        <a:t>gün</a:t>
                      </a:r>
                      <a:r>
                        <a:rPr lang="en-US" sz="1400" dirty="0" smtClean="0">
                          <a:effectLst/>
                        </a:rPr>
                        <a:t>  40.5 to 45 kg. </a:t>
                      </a:r>
                      <a:endParaRPr lang="tr-TR" sz="1400" dirty="0" smtClean="0">
                        <a:effectLst/>
                      </a:endParaRPr>
                    </a:p>
                    <a:p>
                      <a:r>
                        <a:rPr lang="tr-TR" sz="1600" dirty="0" smtClean="0">
                          <a:effectLst/>
                        </a:rPr>
                        <a:t>Tedavi  1-2 haftada kademeli kesilmeli.</a:t>
                      </a:r>
                      <a:endParaRPr lang="en-US" sz="1600" dirty="0" smtClean="0"/>
                    </a:p>
                  </a:txBody>
                  <a:tcPr marL="68580" marR="68580"/>
                </a:tc>
                <a:tc>
                  <a:txBody>
                    <a:bodyPr/>
                    <a:lstStyle/>
                    <a:p>
                      <a:pPr marL="285750" indent="-285750">
                        <a:buFont typeface="Arial" panose="020B0604020202020204" pitchFamily="34" charset="0"/>
                        <a:buChar char="•"/>
                      </a:pPr>
                      <a:r>
                        <a:rPr lang="tr-TR" sz="1600" dirty="0" smtClean="0">
                          <a:effectLst/>
                        </a:rPr>
                        <a:t>Haftada 1 mg.dan fazla olmamak üzere doz artımları yap.</a:t>
                      </a:r>
                      <a:endParaRPr lang="en-US" sz="1600" dirty="0" smtClean="0">
                        <a:effectLst/>
                      </a:endParaRPr>
                    </a:p>
                    <a:p>
                      <a:pPr marL="285750" indent="-285750">
                        <a:buFont typeface="Arial" panose="020B0604020202020204" pitchFamily="34" charset="0"/>
                        <a:buChar char="•"/>
                      </a:pPr>
                      <a:r>
                        <a:rPr lang="tr-TR" sz="1600" dirty="0" smtClean="0">
                          <a:effectLst/>
                        </a:rPr>
                        <a:t>Önerilen hedef doz</a:t>
                      </a:r>
                      <a:r>
                        <a:rPr lang="en-US" sz="1600" dirty="0" smtClean="0">
                          <a:effectLst/>
                        </a:rPr>
                        <a:t>:</a:t>
                      </a:r>
                      <a:r>
                        <a:rPr lang="en-US" sz="1600" baseline="0" dirty="0" smtClean="0">
                          <a:effectLst/>
                        </a:rPr>
                        <a:t> </a:t>
                      </a:r>
                      <a:r>
                        <a:rPr lang="en-US" sz="1600" dirty="0" smtClean="0">
                          <a:effectLst/>
                        </a:rPr>
                        <a:t>0.05 </a:t>
                      </a:r>
                      <a:r>
                        <a:rPr lang="tr-TR" sz="1600" dirty="0" smtClean="0">
                          <a:effectLst/>
                        </a:rPr>
                        <a:t>-</a:t>
                      </a:r>
                      <a:r>
                        <a:rPr lang="en-US" sz="1600" dirty="0" smtClean="0">
                          <a:effectLst/>
                        </a:rPr>
                        <a:t> 0.12 mg/kg/do</a:t>
                      </a:r>
                      <a:r>
                        <a:rPr lang="tr-TR" sz="1600" dirty="0" smtClean="0">
                          <a:effectLst/>
                        </a:rPr>
                        <a:t>z</a:t>
                      </a:r>
                      <a:r>
                        <a:rPr lang="en-US" sz="1600" dirty="0" smtClean="0">
                          <a:effectLst/>
                        </a:rPr>
                        <a:t> (1 </a:t>
                      </a:r>
                      <a:r>
                        <a:rPr lang="tr-TR" sz="1600" dirty="0" smtClean="0">
                          <a:effectLst/>
                        </a:rPr>
                        <a:t>-</a:t>
                      </a:r>
                      <a:r>
                        <a:rPr lang="en-US" sz="1600" dirty="0" smtClean="0">
                          <a:effectLst/>
                        </a:rPr>
                        <a:t> 7 mg) </a:t>
                      </a:r>
                      <a:r>
                        <a:rPr lang="tr-TR" sz="1600" dirty="0" smtClean="0">
                          <a:effectLst/>
                        </a:rPr>
                        <a:t>günde</a:t>
                      </a:r>
                      <a:r>
                        <a:rPr lang="tr-TR" sz="1600" baseline="0" dirty="0" smtClean="0">
                          <a:effectLst/>
                        </a:rPr>
                        <a:t> tek doz</a:t>
                      </a:r>
                      <a:r>
                        <a:rPr lang="en-US" sz="1600" dirty="0" smtClean="0">
                          <a:effectLst/>
                        </a:rPr>
                        <a:t>, </a:t>
                      </a:r>
                      <a:r>
                        <a:rPr lang="tr-TR" sz="1600" dirty="0" smtClean="0">
                          <a:effectLst/>
                        </a:rPr>
                        <a:t>klinik yanıt ve </a:t>
                      </a:r>
                      <a:r>
                        <a:rPr lang="tr-TR" sz="1600" dirty="0" err="1" smtClean="0">
                          <a:effectLst/>
                        </a:rPr>
                        <a:t>tolerabiliteye</a:t>
                      </a:r>
                      <a:r>
                        <a:rPr lang="tr-TR" sz="1600" dirty="0" smtClean="0">
                          <a:effectLst/>
                        </a:rPr>
                        <a:t> bağlı.</a:t>
                      </a:r>
                      <a:endParaRPr lang="en-US" sz="1600" dirty="0" smtClean="0">
                        <a:effectLst/>
                      </a:endParaRPr>
                    </a:p>
                    <a:p>
                      <a:pPr marL="285750" indent="-285750">
                        <a:buFont typeface="Arial" panose="020B0604020202020204" pitchFamily="34" charset="0"/>
                        <a:buChar char="•"/>
                      </a:pPr>
                      <a:r>
                        <a:rPr lang="en-US" sz="1600" dirty="0" smtClean="0">
                          <a:effectLst/>
                        </a:rPr>
                        <a:t>Max</a:t>
                      </a:r>
                      <a:r>
                        <a:rPr lang="tr-TR" sz="1600" dirty="0" smtClean="0">
                          <a:effectLst/>
                        </a:rPr>
                        <a:t>.</a:t>
                      </a:r>
                      <a:r>
                        <a:rPr lang="en-US" sz="1600" dirty="0" smtClean="0">
                          <a:effectLst/>
                        </a:rPr>
                        <a:t> </a:t>
                      </a:r>
                      <a:r>
                        <a:rPr lang="en-US" sz="1600" dirty="0" err="1" smtClean="0">
                          <a:effectLst/>
                        </a:rPr>
                        <a:t>Monot</a:t>
                      </a:r>
                      <a:r>
                        <a:rPr lang="tr-TR" sz="1600" dirty="0" err="1" smtClean="0">
                          <a:effectLst/>
                        </a:rPr>
                        <a:t>erapi</a:t>
                      </a:r>
                      <a:r>
                        <a:rPr lang="en-US" sz="1600" dirty="0" smtClean="0">
                          <a:effectLst/>
                        </a:rPr>
                        <a:t>:  6 </a:t>
                      </a:r>
                      <a:r>
                        <a:rPr lang="tr-TR" sz="1600" dirty="0" smtClean="0">
                          <a:effectLst/>
                        </a:rPr>
                        <a:t>-</a:t>
                      </a:r>
                      <a:r>
                        <a:rPr lang="en-US" sz="1600" dirty="0" smtClean="0">
                          <a:effectLst/>
                        </a:rPr>
                        <a:t> 12 y</a:t>
                      </a:r>
                      <a:r>
                        <a:rPr lang="tr-TR" sz="1600" dirty="0" smtClean="0">
                          <a:effectLst/>
                        </a:rPr>
                        <a:t>aş</a:t>
                      </a:r>
                      <a:r>
                        <a:rPr lang="en-US" sz="1600" dirty="0" smtClean="0">
                          <a:effectLst/>
                        </a:rPr>
                        <a:t>: </a:t>
                      </a:r>
                      <a:r>
                        <a:rPr lang="en-US" sz="1600" b="0" dirty="0" smtClean="0">
                          <a:effectLst/>
                        </a:rPr>
                        <a:t>4 mg/</a:t>
                      </a:r>
                      <a:r>
                        <a:rPr lang="tr-TR" sz="1600" b="0" dirty="0" smtClean="0">
                          <a:effectLst/>
                        </a:rPr>
                        <a:t>g</a:t>
                      </a:r>
                      <a:r>
                        <a:rPr lang="en-US" sz="1600" b="0" dirty="0" smtClean="0">
                          <a:effectLst/>
                        </a:rPr>
                        <a:t>; 13 </a:t>
                      </a:r>
                      <a:r>
                        <a:rPr lang="tr-TR" sz="1600" b="0" dirty="0" smtClean="0">
                          <a:effectLst/>
                        </a:rPr>
                        <a:t>-</a:t>
                      </a:r>
                      <a:r>
                        <a:rPr lang="en-US" sz="1600" b="0" dirty="0" smtClean="0">
                          <a:effectLst/>
                        </a:rPr>
                        <a:t> 17 y</a:t>
                      </a:r>
                      <a:r>
                        <a:rPr lang="tr-TR" sz="1600" b="0" dirty="0" smtClean="0">
                          <a:effectLst/>
                        </a:rPr>
                        <a:t>aş</a:t>
                      </a:r>
                      <a:r>
                        <a:rPr lang="en-US" sz="1600" b="0" dirty="0" smtClean="0">
                          <a:effectLst/>
                        </a:rPr>
                        <a:t>: 7 mg/</a:t>
                      </a:r>
                      <a:r>
                        <a:rPr lang="tr-TR" sz="1600" b="0" dirty="0" smtClean="0">
                          <a:effectLst/>
                        </a:rPr>
                        <a:t>gün</a:t>
                      </a:r>
                      <a:endParaRPr lang="en-US" sz="1600" b="0" dirty="0" smtClean="0">
                        <a:effectLst/>
                      </a:endParaRPr>
                    </a:p>
                    <a:p>
                      <a:pPr marL="285750" indent="-285750">
                        <a:buFont typeface="Arial" panose="020B0604020202020204" pitchFamily="34" charset="0"/>
                        <a:buChar char="•"/>
                      </a:pPr>
                      <a:r>
                        <a:rPr lang="en-US" sz="1600" dirty="0" smtClean="0">
                          <a:effectLst/>
                        </a:rPr>
                        <a:t>Max</a:t>
                      </a:r>
                      <a:r>
                        <a:rPr lang="tr-TR" sz="1600" dirty="0" smtClean="0">
                          <a:effectLst/>
                        </a:rPr>
                        <a:t>.</a:t>
                      </a:r>
                      <a:r>
                        <a:rPr lang="en-US" sz="1600" dirty="0" smtClean="0">
                          <a:effectLst/>
                        </a:rPr>
                        <a:t> </a:t>
                      </a:r>
                      <a:r>
                        <a:rPr lang="en-US" sz="1600" b="0" dirty="0" err="1" smtClean="0">
                          <a:effectLst/>
                        </a:rPr>
                        <a:t>Adj</a:t>
                      </a:r>
                      <a:r>
                        <a:rPr lang="tr-TR" sz="1600" b="0" dirty="0" smtClean="0">
                          <a:effectLst/>
                        </a:rPr>
                        <a:t>.</a:t>
                      </a:r>
                      <a:r>
                        <a:rPr lang="en-US" sz="1600" b="0" dirty="0" smtClean="0">
                          <a:effectLst/>
                        </a:rPr>
                        <a:t> t</a:t>
                      </a:r>
                      <a:r>
                        <a:rPr lang="tr-TR" sz="1600" b="0" dirty="0" err="1" smtClean="0">
                          <a:effectLst/>
                        </a:rPr>
                        <a:t>erapi</a:t>
                      </a:r>
                      <a:r>
                        <a:rPr lang="en-US" sz="1600" b="0" dirty="0" smtClean="0">
                          <a:effectLst/>
                        </a:rPr>
                        <a:t> (</a:t>
                      </a:r>
                      <a:r>
                        <a:rPr lang="tr-TR" sz="1600" b="0" dirty="0" err="1" smtClean="0">
                          <a:effectLst/>
                        </a:rPr>
                        <a:t>psikostimulanlarla</a:t>
                      </a:r>
                      <a:r>
                        <a:rPr lang="en-US" sz="1600" b="0" dirty="0" smtClean="0">
                          <a:effectLst/>
                        </a:rPr>
                        <a:t>): 4 mg/</a:t>
                      </a:r>
                      <a:r>
                        <a:rPr lang="tr-TR" sz="1600" b="0" dirty="0" smtClean="0">
                          <a:effectLst/>
                        </a:rPr>
                        <a:t>gün</a:t>
                      </a:r>
                    </a:p>
                    <a:p>
                      <a:pPr marL="285750" indent="-285750">
                        <a:buFont typeface="Arial" panose="020B0604020202020204" pitchFamily="34" charset="0"/>
                        <a:buChar char="•"/>
                      </a:pPr>
                      <a:endParaRPr lang="tr-TR" sz="1600" b="0" dirty="0" smtClean="0">
                        <a:effectLst/>
                      </a:endParaRPr>
                    </a:p>
                  </a:txBody>
                  <a:tcPr marL="68580" marR="68580"/>
                </a:tc>
              </a:tr>
              <a:tr h="642942">
                <a:tc>
                  <a:txBody>
                    <a:bodyPr/>
                    <a:lstStyle/>
                    <a:p>
                      <a:r>
                        <a:rPr lang="en-US" b="1" dirty="0" err="1" smtClean="0"/>
                        <a:t>Metaboli</a:t>
                      </a:r>
                      <a:r>
                        <a:rPr lang="tr-TR" b="1" dirty="0" err="1" smtClean="0"/>
                        <a:t>zma</a:t>
                      </a:r>
                      <a:endParaRPr lang="en-US" b="1" dirty="0"/>
                    </a:p>
                  </a:txBody>
                  <a:tcPr marL="68580" marR="68580"/>
                </a:tc>
                <a:tc>
                  <a:txBody>
                    <a:bodyPr/>
                    <a:lstStyle/>
                    <a:p>
                      <a:r>
                        <a:rPr lang="en-US" sz="1600" dirty="0" err="1" smtClean="0"/>
                        <a:t>Hepati</a:t>
                      </a:r>
                      <a:r>
                        <a:rPr lang="tr-TR" sz="1600" dirty="0" smtClean="0"/>
                        <a:t>k</a:t>
                      </a:r>
                      <a:r>
                        <a:rPr lang="tr-TR" sz="1600" baseline="0" dirty="0" smtClean="0"/>
                        <a:t> yolla</a:t>
                      </a:r>
                      <a:r>
                        <a:rPr lang="en-US" sz="1600" dirty="0" smtClean="0"/>
                        <a:t> </a:t>
                      </a:r>
                      <a:r>
                        <a:rPr lang="en-US" sz="1600" baseline="0" dirty="0" smtClean="0"/>
                        <a:t> </a:t>
                      </a:r>
                      <a:r>
                        <a:rPr lang="en-US" sz="1600" baseline="0" dirty="0" err="1" smtClean="0"/>
                        <a:t>ina</a:t>
                      </a:r>
                      <a:r>
                        <a:rPr lang="tr-TR" sz="1600" baseline="0" dirty="0" err="1" smtClean="0"/>
                        <a:t>ktif</a:t>
                      </a:r>
                      <a:r>
                        <a:rPr lang="en-US" sz="1600" baseline="0" dirty="0" smtClean="0"/>
                        <a:t> </a:t>
                      </a:r>
                      <a:r>
                        <a:rPr lang="en-US" sz="1600" baseline="0" dirty="0" err="1" smtClean="0"/>
                        <a:t>metaboli</a:t>
                      </a:r>
                      <a:r>
                        <a:rPr lang="tr-TR" sz="1600" baseline="0" dirty="0" err="1" smtClean="0"/>
                        <a:t>tler</a:t>
                      </a:r>
                      <a:endParaRPr lang="en-US" sz="1600" baseline="0" dirty="0" smtClean="0"/>
                    </a:p>
                    <a:p>
                      <a:r>
                        <a:rPr lang="en-US" sz="1600" baseline="0" dirty="0" smtClean="0"/>
                        <a:t>*</a:t>
                      </a:r>
                      <a:r>
                        <a:rPr lang="tr-TR" sz="1600" baseline="0" dirty="0" err="1" smtClean="0"/>
                        <a:t>renal</a:t>
                      </a:r>
                      <a:r>
                        <a:rPr lang="tr-TR" sz="1600" baseline="0" dirty="0" smtClean="0"/>
                        <a:t> yetmezlikte yarı ömür uzar.</a:t>
                      </a:r>
                      <a:endParaRPr lang="en-US" sz="1600" dirty="0"/>
                    </a:p>
                  </a:txBody>
                  <a:tcPr marL="68580" marR="68580"/>
                </a:tc>
                <a:tc>
                  <a:txBody>
                    <a:bodyPr/>
                    <a:lstStyle/>
                    <a:p>
                      <a:r>
                        <a:rPr lang="en-US" sz="1600" dirty="0" err="1" smtClean="0">
                          <a:effectLst/>
                        </a:rPr>
                        <a:t>Hepati</a:t>
                      </a:r>
                      <a:r>
                        <a:rPr lang="tr-TR" sz="1600" dirty="0" smtClean="0">
                          <a:effectLst/>
                        </a:rPr>
                        <a:t>k</a:t>
                      </a:r>
                      <a:r>
                        <a:rPr lang="en-US" sz="1600" dirty="0" smtClean="0">
                          <a:effectLst/>
                        </a:rPr>
                        <a:t> CYP3A4</a:t>
                      </a:r>
                      <a:r>
                        <a:rPr lang="tr-TR" sz="1600" dirty="0" smtClean="0">
                          <a:effectLst/>
                        </a:rPr>
                        <a:t> ile</a:t>
                      </a:r>
                      <a:r>
                        <a:rPr lang="en-US" sz="1600" dirty="0" smtClean="0">
                          <a:effectLst/>
                        </a:rPr>
                        <a:t>. </a:t>
                      </a:r>
                      <a:r>
                        <a:rPr lang="tr-TR" sz="1600" dirty="0" err="1" smtClean="0">
                          <a:effectLst/>
                        </a:rPr>
                        <a:t>Klirensin</a:t>
                      </a:r>
                      <a:r>
                        <a:rPr lang="tr-TR" sz="1600" dirty="0" smtClean="0">
                          <a:effectLst/>
                        </a:rPr>
                        <a:t>  </a:t>
                      </a:r>
                      <a:r>
                        <a:rPr lang="en-US" sz="1600" dirty="0" smtClean="0">
                          <a:effectLst/>
                        </a:rPr>
                        <a:t>%50</a:t>
                      </a:r>
                      <a:r>
                        <a:rPr lang="tr-TR" sz="1600" dirty="0" smtClean="0">
                          <a:effectLst/>
                        </a:rPr>
                        <a:t>’si</a:t>
                      </a:r>
                      <a:r>
                        <a:rPr lang="en-US" sz="1600" dirty="0" smtClean="0">
                          <a:effectLst/>
                        </a:rPr>
                        <a:t> </a:t>
                      </a:r>
                      <a:r>
                        <a:rPr lang="en-US" sz="1600" dirty="0" err="1" smtClean="0">
                          <a:effectLst/>
                        </a:rPr>
                        <a:t>hepati</a:t>
                      </a:r>
                      <a:r>
                        <a:rPr lang="tr-TR" sz="1600" dirty="0" smtClean="0">
                          <a:effectLst/>
                        </a:rPr>
                        <a:t>k</a:t>
                      </a:r>
                      <a:endParaRPr lang="en-US" sz="1600" dirty="0"/>
                    </a:p>
                  </a:txBody>
                  <a:tcPr marL="68580" marR="68580"/>
                </a:tc>
              </a:tr>
              <a:tr h="215355">
                <a:tc>
                  <a:txBody>
                    <a:bodyPr/>
                    <a:lstStyle/>
                    <a:p>
                      <a:r>
                        <a:rPr lang="tr-TR" b="1" dirty="0" smtClean="0"/>
                        <a:t>Atılım</a:t>
                      </a:r>
                      <a:endParaRPr lang="en-US" b="1" dirty="0"/>
                    </a:p>
                  </a:txBody>
                  <a:tcPr marL="68580" marR="68580"/>
                </a:tc>
                <a:tc>
                  <a:txBody>
                    <a:bodyPr/>
                    <a:lstStyle/>
                    <a:p>
                      <a:r>
                        <a:rPr lang="tr-TR" sz="1600" dirty="0" smtClean="0"/>
                        <a:t>İdrar</a:t>
                      </a:r>
                      <a:endParaRPr lang="en-US" sz="1600" dirty="0"/>
                    </a:p>
                  </a:txBody>
                  <a:tcPr marL="68580" marR="68580"/>
                </a:tc>
                <a:tc>
                  <a:txBody>
                    <a:bodyPr/>
                    <a:lstStyle/>
                    <a:p>
                      <a:r>
                        <a:rPr lang="tr-TR" sz="1600" dirty="0" smtClean="0"/>
                        <a:t>İdrar</a:t>
                      </a:r>
                      <a:endParaRPr lang="en-US" sz="1600" dirty="0"/>
                    </a:p>
                  </a:txBody>
                  <a:tcPr marL="68580" marR="68580"/>
                </a:tc>
              </a:tr>
              <a:tr h="450208">
                <a:tc>
                  <a:txBody>
                    <a:bodyPr/>
                    <a:lstStyle/>
                    <a:p>
                      <a:r>
                        <a:rPr lang="tr-TR" b="1" dirty="0" smtClean="0"/>
                        <a:t>Etkileşim</a:t>
                      </a:r>
                      <a:endParaRPr lang="en-US" b="1" dirty="0"/>
                    </a:p>
                  </a:txBody>
                  <a:tcPr marL="68580" marR="68580"/>
                </a:tc>
                <a:tc gridSpan="2">
                  <a:txBody>
                    <a:bodyPr/>
                    <a:lstStyle/>
                    <a:p>
                      <a:pPr algn="ctr"/>
                      <a:r>
                        <a:rPr lang="tr-TR" sz="1600" dirty="0" err="1" smtClean="0"/>
                        <a:t>Antihipertansifler</a:t>
                      </a:r>
                      <a:r>
                        <a:rPr lang="tr-TR" sz="1600" dirty="0" smtClean="0"/>
                        <a:t>, MSS </a:t>
                      </a:r>
                      <a:r>
                        <a:rPr lang="tr-TR" sz="1600" dirty="0" err="1" smtClean="0"/>
                        <a:t>depresanları</a:t>
                      </a:r>
                      <a:endParaRPr lang="en-US" sz="1600" dirty="0"/>
                    </a:p>
                  </a:txBody>
                  <a:tcPr marL="68580" marR="68580"/>
                </a:tc>
                <a:tc hMerge="1">
                  <a:txBody>
                    <a:bodyPr/>
                    <a:lstStyle/>
                    <a:p>
                      <a:endParaRPr lang="en-US" dirty="0"/>
                    </a:p>
                  </a:txBody>
                  <a:tcPr/>
                </a:tc>
              </a:tr>
            </a:tbl>
          </a:graphicData>
        </a:graphic>
      </p:graphicFrame>
      <p:sp>
        <p:nvSpPr>
          <p:cNvPr id="5" name="Rectangle 4"/>
          <p:cNvSpPr/>
          <p:nvPr/>
        </p:nvSpPr>
        <p:spPr>
          <a:xfrm rot="10800000" flipV="1">
            <a:off x="8001021" y="6157588"/>
            <a:ext cx="928693" cy="400110"/>
          </a:xfrm>
          <a:prstGeom prst="rect">
            <a:avLst/>
          </a:prstGeom>
        </p:spPr>
        <p:txBody>
          <a:bodyPr wrap="square">
            <a:spAutoFit/>
          </a:bodyPr>
          <a:lstStyle/>
          <a:p>
            <a:pPr algn="r"/>
            <a:r>
              <a:rPr lang="en-US" sz="1000" b="1" i="1" dirty="0"/>
              <a:t>JAACAP, </a:t>
            </a:r>
            <a:r>
              <a:rPr lang="en-US" sz="1000" b="1" dirty="0"/>
              <a:t>2007 </a:t>
            </a:r>
          </a:p>
          <a:p>
            <a:pPr algn="r"/>
            <a:r>
              <a:rPr lang="tr-TR" sz="1000" dirty="0" smtClean="0"/>
              <a:t>,</a:t>
            </a:r>
            <a:endParaRPr lang="en-US" sz="1000" dirty="0"/>
          </a:p>
        </p:txBody>
      </p:sp>
      <p:sp>
        <p:nvSpPr>
          <p:cNvPr id="6" name="5 Altbilgi Yer Tutucusu"/>
          <p:cNvSpPr>
            <a:spLocks noGrp="1"/>
          </p:cNvSpPr>
          <p:nvPr>
            <p:ph type="ftr" sz="quarter" idx="11"/>
          </p:nvPr>
        </p:nvSpPr>
        <p:spPr/>
        <p:txBody>
          <a:bodyPr/>
          <a:lstStyle/>
          <a:p>
            <a:r>
              <a:rPr lang="tr-TR" smtClean="0"/>
              <a:t>10.10.2018-BGK</a:t>
            </a:r>
            <a:endParaRPr lang="tr-TR"/>
          </a:p>
        </p:txBody>
      </p:sp>
    </p:spTree>
    <p:extLst>
      <p:ext uri="{BB962C8B-B14F-4D97-AF65-F5344CB8AC3E}">
        <p14:creationId xmlns:p14="http://schemas.microsoft.com/office/powerpoint/2010/main" xmlns="" val="160743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Komorbidite</a:t>
            </a:r>
            <a:r>
              <a:rPr lang="tr-TR" b="1" dirty="0" smtClean="0"/>
              <a:t>-İlaç Seçimi-1</a:t>
            </a:r>
            <a:endParaRPr lang="tr-TR" dirty="0"/>
          </a:p>
        </p:txBody>
      </p:sp>
      <p:sp>
        <p:nvSpPr>
          <p:cNvPr id="3" name="2 İçerik Yer Tutucusu"/>
          <p:cNvSpPr>
            <a:spLocks noGrp="1"/>
          </p:cNvSpPr>
          <p:nvPr>
            <p:ph idx="1"/>
          </p:nvPr>
        </p:nvSpPr>
        <p:spPr>
          <a:xfrm>
            <a:off x="0" y="1428736"/>
            <a:ext cx="9144000" cy="5000660"/>
          </a:xfrm>
        </p:spPr>
        <p:txBody>
          <a:bodyPr>
            <a:normAutofit fontScale="92500" lnSpcReduction="10000"/>
          </a:bodyPr>
          <a:lstStyle/>
          <a:p>
            <a:r>
              <a:rPr lang="en-US" sz="2600" dirty="0" smtClean="0"/>
              <a:t>Non-</a:t>
            </a:r>
            <a:r>
              <a:rPr lang="en-US" sz="2600" dirty="0" err="1" smtClean="0"/>
              <a:t>stimulan</a:t>
            </a:r>
            <a:r>
              <a:rPr lang="tr-TR" sz="2600" dirty="0" smtClean="0"/>
              <a:t> ve uzun etkili </a:t>
            </a:r>
            <a:r>
              <a:rPr lang="tr-TR" sz="2600" dirty="0" err="1" smtClean="0"/>
              <a:t>psikostimulanların</a:t>
            </a:r>
            <a:r>
              <a:rPr lang="tr-TR" sz="2600" dirty="0" smtClean="0"/>
              <a:t> kısa etkili </a:t>
            </a:r>
            <a:r>
              <a:rPr lang="tr-TR" sz="2600" dirty="0" err="1" smtClean="0"/>
              <a:t>psikostimulanlara</a:t>
            </a:r>
            <a:r>
              <a:rPr lang="tr-TR" sz="2600" dirty="0" smtClean="0"/>
              <a:t> göre kötüye kullanım potansiyeli daha düşüktür.</a:t>
            </a:r>
          </a:p>
          <a:p>
            <a:r>
              <a:rPr lang="tr-TR" sz="2600" dirty="0" err="1" smtClean="0"/>
              <a:t>Anksiyete</a:t>
            </a:r>
            <a:r>
              <a:rPr lang="tr-TR" sz="2600" dirty="0" smtClean="0"/>
              <a:t> eğilimi olan hastalarda </a:t>
            </a:r>
            <a:r>
              <a:rPr lang="tr-TR" sz="2600" dirty="0" err="1" smtClean="0"/>
              <a:t>psikostimulanlar</a:t>
            </a:r>
            <a:r>
              <a:rPr lang="tr-TR" sz="2600" dirty="0" smtClean="0"/>
              <a:t> yavaş titre edilmeli ve yakından izlenmelidir.</a:t>
            </a:r>
          </a:p>
          <a:p>
            <a:r>
              <a:rPr lang="tr-TR" sz="2600" dirty="0" smtClean="0"/>
              <a:t> Bir </a:t>
            </a:r>
            <a:r>
              <a:rPr lang="tr-TR" sz="2600" dirty="0" err="1" smtClean="0"/>
              <a:t>RCT’da</a:t>
            </a:r>
            <a:r>
              <a:rPr lang="tr-TR" sz="2600" dirty="0" smtClean="0"/>
              <a:t> </a:t>
            </a:r>
            <a:r>
              <a:rPr lang="tr-TR" sz="2600" dirty="0" err="1" smtClean="0"/>
              <a:t>ATX’nin</a:t>
            </a:r>
            <a:r>
              <a:rPr lang="tr-TR" sz="2600" dirty="0" smtClean="0"/>
              <a:t>, DEHB ve </a:t>
            </a:r>
            <a:r>
              <a:rPr lang="tr-TR" sz="2600" dirty="0" err="1" smtClean="0"/>
              <a:t>anksiyete</a:t>
            </a:r>
            <a:r>
              <a:rPr lang="tr-TR" sz="2600" dirty="0" smtClean="0"/>
              <a:t> bozukluğu birlikteliği olan çocuklarda yaralı olduğu gösterilmiştir (</a:t>
            </a:r>
            <a:r>
              <a:rPr lang="tr-TR" sz="2600" dirty="0" err="1" smtClean="0"/>
              <a:t>Geller</a:t>
            </a:r>
            <a:r>
              <a:rPr lang="tr-TR" sz="2600" dirty="0" smtClean="0"/>
              <a:t> ve ark. 2007).</a:t>
            </a:r>
          </a:p>
          <a:p>
            <a:r>
              <a:rPr lang="tr-TR" sz="2600" dirty="0" smtClean="0"/>
              <a:t>DEHB + Hafif depresyon: </a:t>
            </a:r>
            <a:r>
              <a:rPr lang="tr-TR" sz="2600" dirty="0" err="1" smtClean="0"/>
              <a:t>DEHB’yi</a:t>
            </a:r>
            <a:r>
              <a:rPr lang="tr-TR" sz="2600" dirty="0" smtClean="0"/>
              <a:t> tedavi et.</a:t>
            </a:r>
          </a:p>
          <a:p>
            <a:r>
              <a:rPr lang="tr-TR" sz="2600" dirty="0" smtClean="0"/>
              <a:t>Eğer depresyon ağır ya da </a:t>
            </a:r>
            <a:r>
              <a:rPr lang="tr-TR" sz="2600" dirty="0" err="1" smtClean="0"/>
              <a:t>suisid</a:t>
            </a:r>
            <a:r>
              <a:rPr lang="tr-TR" sz="2600" dirty="0" smtClean="0"/>
              <a:t> </a:t>
            </a:r>
            <a:r>
              <a:rPr lang="tr-TR" sz="2600" dirty="0" smtClean="0"/>
              <a:t>riski varsa öncelikli olarak depresyon tedavi edilmelidir.</a:t>
            </a:r>
          </a:p>
          <a:p>
            <a:r>
              <a:rPr lang="en-US" sz="2600" dirty="0" smtClean="0"/>
              <a:t>SSRI</a:t>
            </a:r>
            <a:r>
              <a:rPr lang="tr-TR" sz="2600" dirty="0" smtClean="0"/>
              <a:t>’</a:t>
            </a:r>
            <a:r>
              <a:rPr lang="tr-TR" sz="2600" dirty="0" err="1" smtClean="0"/>
              <a:t>ların</a:t>
            </a:r>
            <a:r>
              <a:rPr lang="tr-TR" sz="2600" dirty="0" smtClean="0"/>
              <a:t> </a:t>
            </a:r>
            <a:r>
              <a:rPr lang="tr-TR" sz="2600" dirty="0" err="1" smtClean="0"/>
              <a:t>stimulanlarla</a:t>
            </a:r>
            <a:r>
              <a:rPr lang="tr-TR" sz="2600" dirty="0" smtClean="0"/>
              <a:t> kombine kullanımı güvenli kabul edilir.</a:t>
            </a:r>
          </a:p>
          <a:p>
            <a:r>
              <a:rPr lang="en-US" sz="2600" dirty="0" smtClean="0"/>
              <a:t>CYP450/2D6</a:t>
            </a:r>
            <a:r>
              <a:rPr lang="tr-TR" sz="2600" dirty="0" smtClean="0"/>
              <a:t> ile ilgili ilaç etkileşimleri</a:t>
            </a:r>
            <a:r>
              <a:rPr lang="en-US" sz="2600" dirty="0" smtClean="0"/>
              <a:t> </a:t>
            </a:r>
            <a:r>
              <a:rPr lang="tr-TR" sz="2600" dirty="0" smtClean="0"/>
              <a:t>örneğin </a:t>
            </a:r>
            <a:r>
              <a:rPr lang="en-US" sz="2600" dirty="0" err="1" smtClean="0"/>
              <a:t>fluoxetine</a:t>
            </a:r>
            <a:r>
              <a:rPr lang="en-US" sz="2600" dirty="0" smtClean="0"/>
              <a:t>, </a:t>
            </a:r>
            <a:r>
              <a:rPr lang="en-US" sz="2600" dirty="0" err="1" smtClean="0"/>
              <a:t>paroxetine</a:t>
            </a:r>
            <a:r>
              <a:rPr lang="en-US" sz="2600" dirty="0" smtClean="0"/>
              <a:t>, </a:t>
            </a:r>
            <a:r>
              <a:rPr lang="tr-TR" sz="2600" dirty="0" smtClean="0"/>
              <a:t>amfetaminler ya da </a:t>
            </a:r>
            <a:r>
              <a:rPr lang="tr-TR" sz="2600" dirty="0" err="1" smtClean="0"/>
              <a:t>atomoxetinle</a:t>
            </a:r>
            <a:r>
              <a:rPr lang="tr-TR" sz="2600" dirty="0" smtClean="0"/>
              <a:t> kombine edildiğinde söz konusu olabilir. Dikkatli izlem gerekir.</a:t>
            </a:r>
          </a:p>
          <a:p>
            <a:endParaRPr lang="tr-TR" sz="2400" dirty="0" smtClean="0"/>
          </a:p>
          <a:p>
            <a:endParaRPr lang="tr-TR" sz="2600" dirty="0" smtClean="0"/>
          </a:p>
          <a:p>
            <a:endParaRPr lang="tr-TR" dirty="0" smtClean="0"/>
          </a:p>
          <a:p>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417638"/>
          </a:xfrm>
        </p:spPr>
        <p:txBody>
          <a:bodyPr>
            <a:normAutofit fontScale="90000"/>
          </a:bodyPr>
          <a:lstStyle/>
          <a:p>
            <a:r>
              <a:rPr lang="tr-TR" b="1" dirty="0" smtClean="0"/>
              <a:t/>
            </a:r>
            <a:br>
              <a:rPr lang="tr-TR" b="1" dirty="0" smtClean="0"/>
            </a:br>
            <a:r>
              <a:rPr lang="tr-TR" sz="3600" b="1" dirty="0" smtClean="0"/>
              <a:t>Semptomların görünümü gelişimsel evre, akademik ve sosyal bağlam ile değişir.</a:t>
            </a:r>
            <a:r>
              <a:rPr lang="tr-TR" sz="3600" dirty="0" smtClean="0"/>
              <a:t/>
            </a:r>
            <a:br>
              <a:rPr lang="tr-TR" sz="3600" dirty="0" smtClean="0"/>
            </a:br>
            <a:endParaRPr lang="tr-TR" sz="3600" b="1" dirty="0"/>
          </a:p>
        </p:txBody>
      </p:sp>
      <p:sp>
        <p:nvSpPr>
          <p:cNvPr id="4" name="3 Sağ Ok"/>
          <p:cNvSpPr/>
          <p:nvPr/>
        </p:nvSpPr>
        <p:spPr>
          <a:xfrm>
            <a:off x="571472" y="2786058"/>
            <a:ext cx="8072494" cy="22145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FFFF00"/>
              </a:solidFill>
            </a:endParaRPr>
          </a:p>
        </p:txBody>
      </p:sp>
      <p:sp>
        <p:nvSpPr>
          <p:cNvPr id="5" name="4 Dikdörtgen"/>
          <p:cNvSpPr/>
          <p:nvPr/>
        </p:nvSpPr>
        <p:spPr>
          <a:xfrm>
            <a:off x="571472" y="2357430"/>
            <a:ext cx="135732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t>Davranış bozuklukları</a:t>
            </a:r>
          </a:p>
          <a:p>
            <a:pPr algn="ctr"/>
            <a:r>
              <a:rPr lang="tr-TR" sz="1400" dirty="0" smtClean="0"/>
              <a:t>Uyku-yeme sorunları</a:t>
            </a:r>
            <a:endParaRPr lang="tr-TR" sz="1400" dirty="0"/>
          </a:p>
        </p:txBody>
      </p:sp>
      <p:sp>
        <p:nvSpPr>
          <p:cNvPr id="6" name="5 Akış Çizelgesi: İşlem"/>
          <p:cNvSpPr/>
          <p:nvPr/>
        </p:nvSpPr>
        <p:spPr>
          <a:xfrm>
            <a:off x="2214546" y="1714488"/>
            <a:ext cx="2428892" cy="146990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t>Akademik sorunlar</a:t>
            </a:r>
          </a:p>
          <a:p>
            <a:pPr algn="ctr"/>
            <a:r>
              <a:rPr lang="tr-TR" sz="1400" dirty="0" smtClean="0"/>
              <a:t>Sosyal etkileşimde güçlükler</a:t>
            </a:r>
          </a:p>
          <a:p>
            <a:pPr algn="ctr"/>
            <a:r>
              <a:rPr lang="tr-TR" sz="1400" dirty="0" smtClean="0"/>
              <a:t>Özgüven sorunları</a:t>
            </a:r>
          </a:p>
          <a:p>
            <a:pPr algn="ctr"/>
            <a:r>
              <a:rPr lang="tr-TR" sz="1400" dirty="0" smtClean="0"/>
              <a:t>Legal sorunlar, sigara, madde</a:t>
            </a:r>
          </a:p>
          <a:p>
            <a:pPr algn="ctr"/>
            <a:r>
              <a:rPr lang="tr-TR" sz="1400" dirty="0" smtClean="0"/>
              <a:t>Kazalar/yaralanmalar</a:t>
            </a:r>
          </a:p>
          <a:p>
            <a:pPr algn="ctr"/>
            <a:r>
              <a:rPr lang="tr-TR" sz="1400" dirty="0" smtClean="0"/>
              <a:t>Riskli cinsel </a:t>
            </a:r>
            <a:r>
              <a:rPr lang="tr-TR" sz="1400" dirty="0" smtClean="0"/>
              <a:t>davranışlar</a:t>
            </a:r>
            <a:endParaRPr lang="tr-TR" sz="1400" dirty="0" smtClean="0"/>
          </a:p>
        </p:txBody>
      </p:sp>
      <p:sp>
        <p:nvSpPr>
          <p:cNvPr id="9" name="8 Akış Çizelgesi: İşlem"/>
          <p:cNvSpPr/>
          <p:nvPr/>
        </p:nvSpPr>
        <p:spPr>
          <a:xfrm>
            <a:off x="5143504" y="1571612"/>
            <a:ext cx="2214578" cy="146990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t>Mesleki başarısızlık</a:t>
            </a:r>
          </a:p>
          <a:p>
            <a:pPr algn="ctr"/>
            <a:r>
              <a:rPr lang="tr-TR" sz="1400" dirty="0" smtClean="0"/>
              <a:t>Öz güven sorunları</a:t>
            </a:r>
          </a:p>
          <a:p>
            <a:pPr algn="ctr"/>
            <a:r>
              <a:rPr lang="tr-TR" sz="1400" dirty="0" smtClean="0"/>
              <a:t>Kazalar/yaralanmalar</a:t>
            </a:r>
          </a:p>
          <a:p>
            <a:pPr algn="ctr"/>
            <a:r>
              <a:rPr lang="tr-TR" sz="1400" dirty="0" smtClean="0"/>
              <a:t>Riskli cinsel davranışlar</a:t>
            </a:r>
          </a:p>
          <a:p>
            <a:pPr algn="ctr"/>
            <a:r>
              <a:rPr lang="tr-TR" sz="1400" dirty="0" smtClean="0"/>
              <a:t>Madde kötüye kullanımı</a:t>
            </a:r>
          </a:p>
          <a:p>
            <a:pPr algn="ctr"/>
            <a:r>
              <a:rPr lang="tr-TR" sz="1400" dirty="0" smtClean="0"/>
              <a:t>İlişki sorunları</a:t>
            </a:r>
          </a:p>
        </p:txBody>
      </p:sp>
      <p:sp>
        <p:nvSpPr>
          <p:cNvPr id="10" name="9 Akış Çizelgesi: İşlem"/>
          <p:cNvSpPr/>
          <p:nvPr/>
        </p:nvSpPr>
        <p:spPr>
          <a:xfrm>
            <a:off x="4429124" y="4714884"/>
            <a:ext cx="2214578" cy="157163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t>Akademik </a:t>
            </a:r>
            <a:r>
              <a:rPr lang="tr-TR" sz="1400" dirty="0" smtClean="0"/>
              <a:t>sorunlar</a:t>
            </a:r>
          </a:p>
          <a:p>
            <a:pPr algn="ctr"/>
            <a:r>
              <a:rPr lang="tr-TR" sz="1400" dirty="0" smtClean="0"/>
              <a:t>Mesleki güçlükler</a:t>
            </a:r>
          </a:p>
          <a:p>
            <a:pPr algn="ctr"/>
            <a:r>
              <a:rPr lang="tr-TR" sz="1400" dirty="0" smtClean="0"/>
              <a:t>Öz güven sorunları</a:t>
            </a:r>
          </a:p>
          <a:p>
            <a:pPr algn="ctr"/>
            <a:r>
              <a:rPr lang="tr-TR" sz="1400" dirty="0" smtClean="0"/>
              <a:t>Kazalar/yaralanmalar</a:t>
            </a:r>
          </a:p>
          <a:p>
            <a:pPr algn="ctr"/>
            <a:r>
              <a:rPr lang="tr-TR" sz="1400" dirty="0" smtClean="0"/>
              <a:t>Riskli cinsel davranışlar</a:t>
            </a:r>
          </a:p>
          <a:p>
            <a:pPr algn="ctr"/>
            <a:r>
              <a:rPr lang="tr-TR" sz="1400" dirty="0" smtClean="0"/>
              <a:t>Madde kötüye kullanımı</a:t>
            </a:r>
          </a:p>
          <a:p>
            <a:pPr algn="ctr"/>
            <a:r>
              <a:rPr lang="tr-TR" sz="1400" dirty="0" smtClean="0"/>
              <a:t>İlişki </a:t>
            </a:r>
            <a:r>
              <a:rPr lang="tr-TR" sz="1400" dirty="0" smtClean="0"/>
              <a:t>sorunları</a:t>
            </a:r>
            <a:endParaRPr lang="tr-TR" sz="2000" dirty="0" smtClean="0"/>
          </a:p>
        </p:txBody>
      </p:sp>
      <p:sp>
        <p:nvSpPr>
          <p:cNvPr id="11" name="10 Akış Çizelgesi: İşlem"/>
          <p:cNvSpPr/>
          <p:nvPr/>
        </p:nvSpPr>
        <p:spPr>
          <a:xfrm>
            <a:off x="1428728" y="4857760"/>
            <a:ext cx="2071702" cy="128588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t>Davranış </a:t>
            </a:r>
            <a:r>
              <a:rPr lang="tr-TR" sz="1400" dirty="0" smtClean="0"/>
              <a:t>bozuklukları</a:t>
            </a:r>
          </a:p>
          <a:p>
            <a:pPr algn="ctr"/>
            <a:r>
              <a:rPr lang="tr-TR" sz="1400" dirty="0" smtClean="0"/>
              <a:t>Akademik sorunlar</a:t>
            </a:r>
          </a:p>
          <a:p>
            <a:pPr algn="ctr"/>
            <a:r>
              <a:rPr lang="tr-TR" sz="1400" dirty="0" smtClean="0"/>
              <a:t>Sosyal etkileşimde güçlükler</a:t>
            </a:r>
          </a:p>
          <a:p>
            <a:pPr algn="ctr"/>
            <a:r>
              <a:rPr lang="tr-TR" sz="1400" dirty="0" smtClean="0"/>
              <a:t>Öz güven </a:t>
            </a:r>
            <a:r>
              <a:rPr lang="tr-TR" sz="1400" dirty="0" smtClean="0"/>
              <a:t>sorunları</a:t>
            </a:r>
            <a:endParaRPr lang="tr-TR" dirty="0"/>
          </a:p>
        </p:txBody>
      </p:sp>
      <p:sp>
        <p:nvSpPr>
          <p:cNvPr id="12" name="11 Metin kutusu"/>
          <p:cNvSpPr txBox="1"/>
          <p:nvPr/>
        </p:nvSpPr>
        <p:spPr>
          <a:xfrm>
            <a:off x="642910" y="3500439"/>
            <a:ext cx="1357322" cy="369332"/>
          </a:xfrm>
          <a:prstGeom prst="rect">
            <a:avLst/>
          </a:prstGeom>
          <a:noFill/>
        </p:spPr>
        <p:txBody>
          <a:bodyPr wrap="square" rtlCol="0">
            <a:spAutoFit/>
          </a:bodyPr>
          <a:lstStyle/>
          <a:p>
            <a:r>
              <a:rPr lang="tr-TR" b="1" dirty="0" smtClean="0">
                <a:solidFill>
                  <a:srgbClr val="FF0066"/>
                </a:solidFill>
              </a:rPr>
              <a:t>Okul Öncesi</a:t>
            </a:r>
            <a:endParaRPr lang="tr-TR" b="1" dirty="0">
              <a:solidFill>
                <a:srgbClr val="FF0066"/>
              </a:solidFill>
            </a:endParaRPr>
          </a:p>
        </p:txBody>
      </p:sp>
      <p:sp>
        <p:nvSpPr>
          <p:cNvPr id="14" name="13 Metin kutusu"/>
          <p:cNvSpPr txBox="1"/>
          <p:nvPr/>
        </p:nvSpPr>
        <p:spPr>
          <a:xfrm>
            <a:off x="2000232" y="4000504"/>
            <a:ext cx="1071570" cy="369332"/>
          </a:xfrm>
          <a:prstGeom prst="rect">
            <a:avLst/>
          </a:prstGeom>
          <a:noFill/>
        </p:spPr>
        <p:txBody>
          <a:bodyPr wrap="square" rtlCol="0">
            <a:spAutoFit/>
          </a:bodyPr>
          <a:lstStyle/>
          <a:p>
            <a:r>
              <a:rPr lang="tr-TR" b="1" dirty="0" smtClean="0">
                <a:solidFill>
                  <a:srgbClr val="FFC000"/>
                </a:solidFill>
              </a:rPr>
              <a:t>Okul çağı</a:t>
            </a:r>
            <a:endParaRPr lang="tr-TR" b="1" dirty="0">
              <a:solidFill>
                <a:srgbClr val="FFC000"/>
              </a:solidFill>
            </a:endParaRPr>
          </a:p>
        </p:txBody>
      </p:sp>
      <p:sp>
        <p:nvSpPr>
          <p:cNvPr id="15" name="14 Metin kutusu"/>
          <p:cNvSpPr txBox="1"/>
          <p:nvPr/>
        </p:nvSpPr>
        <p:spPr>
          <a:xfrm>
            <a:off x="3143241" y="3500438"/>
            <a:ext cx="1000132" cy="369332"/>
          </a:xfrm>
          <a:prstGeom prst="rect">
            <a:avLst/>
          </a:prstGeom>
          <a:noFill/>
        </p:spPr>
        <p:txBody>
          <a:bodyPr wrap="square" rtlCol="0">
            <a:spAutoFit/>
          </a:bodyPr>
          <a:lstStyle/>
          <a:p>
            <a:r>
              <a:rPr lang="tr-TR" b="1" dirty="0" smtClean="0">
                <a:solidFill>
                  <a:srgbClr val="FFFF00"/>
                </a:solidFill>
              </a:rPr>
              <a:t>Ergenlik</a:t>
            </a:r>
            <a:endParaRPr lang="tr-TR" b="1" dirty="0">
              <a:solidFill>
                <a:srgbClr val="FFFF00"/>
              </a:solidFill>
            </a:endParaRPr>
          </a:p>
        </p:txBody>
      </p:sp>
      <p:sp>
        <p:nvSpPr>
          <p:cNvPr id="16" name="15 Metin kutusu"/>
          <p:cNvSpPr txBox="1"/>
          <p:nvPr/>
        </p:nvSpPr>
        <p:spPr>
          <a:xfrm>
            <a:off x="4572000" y="4000504"/>
            <a:ext cx="1413160" cy="646331"/>
          </a:xfrm>
          <a:prstGeom prst="rect">
            <a:avLst/>
          </a:prstGeom>
          <a:noFill/>
        </p:spPr>
        <p:txBody>
          <a:bodyPr wrap="square" rtlCol="0">
            <a:spAutoFit/>
          </a:bodyPr>
          <a:lstStyle/>
          <a:p>
            <a:r>
              <a:rPr lang="tr-TR" b="1" dirty="0" smtClean="0">
                <a:solidFill>
                  <a:schemeClr val="accent3">
                    <a:lumMod val="20000"/>
                    <a:lumOff val="80000"/>
                  </a:schemeClr>
                </a:solidFill>
              </a:rPr>
              <a:t>Yüksek okul</a:t>
            </a:r>
          </a:p>
          <a:p>
            <a:endParaRPr lang="tr-TR" dirty="0"/>
          </a:p>
        </p:txBody>
      </p:sp>
      <p:sp>
        <p:nvSpPr>
          <p:cNvPr id="17" name="16 Metin kutusu"/>
          <p:cNvSpPr txBox="1"/>
          <p:nvPr/>
        </p:nvSpPr>
        <p:spPr>
          <a:xfrm>
            <a:off x="6072198" y="3429001"/>
            <a:ext cx="1012931" cy="646331"/>
          </a:xfrm>
          <a:prstGeom prst="rect">
            <a:avLst/>
          </a:prstGeom>
          <a:noFill/>
        </p:spPr>
        <p:txBody>
          <a:bodyPr wrap="square" rtlCol="0">
            <a:spAutoFit/>
          </a:bodyPr>
          <a:lstStyle/>
          <a:p>
            <a:r>
              <a:rPr lang="tr-TR" b="1" dirty="0" smtClean="0"/>
              <a:t>Erişkin</a:t>
            </a:r>
          </a:p>
          <a:p>
            <a:endParaRPr lang="tr-TR" dirty="0"/>
          </a:p>
        </p:txBody>
      </p:sp>
      <p:sp>
        <p:nvSpPr>
          <p:cNvPr id="18" name="17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wipe(down)">
                                      <p:cBhvr>
                                        <p:cTn id="12" dur="500"/>
                                        <p:tgtEl>
                                          <p:spTgt spid="5">
                                            <p:bg/>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wipe(down)">
                                      <p:cBhvr>
                                        <p:cTn id="15" dur="500"/>
                                        <p:tgtEl>
                                          <p:spTgt spid="5">
                                            <p:txEl>
                                              <p:pRg st="0" end="0"/>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wipe(down)">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bg/>
                                          </p:spTgt>
                                        </p:tgtEl>
                                        <p:attrNameLst>
                                          <p:attrName>style.visibility</p:attrName>
                                        </p:attrNameLst>
                                      </p:cBhvr>
                                      <p:to>
                                        <p:strVal val="visible"/>
                                      </p:to>
                                    </p:set>
                                    <p:animEffect transition="in" filter="wipe(down)">
                                      <p:cBhvr>
                                        <p:cTn id="23" dur="500"/>
                                        <p:tgtEl>
                                          <p:spTgt spid="11">
                                            <p:bg/>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wipe(down)">
                                      <p:cBhvr>
                                        <p:cTn id="26" dur="500"/>
                                        <p:tgtEl>
                                          <p:spTgt spid="11">
                                            <p:txEl>
                                              <p:pRg st="0" end="0"/>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1">
                                            <p:txEl>
                                              <p:pRg st="1" end="1"/>
                                            </p:txEl>
                                          </p:spTgt>
                                        </p:tgtEl>
                                        <p:attrNameLst>
                                          <p:attrName>style.visibility</p:attrName>
                                        </p:attrNameLst>
                                      </p:cBhvr>
                                      <p:to>
                                        <p:strVal val="visible"/>
                                      </p:to>
                                    </p:set>
                                    <p:animEffect transition="in" filter="wipe(down)">
                                      <p:cBhvr>
                                        <p:cTn id="29" dur="500"/>
                                        <p:tgtEl>
                                          <p:spTgt spid="11">
                                            <p:txEl>
                                              <p:pRg st="1" end="1"/>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1">
                                            <p:txEl>
                                              <p:pRg st="2" end="2"/>
                                            </p:txEl>
                                          </p:spTgt>
                                        </p:tgtEl>
                                        <p:attrNameLst>
                                          <p:attrName>style.visibility</p:attrName>
                                        </p:attrNameLst>
                                      </p:cBhvr>
                                      <p:to>
                                        <p:strVal val="visible"/>
                                      </p:to>
                                    </p:set>
                                    <p:animEffect transition="in" filter="wipe(down)">
                                      <p:cBhvr>
                                        <p:cTn id="32" dur="500"/>
                                        <p:tgtEl>
                                          <p:spTgt spid="11">
                                            <p:txEl>
                                              <p:pRg st="2" end="2"/>
                                            </p:tx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1">
                                            <p:txEl>
                                              <p:pRg st="3" end="3"/>
                                            </p:txEl>
                                          </p:spTgt>
                                        </p:tgtEl>
                                        <p:attrNameLst>
                                          <p:attrName>style.visibility</p:attrName>
                                        </p:attrNameLst>
                                      </p:cBhvr>
                                      <p:to>
                                        <p:strVal val="visible"/>
                                      </p:to>
                                    </p:set>
                                    <p:animEffect transition="in" filter="wipe(down)">
                                      <p:cBhvr>
                                        <p:cTn id="35" dur="500"/>
                                        <p:tgtEl>
                                          <p:spTgt spid="11">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6">
                                            <p:bg/>
                                          </p:spTgt>
                                        </p:tgtEl>
                                        <p:attrNameLst>
                                          <p:attrName>style.visibility</p:attrName>
                                        </p:attrNameLst>
                                      </p:cBhvr>
                                      <p:to>
                                        <p:strVal val="visible"/>
                                      </p:to>
                                    </p:set>
                                    <p:animEffect transition="in" filter="wipe(down)">
                                      <p:cBhvr>
                                        <p:cTn id="40" dur="500"/>
                                        <p:tgtEl>
                                          <p:spTgt spid="6">
                                            <p:bg/>
                                          </p:spTgt>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Effect transition="in" filter="wipe(down)">
                                      <p:cBhvr>
                                        <p:cTn id="43" dur="500"/>
                                        <p:tgtEl>
                                          <p:spTgt spid="6">
                                            <p:txEl>
                                              <p:pRg st="0" end="0"/>
                                            </p:txEl>
                                          </p:spTgt>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6">
                                            <p:txEl>
                                              <p:pRg st="1" end="1"/>
                                            </p:txEl>
                                          </p:spTgt>
                                        </p:tgtEl>
                                        <p:attrNameLst>
                                          <p:attrName>style.visibility</p:attrName>
                                        </p:attrNameLst>
                                      </p:cBhvr>
                                      <p:to>
                                        <p:strVal val="visible"/>
                                      </p:to>
                                    </p:set>
                                    <p:animEffect transition="in" filter="wipe(down)">
                                      <p:cBhvr>
                                        <p:cTn id="46" dur="500"/>
                                        <p:tgtEl>
                                          <p:spTgt spid="6">
                                            <p:txEl>
                                              <p:pRg st="1" end="1"/>
                                            </p:txEl>
                                          </p:spTgt>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6">
                                            <p:txEl>
                                              <p:pRg st="2" end="2"/>
                                            </p:txEl>
                                          </p:spTgt>
                                        </p:tgtEl>
                                        <p:attrNameLst>
                                          <p:attrName>style.visibility</p:attrName>
                                        </p:attrNameLst>
                                      </p:cBhvr>
                                      <p:to>
                                        <p:strVal val="visible"/>
                                      </p:to>
                                    </p:set>
                                    <p:animEffect transition="in" filter="wipe(down)">
                                      <p:cBhvr>
                                        <p:cTn id="49" dur="500"/>
                                        <p:tgtEl>
                                          <p:spTgt spid="6">
                                            <p:txEl>
                                              <p:pRg st="2" end="2"/>
                                            </p:txEl>
                                          </p:spTgt>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6">
                                            <p:txEl>
                                              <p:pRg st="3" end="3"/>
                                            </p:txEl>
                                          </p:spTgt>
                                        </p:tgtEl>
                                        <p:attrNameLst>
                                          <p:attrName>style.visibility</p:attrName>
                                        </p:attrNameLst>
                                      </p:cBhvr>
                                      <p:to>
                                        <p:strVal val="visible"/>
                                      </p:to>
                                    </p:set>
                                    <p:animEffect transition="in" filter="wipe(down)">
                                      <p:cBhvr>
                                        <p:cTn id="52" dur="500"/>
                                        <p:tgtEl>
                                          <p:spTgt spid="6">
                                            <p:txEl>
                                              <p:pRg st="3" end="3"/>
                                            </p:txEl>
                                          </p:spTgt>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6">
                                            <p:txEl>
                                              <p:pRg st="4" end="4"/>
                                            </p:txEl>
                                          </p:spTgt>
                                        </p:tgtEl>
                                        <p:attrNameLst>
                                          <p:attrName>style.visibility</p:attrName>
                                        </p:attrNameLst>
                                      </p:cBhvr>
                                      <p:to>
                                        <p:strVal val="visible"/>
                                      </p:to>
                                    </p:set>
                                    <p:animEffect transition="in" filter="wipe(down)">
                                      <p:cBhvr>
                                        <p:cTn id="55" dur="500"/>
                                        <p:tgtEl>
                                          <p:spTgt spid="6">
                                            <p:txEl>
                                              <p:pRg st="4" end="4"/>
                                            </p:txEl>
                                          </p:spTgt>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6">
                                            <p:txEl>
                                              <p:pRg st="5" end="5"/>
                                            </p:txEl>
                                          </p:spTgt>
                                        </p:tgtEl>
                                        <p:attrNameLst>
                                          <p:attrName>style.visibility</p:attrName>
                                        </p:attrNameLst>
                                      </p:cBhvr>
                                      <p:to>
                                        <p:strVal val="visible"/>
                                      </p:to>
                                    </p:set>
                                    <p:animEffect transition="in" filter="wipe(down)">
                                      <p:cBhvr>
                                        <p:cTn id="58" dur="500"/>
                                        <p:tgtEl>
                                          <p:spTgt spid="6">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10">
                                            <p:bg/>
                                          </p:spTgt>
                                        </p:tgtEl>
                                        <p:attrNameLst>
                                          <p:attrName>style.visibility</p:attrName>
                                        </p:attrNameLst>
                                      </p:cBhvr>
                                      <p:to>
                                        <p:strVal val="visible"/>
                                      </p:to>
                                    </p:set>
                                    <p:animEffect transition="in" filter="wipe(down)">
                                      <p:cBhvr>
                                        <p:cTn id="63" dur="500"/>
                                        <p:tgtEl>
                                          <p:spTgt spid="10">
                                            <p:bg/>
                                          </p:spTgt>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10">
                                            <p:txEl>
                                              <p:pRg st="0" end="0"/>
                                            </p:txEl>
                                          </p:spTgt>
                                        </p:tgtEl>
                                        <p:attrNameLst>
                                          <p:attrName>style.visibility</p:attrName>
                                        </p:attrNameLst>
                                      </p:cBhvr>
                                      <p:to>
                                        <p:strVal val="visible"/>
                                      </p:to>
                                    </p:set>
                                    <p:animEffect transition="in" filter="wipe(down)">
                                      <p:cBhvr>
                                        <p:cTn id="66" dur="500"/>
                                        <p:tgtEl>
                                          <p:spTgt spid="10">
                                            <p:txEl>
                                              <p:pRg st="0" end="0"/>
                                            </p:txEl>
                                          </p:spTgt>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10">
                                            <p:txEl>
                                              <p:pRg st="1" end="1"/>
                                            </p:txEl>
                                          </p:spTgt>
                                        </p:tgtEl>
                                        <p:attrNameLst>
                                          <p:attrName>style.visibility</p:attrName>
                                        </p:attrNameLst>
                                      </p:cBhvr>
                                      <p:to>
                                        <p:strVal val="visible"/>
                                      </p:to>
                                    </p:set>
                                    <p:animEffect transition="in" filter="wipe(down)">
                                      <p:cBhvr>
                                        <p:cTn id="69" dur="500"/>
                                        <p:tgtEl>
                                          <p:spTgt spid="10">
                                            <p:txEl>
                                              <p:pRg st="1" end="1"/>
                                            </p:txEl>
                                          </p:spTgt>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10">
                                            <p:txEl>
                                              <p:pRg st="2" end="2"/>
                                            </p:txEl>
                                          </p:spTgt>
                                        </p:tgtEl>
                                        <p:attrNameLst>
                                          <p:attrName>style.visibility</p:attrName>
                                        </p:attrNameLst>
                                      </p:cBhvr>
                                      <p:to>
                                        <p:strVal val="visible"/>
                                      </p:to>
                                    </p:set>
                                    <p:animEffect transition="in" filter="wipe(down)">
                                      <p:cBhvr>
                                        <p:cTn id="72" dur="500"/>
                                        <p:tgtEl>
                                          <p:spTgt spid="10">
                                            <p:txEl>
                                              <p:pRg st="2" end="2"/>
                                            </p:txEl>
                                          </p:spTgt>
                                        </p:tgtEl>
                                      </p:cBhvr>
                                    </p:animEffect>
                                  </p:childTnLst>
                                </p:cTn>
                              </p:par>
                              <p:par>
                                <p:cTn id="73" presetID="22" presetClass="entr" presetSubtype="4" fill="hold" grpId="0" nodeType="withEffect">
                                  <p:stCondLst>
                                    <p:cond delay="0"/>
                                  </p:stCondLst>
                                  <p:childTnLst>
                                    <p:set>
                                      <p:cBhvr>
                                        <p:cTn id="74" dur="1" fill="hold">
                                          <p:stCondLst>
                                            <p:cond delay="0"/>
                                          </p:stCondLst>
                                        </p:cTn>
                                        <p:tgtEl>
                                          <p:spTgt spid="10">
                                            <p:txEl>
                                              <p:pRg st="3" end="3"/>
                                            </p:txEl>
                                          </p:spTgt>
                                        </p:tgtEl>
                                        <p:attrNameLst>
                                          <p:attrName>style.visibility</p:attrName>
                                        </p:attrNameLst>
                                      </p:cBhvr>
                                      <p:to>
                                        <p:strVal val="visible"/>
                                      </p:to>
                                    </p:set>
                                    <p:animEffect transition="in" filter="wipe(down)">
                                      <p:cBhvr>
                                        <p:cTn id="75" dur="500"/>
                                        <p:tgtEl>
                                          <p:spTgt spid="10">
                                            <p:txEl>
                                              <p:pRg st="3" end="3"/>
                                            </p:txEl>
                                          </p:spTgt>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10">
                                            <p:txEl>
                                              <p:pRg st="4" end="4"/>
                                            </p:txEl>
                                          </p:spTgt>
                                        </p:tgtEl>
                                        <p:attrNameLst>
                                          <p:attrName>style.visibility</p:attrName>
                                        </p:attrNameLst>
                                      </p:cBhvr>
                                      <p:to>
                                        <p:strVal val="visible"/>
                                      </p:to>
                                    </p:set>
                                    <p:animEffect transition="in" filter="wipe(down)">
                                      <p:cBhvr>
                                        <p:cTn id="78" dur="500"/>
                                        <p:tgtEl>
                                          <p:spTgt spid="10">
                                            <p:txEl>
                                              <p:pRg st="4" end="4"/>
                                            </p:txEl>
                                          </p:spTgt>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10">
                                            <p:txEl>
                                              <p:pRg st="5" end="5"/>
                                            </p:txEl>
                                          </p:spTgt>
                                        </p:tgtEl>
                                        <p:attrNameLst>
                                          <p:attrName>style.visibility</p:attrName>
                                        </p:attrNameLst>
                                      </p:cBhvr>
                                      <p:to>
                                        <p:strVal val="visible"/>
                                      </p:to>
                                    </p:set>
                                    <p:animEffect transition="in" filter="wipe(down)">
                                      <p:cBhvr>
                                        <p:cTn id="81" dur="500"/>
                                        <p:tgtEl>
                                          <p:spTgt spid="10">
                                            <p:txEl>
                                              <p:pRg st="5" end="5"/>
                                            </p:txEl>
                                          </p:spTgt>
                                        </p:tgtEl>
                                      </p:cBhvr>
                                    </p:animEffect>
                                  </p:childTnLst>
                                </p:cTn>
                              </p:par>
                              <p:par>
                                <p:cTn id="82" presetID="22" presetClass="entr" presetSubtype="4" fill="hold" grpId="0" nodeType="withEffect">
                                  <p:stCondLst>
                                    <p:cond delay="0"/>
                                  </p:stCondLst>
                                  <p:childTnLst>
                                    <p:set>
                                      <p:cBhvr>
                                        <p:cTn id="83" dur="1" fill="hold">
                                          <p:stCondLst>
                                            <p:cond delay="0"/>
                                          </p:stCondLst>
                                        </p:cTn>
                                        <p:tgtEl>
                                          <p:spTgt spid="10">
                                            <p:txEl>
                                              <p:pRg st="6" end="6"/>
                                            </p:txEl>
                                          </p:spTgt>
                                        </p:tgtEl>
                                        <p:attrNameLst>
                                          <p:attrName>style.visibility</p:attrName>
                                        </p:attrNameLst>
                                      </p:cBhvr>
                                      <p:to>
                                        <p:strVal val="visible"/>
                                      </p:to>
                                    </p:set>
                                    <p:animEffect transition="in" filter="wipe(down)">
                                      <p:cBhvr>
                                        <p:cTn id="84" dur="500"/>
                                        <p:tgtEl>
                                          <p:spTgt spid="10">
                                            <p:txEl>
                                              <p:pRg st="6" end="6"/>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9">
                                            <p:bg/>
                                          </p:spTgt>
                                        </p:tgtEl>
                                        <p:attrNameLst>
                                          <p:attrName>style.visibility</p:attrName>
                                        </p:attrNameLst>
                                      </p:cBhvr>
                                      <p:to>
                                        <p:strVal val="visible"/>
                                      </p:to>
                                    </p:set>
                                    <p:animEffect transition="in" filter="wipe(down)">
                                      <p:cBhvr>
                                        <p:cTn id="89" dur="500"/>
                                        <p:tgtEl>
                                          <p:spTgt spid="9">
                                            <p:bg/>
                                          </p:spTgt>
                                        </p:tgtEl>
                                      </p:cBhvr>
                                    </p:animEffect>
                                  </p:childTnLst>
                                </p:cTn>
                              </p:par>
                              <p:par>
                                <p:cTn id="90" presetID="22" presetClass="entr" presetSubtype="4" fill="hold" grpId="0" nodeType="withEffect">
                                  <p:stCondLst>
                                    <p:cond delay="0"/>
                                  </p:stCondLst>
                                  <p:childTnLst>
                                    <p:set>
                                      <p:cBhvr>
                                        <p:cTn id="91" dur="1" fill="hold">
                                          <p:stCondLst>
                                            <p:cond delay="0"/>
                                          </p:stCondLst>
                                        </p:cTn>
                                        <p:tgtEl>
                                          <p:spTgt spid="9">
                                            <p:txEl>
                                              <p:pRg st="0" end="0"/>
                                            </p:txEl>
                                          </p:spTgt>
                                        </p:tgtEl>
                                        <p:attrNameLst>
                                          <p:attrName>style.visibility</p:attrName>
                                        </p:attrNameLst>
                                      </p:cBhvr>
                                      <p:to>
                                        <p:strVal val="visible"/>
                                      </p:to>
                                    </p:set>
                                    <p:animEffect transition="in" filter="wipe(down)">
                                      <p:cBhvr>
                                        <p:cTn id="92" dur="500"/>
                                        <p:tgtEl>
                                          <p:spTgt spid="9">
                                            <p:txEl>
                                              <p:pRg st="0" end="0"/>
                                            </p:txEl>
                                          </p:spTgt>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9">
                                            <p:txEl>
                                              <p:pRg st="1" end="1"/>
                                            </p:txEl>
                                          </p:spTgt>
                                        </p:tgtEl>
                                        <p:attrNameLst>
                                          <p:attrName>style.visibility</p:attrName>
                                        </p:attrNameLst>
                                      </p:cBhvr>
                                      <p:to>
                                        <p:strVal val="visible"/>
                                      </p:to>
                                    </p:set>
                                    <p:animEffect transition="in" filter="wipe(down)">
                                      <p:cBhvr>
                                        <p:cTn id="95" dur="500"/>
                                        <p:tgtEl>
                                          <p:spTgt spid="9">
                                            <p:txEl>
                                              <p:pRg st="1" end="1"/>
                                            </p:txEl>
                                          </p:spTgt>
                                        </p:tgtEl>
                                      </p:cBhvr>
                                    </p:animEffect>
                                  </p:childTnLst>
                                </p:cTn>
                              </p:par>
                              <p:par>
                                <p:cTn id="96" presetID="22" presetClass="entr" presetSubtype="4" fill="hold" grpId="0" nodeType="withEffect">
                                  <p:stCondLst>
                                    <p:cond delay="0"/>
                                  </p:stCondLst>
                                  <p:childTnLst>
                                    <p:set>
                                      <p:cBhvr>
                                        <p:cTn id="97" dur="1" fill="hold">
                                          <p:stCondLst>
                                            <p:cond delay="0"/>
                                          </p:stCondLst>
                                        </p:cTn>
                                        <p:tgtEl>
                                          <p:spTgt spid="9">
                                            <p:txEl>
                                              <p:pRg st="2" end="2"/>
                                            </p:txEl>
                                          </p:spTgt>
                                        </p:tgtEl>
                                        <p:attrNameLst>
                                          <p:attrName>style.visibility</p:attrName>
                                        </p:attrNameLst>
                                      </p:cBhvr>
                                      <p:to>
                                        <p:strVal val="visible"/>
                                      </p:to>
                                    </p:set>
                                    <p:animEffect transition="in" filter="wipe(down)">
                                      <p:cBhvr>
                                        <p:cTn id="98" dur="500"/>
                                        <p:tgtEl>
                                          <p:spTgt spid="9">
                                            <p:txEl>
                                              <p:pRg st="2" end="2"/>
                                            </p:txEl>
                                          </p:spTgt>
                                        </p:tgtEl>
                                      </p:cBhvr>
                                    </p:animEffect>
                                  </p:childTnLst>
                                </p:cTn>
                              </p:par>
                              <p:par>
                                <p:cTn id="99" presetID="22" presetClass="entr" presetSubtype="4" fill="hold" grpId="0" nodeType="withEffect">
                                  <p:stCondLst>
                                    <p:cond delay="0"/>
                                  </p:stCondLst>
                                  <p:childTnLst>
                                    <p:set>
                                      <p:cBhvr>
                                        <p:cTn id="100" dur="1" fill="hold">
                                          <p:stCondLst>
                                            <p:cond delay="0"/>
                                          </p:stCondLst>
                                        </p:cTn>
                                        <p:tgtEl>
                                          <p:spTgt spid="9">
                                            <p:txEl>
                                              <p:pRg st="3" end="3"/>
                                            </p:txEl>
                                          </p:spTgt>
                                        </p:tgtEl>
                                        <p:attrNameLst>
                                          <p:attrName>style.visibility</p:attrName>
                                        </p:attrNameLst>
                                      </p:cBhvr>
                                      <p:to>
                                        <p:strVal val="visible"/>
                                      </p:to>
                                    </p:set>
                                    <p:animEffect transition="in" filter="wipe(down)">
                                      <p:cBhvr>
                                        <p:cTn id="101" dur="500"/>
                                        <p:tgtEl>
                                          <p:spTgt spid="9">
                                            <p:txEl>
                                              <p:pRg st="3" end="3"/>
                                            </p:txEl>
                                          </p:spTgt>
                                        </p:tgtEl>
                                      </p:cBhvr>
                                    </p:animEffect>
                                  </p:childTnLst>
                                </p:cTn>
                              </p:par>
                              <p:par>
                                <p:cTn id="102" presetID="22" presetClass="entr" presetSubtype="4" fill="hold" grpId="0" nodeType="withEffect">
                                  <p:stCondLst>
                                    <p:cond delay="0"/>
                                  </p:stCondLst>
                                  <p:childTnLst>
                                    <p:set>
                                      <p:cBhvr>
                                        <p:cTn id="103" dur="1" fill="hold">
                                          <p:stCondLst>
                                            <p:cond delay="0"/>
                                          </p:stCondLst>
                                        </p:cTn>
                                        <p:tgtEl>
                                          <p:spTgt spid="9">
                                            <p:txEl>
                                              <p:pRg st="4" end="4"/>
                                            </p:txEl>
                                          </p:spTgt>
                                        </p:tgtEl>
                                        <p:attrNameLst>
                                          <p:attrName>style.visibility</p:attrName>
                                        </p:attrNameLst>
                                      </p:cBhvr>
                                      <p:to>
                                        <p:strVal val="visible"/>
                                      </p:to>
                                    </p:set>
                                    <p:animEffect transition="in" filter="wipe(down)">
                                      <p:cBhvr>
                                        <p:cTn id="104" dur="500"/>
                                        <p:tgtEl>
                                          <p:spTgt spid="9">
                                            <p:txEl>
                                              <p:pRg st="4" end="4"/>
                                            </p:txEl>
                                          </p:spTgt>
                                        </p:tgtEl>
                                      </p:cBhvr>
                                    </p:animEffect>
                                  </p:childTnLst>
                                </p:cTn>
                              </p:par>
                              <p:par>
                                <p:cTn id="105" presetID="22" presetClass="entr" presetSubtype="4" fill="hold" grpId="0" nodeType="withEffect">
                                  <p:stCondLst>
                                    <p:cond delay="0"/>
                                  </p:stCondLst>
                                  <p:childTnLst>
                                    <p:set>
                                      <p:cBhvr>
                                        <p:cTn id="106" dur="1" fill="hold">
                                          <p:stCondLst>
                                            <p:cond delay="0"/>
                                          </p:stCondLst>
                                        </p:cTn>
                                        <p:tgtEl>
                                          <p:spTgt spid="9">
                                            <p:txEl>
                                              <p:pRg st="5" end="5"/>
                                            </p:txEl>
                                          </p:spTgt>
                                        </p:tgtEl>
                                        <p:attrNameLst>
                                          <p:attrName>style.visibility</p:attrName>
                                        </p:attrNameLst>
                                      </p:cBhvr>
                                      <p:to>
                                        <p:strVal val="visible"/>
                                      </p:to>
                                    </p:set>
                                    <p:animEffect transition="in" filter="wipe(down)">
                                      <p:cBhvr>
                                        <p:cTn id="107"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allAtOnce" animBg="1"/>
      <p:bldP spid="6" grpId="0" build="allAtOnce" animBg="1"/>
      <p:bldP spid="9" grpId="0" build="allAtOnce" animBg="1"/>
      <p:bldP spid="10" grpId="0" build="allAtOnce" animBg="1"/>
      <p:bldP spid="11" grpId="0" build="allAtOnce"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Komorbidite</a:t>
            </a:r>
            <a:r>
              <a:rPr lang="tr-TR" b="1" dirty="0" smtClean="0"/>
              <a:t>-İlaç </a:t>
            </a:r>
            <a:r>
              <a:rPr lang="tr-TR" b="1" dirty="0" smtClean="0"/>
              <a:t>S</a:t>
            </a:r>
            <a:r>
              <a:rPr lang="tr-TR" b="1" dirty="0" smtClean="0"/>
              <a:t>eçimi-2</a:t>
            </a:r>
            <a:endParaRPr lang="tr-TR" b="1" dirty="0"/>
          </a:p>
        </p:txBody>
      </p:sp>
      <p:sp>
        <p:nvSpPr>
          <p:cNvPr id="3" name="2 İçerik Yer Tutucusu"/>
          <p:cNvSpPr>
            <a:spLocks noGrp="1"/>
          </p:cNvSpPr>
          <p:nvPr>
            <p:ph idx="1"/>
          </p:nvPr>
        </p:nvSpPr>
        <p:spPr>
          <a:xfrm>
            <a:off x="0" y="1357298"/>
            <a:ext cx="9144000" cy="5114948"/>
          </a:xfrm>
        </p:spPr>
        <p:txBody>
          <a:bodyPr>
            <a:normAutofit fontScale="47500" lnSpcReduction="20000"/>
          </a:bodyPr>
          <a:lstStyle/>
          <a:p>
            <a:endParaRPr lang="tr-TR" dirty="0" smtClean="0"/>
          </a:p>
          <a:p>
            <a:r>
              <a:rPr lang="tr-TR" sz="4600" dirty="0" smtClean="0"/>
              <a:t>Tik ya da TS olması </a:t>
            </a:r>
            <a:r>
              <a:rPr lang="tr-TR" sz="4600" dirty="0" err="1" smtClean="0"/>
              <a:t>stimulan</a:t>
            </a:r>
            <a:r>
              <a:rPr lang="tr-TR" sz="4600" dirty="0" smtClean="0"/>
              <a:t> </a:t>
            </a:r>
            <a:r>
              <a:rPr lang="tr-TR" sz="4600" dirty="0" smtClean="0"/>
              <a:t>kullanımı için </a:t>
            </a:r>
            <a:r>
              <a:rPr lang="tr-TR" sz="4600" dirty="0" err="1" smtClean="0"/>
              <a:t>kontrendikasyon</a:t>
            </a:r>
            <a:r>
              <a:rPr lang="tr-TR" sz="4600" dirty="0" smtClean="0"/>
              <a:t> oluşturmaz. Dikkatli izlem gerekir. </a:t>
            </a:r>
            <a:r>
              <a:rPr lang="tr-TR" sz="4600" dirty="0" err="1" smtClean="0"/>
              <a:t>Stimulanlar</a:t>
            </a:r>
            <a:r>
              <a:rPr lang="tr-TR" sz="4600" dirty="0" smtClean="0"/>
              <a:t> nadiren bazı bireylerde tikleri arttırabilir.</a:t>
            </a:r>
          </a:p>
          <a:p>
            <a:endParaRPr lang="tr-TR" sz="4600" dirty="0" smtClean="0"/>
          </a:p>
          <a:p>
            <a:r>
              <a:rPr lang="tr-TR" sz="4600" dirty="0" err="1" smtClean="0"/>
              <a:t>Stimulan</a:t>
            </a:r>
            <a:r>
              <a:rPr lang="tr-TR" sz="4600" dirty="0" smtClean="0"/>
              <a:t> tedavi yanıtı DEHB+ASD </a:t>
            </a:r>
            <a:r>
              <a:rPr lang="tr-TR" sz="4600" dirty="0" err="1" smtClean="0"/>
              <a:t>komorbiditesinde</a:t>
            </a:r>
            <a:r>
              <a:rPr lang="tr-TR" sz="4600" dirty="0" smtClean="0"/>
              <a:t>  %70-80’den %50’ye düşer.</a:t>
            </a:r>
          </a:p>
          <a:p>
            <a:endParaRPr lang="tr-TR" sz="4600" dirty="0" smtClean="0"/>
          </a:p>
          <a:p>
            <a:r>
              <a:rPr lang="tr-TR" sz="4600" dirty="0" smtClean="0"/>
              <a:t>Bir </a:t>
            </a:r>
            <a:r>
              <a:rPr lang="tr-TR" sz="4600" dirty="0" err="1" smtClean="0"/>
              <a:t>RCT’de</a:t>
            </a:r>
            <a:r>
              <a:rPr lang="tr-TR" sz="4600" dirty="0" smtClean="0"/>
              <a:t> </a:t>
            </a:r>
            <a:r>
              <a:rPr lang="tr-TR" sz="4600" dirty="0" err="1" smtClean="0"/>
              <a:t>ATX’nin</a:t>
            </a:r>
            <a:r>
              <a:rPr lang="tr-TR" sz="4600" dirty="0" smtClean="0"/>
              <a:t>, DEHB ve ASD birlikteliğinde DEHB  belirtilerini düzeltmede olumlu etkisi olduğu gösterilmiştir (</a:t>
            </a:r>
            <a:r>
              <a:rPr lang="tr-TR" sz="4600" dirty="0" err="1" smtClean="0"/>
              <a:t>Harfterkamp</a:t>
            </a:r>
            <a:r>
              <a:rPr lang="tr-TR" sz="4600" dirty="0" smtClean="0"/>
              <a:t> ve ark. 2012</a:t>
            </a:r>
            <a:r>
              <a:rPr lang="tr-TR" sz="4600" dirty="0" smtClean="0"/>
              <a:t>).</a:t>
            </a:r>
            <a:endParaRPr lang="tr-TR" sz="4600" dirty="0" smtClean="0"/>
          </a:p>
          <a:p>
            <a:endParaRPr lang="tr-TR" sz="4600" dirty="0" smtClean="0"/>
          </a:p>
          <a:p>
            <a:r>
              <a:rPr lang="tr-TR" sz="4600" dirty="0" err="1" smtClean="0"/>
              <a:t>DEHB'nin</a:t>
            </a:r>
            <a:r>
              <a:rPr lang="tr-TR" sz="4600" dirty="0" smtClean="0"/>
              <a:t> </a:t>
            </a:r>
            <a:r>
              <a:rPr lang="tr-TR" sz="4600" dirty="0" smtClean="0"/>
              <a:t>uyarıcı ilaçlarla başarılı bir şekilde tedavi edilmesinin bazı çocuklarda </a:t>
            </a:r>
            <a:r>
              <a:rPr lang="tr-TR" sz="4600" dirty="0" err="1" smtClean="0"/>
              <a:t>inkontinansın</a:t>
            </a:r>
            <a:r>
              <a:rPr lang="tr-TR" sz="4600" dirty="0" smtClean="0"/>
              <a:t> ortadan kalkmasına neden olabileceği bulunmuştur (</a:t>
            </a:r>
            <a:r>
              <a:rPr lang="tr-TR" sz="4600" dirty="0" err="1" smtClean="0"/>
              <a:t>Niemczyk</a:t>
            </a:r>
            <a:r>
              <a:rPr lang="tr-TR" sz="4600" dirty="0" smtClean="0"/>
              <a:t> ve ark. 2015</a:t>
            </a:r>
            <a:r>
              <a:rPr lang="tr-TR" sz="4600" dirty="0" smtClean="0"/>
              <a:t>). </a:t>
            </a:r>
          </a:p>
          <a:p>
            <a:r>
              <a:rPr lang="tr-TR" sz="4600" dirty="0" smtClean="0"/>
              <a:t>Benzer şekilde </a:t>
            </a:r>
            <a:r>
              <a:rPr lang="tr-TR" sz="4600" dirty="0" err="1" smtClean="0"/>
              <a:t>atomoxetinin</a:t>
            </a:r>
            <a:r>
              <a:rPr lang="tr-TR" sz="4600" dirty="0" smtClean="0"/>
              <a:t> de DEHB+dirençli </a:t>
            </a:r>
            <a:r>
              <a:rPr lang="tr-TR" sz="4600" dirty="0" err="1" smtClean="0"/>
              <a:t>enuresis</a:t>
            </a:r>
            <a:r>
              <a:rPr lang="tr-TR" sz="4600" dirty="0" smtClean="0"/>
              <a:t> vakalarında uygun bir seçenek olabileceği saptanmıştır (</a:t>
            </a:r>
            <a:r>
              <a:rPr lang="tr-TR" sz="4600" dirty="0" err="1" smtClean="0"/>
              <a:t>Ohtomo</a:t>
            </a:r>
            <a:r>
              <a:rPr lang="tr-TR" sz="4600" dirty="0" smtClean="0"/>
              <a:t> 2017).</a:t>
            </a:r>
            <a:r>
              <a:rPr lang="en-US" sz="4600" dirty="0" smtClean="0"/>
              <a:t> </a:t>
            </a:r>
            <a:endParaRPr lang="tr-TR" sz="4600"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wipe(down)">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wipe(down)">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14290"/>
            <a:ext cx="9144000" cy="1428760"/>
          </a:xfrm>
        </p:spPr>
        <p:txBody>
          <a:bodyPr>
            <a:normAutofit fontScale="90000"/>
          </a:bodyPr>
          <a:lstStyle/>
          <a:p>
            <a:r>
              <a:rPr lang="tr-TR" sz="2700" b="1" dirty="0" smtClean="0"/>
              <a:t>DEHB ilaçlarının etkinlik ve </a:t>
            </a:r>
            <a:r>
              <a:rPr lang="tr-TR" sz="2700" b="1" dirty="0" err="1" smtClean="0"/>
              <a:t>tolerabilitesinin</a:t>
            </a:r>
            <a:r>
              <a:rPr lang="tr-TR" sz="2700" b="1" dirty="0" smtClean="0"/>
              <a:t> karşılaştırmalı analizi </a:t>
            </a:r>
            <a:r>
              <a:rPr lang="tr-TR" b="1" dirty="0" smtClean="0"/>
              <a:t/>
            </a:r>
            <a:br>
              <a:rPr lang="tr-TR" b="1" dirty="0" smtClean="0"/>
            </a:br>
            <a:r>
              <a:rPr lang="tr-TR" sz="2200" dirty="0" err="1" smtClean="0"/>
              <a:t>Cortese</a:t>
            </a:r>
            <a:r>
              <a:rPr lang="tr-TR" sz="2200" dirty="0" smtClean="0"/>
              <a:t> ve ark., </a:t>
            </a:r>
            <a:r>
              <a:rPr lang="en-US" sz="2200" dirty="0" smtClean="0"/>
              <a:t>European ADHD Guidelines Group </a:t>
            </a:r>
            <a:r>
              <a:rPr lang="tr-TR" sz="2200" b="1" i="1" dirty="0" smtClean="0"/>
              <a:t> </a:t>
            </a:r>
            <a:br>
              <a:rPr lang="tr-TR" sz="2200" b="1" i="1" dirty="0" smtClean="0"/>
            </a:br>
            <a:r>
              <a:rPr lang="tr-TR" sz="2200" b="1" i="1" dirty="0" err="1" smtClean="0"/>
              <a:t>Lancet</a:t>
            </a:r>
            <a:r>
              <a:rPr lang="tr-TR" sz="2200" b="1" i="1" dirty="0" smtClean="0"/>
              <a:t> </a:t>
            </a:r>
            <a:r>
              <a:rPr lang="tr-TR" sz="2200" b="1" i="1" dirty="0" err="1" smtClean="0"/>
              <a:t>Psychiatry</a:t>
            </a:r>
            <a:r>
              <a:rPr lang="tr-TR" sz="2200" b="1" i="1" dirty="0" smtClean="0"/>
              <a:t>, 2018</a:t>
            </a:r>
            <a:endParaRPr lang="tr-TR" sz="2200" dirty="0"/>
          </a:p>
        </p:txBody>
      </p:sp>
      <p:sp>
        <p:nvSpPr>
          <p:cNvPr id="3" name="2 İçerik Yer Tutucusu"/>
          <p:cNvSpPr>
            <a:spLocks noGrp="1"/>
          </p:cNvSpPr>
          <p:nvPr>
            <p:ph sz="half" idx="1"/>
          </p:nvPr>
        </p:nvSpPr>
        <p:spPr>
          <a:xfrm>
            <a:off x="214282" y="1600200"/>
            <a:ext cx="4281518" cy="4525963"/>
          </a:xfrm>
        </p:spPr>
        <p:txBody>
          <a:bodyPr/>
          <a:lstStyle/>
          <a:p>
            <a:endParaRPr lang="tr-TR" dirty="0" smtClean="0"/>
          </a:p>
          <a:p>
            <a:r>
              <a:rPr lang="tr-TR" dirty="0" smtClean="0"/>
              <a:t>133 Çift kör RCT</a:t>
            </a:r>
          </a:p>
          <a:p>
            <a:r>
              <a:rPr lang="tr-TR" dirty="0" err="1" smtClean="0"/>
              <a:t>FDA’nın</a:t>
            </a:r>
            <a:r>
              <a:rPr lang="tr-TR" dirty="0" smtClean="0"/>
              <a:t> önerdiği dozların üstüne çıkan çalışmalar çıkarılmış.</a:t>
            </a:r>
          </a:p>
          <a:p>
            <a:r>
              <a:rPr lang="tr-TR" b="1" dirty="0" smtClean="0"/>
              <a:t>12. Hafta sonuçları</a:t>
            </a:r>
          </a:p>
          <a:p>
            <a:r>
              <a:rPr lang="tr-TR" dirty="0" smtClean="0"/>
              <a:t>26 ve 52. Haftalar için yeterli veri saptanamamış..</a:t>
            </a:r>
          </a:p>
          <a:p>
            <a:endParaRPr lang="tr-TR" dirty="0"/>
          </a:p>
        </p:txBody>
      </p:sp>
      <p:sp>
        <p:nvSpPr>
          <p:cNvPr id="5" name="4 Altbilgi Yer Tutucusu"/>
          <p:cNvSpPr>
            <a:spLocks noGrp="1"/>
          </p:cNvSpPr>
          <p:nvPr>
            <p:ph type="ftr" sz="quarter" idx="11"/>
          </p:nvPr>
        </p:nvSpPr>
        <p:spPr/>
        <p:txBody>
          <a:bodyPr/>
          <a:lstStyle/>
          <a:p>
            <a:r>
              <a:rPr lang="tr-TR" smtClean="0"/>
              <a:t>10.10.2018-BGK</a:t>
            </a:r>
            <a:endParaRPr lang="tr-TR"/>
          </a:p>
        </p:txBody>
      </p:sp>
      <p:pic>
        <p:nvPicPr>
          <p:cNvPr id="6" name="Picture 2"/>
          <p:cNvPicPr>
            <a:picLocks noGrp="1" noChangeAspect="1" noChangeArrowheads="1"/>
          </p:cNvPicPr>
          <p:nvPr>
            <p:ph sz="half" idx="2"/>
          </p:nvPr>
        </p:nvPicPr>
        <p:blipFill>
          <a:blip r:embed="rId2"/>
          <a:srcRect/>
          <a:stretch>
            <a:fillRect/>
          </a:stretch>
        </p:blipFill>
        <p:spPr bwMode="auto">
          <a:xfrm>
            <a:off x="4857752" y="1643050"/>
            <a:ext cx="3714776" cy="494187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down)">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654032"/>
          </a:xfrm>
        </p:spPr>
        <p:txBody>
          <a:bodyPr>
            <a:noAutofit/>
          </a:bodyPr>
          <a:lstStyle/>
          <a:p>
            <a:r>
              <a:rPr lang="tr-TR" sz="2800" b="1" dirty="0" smtClean="0"/>
              <a:t>Sistematik gözden geçirme ve net-</a:t>
            </a:r>
            <a:r>
              <a:rPr lang="tr-TR" sz="2800" b="1" dirty="0" err="1" smtClean="0"/>
              <a:t>work</a:t>
            </a:r>
            <a:r>
              <a:rPr lang="tr-TR" sz="2800" b="1" dirty="0" smtClean="0"/>
              <a:t> meta analiz (2018)</a:t>
            </a:r>
            <a:endParaRPr lang="tr-TR" sz="2800" b="1" dirty="0"/>
          </a:p>
        </p:txBody>
      </p:sp>
      <p:sp>
        <p:nvSpPr>
          <p:cNvPr id="3" name="2 İçerik Yer Tutucusu"/>
          <p:cNvSpPr>
            <a:spLocks noGrp="1"/>
          </p:cNvSpPr>
          <p:nvPr>
            <p:ph idx="1"/>
          </p:nvPr>
        </p:nvSpPr>
        <p:spPr>
          <a:xfrm>
            <a:off x="285720" y="1142984"/>
            <a:ext cx="8429684" cy="5500726"/>
          </a:xfrm>
        </p:spPr>
        <p:txBody>
          <a:bodyPr>
            <a:noAutofit/>
          </a:bodyPr>
          <a:lstStyle/>
          <a:p>
            <a:pPr>
              <a:buNone/>
            </a:pPr>
            <a:r>
              <a:rPr lang="tr-TR" sz="1900" b="1" dirty="0" smtClean="0"/>
              <a:t>-  Genel olarak  erişkinlerde  hem etkinlik hem de </a:t>
            </a:r>
            <a:r>
              <a:rPr lang="tr-TR" sz="1900" b="1" dirty="0" err="1" smtClean="0"/>
              <a:t>tolerabilite</a:t>
            </a:r>
            <a:r>
              <a:rPr lang="tr-TR" sz="1900" b="1" dirty="0" smtClean="0"/>
              <a:t> daha düşük.</a:t>
            </a:r>
          </a:p>
          <a:p>
            <a:pPr>
              <a:buNone/>
            </a:pPr>
            <a:r>
              <a:rPr lang="tr-TR" sz="1900" b="1" dirty="0" smtClean="0"/>
              <a:t>-  Amfetaminler 3  grupta da en etkili bileşik ve </a:t>
            </a:r>
            <a:r>
              <a:rPr lang="tr-TR" sz="1900" b="1" dirty="0" err="1" smtClean="0"/>
              <a:t>plaseboya</a:t>
            </a:r>
            <a:r>
              <a:rPr lang="tr-TR" sz="1900" b="1" dirty="0" smtClean="0"/>
              <a:t> göre </a:t>
            </a:r>
            <a:r>
              <a:rPr lang="tr-TR" sz="1900" b="1" dirty="0" err="1" smtClean="0"/>
              <a:t>tolerabilite</a:t>
            </a:r>
            <a:r>
              <a:rPr lang="tr-TR" sz="1900" b="1" dirty="0" smtClean="0"/>
              <a:t> düşük.</a:t>
            </a:r>
          </a:p>
          <a:p>
            <a:pPr>
              <a:buFontTx/>
              <a:buChar char="-"/>
            </a:pPr>
            <a:r>
              <a:rPr lang="tr-TR" sz="1900" b="1" dirty="0" smtClean="0"/>
              <a:t>Çocuklarda </a:t>
            </a:r>
            <a:r>
              <a:rPr lang="tr-TR" sz="1900" b="1" dirty="0" err="1" smtClean="0"/>
              <a:t>plaseboya</a:t>
            </a:r>
            <a:r>
              <a:rPr lang="tr-TR" sz="1900" b="1" dirty="0" smtClean="0"/>
              <a:t> göre </a:t>
            </a:r>
            <a:r>
              <a:rPr lang="tr-TR" sz="1900" b="1" dirty="0" err="1" smtClean="0"/>
              <a:t>guanfazinin</a:t>
            </a:r>
            <a:r>
              <a:rPr lang="tr-TR" sz="1900" b="1" dirty="0" smtClean="0"/>
              <a:t>,</a:t>
            </a:r>
          </a:p>
          <a:p>
            <a:pPr>
              <a:buFontTx/>
              <a:buChar char="-"/>
            </a:pPr>
            <a:r>
              <a:rPr lang="tr-TR" sz="1900" b="1" dirty="0" smtClean="0"/>
              <a:t>Erişkinlerde MPH, </a:t>
            </a:r>
            <a:r>
              <a:rPr lang="tr-TR" sz="1900" b="1" dirty="0" err="1" smtClean="0"/>
              <a:t>atomoxetin</a:t>
            </a:r>
            <a:r>
              <a:rPr lang="tr-TR" sz="1900" b="1" dirty="0" smtClean="0"/>
              <a:t> ve </a:t>
            </a:r>
            <a:r>
              <a:rPr lang="tr-TR" sz="1900" b="1" dirty="0" err="1" smtClean="0"/>
              <a:t>modafinilin</a:t>
            </a:r>
            <a:r>
              <a:rPr lang="tr-TR" sz="1900" b="1" dirty="0" smtClean="0"/>
              <a:t> toleransı </a:t>
            </a:r>
            <a:r>
              <a:rPr lang="tr-TR" sz="1900" b="1" dirty="0" err="1" smtClean="0"/>
              <a:t>plaseboya</a:t>
            </a:r>
            <a:r>
              <a:rPr lang="tr-TR" sz="1900" b="1" dirty="0" smtClean="0"/>
              <a:t> göre düşük.</a:t>
            </a:r>
          </a:p>
          <a:p>
            <a:pPr>
              <a:buNone/>
            </a:pPr>
            <a:r>
              <a:rPr lang="tr-TR" sz="1900" b="1" dirty="0" smtClean="0"/>
              <a:t>- Amfetaminlerin, çocuklarda </a:t>
            </a:r>
            <a:r>
              <a:rPr lang="tr-TR" sz="1900" b="1" dirty="0" err="1" smtClean="0"/>
              <a:t>diyastolik</a:t>
            </a:r>
            <a:r>
              <a:rPr lang="tr-TR" sz="1900" b="1" dirty="0" smtClean="0"/>
              <a:t> kan basıncı artışı yaptığı saptanmış. Erişkinlerde böyle bir bulgu yok.</a:t>
            </a:r>
          </a:p>
          <a:p>
            <a:pPr>
              <a:buNone/>
            </a:pPr>
            <a:r>
              <a:rPr lang="tr-TR" sz="1900" b="1" dirty="0" smtClean="0"/>
              <a:t>- Kilo ve TA izlemi hem </a:t>
            </a:r>
            <a:r>
              <a:rPr lang="tr-TR" sz="1900" b="1" dirty="0" err="1" smtClean="0"/>
              <a:t>stimulanlar</a:t>
            </a:r>
            <a:r>
              <a:rPr lang="tr-TR" sz="1900" b="1" dirty="0" smtClean="0"/>
              <a:t> hem de </a:t>
            </a:r>
            <a:r>
              <a:rPr lang="tr-TR" sz="1900" b="1" dirty="0" err="1" smtClean="0"/>
              <a:t>atomoxetin</a:t>
            </a:r>
            <a:r>
              <a:rPr lang="tr-TR" sz="1900" b="1" dirty="0" smtClean="0"/>
              <a:t> için geçerli.</a:t>
            </a:r>
          </a:p>
          <a:p>
            <a:pPr>
              <a:buNone/>
            </a:pPr>
            <a:r>
              <a:rPr lang="tr-TR" sz="1900" b="1" dirty="0" smtClean="0"/>
              <a:t>- Başa baş etki karşılaştırması (</a:t>
            </a:r>
            <a:r>
              <a:rPr lang="tr-TR" sz="1900" b="1" dirty="0" err="1" smtClean="0"/>
              <a:t>klinisyen</a:t>
            </a:r>
            <a:r>
              <a:rPr lang="tr-TR" sz="1900" b="1" dirty="0" smtClean="0"/>
              <a:t> -3 grup)  </a:t>
            </a:r>
          </a:p>
          <a:p>
            <a:pPr>
              <a:buNone/>
            </a:pPr>
            <a:r>
              <a:rPr lang="tr-TR" sz="1900" b="1" dirty="0" smtClean="0"/>
              <a:t>  amfetaminler &gt; </a:t>
            </a:r>
            <a:r>
              <a:rPr lang="tr-TR" sz="1900" b="1" dirty="0" err="1" smtClean="0"/>
              <a:t>modafinil</a:t>
            </a:r>
            <a:r>
              <a:rPr lang="tr-TR" sz="1900" b="1" dirty="0" smtClean="0"/>
              <a:t>, </a:t>
            </a:r>
            <a:r>
              <a:rPr lang="tr-TR" sz="1900" b="1" dirty="0" err="1" smtClean="0"/>
              <a:t>atomoxetin</a:t>
            </a:r>
            <a:r>
              <a:rPr lang="tr-TR" sz="1900" b="1" dirty="0" smtClean="0"/>
              <a:t>, MPH</a:t>
            </a:r>
          </a:p>
          <a:p>
            <a:pPr>
              <a:buNone/>
            </a:pPr>
            <a:r>
              <a:rPr lang="tr-TR" sz="1900" b="1" dirty="0" smtClean="0"/>
              <a:t>- </a:t>
            </a:r>
            <a:r>
              <a:rPr lang="tr-TR" sz="1900" b="1" dirty="0" err="1" smtClean="0"/>
              <a:t>Atomoxetin</a:t>
            </a:r>
            <a:r>
              <a:rPr lang="tr-TR" sz="1900" b="1" dirty="0" smtClean="0"/>
              <a:t> (</a:t>
            </a:r>
            <a:r>
              <a:rPr lang="tr-TR" sz="1900" b="1" dirty="0" err="1" smtClean="0"/>
              <a:t>klinisyen</a:t>
            </a:r>
            <a:r>
              <a:rPr lang="tr-TR" sz="1900" b="1" dirty="0" smtClean="0"/>
              <a:t>)  çocuk ve ergenlerde en düşük ortalama etki büyüklüğü </a:t>
            </a:r>
          </a:p>
          <a:p>
            <a:pPr>
              <a:buNone/>
            </a:pPr>
            <a:r>
              <a:rPr lang="tr-TR" sz="1900" b="1" dirty="0" smtClean="0"/>
              <a:t>-Erişkinlerde ise </a:t>
            </a:r>
            <a:r>
              <a:rPr lang="tr-TR" sz="1900" b="1" dirty="0" err="1" smtClean="0"/>
              <a:t>Atomoxetin</a:t>
            </a:r>
            <a:r>
              <a:rPr lang="tr-TR" sz="1900" b="1" dirty="0" smtClean="0"/>
              <a:t>=MPH</a:t>
            </a:r>
          </a:p>
          <a:p>
            <a:pPr>
              <a:buNone/>
            </a:pPr>
            <a:r>
              <a:rPr lang="tr-TR" sz="1900" b="1" dirty="0" smtClean="0"/>
              <a:t>  </a:t>
            </a:r>
          </a:p>
          <a:p>
            <a:pPr>
              <a:buNone/>
            </a:pPr>
            <a:r>
              <a:rPr lang="tr-TR" sz="1900" b="1" u="sng" dirty="0" smtClean="0"/>
              <a:t>Etkinlik ve güvenilirlik birlikte düşünüldüğünde </a:t>
            </a:r>
            <a:r>
              <a:rPr lang="tr-TR" sz="1900" b="1" dirty="0" smtClean="0"/>
              <a:t>1. sıra tercih: </a:t>
            </a:r>
          </a:p>
          <a:p>
            <a:pPr>
              <a:buNone/>
            </a:pPr>
            <a:r>
              <a:rPr lang="tr-TR" sz="1900" b="1" dirty="0" smtClean="0"/>
              <a:t>çocuk ve ergenlerde MPH, erişkinlerde amfetaminler</a:t>
            </a:r>
            <a:r>
              <a:rPr lang="tr-TR" sz="1900" b="1" dirty="0" smtClean="0"/>
              <a:t>.</a:t>
            </a:r>
            <a:endParaRPr lang="tr-TR" sz="1900" b="1" dirty="0" smtClean="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down)">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wipe(down)">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wipe(down)">
                                      <p:cBhvr>
                                        <p:cTn id="67" dur="500"/>
                                        <p:tgtEl>
                                          <p:spTgt spid="3">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Effect transition="in" filter="wipe(down)">
                                      <p:cBhvr>
                                        <p:cTn id="72"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1296974"/>
          </a:xfrm>
        </p:spPr>
        <p:txBody>
          <a:bodyPr>
            <a:noAutofit/>
          </a:bodyPr>
          <a:lstStyle/>
          <a:p>
            <a:r>
              <a:rPr lang="tr-TR" sz="2400" b="1" dirty="0" err="1" smtClean="0"/>
              <a:t>Klinisyenler</a:t>
            </a:r>
            <a:r>
              <a:rPr lang="tr-TR" sz="2400" b="1" dirty="0" smtClean="0"/>
              <a:t> çekirdek semptomlar açısından çocuk-ergenler ve erişkinlerde (</a:t>
            </a:r>
            <a:r>
              <a:rPr lang="tr-TR" sz="2400" b="1" dirty="0" err="1" smtClean="0"/>
              <a:t>modafinil</a:t>
            </a:r>
            <a:r>
              <a:rPr lang="tr-TR" sz="2400" b="1" dirty="0" smtClean="0"/>
              <a:t> hariç) tüm ilaçları </a:t>
            </a:r>
            <a:r>
              <a:rPr lang="tr-TR" sz="2400" b="1" dirty="0" err="1" smtClean="0"/>
              <a:t>plaseboya</a:t>
            </a:r>
            <a:r>
              <a:rPr lang="tr-TR" sz="2400" b="1" dirty="0" smtClean="0"/>
              <a:t> üstün bulmuş.</a:t>
            </a:r>
            <a:endParaRPr lang="tr-TR" sz="2400" b="1" dirty="0"/>
          </a:p>
        </p:txBody>
      </p:sp>
      <p:pic>
        <p:nvPicPr>
          <p:cNvPr id="4" name="Picture 2"/>
          <p:cNvPicPr>
            <a:picLocks noGrp="1" noChangeAspect="1" noChangeArrowheads="1"/>
          </p:cNvPicPr>
          <p:nvPr>
            <p:ph idx="1"/>
          </p:nvPr>
        </p:nvPicPr>
        <p:blipFill>
          <a:blip r:embed="rId2"/>
          <a:srcRect/>
          <a:stretch>
            <a:fillRect/>
          </a:stretch>
        </p:blipFill>
        <p:spPr bwMode="auto">
          <a:xfrm>
            <a:off x="714348" y="1857364"/>
            <a:ext cx="7805265" cy="4214842"/>
          </a:xfrm>
          <a:prstGeom prst="rect">
            <a:avLst/>
          </a:prstGeom>
          <a:noFill/>
          <a:ln w="9525">
            <a:noFill/>
            <a:miter lim="800000"/>
            <a:headEnd/>
            <a:tailEnd/>
          </a:ln>
          <a:effectLst/>
        </p:spPr>
      </p:pic>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714356"/>
            <a:ext cx="4143404" cy="720744"/>
          </a:xfrm>
        </p:spPr>
        <p:txBody>
          <a:bodyPr>
            <a:noAutofit/>
          </a:bodyPr>
          <a:lstStyle/>
          <a:p>
            <a:r>
              <a:rPr lang="tr-TR" sz="2400" dirty="0" smtClean="0"/>
              <a:t>Öğretmen değerlendirmesi</a:t>
            </a:r>
            <a:endParaRPr lang="tr-TR" sz="2400" dirty="0"/>
          </a:p>
        </p:txBody>
      </p:sp>
      <p:sp>
        <p:nvSpPr>
          <p:cNvPr id="4" name="3 Metin Yer Tutucusu"/>
          <p:cNvSpPr>
            <a:spLocks noGrp="1"/>
          </p:cNvSpPr>
          <p:nvPr>
            <p:ph type="body" sz="half" idx="2"/>
          </p:nvPr>
        </p:nvSpPr>
        <p:spPr>
          <a:xfrm>
            <a:off x="214282" y="1435100"/>
            <a:ext cx="3251231" cy="4691063"/>
          </a:xfrm>
        </p:spPr>
        <p:txBody>
          <a:bodyPr/>
          <a:lstStyle/>
          <a:p>
            <a:endParaRPr lang="tr-TR" dirty="0" smtClean="0"/>
          </a:p>
          <a:p>
            <a:endParaRPr lang="tr-TR" dirty="0" smtClean="0"/>
          </a:p>
          <a:p>
            <a:r>
              <a:rPr lang="tr-TR" sz="2400" b="1" dirty="0" err="1" smtClean="0"/>
              <a:t>DEHB’nin</a:t>
            </a:r>
            <a:r>
              <a:rPr lang="tr-TR" sz="2400" b="1" dirty="0" smtClean="0"/>
              <a:t> çekirdek semptomları için sadece MPH ve </a:t>
            </a:r>
            <a:r>
              <a:rPr lang="tr-TR" sz="2400" b="1" dirty="0" err="1" smtClean="0"/>
              <a:t>modafinil</a:t>
            </a:r>
            <a:r>
              <a:rPr lang="tr-TR" sz="2400" b="1" dirty="0" smtClean="0"/>
              <a:t> </a:t>
            </a:r>
            <a:r>
              <a:rPr lang="tr-TR" sz="2400" b="1" dirty="0" err="1" smtClean="0"/>
              <a:t>plaseboya</a:t>
            </a:r>
            <a:r>
              <a:rPr lang="tr-TR" sz="2400" b="1" dirty="0" smtClean="0"/>
              <a:t> göre üstün bulunmuş. </a:t>
            </a:r>
          </a:p>
          <a:p>
            <a:r>
              <a:rPr lang="tr-TR" sz="2400" b="1" dirty="0" smtClean="0"/>
              <a:t>Amfetamin ve </a:t>
            </a:r>
            <a:r>
              <a:rPr lang="tr-TR" sz="2400" b="1" dirty="0" err="1" smtClean="0"/>
              <a:t>klonidinle</a:t>
            </a:r>
            <a:r>
              <a:rPr lang="tr-TR" sz="2400" b="1" dirty="0" smtClean="0"/>
              <a:t> ilgili veri yok.</a:t>
            </a:r>
            <a:endParaRPr lang="tr-TR" sz="2400" b="1" dirty="0"/>
          </a:p>
        </p:txBody>
      </p:sp>
      <p:sp>
        <p:nvSpPr>
          <p:cNvPr id="5" name="4 Altbilgi Yer Tutucusu"/>
          <p:cNvSpPr>
            <a:spLocks noGrp="1"/>
          </p:cNvSpPr>
          <p:nvPr>
            <p:ph type="ftr" sz="quarter" idx="11"/>
          </p:nvPr>
        </p:nvSpPr>
        <p:spPr/>
        <p:txBody>
          <a:bodyPr/>
          <a:lstStyle/>
          <a:p>
            <a:r>
              <a:rPr lang="tr-TR" smtClean="0"/>
              <a:t>10.10.2018-BGK</a:t>
            </a:r>
            <a:endParaRPr lang="tr-TR"/>
          </a:p>
        </p:txBody>
      </p:sp>
      <p:pic>
        <p:nvPicPr>
          <p:cNvPr id="4098" name="Picture 2"/>
          <p:cNvPicPr>
            <a:picLocks noGrp="1" noChangeAspect="1" noChangeArrowheads="1"/>
          </p:cNvPicPr>
          <p:nvPr>
            <p:ph idx="1"/>
          </p:nvPr>
        </p:nvPicPr>
        <p:blipFill>
          <a:blip r:embed="rId2"/>
          <a:srcRect/>
          <a:stretch>
            <a:fillRect/>
          </a:stretch>
        </p:blipFill>
        <p:spPr bwMode="auto">
          <a:xfrm>
            <a:off x="3507581" y="1500174"/>
            <a:ext cx="5636419" cy="450059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down)">
                                      <p:cBhvr>
                                        <p:cTn id="12" dur="500"/>
                                        <p:tgtEl>
                                          <p:spTgt spid="4">
                                            <p:txEl>
                                              <p:pRg st="2" end="2"/>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wipe(down)">
                                      <p:cBhvr>
                                        <p:cTn id="15" dur="500"/>
                                        <p:tgtEl>
                                          <p:spTgt spid="4">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098"/>
                                        </p:tgtEl>
                                        <p:attrNameLst>
                                          <p:attrName>style.visibility</p:attrName>
                                        </p:attrNameLst>
                                      </p:cBhvr>
                                      <p:to>
                                        <p:strVal val="visible"/>
                                      </p:to>
                                    </p:set>
                                    <p:animEffect transition="in" filter="wipe(down)">
                                      <p:cBhvr>
                                        <p:cTn id="20"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4" name="3 Altbilgi Yer Tutucusu"/>
          <p:cNvSpPr>
            <a:spLocks noGrp="1"/>
          </p:cNvSpPr>
          <p:nvPr>
            <p:ph type="ftr" sz="quarter" idx="11"/>
          </p:nvPr>
        </p:nvSpPr>
        <p:spPr/>
        <p:txBody>
          <a:bodyPr/>
          <a:lstStyle/>
          <a:p>
            <a:r>
              <a:rPr lang="tr-TR" smtClean="0"/>
              <a:t>10.10.2018-BGK</a:t>
            </a:r>
            <a:endParaRPr lang="tr-TR"/>
          </a:p>
        </p:txBody>
      </p:sp>
      <p:pic>
        <p:nvPicPr>
          <p:cNvPr id="1026" name="Picture 2"/>
          <p:cNvPicPr>
            <a:picLocks noGrp="1" noChangeAspect="1" noChangeArrowheads="1"/>
          </p:cNvPicPr>
          <p:nvPr>
            <p:ph idx="1"/>
          </p:nvPr>
        </p:nvPicPr>
        <p:blipFill>
          <a:blip r:embed="rId2"/>
          <a:srcRect/>
          <a:stretch>
            <a:fillRect/>
          </a:stretch>
        </p:blipFill>
        <p:spPr bwMode="auto">
          <a:xfrm>
            <a:off x="2428860" y="1600200"/>
            <a:ext cx="3953525" cy="45259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MTA</a:t>
            </a:r>
            <a:r>
              <a:rPr lang="tr-TR" dirty="0" smtClean="0"/>
              <a:t> </a:t>
            </a:r>
            <a:r>
              <a:rPr lang="tr-TR" sz="2700" dirty="0" smtClean="0"/>
              <a:t>(1999)</a:t>
            </a:r>
            <a:r>
              <a:rPr lang="tr-TR" dirty="0" smtClean="0"/>
              <a:t/>
            </a:r>
            <a:br>
              <a:rPr lang="tr-TR" dirty="0" smtClean="0"/>
            </a:br>
            <a:r>
              <a:rPr lang="tr-TR" dirty="0" smtClean="0"/>
              <a:t> </a:t>
            </a:r>
            <a:r>
              <a:rPr lang="tr-TR" sz="3100" dirty="0" smtClean="0"/>
              <a:t>DSM-IV-DEHB (bileşik tip) 7-9.9 yaş. </a:t>
            </a:r>
            <a:endParaRPr lang="tr-TR" sz="3100" dirty="0"/>
          </a:p>
        </p:txBody>
      </p:sp>
      <p:sp>
        <p:nvSpPr>
          <p:cNvPr id="4" name="3 İçerik Yer Tutucusu"/>
          <p:cNvSpPr>
            <a:spLocks noGrp="1"/>
          </p:cNvSpPr>
          <p:nvPr>
            <p:ph sz="half" idx="2"/>
          </p:nvPr>
        </p:nvSpPr>
        <p:spPr>
          <a:xfrm>
            <a:off x="4857752" y="1857364"/>
            <a:ext cx="4214842" cy="4268799"/>
          </a:xfrm>
        </p:spPr>
        <p:txBody>
          <a:bodyPr>
            <a:normAutofit fontScale="77500" lnSpcReduction="20000"/>
          </a:bodyPr>
          <a:lstStyle/>
          <a:p>
            <a:pPr>
              <a:buNone/>
            </a:pPr>
            <a:r>
              <a:rPr lang="en-US" dirty="0" smtClean="0"/>
              <a:t>● </a:t>
            </a:r>
            <a:r>
              <a:rPr lang="tr-TR" dirty="0" smtClean="0"/>
              <a:t>Davranışsal tedavi </a:t>
            </a:r>
            <a:r>
              <a:rPr lang="en-US" dirty="0" smtClean="0"/>
              <a:t>(</a:t>
            </a:r>
            <a:r>
              <a:rPr lang="tr-TR" dirty="0" smtClean="0"/>
              <a:t>Ebeveyn eğitimi</a:t>
            </a:r>
            <a:r>
              <a:rPr lang="en-US" dirty="0" smtClean="0"/>
              <a:t>, </a:t>
            </a:r>
            <a:r>
              <a:rPr lang="tr-TR" dirty="0" smtClean="0"/>
              <a:t>çocuk</a:t>
            </a:r>
            <a:r>
              <a:rPr lang="en-US" dirty="0" smtClean="0"/>
              <a:t>-</a:t>
            </a:r>
            <a:r>
              <a:rPr lang="tr-TR" dirty="0" smtClean="0"/>
              <a:t>odaklı</a:t>
            </a:r>
            <a:r>
              <a:rPr lang="en-US" dirty="0" smtClean="0"/>
              <a:t>, </a:t>
            </a:r>
            <a:r>
              <a:rPr lang="tr-TR" dirty="0" smtClean="0"/>
              <a:t>okul</a:t>
            </a:r>
            <a:r>
              <a:rPr lang="en-US" dirty="0" smtClean="0"/>
              <a:t>-</a:t>
            </a:r>
            <a:r>
              <a:rPr lang="tr-TR" dirty="0" smtClean="0"/>
              <a:t>temelli</a:t>
            </a:r>
            <a:r>
              <a:rPr lang="en-US" dirty="0" smtClean="0"/>
              <a:t>) </a:t>
            </a:r>
            <a:endParaRPr lang="tr-TR" dirty="0" smtClean="0"/>
          </a:p>
          <a:p>
            <a:pPr>
              <a:buNone/>
            </a:pPr>
            <a:r>
              <a:rPr lang="en-US" dirty="0" smtClean="0"/>
              <a:t>● </a:t>
            </a:r>
            <a:r>
              <a:rPr lang="tr-TR" dirty="0" smtClean="0"/>
              <a:t>İlaç tedavisi </a:t>
            </a:r>
            <a:r>
              <a:rPr lang="en-US" dirty="0" smtClean="0"/>
              <a:t>(methylphenidate, </a:t>
            </a:r>
            <a:r>
              <a:rPr lang="tr-TR" dirty="0" smtClean="0"/>
              <a:t>eğer </a:t>
            </a:r>
            <a:r>
              <a:rPr lang="tr-TR" dirty="0" err="1" smtClean="0"/>
              <a:t>titrasyon</a:t>
            </a:r>
            <a:r>
              <a:rPr lang="tr-TR" dirty="0" smtClean="0"/>
              <a:t> başarısızsa </a:t>
            </a:r>
            <a:r>
              <a:rPr lang="tr-TR" dirty="0" err="1" smtClean="0"/>
              <a:t>dekstroamfetaminle</a:t>
            </a:r>
            <a:r>
              <a:rPr lang="tr-TR" dirty="0" smtClean="0"/>
              <a:t> açık </a:t>
            </a:r>
            <a:r>
              <a:rPr lang="tr-TR" dirty="0" err="1" smtClean="0"/>
              <a:t>titrasyon</a:t>
            </a:r>
            <a:r>
              <a:rPr lang="en-US" dirty="0" smtClean="0"/>
              <a:t>, </a:t>
            </a:r>
            <a:r>
              <a:rPr lang="en-US" dirty="0" err="1" smtClean="0"/>
              <a:t>pemoline</a:t>
            </a:r>
            <a:r>
              <a:rPr lang="en-US" dirty="0" smtClean="0"/>
              <a:t>, </a:t>
            </a:r>
            <a:r>
              <a:rPr lang="en-US" dirty="0" err="1" smtClean="0"/>
              <a:t>imipramine</a:t>
            </a:r>
            <a:r>
              <a:rPr lang="en-US" dirty="0" smtClean="0"/>
              <a:t>) </a:t>
            </a:r>
            <a:endParaRPr lang="tr-TR" dirty="0" smtClean="0"/>
          </a:p>
          <a:p>
            <a:pPr>
              <a:buNone/>
            </a:pPr>
            <a:r>
              <a:rPr lang="en-US" dirty="0" smtClean="0"/>
              <a:t>● </a:t>
            </a:r>
            <a:r>
              <a:rPr lang="tr-TR" dirty="0" smtClean="0"/>
              <a:t>K</a:t>
            </a:r>
            <a:r>
              <a:rPr lang="en-US" dirty="0" err="1" smtClean="0"/>
              <a:t>ombine</a:t>
            </a:r>
            <a:r>
              <a:rPr lang="en-US" dirty="0" smtClean="0"/>
              <a:t> </a:t>
            </a:r>
            <a:r>
              <a:rPr lang="tr-TR" dirty="0" smtClean="0"/>
              <a:t>tedavi</a:t>
            </a:r>
            <a:r>
              <a:rPr lang="en-US" dirty="0" smtClean="0"/>
              <a:t> </a:t>
            </a:r>
            <a:endParaRPr lang="tr-TR" dirty="0" smtClean="0"/>
          </a:p>
          <a:p>
            <a:pPr>
              <a:buNone/>
            </a:pPr>
            <a:r>
              <a:rPr lang="en-US" dirty="0" smtClean="0"/>
              <a:t>● </a:t>
            </a:r>
            <a:r>
              <a:rPr lang="tr-TR" dirty="0" smtClean="0"/>
              <a:t>Toplum temelli tedavi</a:t>
            </a:r>
          </a:p>
          <a:p>
            <a:pPr>
              <a:buNone/>
            </a:pPr>
            <a:r>
              <a:rPr lang="tr-TR" dirty="0" smtClean="0"/>
              <a:t>K</a:t>
            </a:r>
            <a:r>
              <a:rPr lang="en-US" dirty="0" err="1" smtClean="0"/>
              <a:t>ombine</a:t>
            </a:r>
            <a:r>
              <a:rPr lang="en-US" dirty="0" smtClean="0"/>
              <a:t> </a:t>
            </a:r>
            <a:r>
              <a:rPr lang="tr-TR" dirty="0" smtClean="0"/>
              <a:t>tedavi</a:t>
            </a:r>
          </a:p>
          <a:p>
            <a:pPr>
              <a:buNone/>
            </a:pPr>
            <a:r>
              <a:rPr lang="en-US" dirty="0" smtClean="0"/>
              <a:t>(</a:t>
            </a:r>
            <a:r>
              <a:rPr lang="tr-TR" dirty="0" smtClean="0"/>
              <a:t>İLAÇ+</a:t>
            </a:r>
            <a:r>
              <a:rPr lang="en-US" dirty="0" smtClean="0"/>
              <a:t> </a:t>
            </a:r>
            <a:r>
              <a:rPr lang="tr-TR" dirty="0" smtClean="0"/>
              <a:t>Davranışsal tedavi</a:t>
            </a:r>
            <a:r>
              <a:rPr lang="en-US" dirty="0" smtClean="0"/>
              <a:t>) </a:t>
            </a:r>
            <a:r>
              <a:rPr lang="tr-TR" dirty="0" smtClean="0"/>
              <a:t>en etkili strateji olarak bulundu.</a:t>
            </a:r>
          </a:p>
          <a:p>
            <a:endParaRPr lang="tr-TR" dirty="0"/>
          </a:p>
        </p:txBody>
      </p:sp>
      <p:pic>
        <p:nvPicPr>
          <p:cNvPr id="4098" name="Picture 2" descr="C:\Users\casper\Desktop\6a497362655fdd07f7ba2eed9377016e.gif"/>
          <p:cNvPicPr>
            <a:picLocks noGrp="1" noChangeAspect="1" noChangeArrowheads="1"/>
          </p:cNvPicPr>
          <p:nvPr>
            <p:ph sz="half" idx="1"/>
          </p:nvPr>
        </p:nvPicPr>
        <p:blipFill>
          <a:blip r:embed="rId2"/>
          <a:srcRect/>
          <a:stretch>
            <a:fillRect/>
          </a:stretch>
        </p:blipFill>
        <p:spPr bwMode="auto">
          <a:xfrm>
            <a:off x="-1" y="1928802"/>
            <a:ext cx="4746047" cy="4143404"/>
          </a:xfrm>
          <a:prstGeom prst="rect">
            <a:avLst/>
          </a:prstGeom>
          <a:noFill/>
        </p:spPr>
      </p:pic>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down)">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down)">
                                      <p:cBhvr>
                                        <p:cTn id="15" dur="500"/>
                                        <p:tgtEl>
                                          <p:spTgt spid="4">
                                            <p:txEl>
                                              <p:pRg st="1" end="1"/>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wipe(down)">
                                      <p:cBhvr>
                                        <p:cTn id="18" dur="500"/>
                                        <p:tgtEl>
                                          <p:spTgt spid="4">
                                            <p:txEl>
                                              <p:pRg st="2" end="2"/>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wipe(down)">
                                      <p:cBhvr>
                                        <p:cTn id="21" dur="500"/>
                                        <p:tgtEl>
                                          <p:spTgt spid="4">
                                            <p:txEl>
                                              <p:pRg st="3" end="3"/>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wipe(down)">
                                      <p:cBhvr>
                                        <p:cTn id="24" dur="500"/>
                                        <p:tgtEl>
                                          <p:spTgt spid="4">
                                            <p:txEl>
                                              <p:pRg st="4" end="4"/>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wipe(down)">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1143000"/>
          </a:xfrm>
        </p:spPr>
        <p:txBody>
          <a:bodyPr>
            <a:normAutofit fontScale="90000"/>
          </a:bodyPr>
          <a:lstStyle/>
          <a:p>
            <a:r>
              <a:rPr lang="tr-TR" b="1" dirty="0" smtClean="0"/>
              <a:t>MTA-2. ve 3. yıl (10-13 yaş)</a:t>
            </a:r>
            <a:r>
              <a:rPr lang="tr-TR" dirty="0" smtClean="0"/>
              <a:t/>
            </a:r>
            <a:br>
              <a:rPr lang="tr-TR" dirty="0" smtClean="0"/>
            </a:br>
            <a:r>
              <a:rPr lang="tr-TR" sz="2700" b="1" dirty="0" err="1" smtClean="0"/>
              <a:t>Randomize</a:t>
            </a:r>
            <a:r>
              <a:rPr lang="tr-TR" sz="2700" b="1" dirty="0" smtClean="0"/>
              <a:t> klinik çalışma </a:t>
            </a:r>
            <a:r>
              <a:rPr lang="tr-TR" sz="2700" b="1" dirty="0" smtClean="0"/>
              <a:t> </a:t>
            </a:r>
            <a:r>
              <a:rPr lang="tr-TR" sz="3100" b="1" dirty="0" smtClean="0">
                <a:sym typeface="Wingdings"/>
              </a:rPr>
              <a:t></a:t>
            </a:r>
            <a:r>
              <a:rPr lang="tr-TR" sz="2700" dirty="0" smtClean="0"/>
              <a:t>  </a:t>
            </a:r>
            <a:r>
              <a:rPr lang="tr-TR" sz="2700" b="1" dirty="0" smtClean="0"/>
              <a:t>Gözlemsel uzun süreli izlem çalışması</a:t>
            </a:r>
            <a:endParaRPr lang="tr-TR" sz="2700" b="1" dirty="0"/>
          </a:p>
        </p:txBody>
      </p:sp>
      <p:sp>
        <p:nvSpPr>
          <p:cNvPr id="3" name="2 İçerik Yer Tutucusu"/>
          <p:cNvSpPr>
            <a:spLocks noGrp="1"/>
          </p:cNvSpPr>
          <p:nvPr>
            <p:ph idx="1"/>
          </p:nvPr>
        </p:nvSpPr>
        <p:spPr/>
        <p:txBody>
          <a:bodyPr/>
          <a:lstStyle/>
          <a:p>
            <a:r>
              <a:rPr lang="tr-TR" dirty="0" smtClean="0"/>
              <a:t>2. yıldaki izlemde, başlangıçtaki </a:t>
            </a:r>
            <a:r>
              <a:rPr lang="tr-TR" dirty="0" err="1" smtClean="0"/>
              <a:t>Komb</a:t>
            </a:r>
            <a:r>
              <a:rPr lang="tr-TR" dirty="0" smtClean="0"/>
              <a:t>. ve ilaç tedavisi avantajının yarısının kaybolduğu semptomlar üzerindeki etkinin azalarak sürdüğü saptandı </a:t>
            </a:r>
            <a:r>
              <a:rPr lang="tr-TR" sz="2400" dirty="0" smtClean="0"/>
              <a:t>(2004, MTA). </a:t>
            </a:r>
          </a:p>
          <a:p>
            <a:r>
              <a:rPr lang="tr-TR" dirty="0" smtClean="0"/>
              <a:t>3. yılda; 4 grupta da başlangıca göre düzelme var fakat DEHB/KGB semptomları ve işlevsellik açısından tedavi grupları arasında fark yoktu </a:t>
            </a:r>
            <a:r>
              <a:rPr lang="tr-TR" sz="2400" dirty="0" smtClean="0"/>
              <a:t>(</a:t>
            </a:r>
            <a:r>
              <a:rPr lang="tr-TR" sz="2400" dirty="0" err="1" smtClean="0"/>
              <a:t>Jensen</a:t>
            </a:r>
            <a:r>
              <a:rPr lang="tr-TR" sz="2400" dirty="0" smtClean="0"/>
              <a:t> ve ark. 2007)</a:t>
            </a:r>
            <a:r>
              <a:rPr lang="tr-TR" dirty="0" smtClean="0"/>
              <a:t>.</a:t>
            </a:r>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4" name="Picture 2"/>
          <p:cNvPicPr>
            <a:picLocks noGrp="1" noChangeAspect="1" noChangeArrowheads="1"/>
          </p:cNvPicPr>
          <p:nvPr>
            <p:ph idx="1"/>
          </p:nvPr>
        </p:nvPicPr>
        <p:blipFill>
          <a:blip r:embed="rId2"/>
          <a:srcRect/>
          <a:stretch>
            <a:fillRect/>
          </a:stretch>
        </p:blipFill>
        <p:spPr bwMode="auto">
          <a:xfrm>
            <a:off x="857224" y="1500174"/>
            <a:ext cx="7485538" cy="4396595"/>
          </a:xfrm>
          <a:prstGeom prst="rect">
            <a:avLst/>
          </a:prstGeom>
          <a:noFill/>
          <a:ln w="9525">
            <a:noFill/>
            <a:miter lim="800000"/>
            <a:headEnd/>
            <a:tailEnd/>
          </a:ln>
          <a:effectLst/>
        </p:spPr>
      </p:pic>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800" b="1" dirty="0" smtClean="0"/>
              <a:t>MTA 36. AY SONUÇLARININ DEĞERLENDİRİLMESİ</a:t>
            </a:r>
            <a:r>
              <a:rPr lang="en-US" sz="2800" b="1" dirty="0" smtClean="0"/>
              <a:t/>
            </a:r>
            <a:br>
              <a:rPr lang="en-US" sz="2800" b="1" dirty="0" smtClean="0"/>
            </a:br>
            <a:r>
              <a:rPr lang="tr-TR" sz="2400" dirty="0" smtClean="0"/>
              <a:t>(</a:t>
            </a:r>
            <a:r>
              <a:rPr lang="tr-TR" sz="2400" dirty="0" err="1" smtClean="0"/>
              <a:t>Swanson</a:t>
            </a:r>
            <a:r>
              <a:rPr lang="tr-TR" sz="2400" dirty="0" smtClean="0"/>
              <a:t> ve ark. 2007)</a:t>
            </a:r>
            <a:endParaRPr lang="tr-TR" sz="2400" dirty="0"/>
          </a:p>
        </p:txBody>
      </p:sp>
      <p:pic>
        <p:nvPicPr>
          <p:cNvPr id="6146" name="Picture 2" descr="C:\Users\casper\Desktop\gr2_lrg.gif"/>
          <p:cNvPicPr>
            <a:picLocks noGrp="1" noChangeAspect="1" noChangeArrowheads="1"/>
          </p:cNvPicPr>
          <p:nvPr>
            <p:ph idx="1"/>
          </p:nvPr>
        </p:nvPicPr>
        <p:blipFill>
          <a:blip r:embed="rId2"/>
          <a:srcRect/>
          <a:stretch>
            <a:fillRect/>
          </a:stretch>
        </p:blipFill>
        <p:spPr bwMode="auto">
          <a:xfrm>
            <a:off x="500034" y="1600200"/>
            <a:ext cx="5286412" cy="4525963"/>
          </a:xfrm>
          <a:prstGeom prst="rect">
            <a:avLst/>
          </a:prstGeom>
          <a:noFill/>
        </p:spPr>
      </p:pic>
      <p:sp>
        <p:nvSpPr>
          <p:cNvPr id="5" name="4 Metin kutusu"/>
          <p:cNvSpPr txBox="1"/>
          <p:nvPr/>
        </p:nvSpPr>
        <p:spPr>
          <a:xfrm>
            <a:off x="6357950" y="2214554"/>
            <a:ext cx="1999265" cy="1384995"/>
          </a:xfrm>
          <a:prstGeom prst="rect">
            <a:avLst/>
          </a:prstGeom>
          <a:noFill/>
        </p:spPr>
        <p:txBody>
          <a:bodyPr wrap="none" rtlCol="0">
            <a:spAutoFit/>
          </a:bodyPr>
          <a:lstStyle/>
          <a:p>
            <a:r>
              <a:rPr lang="tr-TR" sz="2800" b="1" dirty="0" err="1" smtClean="0"/>
              <a:t>Class</a:t>
            </a:r>
            <a:r>
              <a:rPr lang="tr-TR" sz="2800" b="1" dirty="0" smtClean="0"/>
              <a:t> 1: %34</a:t>
            </a:r>
          </a:p>
          <a:p>
            <a:r>
              <a:rPr lang="tr-TR" sz="2800" b="1" dirty="0" err="1" smtClean="0"/>
              <a:t>Class</a:t>
            </a:r>
            <a:r>
              <a:rPr lang="tr-TR" sz="2800" b="1" dirty="0" smtClean="0"/>
              <a:t> 2: %52</a:t>
            </a:r>
          </a:p>
          <a:p>
            <a:r>
              <a:rPr lang="tr-TR" sz="2800" b="1" dirty="0" err="1" smtClean="0"/>
              <a:t>Class</a:t>
            </a:r>
            <a:r>
              <a:rPr lang="tr-TR" sz="2800" b="1" dirty="0" smtClean="0"/>
              <a:t> 3: %14</a:t>
            </a:r>
            <a:endParaRPr lang="tr-TR" sz="2800" b="1" dirty="0"/>
          </a:p>
        </p:txBody>
      </p:sp>
      <p:sp>
        <p:nvSpPr>
          <p:cNvPr id="6" name="5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wipe(down)">
                                      <p:cBhvr>
                                        <p:cTn id="12" dur="500"/>
                                        <p:tgtEl>
                                          <p:spTgt spid="614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wipe(down)">
                                      <p:cBhvr>
                                        <p:cTn id="20" dur="500"/>
                                        <p:tgtEl>
                                          <p:spTgt spid="5">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wipe(down)">
                                      <p:cBhvr>
                                        <p:cTn id="2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Tanı </a:t>
            </a:r>
            <a:r>
              <a:rPr lang="tr-TR" b="1" dirty="0" smtClean="0"/>
              <a:t>Koyma </a:t>
            </a:r>
            <a:r>
              <a:rPr lang="tr-TR" b="1" dirty="0" smtClean="0"/>
              <a:t>S</a:t>
            </a:r>
            <a:r>
              <a:rPr lang="tr-TR" b="1" dirty="0" smtClean="0"/>
              <a:t>üreci</a:t>
            </a:r>
            <a:endParaRPr lang="tr-TR" b="1" dirty="0"/>
          </a:p>
        </p:txBody>
      </p:sp>
      <p:graphicFrame>
        <p:nvGraphicFramePr>
          <p:cNvPr id="13" name="12 İçerik Yer Tutucusu"/>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graphicEl>
                                              <a:dgm id="{690A094E-2F86-41DC-9BC6-4B28D825F307}"/>
                                            </p:graphicEl>
                                          </p:spTgt>
                                        </p:tgtEl>
                                        <p:attrNameLst>
                                          <p:attrName>style.visibility</p:attrName>
                                        </p:attrNameLst>
                                      </p:cBhvr>
                                      <p:to>
                                        <p:strVal val="visible"/>
                                      </p:to>
                                    </p:set>
                                    <p:animEffect transition="in" filter="wipe(down)">
                                      <p:cBhvr>
                                        <p:cTn id="12" dur="500"/>
                                        <p:tgtEl>
                                          <p:spTgt spid="13">
                                            <p:graphicEl>
                                              <a:dgm id="{690A094E-2F86-41DC-9BC6-4B28D825F307}"/>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graphicEl>
                                              <a:dgm id="{7EECE758-5065-4389-819E-10468A160179}"/>
                                            </p:graphicEl>
                                          </p:spTgt>
                                        </p:tgtEl>
                                        <p:attrNameLst>
                                          <p:attrName>style.visibility</p:attrName>
                                        </p:attrNameLst>
                                      </p:cBhvr>
                                      <p:to>
                                        <p:strVal val="visible"/>
                                      </p:to>
                                    </p:set>
                                    <p:animEffect transition="in" filter="wipe(down)">
                                      <p:cBhvr>
                                        <p:cTn id="17" dur="500"/>
                                        <p:tgtEl>
                                          <p:spTgt spid="13">
                                            <p:graphicEl>
                                              <a:dgm id="{7EECE758-5065-4389-819E-10468A160179}"/>
                                            </p:graphic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3">
                                            <p:graphicEl>
                                              <a:dgm id="{575916D2-D8FB-42DC-9198-25A63461F105}"/>
                                            </p:graphicEl>
                                          </p:spTgt>
                                        </p:tgtEl>
                                        <p:attrNameLst>
                                          <p:attrName>style.visibility</p:attrName>
                                        </p:attrNameLst>
                                      </p:cBhvr>
                                      <p:to>
                                        <p:strVal val="visible"/>
                                      </p:to>
                                    </p:set>
                                    <p:animEffect transition="in" filter="wipe(down)">
                                      <p:cBhvr>
                                        <p:cTn id="20" dur="500"/>
                                        <p:tgtEl>
                                          <p:spTgt spid="13">
                                            <p:graphicEl>
                                              <a:dgm id="{575916D2-D8FB-42DC-9198-25A63461F105}"/>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3">
                                            <p:graphicEl>
                                              <a:dgm id="{76C5CF9E-D65C-4CBC-BFBA-FFB141AE2D29}"/>
                                            </p:graphicEl>
                                          </p:spTgt>
                                        </p:tgtEl>
                                        <p:attrNameLst>
                                          <p:attrName>style.visibility</p:attrName>
                                        </p:attrNameLst>
                                      </p:cBhvr>
                                      <p:to>
                                        <p:strVal val="visible"/>
                                      </p:to>
                                    </p:set>
                                    <p:animEffect transition="in" filter="wipe(down)">
                                      <p:cBhvr>
                                        <p:cTn id="25" dur="500"/>
                                        <p:tgtEl>
                                          <p:spTgt spid="13">
                                            <p:graphicEl>
                                              <a:dgm id="{76C5CF9E-D65C-4CBC-BFBA-FFB141AE2D29}"/>
                                            </p:graphic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3">
                                            <p:graphicEl>
                                              <a:dgm id="{56EA44AB-69EF-4F9D-AF9A-21D6EF51FA9E}"/>
                                            </p:graphicEl>
                                          </p:spTgt>
                                        </p:tgtEl>
                                        <p:attrNameLst>
                                          <p:attrName>style.visibility</p:attrName>
                                        </p:attrNameLst>
                                      </p:cBhvr>
                                      <p:to>
                                        <p:strVal val="visible"/>
                                      </p:to>
                                    </p:set>
                                    <p:animEffect transition="in" filter="wipe(down)">
                                      <p:cBhvr>
                                        <p:cTn id="28" dur="500"/>
                                        <p:tgtEl>
                                          <p:spTgt spid="13">
                                            <p:graphicEl>
                                              <a:dgm id="{56EA44AB-69EF-4F9D-AF9A-21D6EF51FA9E}"/>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3">
                                            <p:graphicEl>
                                              <a:dgm id="{797B571F-63F3-4100-8140-5B2726B70841}"/>
                                            </p:graphicEl>
                                          </p:spTgt>
                                        </p:tgtEl>
                                        <p:attrNameLst>
                                          <p:attrName>style.visibility</p:attrName>
                                        </p:attrNameLst>
                                      </p:cBhvr>
                                      <p:to>
                                        <p:strVal val="visible"/>
                                      </p:to>
                                    </p:set>
                                    <p:animEffect transition="in" filter="wipe(down)">
                                      <p:cBhvr>
                                        <p:cTn id="33" dur="500"/>
                                        <p:tgtEl>
                                          <p:spTgt spid="13">
                                            <p:graphicEl>
                                              <a:dgm id="{797B571F-63F3-4100-8140-5B2726B70841}"/>
                                            </p:graphicEl>
                                          </p:spTgt>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3">
                                            <p:graphicEl>
                                              <a:dgm id="{58337ABA-1EA8-4867-A49E-A1DD8CFFC2EB}"/>
                                            </p:graphicEl>
                                          </p:spTgt>
                                        </p:tgtEl>
                                        <p:attrNameLst>
                                          <p:attrName>style.visibility</p:attrName>
                                        </p:attrNameLst>
                                      </p:cBhvr>
                                      <p:to>
                                        <p:strVal val="visible"/>
                                      </p:to>
                                    </p:set>
                                    <p:animEffect transition="in" filter="wipe(down)">
                                      <p:cBhvr>
                                        <p:cTn id="36" dur="500"/>
                                        <p:tgtEl>
                                          <p:spTgt spid="13">
                                            <p:graphicEl>
                                              <a:dgm id="{58337ABA-1EA8-4867-A49E-A1DD8CFFC2EB}"/>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3">
                                            <p:graphicEl>
                                              <a:dgm id="{3147835A-8D07-4464-B82F-4A7B3CAF0EC9}"/>
                                            </p:graphicEl>
                                          </p:spTgt>
                                        </p:tgtEl>
                                        <p:attrNameLst>
                                          <p:attrName>style.visibility</p:attrName>
                                        </p:attrNameLst>
                                      </p:cBhvr>
                                      <p:to>
                                        <p:strVal val="visible"/>
                                      </p:to>
                                    </p:set>
                                    <p:animEffect transition="in" filter="wipe(down)">
                                      <p:cBhvr>
                                        <p:cTn id="41" dur="500"/>
                                        <p:tgtEl>
                                          <p:spTgt spid="13">
                                            <p:graphicEl>
                                              <a:dgm id="{3147835A-8D07-4464-B82F-4A7B3CAF0EC9}"/>
                                            </p:graphicEl>
                                          </p:spTgt>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3">
                                            <p:graphicEl>
                                              <a:dgm id="{82DD15F4-2834-4DBC-B8C2-78D7EAEED305}"/>
                                            </p:graphicEl>
                                          </p:spTgt>
                                        </p:tgtEl>
                                        <p:attrNameLst>
                                          <p:attrName>style.visibility</p:attrName>
                                        </p:attrNameLst>
                                      </p:cBhvr>
                                      <p:to>
                                        <p:strVal val="visible"/>
                                      </p:to>
                                    </p:set>
                                    <p:animEffect transition="in" filter="wipe(down)">
                                      <p:cBhvr>
                                        <p:cTn id="44" dur="500"/>
                                        <p:tgtEl>
                                          <p:spTgt spid="13">
                                            <p:graphicEl>
                                              <a:dgm id="{82DD15F4-2834-4DBC-B8C2-78D7EAEED30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3" grpId="0">
        <p:bldSub>
          <a:bldDgm bld="one"/>
        </p:bldSub>
      </p:bldGraphic>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1296974"/>
          </a:xfrm>
        </p:spPr>
        <p:txBody>
          <a:bodyPr>
            <a:normAutofit fontScale="90000"/>
          </a:bodyPr>
          <a:lstStyle/>
          <a:p>
            <a:r>
              <a:rPr lang="tr-TR" sz="4000" b="1" dirty="0" smtClean="0"/>
              <a:t>MTA-8 yıllık akademik ve sosyal işlevselliğin değerlendirilmesi: </a:t>
            </a:r>
            <a:r>
              <a:rPr lang="tr-TR" sz="3100" dirty="0" smtClean="0"/>
              <a:t>0.-14.-24.-36.-72.-96. ay</a:t>
            </a:r>
            <a:endParaRPr lang="tr-TR" sz="3100" dirty="0"/>
          </a:p>
        </p:txBody>
      </p:sp>
      <p:pic>
        <p:nvPicPr>
          <p:cNvPr id="3074" name="Picture 2"/>
          <p:cNvPicPr>
            <a:picLocks noGrp="1" noChangeAspect="1" noChangeArrowheads="1"/>
          </p:cNvPicPr>
          <p:nvPr>
            <p:ph sz="half" idx="1"/>
          </p:nvPr>
        </p:nvPicPr>
        <p:blipFill>
          <a:blip r:embed="rId2"/>
          <a:srcRect/>
          <a:stretch>
            <a:fillRect/>
          </a:stretch>
        </p:blipFill>
        <p:spPr bwMode="auto">
          <a:xfrm>
            <a:off x="0" y="1640518"/>
            <a:ext cx="4495800" cy="4561228"/>
          </a:xfrm>
          <a:prstGeom prst="rect">
            <a:avLst/>
          </a:prstGeom>
          <a:noFill/>
          <a:ln w="9525">
            <a:noFill/>
            <a:miter lim="800000"/>
            <a:headEnd/>
            <a:tailEnd/>
          </a:ln>
          <a:effectLst/>
        </p:spPr>
      </p:pic>
      <p:pic>
        <p:nvPicPr>
          <p:cNvPr id="3076" name="Picture 4"/>
          <p:cNvPicPr>
            <a:picLocks noGrp="1" noChangeAspect="1" noChangeArrowheads="1"/>
          </p:cNvPicPr>
          <p:nvPr>
            <p:ph sz="half" idx="2"/>
          </p:nvPr>
        </p:nvPicPr>
        <p:blipFill>
          <a:blip r:embed="rId3"/>
          <a:srcRect/>
          <a:stretch>
            <a:fillRect/>
          </a:stretch>
        </p:blipFill>
        <p:spPr bwMode="auto">
          <a:xfrm>
            <a:off x="4648200" y="1640047"/>
            <a:ext cx="4495800" cy="4562193"/>
          </a:xfrm>
          <a:prstGeom prst="rect">
            <a:avLst/>
          </a:prstGeom>
          <a:noFill/>
          <a:ln w="9525">
            <a:noFill/>
            <a:miter lim="800000"/>
            <a:headEnd/>
            <a:tailEnd/>
          </a:ln>
          <a:effectLst/>
        </p:spPr>
      </p:pic>
      <p:sp>
        <p:nvSpPr>
          <p:cNvPr id="10" name="9 Serbest Form"/>
          <p:cNvSpPr/>
          <p:nvPr/>
        </p:nvSpPr>
        <p:spPr>
          <a:xfrm>
            <a:off x="609600" y="3185160"/>
            <a:ext cx="386080" cy="185420"/>
          </a:xfrm>
          <a:custGeom>
            <a:avLst/>
            <a:gdLst>
              <a:gd name="connsiteX0" fmla="*/ 243840 w 386080"/>
              <a:gd name="connsiteY0" fmla="*/ 0 h 185420"/>
              <a:gd name="connsiteX1" fmla="*/ 15240 w 386080"/>
              <a:gd name="connsiteY1" fmla="*/ 106680 h 185420"/>
              <a:gd name="connsiteX2" fmla="*/ 335280 w 386080"/>
              <a:gd name="connsiteY2" fmla="*/ 167640 h 185420"/>
              <a:gd name="connsiteX3" fmla="*/ 320040 w 386080"/>
              <a:gd name="connsiteY3" fmla="*/ 182880 h 185420"/>
              <a:gd name="connsiteX4" fmla="*/ 274320 w 386080"/>
              <a:gd name="connsiteY4" fmla="*/ 182880 h 185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080" h="185420">
                <a:moveTo>
                  <a:pt x="243840" y="0"/>
                </a:moveTo>
                <a:cubicBezTo>
                  <a:pt x="121920" y="39370"/>
                  <a:pt x="0" y="78740"/>
                  <a:pt x="15240" y="106680"/>
                </a:cubicBezTo>
                <a:cubicBezTo>
                  <a:pt x="30480" y="134620"/>
                  <a:pt x="284480" y="154940"/>
                  <a:pt x="335280" y="167640"/>
                </a:cubicBezTo>
                <a:cubicBezTo>
                  <a:pt x="386080" y="180340"/>
                  <a:pt x="330200" y="180340"/>
                  <a:pt x="320040" y="182880"/>
                </a:cubicBezTo>
                <a:cubicBezTo>
                  <a:pt x="309880" y="185420"/>
                  <a:pt x="274320" y="182880"/>
                  <a:pt x="274320" y="18288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2" name="11 Serbest Form"/>
          <p:cNvSpPr/>
          <p:nvPr/>
        </p:nvSpPr>
        <p:spPr>
          <a:xfrm>
            <a:off x="4742180" y="3429000"/>
            <a:ext cx="439420" cy="320040"/>
          </a:xfrm>
          <a:custGeom>
            <a:avLst/>
            <a:gdLst>
              <a:gd name="connsiteX0" fmla="*/ 271780 w 439420"/>
              <a:gd name="connsiteY0" fmla="*/ 0 h 320040"/>
              <a:gd name="connsiteX1" fmla="*/ 27940 w 439420"/>
              <a:gd name="connsiteY1" fmla="*/ 198120 h 320040"/>
              <a:gd name="connsiteX2" fmla="*/ 439420 w 439420"/>
              <a:gd name="connsiteY2" fmla="*/ 320040 h 320040"/>
            </a:gdLst>
            <a:ahLst/>
            <a:cxnLst>
              <a:cxn ang="0">
                <a:pos x="connsiteX0" y="connsiteY0"/>
              </a:cxn>
              <a:cxn ang="0">
                <a:pos x="connsiteX1" y="connsiteY1"/>
              </a:cxn>
              <a:cxn ang="0">
                <a:pos x="connsiteX2" y="connsiteY2"/>
              </a:cxn>
            </a:cxnLst>
            <a:rect l="l" t="t" r="r" b="b"/>
            <a:pathLst>
              <a:path w="439420" h="320040">
                <a:moveTo>
                  <a:pt x="271780" y="0"/>
                </a:moveTo>
                <a:cubicBezTo>
                  <a:pt x="135890" y="72390"/>
                  <a:pt x="0" y="144780"/>
                  <a:pt x="27940" y="198120"/>
                </a:cubicBezTo>
                <a:cubicBezTo>
                  <a:pt x="55880" y="251460"/>
                  <a:pt x="439420" y="320040"/>
                  <a:pt x="439420" y="32004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3" name="12 Metin kutusu"/>
          <p:cNvSpPr txBox="1"/>
          <p:nvPr/>
        </p:nvSpPr>
        <p:spPr>
          <a:xfrm>
            <a:off x="7215206" y="6286520"/>
            <a:ext cx="184731" cy="369332"/>
          </a:xfrm>
          <a:prstGeom prst="rect">
            <a:avLst/>
          </a:prstGeom>
          <a:noFill/>
        </p:spPr>
        <p:txBody>
          <a:bodyPr wrap="none" rtlCol="0">
            <a:spAutoFit/>
          </a:bodyPr>
          <a:lstStyle/>
          <a:p>
            <a:endParaRPr lang="tr-TR" dirty="0"/>
          </a:p>
        </p:txBody>
      </p:sp>
      <p:sp>
        <p:nvSpPr>
          <p:cNvPr id="14" name="13 Dikdörtgen"/>
          <p:cNvSpPr/>
          <p:nvPr/>
        </p:nvSpPr>
        <p:spPr>
          <a:xfrm>
            <a:off x="6215074" y="6143644"/>
            <a:ext cx="2571768" cy="569387"/>
          </a:xfrm>
          <a:prstGeom prst="rect">
            <a:avLst/>
          </a:prstGeom>
        </p:spPr>
        <p:txBody>
          <a:bodyPr wrap="square">
            <a:spAutoFit/>
          </a:bodyPr>
          <a:lstStyle/>
          <a:p>
            <a:r>
              <a:rPr lang="tr-TR" sz="2200" b="1" dirty="0" err="1" smtClean="0">
                <a:solidFill>
                  <a:prstClr val="black"/>
                </a:solidFill>
                <a:ea typeface="+mj-ea"/>
                <a:cs typeface="+mj-cs"/>
              </a:rPr>
              <a:t>DuPaul</a:t>
            </a:r>
            <a:r>
              <a:rPr lang="tr-TR" sz="2200" b="1" dirty="0" smtClean="0">
                <a:solidFill>
                  <a:prstClr val="black"/>
                </a:solidFill>
                <a:ea typeface="+mj-ea"/>
                <a:cs typeface="+mj-cs"/>
              </a:rPr>
              <a:t> ve ark. 2018</a:t>
            </a:r>
            <a:r>
              <a:rPr lang="tr-TR" sz="3100" b="1" dirty="0" smtClean="0">
                <a:solidFill>
                  <a:prstClr val="black"/>
                </a:solidFill>
                <a:ea typeface="+mj-ea"/>
                <a:cs typeface="+mj-cs"/>
              </a:rPr>
              <a:t> </a:t>
            </a:r>
            <a:endParaRPr lang="tr-TR" b="1" dirty="0"/>
          </a:p>
        </p:txBody>
      </p:sp>
      <p:sp>
        <p:nvSpPr>
          <p:cNvPr id="9" name="8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wipe(down)">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wipe(down)">
                                      <p:cBhvr>
                                        <p:cTn id="17" dur="500"/>
                                        <p:tgtEl>
                                          <p:spTgt spid="307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wipe(down)">
                                      <p:cBhvr>
                                        <p:cTn id="22"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smtClean="0"/>
              <a:t>DE  + </a:t>
            </a:r>
            <a:r>
              <a:rPr lang="tr-TR" sz="2800" b="1" dirty="0" smtClean="0">
                <a:solidFill>
                  <a:srgbClr val="FF0000"/>
                </a:solidFill>
              </a:rPr>
              <a:t>HI </a:t>
            </a:r>
            <a:r>
              <a:rPr lang="tr-TR" sz="2800" b="1" dirty="0" smtClean="0"/>
              <a:t>semptomlarının gelişimsel seyri </a:t>
            </a:r>
            <a:br>
              <a:rPr lang="tr-TR" sz="2800" b="1" dirty="0" smtClean="0"/>
            </a:br>
            <a:r>
              <a:rPr lang="tr-TR" sz="2800" b="1" dirty="0" smtClean="0"/>
              <a:t>Okuma başarısı</a:t>
            </a:r>
            <a:endParaRPr lang="tr-TR" sz="2800" b="1" dirty="0">
              <a:solidFill>
                <a:srgbClr val="FF0000"/>
              </a:solidFill>
            </a:endParaRPr>
          </a:p>
        </p:txBody>
      </p:sp>
      <p:pic>
        <p:nvPicPr>
          <p:cNvPr id="1028" name="Picture 4"/>
          <p:cNvPicPr>
            <a:picLocks noGrp="1" noChangeAspect="1" noChangeArrowheads="1"/>
          </p:cNvPicPr>
          <p:nvPr>
            <p:ph sz="half" idx="1"/>
          </p:nvPr>
        </p:nvPicPr>
        <p:blipFill>
          <a:blip r:embed="rId2"/>
          <a:srcRect/>
          <a:stretch>
            <a:fillRect/>
          </a:stretch>
        </p:blipFill>
        <p:spPr bwMode="auto">
          <a:xfrm>
            <a:off x="214282" y="1428736"/>
            <a:ext cx="4588307" cy="4317839"/>
          </a:xfrm>
          <a:prstGeom prst="rect">
            <a:avLst/>
          </a:prstGeom>
          <a:noFill/>
          <a:ln w="9525">
            <a:noFill/>
            <a:miter lim="800000"/>
            <a:headEnd/>
            <a:tailEnd/>
          </a:ln>
          <a:effectLst/>
        </p:spPr>
      </p:pic>
      <p:sp>
        <p:nvSpPr>
          <p:cNvPr id="8" name="7 İçerik Yer Tutucusu"/>
          <p:cNvSpPr>
            <a:spLocks noGrp="1"/>
          </p:cNvSpPr>
          <p:nvPr>
            <p:ph sz="half" idx="2"/>
          </p:nvPr>
        </p:nvSpPr>
        <p:spPr/>
        <p:txBody>
          <a:bodyPr/>
          <a:lstStyle/>
          <a:p>
            <a:r>
              <a:rPr lang="tr-TR" dirty="0" smtClean="0"/>
              <a:t>Okumada en düşük işlevsellik sınıfındaki çocukların %95’i, matematikte en düşük iki sınıfta.</a:t>
            </a:r>
          </a:p>
          <a:p>
            <a:r>
              <a:rPr lang="tr-TR" dirty="0" smtClean="0"/>
              <a:t>Okumada en iyi olan grubun %88’i matematikte en iyi üç sınıfta yer almış.</a:t>
            </a:r>
            <a:endParaRPr lang="tr-TR" dirty="0"/>
          </a:p>
        </p:txBody>
      </p:sp>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wipe(down)">
                                      <p:cBhvr>
                                        <p:cTn id="12" dur="5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down)">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wipe(down)">
                                      <p:cBhvr>
                                        <p:cTn id="2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214290"/>
            <a:ext cx="8229600" cy="1143000"/>
          </a:xfrm>
        </p:spPr>
        <p:txBody>
          <a:bodyPr>
            <a:normAutofit fontScale="90000"/>
          </a:bodyPr>
          <a:lstStyle/>
          <a:p>
            <a:r>
              <a:rPr lang="tr-TR" sz="2700" dirty="0" smtClean="0"/>
              <a:t/>
            </a:r>
            <a:br>
              <a:rPr lang="tr-TR" sz="2700" dirty="0" smtClean="0"/>
            </a:br>
            <a:r>
              <a:rPr lang="tr-TR" sz="3200" b="1" dirty="0" smtClean="0"/>
              <a:t> DE  + </a:t>
            </a:r>
            <a:r>
              <a:rPr lang="tr-TR" sz="3200" b="1" dirty="0" smtClean="0">
                <a:solidFill>
                  <a:srgbClr val="FF0000"/>
                </a:solidFill>
              </a:rPr>
              <a:t>HI </a:t>
            </a:r>
            <a:r>
              <a:rPr lang="tr-TR" sz="3200" b="1" dirty="0" smtClean="0"/>
              <a:t>semptomlarının gelişimsel seyri </a:t>
            </a:r>
            <a:r>
              <a:rPr lang="tr-TR" sz="3100" b="1" dirty="0" smtClean="0"/>
              <a:t/>
            </a:r>
            <a:br>
              <a:rPr lang="tr-TR" sz="3100" b="1" dirty="0" smtClean="0"/>
            </a:br>
            <a:r>
              <a:rPr lang="tr-TR" sz="3100" b="1" dirty="0" smtClean="0"/>
              <a:t>Matematik başarısı</a:t>
            </a:r>
            <a:br>
              <a:rPr lang="tr-TR" sz="3100" b="1" dirty="0" smtClean="0"/>
            </a:br>
            <a:endParaRPr lang="tr-TR" sz="3100" b="1" dirty="0"/>
          </a:p>
        </p:txBody>
      </p:sp>
      <p:sp>
        <p:nvSpPr>
          <p:cNvPr id="4" name="3 İçerik Yer Tutucusu"/>
          <p:cNvSpPr>
            <a:spLocks noGrp="1"/>
          </p:cNvSpPr>
          <p:nvPr>
            <p:ph sz="half" idx="2"/>
          </p:nvPr>
        </p:nvSpPr>
        <p:spPr/>
        <p:txBody>
          <a:bodyPr/>
          <a:lstStyle/>
          <a:p>
            <a:r>
              <a:rPr lang="tr-TR" dirty="0" smtClean="0"/>
              <a:t>Matematikte en düşük işlevsellik sınıfındaki çocukların %92’si, en düşük iki okuma sınıfında.</a:t>
            </a:r>
          </a:p>
          <a:p>
            <a:r>
              <a:rPr lang="tr-TR" dirty="0" smtClean="0"/>
              <a:t>Matematikte en yüksek iki grupta yer alan çocukların %80’i okumada en iyi iki grubun içinde.</a:t>
            </a:r>
            <a:endParaRPr lang="tr-TR" dirty="0"/>
          </a:p>
        </p:txBody>
      </p:sp>
      <p:pic>
        <p:nvPicPr>
          <p:cNvPr id="5" name="Picture 3"/>
          <p:cNvPicPr>
            <a:picLocks noGrp="1" noChangeAspect="1" noChangeArrowheads="1"/>
          </p:cNvPicPr>
          <p:nvPr>
            <p:ph sz="half" idx="1"/>
          </p:nvPr>
        </p:nvPicPr>
        <p:blipFill>
          <a:blip r:embed="rId2"/>
          <a:srcRect/>
          <a:stretch>
            <a:fillRect/>
          </a:stretch>
        </p:blipFill>
        <p:spPr bwMode="auto">
          <a:xfrm>
            <a:off x="500034" y="1643049"/>
            <a:ext cx="4395790" cy="4321443"/>
          </a:xfrm>
          <a:prstGeom prst="rect">
            <a:avLst/>
          </a:prstGeom>
          <a:noFill/>
          <a:ln w="9525">
            <a:noFill/>
            <a:miter lim="800000"/>
            <a:headEnd/>
            <a:tailEnd/>
          </a:ln>
          <a:effectLst/>
        </p:spPr>
      </p:pic>
      <p:sp>
        <p:nvSpPr>
          <p:cNvPr id="6" name="5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dow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wipe(down)">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Sosyal Beceriler</a:t>
            </a:r>
            <a:endParaRPr lang="tr-TR" dirty="0"/>
          </a:p>
        </p:txBody>
      </p:sp>
      <p:sp>
        <p:nvSpPr>
          <p:cNvPr id="4" name="3 İçerik Yer Tutucusu"/>
          <p:cNvSpPr>
            <a:spLocks noGrp="1"/>
          </p:cNvSpPr>
          <p:nvPr>
            <p:ph sz="half" idx="2"/>
          </p:nvPr>
        </p:nvSpPr>
        <p:spPr>
          <a:xfrm>
            <a:off x="4572000" y="1428736"/>
            <a:ext cx="4357718" cy="4929222"/>
          </a:xfrm>
        </p:spPr>
        <p:txBody>
          <a:bodyPr>
            <a:noAutofit/>
          </a:bodyPr>
          <a:lstStyle/>
          <a:p>
            <a:r>
              <a:rPr lang="tr-TR" sz="2000" dirty="0" smtClean="0"/>
              <a:t>Okumada </a:t>
            </a:r>
            <a:r>
              <a:rPr lang="tr-TR" sz="2000" dirty="0" smtClean="0"/>
              <a:t>en düşük grubun %46’sı sosyal beceri yönünden de en düşük grupta değerlendirilmiş.</a:t>
            </a:r>
          </a:p>
          <a:p>
            <a:r>
              <a:rPr lang="tr-TR" sz="2000" dirty="0" smtClean="0"/>
              <a:t>Okuma yönünden en yüksek üç grup sosyal beceri yönünden de en iyi iki grubun içinde.</a:t>
            </a:r>
          </a:p>
          <a:p>
            <a:r>
              <a:rPr lang="tr-TR" sz="2000" dirty="0" smtClean="0"/>
              <a:t>Sosyal becerileri en düşük olan çocukların hepsi, matematikte en düşük iki grupta.</a:t>
            </a:r>
          </a:p>
          <a:p>
            <a:r>
              <a:rPr lang="tr-TR" sz="2000" dirty="0" smtClean="0"/>
              <a:t>Sosyal becerileri en iyi grupta olan çocukların %67’si matematikte en iyi üç grubun içinde.</a:t>
            </a:r>
            <a:endParaRPr lang="tr-TR" sz="2000" b="1" dirty="0" smtClean="0"/>
          </a:p>
          <a:p>
            <a:r>
              <a:rPr lang="tr-TR" sz="2000" b="1" dirty="0" smtClean="0">
                <a:solidFill>
                  <a:srgbClr val="C00000"/>
                </a:solidFill>
              </a:rPr>
              <a:t>G 2</a:t>
            </a:r>
            <a:r>
              <a:rPr lang="tr-TR" sz="2000" b="1" dirty="0" smtClean="0"/>
              <a:t>: </a:t>
            </a:r>
            <a:r>
              <a:rPr lang="tr-TR" sz="2000" dirty="0" err="1" smtClean="0"/>
              <a:t>Antisosyal</a:t>
            </a:r>
            <a:r>
              <a:rPr lang="tr-TR" sz="2000" dirty="0" smtClean="0"/>
              <a:t> ve Agresif davranış </a:t>
            </a:r>
            <a:r>
              <a:rPr lang="tr-TR" sz="2000" b="1" dirty="0" smtClean="0">
                <a:sym typeface="Wingdings"/>
              </a:rPr>
              <a:t></a:t>
            </a:r>
            <a:endParaRPr lang="tr-TR" sz="2000" b="1" dirty="0" smtClean="0"/>
          </a:p>
          <a:p>
            <a:pPr>
              <a:buNone/>
            </a:pPr>
            <a:r>
              <a:rPr lang="tr-TR" sz="2000" dirty="0" smtClean="0"/>
              <a:t>               IQ</a:t>
            </a:r>
            <a:r>
              <a:rPr lang="tr-TR" sz="2000" dirty="0" smtClean="0">
                <a:sym typeface="Wingdings"/>
              </a:rPr>
              <a:t> </a:t>
            </a:r>
            <a:r>
              <a:rPr lang="tr-TR" sz="2000" b="1" dirty="0" smtClean="0">
                <a:sym typeface="Wingdings"/>
              </a:rPr>
              <a:t></a:t>
            </a:r>
            <a:r>
              <a:rPr lang="tr-TR" sz="2000" dirty="0" smtClean="0">
                <a:sym typeface="Wingdings"/>
              </a:rPr>
              <a:t>, </a:t>
            </a:r>
            <a:r>
              <a:rPr lang="tr-TR" sz="2000" dirty="0" smtClean="0"/>
              <a:t>WIAT </a:t>
            </a:r>
            <a:r>
              <a:rPr lang="tr-TR" sz="2000" b="1" dirty="0" smtClean="0">
                <a:sym typeface="Wingdings"/>
              </a:rPr>
              <a:t></a:t>
            </a:r>
            <a:endParaRPr lang="tr-TR" sz="2000" b="1" dirty="0" smtClean="0"/>
          </a:p>
        </p:txBody>
      </p:sp>
      <p:pic>
        <p:nvPicPr>
          <p:cNvPr id="2050" name="Picture 2"/>
          <p:cNvPicPr>
            <a:picLocks noGrp="1" noChangeAspect="1" noChangeArrowheads="1"/>
          </p:cNvPicPr>
          <p:nvPr>
            <p:ph sz="half" idx="1"/>
          </p:nvPr>
        </p:nvPicPr>
        <p:blipFill>
          <a:blip r:embed="rId2"/>
          <a:srcRect/>
          <a:stretch>
            <a:fillRect/>
          </a:stretch>
        </p:blipFill>
        <p:spPr bwMode="auto">
          <a:xfrm>
            <a:off x="357158" y="1611978"/>
            <a:ext cx="4138642" cy="4240745"/>
          </a:xfrm>
          <a:prstGeom prst="rect">
            <a:avLst/>
          </a:prstGeom>
          <a:noFill/>
          <a:ln w="9525">
            <a:noFill/>
            <a:miter lim="800000"/>
            <a:headEnd/>
            <a:tailEnd/>
          </a:ln>
          <a:effectLst/>
        </p:spPr>
      </p:pic>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ipe(down)">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dow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wipe(down)">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down)">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wipe(down)">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wipe(down)">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wipe(down)">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Hangi çocuklarda bozulma riski fazla?</a:t>
            </a:r>
            <a:endParaRPr lang="tr-TR" b="1" dirty="0"/>
          </a:p>
        </p:txBody>
      </p:sp>
      <p:graphicFrame>
        <p:nvGraphicFramePr>
          <p:cNvPr id="6" name="5 Tablo"/>
          <p:cNvGraphicFramePr>
            <a:graphicFrameLocks noGrp="1"/>
          </p:cNvGraphicFramePr>
          <p:nvPr/>
        </p:nvGraphicFramePr>
        <p:xfrm>
          <a:off x="500034" y="1428736"/>
          <a:ext cx="2500330" cy="4929221"/>
        </p:xfrm>
        <a:graphic>
          <a:graphicData uri="http://schemas.openxmlformats.org/drawingml/2006/table">
            <a:tbl>
              <a:tblPr firstRow="1" bandRow="1">
                <a:tableStyleId>{5C22544A-7EE6-4342-B048-85BDC9FD1C3A}</a:tableStyleId>
              </a:tblPr>
              <a:tblGrid>
                <a:gridCol w="2500330"/>
              </a:tblGrid>
              <a:tr h="448111">
                <a:tc>
                  <a:txBody>
                    <a:bodyPr/>
                    <a:lstStyle/>
                    <a:p>
                      <a:r>
                        <a:rPr lang="tr-TR" dirty="0" smtClean="0"/>
                        <a:t>OKUMA</a:t>
                      </a:r>
                      <a:endParaRPr lang="tr-TR" dirty="0"/>
                    </a:p>
                  </a:txBody>
                  <a:tcPr/>
                </a:tc>
              </a:tr>
              <a:tr h="448111">
                <a:tc>
                  <a:txBody>
                    <a:bodyPr/>
                    <a:lstStyle/>
                    <a:p>
                      <a:r>
                        <a:rPr lang="tr-TR" dirty="0" smtClean="0"/>
                        <a:t>Beyaz</a:t>
                      </a:r>
                      <a:r>
                        <a:rPr lang="tr-TR" baseline="0" dirty="0" smtClean="0"/>
                        <a:t> ırkta olmama</a:t>
                      </a:r>
                      <a:endParaRPr lang="tr-TR" dirty="0"/>
                    </a:p>
                  </a:txBody>
                  <a:tcPr/>
                </a:tc>
              </a:tr>
              <a:tr h="448111">
                <a:tc>
                  <a:txBody>
                    <a:bodyPr/>
                    <a:lstStyle/>
                    <a:p>
                      <a:r>
                        <a:rPr lang="tr-TR" dirty="0" smtClean="0"/>
                        <a:t>Ortalama altı IQ</a:t>
                      </a:r>
                      <a:endParaRPr lang="tr-TR" dirty="0"/>
                    </a:p>
                  </a:txBody>
                  <a:tcPr/>
                </a:tc>
              </a:tr>
              <a:tr h="448111">
                <a:tc>
                  <a:txBody>
                    <a:bodyPr/>
                    <a:lstStyle/>
                    <a:p>
                      <a:r>
                        <a:rPr lang="tr-TR" dirty="0" smtClean="0"/>
                        <a:t>Ebeveyn eğitimi </a:t>
                      </a:r>
                      <a:r>
                        <a:rPr lang="tr-TR" dirty="0" smtClean="0">
                          <a:sym typeface="Wingdings"/>
                        </a:rPr>
                        <a:t></a:t>
                      </a:r>
                      <a:endParaRPr lang="tr-TR" dirty="0"/>
                    </a:p>
                  </a:txBody>
                  <a:tcPr/>
                </a:tc>
              </a:tr>
              <a:tr h="448111">
                <a:tc>
                  <a:txBody>
                    <a:bodyPr/>
                    <a:lstStyle/>
                    <a:p>
                      <a:r>
                        <a:rPr lang="tr-TR" dirty="0" smtClean="0"/>
                        <a:t>Düşük gelir</a:t>
                      </a:r>
                      <a:endParaRPr lang="tr-TR" dirty="0"/>
                    </a:p>
                  </a:txBody>
                  <a:tcPr/>
                </a:tc>
              </a:tr>
              <a:tr h="448111">
                <a:tc>
                  <a:txBody>
                    <a:bodyPr/>
                    <a:lstStyle/>
                    <a:p>
                      <a:r>
                        <a:rPr lang="tr-TR" dirty="0" smtClean="0"/>
                        <a:t>CD tanısı</a:t>
                      </a:r>
                      <a:endParaRPr lang="tr-TR" dirty="0"/>
                    </a:p>
                  </a:txBody>
                  <a:tcPr/>
                </a:tc>
              </a:tr>
              <a:tr h="448111">
                <a:tc>
                  <a:txBody>
                    <a:bodyPr/>
                    <a:lstStyle/>
                    <a:p>
                      <a:r>
                        <a:rPr lang="tr-TR" dirty="0" smtClean="0"/>
                        <a:t>Suça yönelik davranışlar</a:t>
                      </a:r>
                      <a:endParaRPr lang="tr-TR" dirty="0"/>
                    </a:p>
                  </a:txBody>
                  <a:tcPr/>
                </a:tc>
              </a:tr>
              <a:tr h="448111">
                <a:tc>
                  <a:txBody>
                    <a:bodyPr/>
                    <a:lstStyle/>
                    <a:p>
                      <a:r>
                        <a:rPr lang="tr-TR" b="1" dirty="0" smtClean="0"/>
                        <a:t>İlaç alınan gün az</a:t>
                      </a:r>
                      <a:endParaRPr lang="tr-TR" b="1" dirty="0"/>
                    </a:p>
                  </a:txBody>
                  <a:tcPr/>
                </a:tc>
              </a:tr>
              <a:tr h="448111">
                <a:tc>
                  <a:txBody>
                    <a:bodyPr/>
                    <a:lstStyle/>
                    <a:p>
                      <a:r>
                        <a:rPr lang="tr-TR" dirty="0" smtClean="0"/>
                        <a:t>Özel eğitim saati fazla</a:t>
                      </a:r>
                      <a:endParaRPr lang="tr-TR" dirty="0"/>
                    </a:p>
                  </a:txBody>
                  <a:tcPr/>
                </a:tc>
              </a:tr>
              <a:tr h="448111">
                <a:tc>
                  <a:txBody>
                    <a:bodyPr/>
                    <a:lstStyle/>
                    <a:p>
                      <a:endParaRPr lang="tr-TR" dirty="0"/>
                    </a:p>
                  </a:txBody>
                  <a:tcPr/>
                </a:tc>
              </a:tr>
              <a:tr h="448111">
                <a:tc>
                  <a:txBody>
                    <a:bodyPr/>
                    <a:lstStyle/>
                    <a:p>
                      <a:endParaRPr lang="tr-TR" dirty="0"/>
                    </a:p>
                  </a:txBody>
                  <a:tcPr/>
                </a:tc>
              </a:tr>
            </a:tbl>
          </a:graphicData>
        </a:graphic>
      </p:graphicFrame>
      <p:graphicFrame>
        <p:nvGraphicFramePr>
          <p:cNvPr id="7" name="6 Tablo"/>
          <p:cNvGraphicFramePr>
            <a:graphicFrameLocks noGrp="1"/>
          </p:cNvGraphicFramePr>
          <p:nvPr/>
        </p:nvGraphicFramePr>
        <p:xfrm>
          <a:off x="3000364" y="1428736"/>
          <a:ext cx="2857520" cy="4929221"/>
        </p:xfrm>
        <a:graphic>
          <a:graphicData uri="http://schemas.openxmlformats.org/drawingml/2006/table">
            <a:tbl>
              <a:tblPr firstRow="1" bandRow="1">
                <a:tableStyleId>{5C22544A-7EE6-4342-B048-85BDC9FD1C3A}</a:tableStyleId>
              </a:tblPr>
              <a:tblGrid>
                <a:gridCol w="2857520"/>
              </a:tblGrid>
              <a:tr h="448111">
                <a:tc>
                  <a:txBody>
                    <a:bodyPr/>
                    <a:lstStyle/>
                    <a:p>
                      <a:r>
                        <a:rPr lang="tr-TR" dirty="0" smtClean="0"/>
                        <a:t>MATEMATİK</a:t>
                      </a:r>
                      <a:endParaRPr lang="tr-TR" dirty="0"/>
                    </a:p>
                  </a:txBody>
                  <a:tcPr/>
                </a:tc>
              </a:tr>
              <a:tr h="4481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Beyaz</a:t>
                      </a:r>
                      <a:r>
                        <a:rPr lang="tr-TR" baseline="0" dirty="0" smtClean="0"/>
                        <a:t> ırkta olmama</a:t>
                      </a:r>
                      <a:endParaRPr lang="tr-TR" dirty="0" smtClean="0"/>
                    </a:p>
                  </a:txBody>
                  <a:tcPr/>
                </a:tc>
              </a:tr>
              <a:tr h="4481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Ortalama altı IQ</a:t>
                      </a:r>
                    </a:p>
                  </a:txBody>
                  <a:tcPr/>
                </a:tc>
              </a:tr>
              <a:tr h="448111">
                <a:tc>
                  <a:txBody>
                    <a:bodyPr/>
                    <a:lstStyle/>
                    <a:p>
                      <a:r>
                        <a:rPr lang="tr-TR" dirty="0" smtClean="0"/>
                        <a:t>Ebeveyn eğitimi </a:t>
                      </a:r>
                      <a:r>
                        <a:rPr lang="tr-TR" dirty="0" smtClean="0">
                          <a:sym typeface="Wingdings"/>
                        </a:rPr>
                        <a:t></a:t>
                      </a:r>
                      <a:endParaRPr lang="tr-TR" dirty="0"/>
                    </a:p>
                  </a:txBody>
                  <a:tcPr/>
                </a:tc>
              </a:tr>
              <a:tr h="4481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Düşük gelir</a:t>
                      </a:r>
                    </a:p>
                  </a:txBody>
                  <a:tcPr/>
                </a:tc>
              </a:tr>
              <a:tr h="448111">
                <a:tc>
                  <a:txBody>
                    <a:bodyPr/>
                    <a:lstStyle/>
                    <a:p>
                      <a:r>
                        <a:rPr lang="tr-TR" dirty="0" smtClean="0"/>
                        <a:t>DEHB-Bileşik tip</a:t>
                      </a:r>
                      <a:endParaRPr lang="tr-TR" dirty="0"/>
                    </a:p>
                  </a:txBody>
                  <a:tcPr/>
                </a:tc>
              </a:tr>
              <a:tr h="4481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Özel eğitim saati fazla</a:t>
                      </a:r>
                    </a:p>
                  </a:txBody>
                  <a:tcPr/>
                </a:tc>
              </a:tr>
              <a:tr h="448111">
                <a:tc>
                  <a:txBody>
                    <a:bodyPr/>
                    <a:lstStyle/>
                    <a:p>
                      <a:r>
                        <a:rPr lang="tr-TR" dirty="0" err="1" smtClean="0"/>
                        <a:t>Antisosyal</a:t>
                      </a:r>
                      <a:r>
                        <a:rPr lang="tr-TR" dirty="0" smtClean="0"/>
                        <a:t> davranış (</a:t>
                      </a:r>
                      <a:r>
                        <a:rPr lang="tr-TR" dirty="0" err="1" smtClean="0"/>
                        <a:t>öğrt</a:t>
                      </a:r>
                      <a:r>
                        <a:rPr lang="tr-TR" dirty="0" smtClean="0"/>
                        <a:t>) </a:t>
                      </a:r>
                      <a:r>
                        <a:rPr lang="tr-TR" dirty="0" smtClean="0">
                          <a:sym typeface="Wingdings"/>
                        </a:rPr>
                        <a:t></a:t>
                      </a:r>
                      <a:endParaRPr lang="tr-TR" dirty="0"/>
                    </a:p>
                  </a:txBody>
                  <a:tcPr/>
                </a:tc>
              </a:tr>
              <a:tr h="448111">
                <a:tc>
                  <a:txBody>
                    <a:bodyPr/>
                    <a:lstStyle/>
                    <a:p>
                      <a:r>
                        <a:rPr lang="tr-TR" b="1" dirty="0" err="1" smtClean="0"/>
                        <a:t>İnternalize</a:t>
                      </a:r>
                      <a:r>
                        <a:rPr lang="tr-TR" b="1" dirty="0" smtClean="0"/>
                        <a:t> bel</a:t>
                      </a:r>
                      <a:r>
                        <a:rPr lang="tr-TR" dirty="0" smtClean="0"/>
                        <a:t>. (</a:t>
                      </a:r>
                      <a:r>
                        <a:rPr lang="tr-TR" dirty="0" err="1" smtClean="0"/>
                        <a:t>öğrt</a:t>
                      </a:r>
                      <a:r>
                        <a:rPr lang="tr-TR" dirty="0" smtClean="0"/>
                        <a:t>) </a:t>
                      </a:r>
                      <a:r>
                        <a:rPr lang="tr-TR" dirty="0" smtClean="0">
                          <a:sym typeface="Wingdings"/>
                        </a:rPr>
                        <a:t></a:t>
                      </a:r>
                      <a:endParaRPr lang="tr-TR" dirty="0"/>
                    </a:p>
                  </a:txBody>
                  <a:tcPr/>
                </a:tc>
              </a:tr>
              <a:tr h="448111">
                <a:tc>
                  <a:txBody>
                    <a:bodyPr/>
                    <a:lstStyle/>
                    <a:p>
                      <a:endParaRPr lang="tr-TR" dirty="0"/>
                    </a:p>
                  </a:txBody>
                  <a:tcPr/>
                </a:tc>
              </a:tr>
              <a:tr h="448111">
                <a:tc>
                  <a:txBody>
                    <a:bodyPr/>
                    <a:lstStyle/>
                    <a:p>
                      <a:endParaRPr lang="tr-TR" dirty="0"/>
                    </a:p>
                  </a:txBody>
                  <a:tcPr/>
                </a:tc>
              </a:tr>
            </a:tbl>
          </a:graphicData>
        </a:graphic>
      </p:graphicFrame>
      <p:graphicFrame>
        <p:nvGraphicFramePr>
          <p:cNvPr id="9" name="8 İçerik Yer Tutucusu"/>
          <p:cNvGraphicFramePr>
            <a:graphicFrameLocks noGrp="1"/>
          </p:cNvGraphicFramePr>
          <p:nvPr>
            <p:ph idx="1"/>
          </p:nvPr>
        </p:nvGraphicFramePr>
        <p:xfrm>
          <a:off x="5857884" y="1428737"/>
          <a:ext cx="2900354" cy="4929221"/>
        </p:xfrm>
        <a:graphic>
          <a:graphicData uri="http://schemas.openxmlformats.org/drawingml/2006/table">
            <a:tbl>
              <a:tblPr firstRow="1" bandRow="1">
                <a:tableStyleId>{5C22544A-7EE6-4342-B048-85BDC9FD1C3A}</a:tableStyleId>
              </a:tblPr>
              <a:tblGrid>
                <a:gridCol w="2900354"/>
              </a:tblGrid>
              <a:tr h="448111">
                <a:tc>
                  <a:txBody>
                    <a:bodyPr/>
                    <a:lstStyle/>
                    <a:p>
                      <a:r>
                        <a:rPr lang="tr-TR" dirty="0" smtClean="0"/>
                        <a:t>SOSYAL BECERİLER</a:t>
                      </a:r>
                      <a:endParaRPr lang="tr-TR" dirty="0"/>
                    </a:p>
                  </a:txBody>
                  <a:tcPr/>
                </a:tc>
              </a:tr>
              <a:tr h="4481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Beyaz</a:t>
                      </a:r>
                      <a:r>
                        <a:rPr lang="tr-TR" baseline="0" dirty="0" smtClean="0"/>
                        <a:t> ırkta olmama</a:t>
                      </a:r>
                      <a:endParaRPr lang="tr-TR" dirty="0" smtClean="0"/>
                    </a:p>
                  </a:txBody>
                  <a:tcPr/>
                </a:tc>
              </a:tr>
              <a:tr h="4481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Ortalama altı IQ</a:t>
                      </a:r>
                    </a:p>
                  </a:txBody>
                  <a:tcPr/>
                </a:tc>
              </a:tr>
              <a:tr h="448111">
                <a:tc>
                  <a:txBody>
                    <a:bodyPr/>
                    <a:lstStyle/>
                    <a:p>
                      <a:r>
                        <a:rPr lang="tr-TR" dirty="0" smtClean="0"/>
                        <a:t>Erkek cinsiyeti</a:t>
                      </a:r>
                      <a:endParaRPr lang="tr-TR" dirty="0"/>
                    </a:p>
                  </a:txBody>
                  <a:tcPr/>
                </a:tc>
              </a:tr>
              <a:tr h="448111">
                <a:tc>
                  <a:txBody>
                    <a:bodyPr/>
                    <a:lstStyle/>
                    <a:p>
                      <a:r>
                        <a:rPr lang="tr-TR" dirty="0" smtClean="0"/>
                        <a:t>Tedavi sonu CGI </a:t>
                      </a:r>
                      <a:r>
                        <a:rPr lang="tr-TR" dirty="0" smtClean="0">
                          <a:sym typeface="Wingdings"/>
                        </a:rPr>
                        <a:t> ve CD</a:t>
                      </a:r>
                      <a:endParaRPr lang="tr-TR" dirty="0"/>
                    </a:p>
                  </a:txBody>
                  <a:tcPr/>
                </a:tc>
              </a:tr>
              <a:tr h="448111">
                <a:tc>
                  <a:txBody>
                    <a:bodyPr/>
                    <a:lstStyle/>
                    <a:p>
                      <a:r>
                        <a:rPr lang="tr-TR" dirty="0" smtClean="0"/>
                        <a:t>Annenin eğitimi </a:t>
                      </a:r>
                      <a:r>
                        <a:rPr lang="tr-TR" dirty="0" smtClean="0">
                          <a:sym typeface="Wingdings"/>
                        </a:rPr>
                        <a:t></a:t>
                      </a:r>
                      <a:endParaRPr lang="tr-TR" dirty="0"/>
                    </a:p>
                  </a:txBody>
                  <a:tcPr/>
                </a:tc>
              </a:tr>
              <a:tr h="4481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Düşük gelir</a:t>
                      </a:r>
                    </a:p>
                  </a:txBody>
                  <a:tcPr/>
                </a:tc>
              </a:tr>
              <a:tr h="4481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Antisosyal</a:t>
                      </a:r>
                      <a:r>
                        <a:rPr lang="tr-TR" dirty="0" smtClean="0"/>
                        <a:t> davranış (</a:t>
                      </a:r>
                      <a:r>
                        <a:rPr lang="tr-TR" dirty="0" err="1" smtClean="0"/>
                        <a:t>öğrt</a:t>
                      </a:r>
                      <a:r>
                        <a:rPr lang="tr-TR" dirty="0" smtClean="0"/>
                        <a:t>) </a:t>
                      </a:r>
                      <a:r>
                        <a:rPr lang="tr-TR" dirty="0" smtClean="0">
                          <a:sym typeface="Wingdings"/>
                        </a:rPr>
                        <a:t></a:t>
                      </a:r>
                      <a:endParaRPr lang="tr-TR" dirty="0" smtClean="0"/>
                    </a:p>
                  </a:txBody>
                  <a:tcPr/>
                </a:tc>
              </a:tr>
              <a:tr h="448111">
                <a:tc>
                  <a:txBody>
                    <a:bodyPr/>
                    <a:lstStyle/>
                    <a:p>
                      <a:r>
                        <a:rPr lang="tr-TR" dirty="0" smtClean="0"/>
                        <a:t>Agresif</a:t>
                      </a:r>
                      <a:r>
                        <a:rPr lang="tr-TR" baseline="0" dirty="0" smtClean="0"/>
                        <a:t> davranış </a:t>
                      </a:r>
                      <a:r>
                        <a:rPr lang="tr-TR" dirty="0" smtClean="0"/>
                        <a:t>(</a:t>
                      </a:r>
                      <a:r>
                        <a:rPr lang="tr-TR" dirty="0" err="1" smtClean="0"/>
                        <a:t>öğrt</a:t>
                      </a:r>
                      <a:r>
                        <a:rPr lang="tr-TR" dirty="0" smtClean="0"/>
                        <a:t>) </a:t>
                      </a:r>
                      <a:r>
                        <a:rPr lang="tr-TR" dirty="0" smtClean="0">
                          <a:sym typeface="Wingdings"/>
                        </a:rPr>
                        <a:t></a:t>
                      </a:r>
                      <a:endParaRPr lang="tr-TR" dirty="0"/>
                    </a:p>
                  </a:txBody>
                  <a:tcPr/>
                </a:tc>
              </a:tr>
              <a:tr h="4481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dirty="0" smtClean="0"/>
                        <a:t>Tedavi yanıtı </a:t>
                      </a:r>
                      <a:r>
                        <a:rPr lang="tr-TR" b="1" dirty="0" smtClean="0">
                          <a:sym typeface="Wingdings"/>
                        </a:rPr>
                        <a:t></a:t>
                      </a:r>
                      <a:endParaRPr lang="tr-TR" b="1" dirty="0" smtClean="0"/>
                    </a:p>
                  </a:txBody>
                  <a:tcPr/>
                </a:tc>
              </a:tr>
              <a:tr h="4481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WIAT</a:t>
                      </a:r>
                      <a:r>
                        <a:rPr lang="tr-TR" baseline="0" dirty="0" smtClean="0"/>
                        <a:t> Okuma/Mat </a:t>
                      </a:r>
                      <a:r>
                        <a:rPr lang="tr-TR" dirty="0" smtClean="0">
                          <a:sym typeface="Wingdings"/>
                        </a:rPr>
                        <a:t></a:t>
                      </a:r>
                      <a:endParaRPr lang="tr-TR" dirty="0" smtClean="0"/>
                    </a:p>
                  </a:txBody>
                  <a:tcPr/>
                </a:tc>
              </a:tr>
            </a:tbl>
          </a:graphicData>
        </a:graphic>
      </p:graphicFrame>
      <p:sp>
        <p:nvSpPr>
          <p:cNvPr id="8" name="7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MTA: 8 yıllık izlem (13-18 yaş)</a:t>
            </a:r>
            <a:br>
              <a:rPr lang="tr-TR" b="1" dirty="0" smtClean="0"/>
            </a:br>
            <a:r>
              <a:rPr lang="tr-TR" sz="2000" dirty="0" smtClean="0"/>
              <a:t>(</a:t>
            </a:r>
            <a:r>
              <a:rPr lang="tr-TR" sz="2000" dirty="0" err="1" smtClean="0"/>
              <a:t>Molina</a:t>
            </a:r>
            <a:r>
              <a:rPr lang="tr-TR" sz="2000" dirty="0" smtClean="0"/>
              <a:t> ve ark. 2009)</a:t>
            </a:r>
            <a:endParaRPr lang="tr-TR" dirty="0"/>
          </a:p>
        </p:txBody>
      </p:sp>
      <p:sp>
        <p:nvSpPr>
          <p:cNvPr id="5" name="4 İçerik Yer Tutucusu"/>
          <p:cNvSpPr>
            <a:spLocks noGrp="1"/>
          </p:cNvSpPr>
          <p:nvPr>
            <p:ph idx="1"/>
          </p:nvPr>
        </p:nvSpPr>
        <p:spPr>
          <a:xfrm>
            <a:off x="214282" y="1600200"/>
            <a:ext cx="8929718" cy="4900634"/>
          </a:xfrm>
        </p:spPr>
        <p:txBody>
          <a:bodyPr>
            <a:normAutofit fontScale="85000" lnSpcReduction="20000"/>
          </a:bodyPr>
          <a:lstStyle/>
          <a:p>
            <a:r>
              <a:rPr lang="tr-TR" dirty="0" smtClean="0"/>
              <a:t>MTA grubu karşılaştırılan değişkenlerin %91’inde </a:t>
            </a:r>
            <a:r>
              <a:rPr lang="tr-TR" dirty="0" err="1" smtClean="0"/>
              <a:t>LNCG’den</a:t>
            </a:r>
            <a:r>
              <a:rPr lang="tr-TR" dirty="0" smtClean="0"/>
              <a:t> kötü durumdaydı ve işlevsellikleri daha düşüktü.</a:t>
            </a:r>
          </a:p>
          <a:p>
            <a:r>
              <a:rPr lang="tr-TR" dirty="0" smtClean="0"/>
              <a:t>İlk 14 aylık tedavinin yoğunluğu ve tipi  6-8 yıl sonraki işlevselliği öngörmüyordu. </a:t>
            </a:r>
          </a:p>
          <a:p>
            <a:r>
              <a:rPr lang="tr-TR" dirty="0" smtClean="0"/>
              <a:t>Erken DEHB semptomlarının şiddeti, IQ, sosyal avantajlar, davranım sorunlarının varlığı  </a:t>
            </a:r>
            <a:r>
              <a:rPr lang="tr-TR" dirty="0" err="1" smtClean="0"/>
              <a:t>prognostikti</a:t>
            </a:r>
            <a:r>
              <a:rPr lang="tr-TR" dirty="0" smtClean="0"/>
              <a:t>.</a:t>
            </a:r>
          </a:p>
          <a:p>
            <a:r>
              <a:rPr lang="tr-TR" dirty="0" smtClean="0"/>
              <a:t>Uzun etkili </a:t>
            </a:r>
            <a:r>
              <a:rPr lang="tr-TR" dirty="0" err="1" smtClean="0"/>
              <a:t>stimulanların</a:t>
            </a:r>
            <a:r>
              <a:rPr lang="tr-TR" dirty="0" smtClean="0"/>
              <a:t> devreye girmesine karşın ilaç bırakma oranı %62 idi.</a:t>
            </a:r>
          </a:p>
          <a:p>
            <a:r>
              <a:rPr lang="tr-TR" dirty="0" smtClean="0"/>
              <a:t>MTA grubunun </a:t>
            </a:r>
            <a:r>
              <a:rPr lang="tr-TR" dirty="0" smtClean="0">
                <a:solidFill>
                  <a:srgbClr val="FF0000"/>
                </a:solidFill>
              </a:rPr>
              <a:t>sadece %30’u </a:t>
            </a:r>
            <a:r>
              <a:rPr lang="tr-TR" dirty="0" smtClean="0"/>
              <a:t>DSM-IV ölçütlerini karşılıyordu.(?) </a:t>
            </a:r>
          </a:p>
          <a:p>
            <a:r>
              <a:rPr lang="tr-TR" dirty="0" smtClean="0">
                <a:solidFill>
                  <a:srgbClr val="FF0000"/>
                </a:solidFill>
              </a:rPr>
              <a:t>Yaşa uygun kesim noktaları ? </a:t>
            </a:r>
          </a:p>
          <a:p>
            <a:r>
              <a:rPr lang="tr-TR" dirty="0" smtClean="0">
                <a:solidFill>
                  <a:srgbClr val="FF0000"/>
                </a:solidFill>
              </a:rPr>
              <a:t>semptom </a:t>
            </a:r>
            <a:r>
              <a:rPr lang="tr-TR" dirty="0" err="1" smtClean="0">
                <a:solidFill>
                  <a:srgbClr val="FF0000"/>
                </a:solidFill>
              </a:rPr>
              <a:t>remisyonu</a:t>
            </a:r>
            <a:r>
              <a:rPr lang="tr-TR" dirty="0" smtClean="0">
                <a:solidFill>
                  <a:srgbClr val="FF0000"/>
                </a:solidFill>
              </a:rPr>
              <a:t> </a:t>
            </a:r>
            <a:r>
              <a:rPr lang="tr-TR" b="1" dirty="0" smtClean="0">
                <a:solidFill>
                  <a:srgbClr val="FF0000"/>
                </a:solidFill>
              </a:rPr>
              <a:t>≠</a:t>
            </a:r>
            <a:r>
              <a:rPr lang="tr-TR" dirty="0" smtClean="0">
                <a:solidFill>
                  <a:srgbClr val="FF0000"/>
                </a:solidFill>
              </a:rPr>
              <a:t> işlevsel iyileşme ?</a:t>
            </a:r>
          </a:p>
          <a:p>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down)">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wipe(down)">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wipe(down)">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wipe(down)">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wipe(down)">
                                      <p:cBhvr>
                                        <p:cTn id="4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85728"/>
            <a:ext cx="8686800" cy="1439850"/>
          </a:xfrm>
        </p:spPr>
        <p:txBody>
          <a:bodyPr>
            <a:normAutofit fontScale="90000"/>
          </a:bodyPr>
          <a:lstStyle/>
          <a:p>
            <a:r>
              <a:rPr lang="tr-TR" sz="3600" b="1" dirty="0" smtClean="0"/>
              <a:t/>
            </a:r>
            <a:br>
              <a:rPr lang="tr-TR" sz="3600" b="1" dirty="0" smtClean="0"/>
            </a:br>
            <a:r>
              <a:rPr lang="tr-TR" sz="3600" b="1" dirty="0" smtClean="0"/>
              <a:t>Genç erişkinlikte DEHB semptom sürekliliğini belirleme yöntemleri (MTA- 16 yıl sonra)</a:t>
            </a:r>
            <a:br>
              <a:rPr lang="tr-TR" sz="3600" b="1" dirty="0" smtClean="0"/>
            </a:br>
            <a:r>
              <a:rPr lang="tr-TR" sz="2000" dirty="0" smtClean="0"/>
              <a:t> (</a:t>
            </a:r>
            <a:r>
              <a:rPr lang="tr-TR" sz="2000" dirty="0" err="1" smtClean="0"/>
              <a:t>Sibley</a:t>
            </a:r>
            <a:r>
              <a:rPr lang="tr-TR" sz="2000" dirty="0" smtClean="0"/>
              <a:t> ve ark. 2017)</a:t>
            </a:r>
            <a:r>
              <a:rPr lang="tr-TR" sz="2000" b="1" dirty="0" smtClean="0"/>
              <a:t> </a:t>
            </a:r>
            <a:r>
              <a:rPr lang="tr-TR" sz="3600" b="1" dirty="0" smtClean="0"/>
              <a:t/>
            </a:r>
            <a:br>
              <a:rPr lang="tr-TR" sz="3600" b="1" dirty="0" smtClean="0"/>
            </a:br>
            <a:endParaRPr lang="tr-TR" sz="2200" b="1" dirty="0"/>
          </a:p>
        </p:txBody>
      </p:sp>
      <p:sp>
        <p:nvSpPr>
          <p:cNvPr id="3" name="2 İçerik Yer Tutucusu"/>
          <p:cNvSpPr>
            <a:spLocks noGrp="1"/>
          </p:cNvSpPr>
          <p:nvPr>
            <p:ph idx="1"/>
          </p:nvPr>
        </p:nvSpPr>
        <p:spPr>
          <a:xfrm>
            <a:off x="0" y="2000240"/>
            <a:ext cx="9144000" cy="4125923"/>
          </a:xfrm>
        </p:spPr>
        <p:txBody>
          <a:bodyPr>
            <a:noAutofit/>
          </a:bodyPr>
          <a:lstStyle/>
          <a:p>
            <a:r>
              <a:rPr lang="tr-TR" sz="2400" dirty="0" smtClean="0"/>
              <a:t>%1.9- % 61.4 gibi geniş dağılımda oranlar bildiriliyor... </a:t>
            </a:r>
          </a:p>
          <a:p>
            <a:r>
              <a:rPr lang="tr-TR" sz="2400" b="1" dirty="0" smtClean="0"/>
              <a:t>Kaynak:</a:t>
            </a:r>
            <a:r>
              <a:rPr lang="tr-TR" sz="2400" dirty="0" smtClean="0"/>
              <a:t> Ebeveyn x </a:t>
            </a:r>
            <a:r>
              <a:rPr lang="tr-TR" sz="2400" dirty="0" err="1" smtClean="0"/>
              <a:t>özbildirim</a:t>
            </a:r>
            <a:endParaRPr lang="tr-TR" sz="2400" dirty="0" smtClean="0"/>
          </a:p>
          <a:p>
            <a:pPr>
              <a:buNone/>
            </a:pPr>
            <a:r>
              <a:rPr lang="tr-TR" sz="2400" dirty="0" smtClean="0"/>
              <a:t>     </a:t>
            </a:r>
            <a:r>
              <a:rPr lang="tr-TR" sz="2400" b="1" dirty="0" smtClean="0"/>
              <a:t>Yöntem</a:t>
            </a:r>
            <a:r>
              <a:rPr lang="tr-TR" sz="2400" dirty="0" smtClean="0"/>
              <a:t>: Derecelendirme ölçeği x Görüşme</a:t>
            </a:r>
          </a:p>
          <a:p>
            <a:pPr>
              <a:buNone/>
            </a:pPr>
            <a:r>
              <a:rPr lang="tr-TR" sz="2400" dirty="0" smtClean="0"/>
              <a:t>     </a:t>
            </a:r>
            <a:r>
              <a:rPr lang="tr-TR" sz="2400" b="1" dirty="0" smtClean="0"/>
              <a:t>Semptom eşiğ</a:t>
            </a:r>
            <a:r>
              <a:rPr lang="tr-TR" sz="2400" dirty="0" smtClean="0"/>
              <a:t>i: DSM-IV (6)- DSM-5 (5) X istatistiki normlar(4)</a:t>
            </a:r>
          </a:p>
          <a:p>
            <a:pPr>
              <a:buNone/>
            </a:pPr>
            <a:r>
              <a:rPr lang="tr-TR" sz="2400" dirty="0" smtClean="0"/>
              <a:t>      Tanının duyarlılığı ve özgüllüğü arasındaki optimal denge: ROC analizi</a:t>
            </a:r>
          </a:p>
          <a:p>
            <a:endParaRPr lang="tr-TR" sz="2800" b="1" dirty="0" smtClean="0"/>
          </a:p>
          <a:p>
            <a:r>
              <a:rPr lang="tr-TR" sz="2800" b="1" dirty="0" smtClean="0"/>
              <a:t>(Ebeveyn+</a:t>
            </a:r>
            <a:r>
              <a:rPr lang="tr-TR" sz="2800" b="1" dirty="0" err="1" smtClean="0"/>
              <a:t>Özbildirim</a:t>
            </a:r>
            <a:r>
              <a:rPr lang="tr-TR" sz="2800" b="1" dirty="0" smtClean="0"/>
              <a:t> ölçeği)+ DE ya da HI 4 semptom</a:t>
            </a:r>
            <a:endParaRPr lang="tr-TR" sz="2800" dirty="0" smtClean="0"/>
          </a:p>
          <a:p>
            <a:pPr>
              <a:buNone/>
            </a:pPr>
            <a:r>
              <a:rPr lang="tr-TR" sz="2800" dirty="0" smtClean="0"/>
              <a:t>     Semptom sürekliliği  </a:t>
            </a:r>
            <a:r>
              <a:rPr lang="tr-TR" sz="2800" b="1" dirty="0" smtClean="0"/>
              <a:t>%60</a:t>
            </a:r>
          </a:p>
          <a:p>
            <a:pPr>
              <a:buNone/>
            </a:pPr>
            <a:r>
              <a:rPr lang="tr-TR" sz="2800" dirty="0" smtClean="0"/>
              <a:t>     Semptom sürekliliği + bozulma ölçütü  </a:t>
            </a:r>
            <a:r>
              <a:rPr lang="tr-TR" sz="2800" b="1" dirty="0" smtClean="0"/>
              <a:t>%41.1</a:t>
            </a:r>
          </a:p>
          <a:p>
            <a:endParaRPr lang="tr-TR" sz="2400" b="1" dirty="0" smtClean="0"/>
          </a:p>
          <a:p>
            <a:endParaRPr lang="tr-TR" sz="2400" dirty="0" smtClean="0"/>
          </a:p>
          <a:p>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1143000"/>
          </a:xfrm>
        </p:spPr>
        <p:txBody>
          <a:bodyPr>
            <a:normAutofit fontScale="90000"/>
          </a:bodyPr>
          <a:lstStyle/>
          <a:p>
            <a:r>
              <a:rPr lang="tr-TR" sz="4000" b="1" dirty="0" smtClean="0"/>
              <a:t>Erişkinlerde tanıdan 16 yıl sonra: MTA işlevsel sonuçları: Semptom sürekliliği %49.9 </a:t>
            </a:r>
            <a:r>
              <a:rPr lang="tr-TR" b="1" dirty="0" smtClean="0"/>
              <a:t/>
            </a:r>
            <a:br>
              <a:rPr lang="tr-TR" b="1" dirty="0" smtClean="0"/>
            </a:br>
            <a:r>
              <a:rPr lang="tr-TR" sz="2200" dirty="0" smtClean="0"/>
              <a:t>(</a:t>
            </a:r>
            <a:r>
              <a:rPr lang="tr-TR" sz="2200" dirty="0" err="1" smtClean="0"/>
              <a:t>Hechtman</a:t>
            </a:r>
            <a:r>
              <a:rPr lang="tr-TR" sz="2200" dirty="0" smtClean="0"/>
              <a:t> ve ark. 2016)</a:t>
            </a:r>
            <a:endParaRPr lang="tr-TR" sz="2200" dirty="0"/>
          </a:p>
        </p:txBody>
      </p:sp>
      <p:graphicFrame>
        <p:nvGraphicFramePr>
          <p:cNvPr id="4" name="3 İçerik Yer Tutucusu"/>
          <p:cNvGraphicFramePr>
            <a:graphicFrameLocks noGrp="1"/>
          </p:cNvGraphicFramePr>
          <p:nvPr>
            <p:ph idx="1"/>
          </p:nvPr>
        </p:nvGraphicFramePr>
        <p:xfrm>
          <a:off x="5929322" y="1785926"/>
          <a:ext cx="3214678" cy="5066928"/>
        </p:xfrm>
        <a:graphic>
          <a:graphicData uri="http://schemas.openxmlformats.org/drawingml/2006/table">
            <a:tbl>
              <a:tblPr firstRow="1" bandRow="1">
                <a:tableStyleId>{5C22544A-7EE6-4342-B048-85BDC9FD1C3A}</a:tableStyleId>
              </a:tblPr>
              <a:tblGrid>
                <a:gridCol w="3214678"/>
              </a:tblGrid>
              <a:tr h="878136">
                <a:tc>
                  <a:txBody>
                    <a:bodyPr/>
                    <a:lstStyle/>
                    <a:p>
                      <a:pPr algn="ctr"/>
                      <a:r>
                        <a:rPr lang="tr-TR" dirty="0" smtClean="0"/>
                        <a:t>Fark yok</a:t>
                      </a:r>
                      <a:endParaRPr lang="tr-TR" dirty="0"/>
                    </a:p>
                  </a:txBody>
                  <a:tcPr/>
                </a:tc>
              </a:tr>
              <a:tr h="2265136">
                <a:tc>
                  <a:txBody>
                    <a:bodyPr/>
                    <a:lstStyle/>
                    <a:p>
                      <a:r>
                        <a:rPr lang="tr-TR" dirty="0" smtClean="0"/>
                        <a:t>Hapis süresi (nadir</a:t>
                      </a:r>
                      <a:r>
                        <a:rPr lang="tr-TR" dirty="0" smtClean="0"/>
                        <a:t>)</a:t>
                      </a:r>
                      <a:endParaRPr lang="tr-TR" dirty="0" smtClean="0"/>
                    </a:p>
                    <a:p>
                      <a:r>
                        <a:rPr lang="tr-TR" dirty="0" smtClean="0"/>
                        <a:t>Alkol kötüye kullanımı (yaygın</a:t>
                      </a:r>
                      <a:r>
                        <a:rPr lang="tr-TR" dirty="0" smtClean="0"/>
                        <a:t>)</a:t>
                      </a:r>
                      <a:endParaRPr lang="tr-TR" dirty="0" smtClean="0"/>
                    </a:p>
                    <a:p>
                      <a:r>
                        <a:rPr lang="tr-TR" dirty="0" smtClean="0"/>
                        <a:t>İş sayısı (ani kararla bırakma ve sonra iş bulmaları zor</a:t>
                      </a:r>
                      <a:r>
                        <a:rPr lang="tr-TR" dirty="0" smtClean="0"/>
                        <a:t>)</a:t>
                      </a:r>
                      <a:endParaRPr lang="tr-TR" dirty="0" smtClean="0"/>
                    </a:p>
                    <a:p>
                      <a:r>
                        <a:rPr lang="tr-TR" dirty="0" smtClean="0"/>
                        <a:t>Ölüm</a:t>
                      </a:r>
                      <a:r>
                        <a:rPr lang="tr-TR" baseline="0" dirty="0" smtClean="0"/>
                        <a:t> : </a:t>
                      </a:r>
                      <a:r>
                        <a:rPr lang="tr-TR" baseline="0" dirty="0" smtClean="0"/>
                        <a:t>10/1</a:t>
                      </a:r>
                      <a:endParaRPr lang="tr-TR" baseline="0" dirty="0" smtClean="0"/>
                    </a:p>
                    <a:p>
                      <a:r>
                        <a:rPr lang="tr-TR" baseline="0" dirty="0" smtClean="0"/>
                        <a:t>DEHB: 3 </a:t>
                      </a:r>
                      <a:r>
                        <a:rPr lang="tr-TR" baseline="0" dirty="0" err="1" smtClean="0"/>
                        <a:t>suisid</a:t>
                      </a:r>
                      <a:r>
                        <a:rPr lang="tr-TR" baseline="0" dirty="0" smtClean="0"/>
                        <a:t>, 4 </a:t>
                      </a:r>
                      <a:r>
                        <a:rPr lang="tr-TR" baseline="0" dirty="0" err="1" smtClean="0"/>
                        <a:t>homisid</a:t>
                      </a:r>
                      <a:r>
                        <a:rPr lang="tr-TR" baseline="0" dirty="0" smtClean="0"/>
                        <a:t>, 2 araç içi, 1 araç dışı trafik kazası</a:t>
                      </a:r>
                    </a:p>
                    <a:p>
                      <a:r>
                        <a:rPr lang="tr-TR" baseline="0" dirty="0" smtClean="0"/>
                        <a:t>LNCG: 1 </a:t>
                      </a:r>
                      <a:r>
                        <a:rPr lang="tr-TR" baseline="0" dirty="0" err="1" smtClean="0"/>
                        <a:t>suisid</a:t>
                      </a:r>
                      <a:endParaRPr lang="tr-TR" dirty="0"/>
                    </a:p>
                  </a:txBody>
                  <a:tcPr/>
                </a:tc>
              </a:tr>
              <a:tr h="1902792">
                <a:tc>
                  <a:txBody>
                    <a:bodyPr/>
                    <a:lstStyle/>
                    <a:p>
                      <a:endParaRPr lang="tr-TR" dirty="0"/>
                    </a:p>
                  </a:txBody>
                  <a:tcPr/>
                </a:tc>
              </a:tr>
            </a:tbl>
          </a:graphicData>
        </a:graphic>
      </p:graphicFrame>
      <p:graphicFrame>
        <p:nvGraphicFramePr>
          <p:cNvPr id="6" name="5 Tablo"/>
          <p:cNvGraphicFramePr>
            <a:graphicFrameLocks noGrp="1"/>
          </p:cNvGraphicFramePr>
          <p:nvPr/>
        </p:nvGraphicFramePr>
        <p:xfrm>
          <a:off x="0" y="1785926"/>
          <a:ext cx="2857520" cy="5154424"/>
        </p:xfrm>
        <a:graphic>
          <a:graphicData uri="http://schemas.openxmlformats.org/drawingml/2006/table">
            <a:tbl>
              <a:tblPr firstRow="1" bandRow="1">
                <a:tableStyleId>{5C22544A-7EE6-4342-B048-85BDC9FD1C3A}</a:tableStyleId>
              </a:tblPr>
              <a:tblGrid>
                <a:gridCol w="2857520"/>
              </a:tblGrid>
              <a:tr h="8572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800" dirty="0" smtClean="0"/>
                        <a:t>DEHB(+)&gt;</a:t>
                      </a:r>
                      <a:r>
                        <a:rPr lang="tr-TR" sz="1800" dirty="0" smtClean="0">
                          <a:solidFill>
                            <a:srgbClr val="FF0000"/>
                          </a:solidFill>
                        </a:rPr>
                        <a:t>DEHB(-)</a:t>
                      </a:r>
                      <a:r>
                        <a:rPr lang="tr-TR" sz="1800" dirty="0" smtClean="0"/>
                        <a:t>&gt;LNCG</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sz="1800" dirty="0" smtClean="0"/>
                        <a:t>GEÇMİŞ</a:t>
                      </a:r>
                      <a:r>
                        <a:rPr lang="tr-TR" sz="1800" baseline="0" dirty="0" smtClean="0"/>
                        <a:t> </a:t>
                      </a:r>
                      <a:r>
                        <a:rPr lang="tr-TR" sz="1800" baseline="0" dirty="0" smtClean="0"/>
                        <a:t>SEMPTOMLARIN ETKİSİ</a:t>
                      </a:r>
                      <a:endParaRPr lang="tr-TR" sz="1800" dirty="0" smtClean="0"/>
                    </a:p>
                  </a:txBody>
                  <a:tcPr/>
                </a:tc>
              </a:tr>
              <a:tr h="2149462">
                <a:tc>
                  <a:txBody>
                    <a:bodyPr/>
                    <a:lstStyle/>
                    <a:p>
                      <a:pPr lvl="0"/>
                      <a:r>
                        <a:rPr lang="tr-TR" sz="2000" dirty="0" smtClean="0"/>
                        <a:t>Lise ve altı eğitim</a:t>
                      </a:r>
                    </a:p>
                    <a:p>
                      <a:pPr lvl="0"/>
                      <a:r>
                        <a:rPr lang="tr-TR" sz="2000" dirty="0" smtClean="0"/>
                        <a:t>İşten çıkarılma/ayrılma</a:t>
                      </a:r>
                    </a:p>
                    <a:p>
                      <a:pPr lvl="0"/>
                      <a:r>
                        <a:rPr lang="tr-TR" sz="2000" dirty="0" smtClean="0"/>
                        <a:t>Cari gelir</a:t>
                      </a:r>
                    </a:p>
                    <a:p>
                      <a:pPr lvl="0"/>
                      <a:r>
                        <a:rPr lang="tr-TR" sz="2000" dirty="0" smtClean="0"/>
                        <a:t>Kamudan işsizlik yardımı </a:t>
                      </a:r>
                    </a:p>
                    <a:p>
                      <a:pPr lvl="0"/>
                      <a:r>
                        <a:rPr lang="tr-TR" sz="2000" dirty="0" smtClean="0"/>
                        <a:t>Riskli cinsel davranışlar</a:t>
                      </a:r>
                    </a:p>
                  </a:txBody>
                  <a:tcPr/>
                </a:tc>
              </a:tr>
              <a:tr h="2090562">
                <a:tc>
                  <a:txBody>
                    <a:bodyPr/>
                    <a:lstStyle/>
                    <a:p>
                      <a:r>
                        <a:rPr lang="tr-TR" dirty="0" smtClean="0"/>
                        <a:t>Erken</a:t>
                      </a:r>
                      <a:r>
                        <a:rPr lang="tr-TR" baseline="0" dirty="0" smtClean="0"/>
                        <a:t> DEHB semptomlarının olumsuz etkisi semptomlar kalksa da sürebilir.</a:t>
                      </a:r>
                    </a:p>
                    <a:p>
                      <a:r>
                        <a:rPr lang="tr-TR" b="1" baseline="0" dirty="0" smtClean="0">
                          <a:solidFill>
                            <a:srgbClr val="FF0000"/>
                          </a:solidFill>
                        </a:rPr>
                        <a:t>TEDAVİDE HEM SEMPTOMA HEM DE İŞLEVSEL SONUÇLARA ODAKLAN.</a:t>
                      </a:r>
                      <a:endParaRPr lang="tr-TR" b="1" dirty="0">
                        <a:solidFill>
                          <a:srgbClr val="FF0000"/>
                        </a:solidFill>
                      </a:endParaRPr>
                    </a:p>
                  </a:txBody>
                  <a:tcPr/>
                </a:tc>
              </a:tr>
            </a:tbl>
          </a:graphicData>
        </a:graphic>
      </p:graphicFrame>
      <p:graphicFrame>
        <p:nvGraphicFramePr>
          <p:cNvPr id="7" name="6 Tablo"/>
          <p:cNvGraphicFramePr>
            <a:graphicFrameLocks noGrp="1"/>
          </p:cNvGraphicFramePr>
          <p:nvPr/>
        </p:nvGraphicFramePr>
        <p:xfrm>
          <a:off x="2857488" y="1777463"/>
          <a:ext cx="3071834" cy="5145255"/>
        </p:xfrm>
        <a:graphic>
          <a:graphicData uri="http://schemas.openxmlformats.org/drawingml/2006/table">
            <a:tbl>
              <a:tblPr firstRow="1" bandRow="1">
                <a:tableStyleId>{5C22544A-7EE6-4342-B048-85BDC9FD1C3A}</a:tableStyleId>
              </a:tblPr>
              <a:tblGrid>
                <a:gridCol w="3071834"/>
              </a:tblGrid>
              <a:tr h="8775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800" dirty="0" smtClean="0">
                          <a:solidFill>
                            <a:srgbClr val="FF0000"/>
                          </a:solidFill>
                        </a:rPr>
                        <a:t>DEHB(+)</a:t>
                      </a:r>
                      <a:r>
                        <a:rPr lang="tr-TR" sz="1800" dirty="0" smtClean="0"/>
                        <a:t>&gt;DEHB(-)=LNCG</a:t>
                      </a:r>
                    </a:p>
                    <a:p>
                      <a:pPr algn="ctr"/>
                      <a:r>
                        <a:rPr lang="tr-TR" dirty="0" smtClean="0"/>
                        <a:t>ŞİMDİKİ </a:t>
                      </a:r>
                      <a:r>
                        <a:rPr lang="tr-TR" dirty="0" smtClean="0"/>
                        <a:t>SEMPTOMLARIN ETKİSİ</a:t>
                      </a:r>
                      <a:endParaRPr lang="tr-TR" dirty="0"/>
                    </a:p>
                  </a:txBody>
                  <a:tcPr/>
                </a:tc>
              </a:tr>
              <a:tr h="2219175">
                <a:tc>
                  <a:txBody>
                    <a:bodyPr/>
                    <a:lstStyle/>
                    <a:p>
                      <a:pPr lvl="0"/>
                      <a:r>
                        <a:rPr lang="tr-TR" sz="2000" dirty="0" err="1" smtClean="0"/>
                        <a:t>Emosyonel</a:t>
                      </a:r>
                      <a:r>
                        <a:rPr lang="tr-TR" sz="2000" dirty="0" smtClean="0"/>
                        <a:t> </a:t>
                      </a:r>
                      <a:r>
                        <a:rPr lang="tr-TR" sz="2000" dirty="0" err="1" smtClean="0"/>
                        <a:t>labilite</a:t>
                      </a:r>
                      <a:endParaRPr lang="tr-TR" sz="2000" dirty="0" smtClean="0"/>
                    </a:p>
                    <a:p>
                      <a:pPr lvl="0"/>
                      <a:r>
                        <a:rPr lang="tr-TR" sz="2000" dirty="0" err="1" smtClean="0"/>
                        <a:t>İmpulsivite</a:t>
                      </a:r>
                      <a:endParaRPr lang="tr-TR" sz="2000" dirty="0" smtClean="0"/>
                    </a:p>
                    <a:p>
                      <a:pPr lvl="0"/>
                      <a:r>
                        <a:rPr lang="tr-TR" sz="2000" dirty="0" err="1" smtClean="0"/>
                        <a:t>Nörotisizm</a:t>
                      </a:r>
                      <a:endParaRPr lang="tr-TR" sz="2000" dirty="0" smtClean="0"/>
                    </a:p>
                    <a:p>
                      <a:pPr lvl="0"/>
                      <a:r>
                        <a:rPr lang="tr-TR" sz="2000" dirty="0" smtClean="0"/>
                        <a:t>Madde kullanımı</a:t>
                      </a:r>
                    </a:p>
                    <a:p>
                      <a:pPr lvl="0"/>
                      <a:r>
                        <a:rPr lang="tr-TR" sz="2000" dirty="0" err="1" smtClean="0"/>
                        <a:t>Anx</a:t>
                      </a:r>
                      <a:r>
                        <a:rPr lang="tr-TR" sz="2000" dirty="0" smtClean="0"/>
                        <a:t>-</a:t>
                      </a:r>
                      <a:r>
                        <a:rPr lang="tr-TR" sz="2000" dirty="0" err="1" smtClean="0"/>
                        <a:t>mood</a:t>
                      </a:r>
                      <a:r>
                        <a:rPr lang="tr-TR" sz="2000" dirty="0" smtClean="0"/>
                        <a:t> </a:t>
                      </a:r>
                      <a:r>
                        <a:rPr lang="tr-TR" sz="2000" dirty="0" err="1" smtClean="0"/>
                        <a:t>bzk</a:t>
                      </a:r>
                      <a:r>
                        <a:rPr lang="tr-TR" sz="2000" dirty="0" smtClean="0"/>
                        <a:t>.</a:t>
                      </a:r>
                    </a:p>
                  </a:txBody>
                  <a:tcPr/>
                </a:tc>
              </a:tr>
              <a:tr h="1983777">
                <a:tc>
                  <a:txBody>
                    <a:bodyPr/>
                    <a:lstStyle/>
                    <a:p>
                      <a:r>
                        <a:rPr lang="tr-TR" dirty="0" smtClean="0"/>
                        <a:t>Semptom</a:t>
                      </a:r>
                      <a:r>
                        <a:rPr lang="tr-TR" baseline="0" dirty="0" smtClean="0"/>
                        <a:t> </a:t>
                      </a:r>
                      <a:r>
                        <a:rPr lang="tr-TR" baseline="0" dirty="0" err="1" smtClean="0"/>
                        <a:t>remisyonu</a:t>
                      </a:r>
                      <a:r>
                        <a:rPr lang="tr-TR" baseline="0" dirty="0" smtClean="0"/>
                        <a:t> </a:t>
                      </a:r>
                      <a:r>
                        <a:rPr lang="tr-TR" baseline="0" dirty="0" err="1" smtClean="0"/>
                        <a:t>anx</a:t>
                      </a:r>
                      <a:r>
                        <a:rPr lang="tr-TR" baseline="0" dirty="0" smtClean="0"/>
                        <a:t>/</a:t>
                      </a:r>
                      <a:r>
                        <a:rPr lang="tr-TR" baseline="0" dirty="0" err="1" smtClean="0"/>
                        <a:t>dep</a:t>
                      </a:r>
                      <a:r>
                        <a:rPr lang="tr-TR" baseline="0" dirty="0" smtClean="0"/>
                        <a:t>. ve </a:t>
                      </a:r>
                      <a:r>
                        <a:rPr lang="tr-TR" baseline="0" dirty="0" err="1" smtClean="0"/>
                        <a:t>SUD’a</a:t>
                      </a:r>
                      <a:r>
                        <a:rPr lang="tr-TR" baseline="0" dirty="0" smtClean="0"/>
                        <a:t> karşı koruyucu olabilir.</a:t>
                      </a:r>
                    </a:p>
                    <a:p>
                      <a:r>
                        <a:rPr lang="tr-TR" b="1" baseline="0" dirty="0" smtClean="0">
                          <a:solidFill>
                            <a:srgbClr val="FF0000"/>
                          </a:solidFill>
                        </a:rPr>
                        <a:t>DEHB SEMPTOMLARINI DÜZELTMEK DEĞİL “REMİSYON” SAĞLAMAK ÖNEMLİ. </a:t>
                      </a:r>
                      <a:endParaRPr lang="tr-TR" b="1" dirty="0">
                        <a:solidFill>
                          <a:srgbClr val="FF0000"/>
                        </a:solidFill>
                      </a:endParaRPr>
                    </a:p>
                  </a:txBody>
                  <a:tcPr/>
                </a:tc>
              </a:tr>
            </a:tbl>
          </a:graphicData>
        </a:graphic>
      </p:graphicFrame>
      <p:sp>
        <p:nvSpPr>
          <p:cNvPr id="8" name="7 Altbilgi Yer Tutucusu"/>
          <p:cNvSpPr>
            <a:spLocks noGrp="1"/>
          </p:cNvSpPr>
          <p:nvPr>
            <p:ph type="ftr" sz="quarter" idx="11"/>
          </p:nvPr>
        </p:nvSpPr>
        <p:spPr/>
        <p:txBody>
          <a:bodyPr/>
          <a:lstStyle/>
          <a:p>
            <a:r>
              <a:rPr lang="tr-TR" smtClean="0"/>
              <a:t>10.10.2018-BGK</a:t>
            </a:r>
            <a:endParaRPr lang="tr-T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0"/>
            <a:ext cx="8715436" cy="1417638"/>
          </a:xfrm>
        </p:spPr>
        <p:txBody>
          <a:bodyPr>
            <a:normAutofit/>
          </a:bodyPr>
          <a:lstStyle/>
          <a:p>
            <a:pPr algn="l"/>
            <a:r>
              <a:rPr lang="tr-TR" sz="3200" b="1" dirty="0" smtClean="0"/>
              <a:t>Erişkin işlevselliğinin çocukluk çağı öngörücüleri: </a:t>
            </a:r>
            <a:br>
              <a:rPr lang="tr-TR" sz="3200" b="1" dirty="0" smtClean="0"/>
            </a:br>
            <a:r>
              <a:rPr lang="tr-TR" sz="3200" b="1" dirty="0" smtClean="0"/>
              <a:t>Erken tedavi, eğitim/sosyal destek önemli…</a:t>
            </a:r>
            <a:br>
              <a:rPr lang="tr-TR" sz="3200" b="1" dirty="0" smtClean="0"/>
            </a:br>
            <a:r>
              <a:rPr lang="tr-TR" sz="2200" b="1" dirty="0" smtClean="0"/>
              <a:t>MTA-12-14-16. yıllar </a:t>
            </a:r>
            <a:r>
              <a:rPr lang="tr-TR" sz="2200" dirty="0" smtClean="0"/>
              <a:t>(</a:t>
            </a:r>
            <a:r>
              <a:rPr lang="tr-TR" sz="2200" dirty="0" err="1" smtClean="0"/>
              <a:t>Roy</a:t>
            </a:r>
            <a:r>
              <a:rPr lang="tr-TR" sz="2200" dirty="0" smtClean="0"/>
              <a:t> ve ark.2017)</a:t>
            </a:r>
            <a:endParaRPr lang="tr-TR" sz="2200" dirty="0"/>
          </a:p>
        </p:txBody>
      </p:sp>
      <p:graphicFrame>
        <p:nvGraphicFramePr>
          <p:cNvPr id="4" name="3 İçerik Yer Tutucusu"/>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graphicEl>
                                              <a:dgm id="{BD3CF979-B195-4F3B-A672-3CA85DE014FC}"/>
                                            </p:graphicEl>
                                          </p:spTgt>
                                        </p:tgtEl>
                                        <p:attrNameLst>
                                          <p:attrName>style.visibility</p:attrName>
                                        </p:attrNameLst>
                                      </p:cBhvr>
                                      <p:to>
                                        <p:strVal val="visible"/>
                                      </p:to>
                                    </p:set>
                                    <p:animEffect transition="in" filter="wipe(down)">
                                      <p:cBhvr>
                                        <p:cTn id="12" dur="500"/>
                                        <p:tgtEl>
                                          <p:spTgt spid="4">
                                            <p:graphicEl>
                                              <a:dgm id="{BD3CF979-B195-4F3B-A672-3CA85DE014F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graphicEl>
                                              <a:dgm id="{DF0A4630-F052-40B9-957E-894E93C4EFA8}"/>
                                            </p:graphicEl>
                                          </p:spTgt>
                                        </p:tgtEl>
                                        <p:attrNameLst>
                                          <p:attrName>style.visibility</p:attrName>
                                        </p:attrNameLst>
                                      </p:cBhvr>
                                      <p:to>
                                        <p:strVal val="visible"/>
                                      </p:to>
                                    </p:set>
                                    <p:animEffect transition="in" filter="wipe(down)">
                                      <p:cBhvr>
                                        <p:cTn id="17" dur="500"/>
                                        <p:tgtEl>
                                          <p:spTgt spid="4">
                                            <p:graphicEl>
                                              <a:dgm id="{DF0A4630-F052-40B9-957E-894E93C4EFA8}"/>
                                            </p:graphic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
                                            <p:graphicEl>
                                              <a:dgm id="{4296AD1E-C942-418A-B7C6-376DD3A7243D}"/>
                                            </p:graphicEl>
                                          </p:spTgt>
                                        </p:tgtEl>
                                        <p:attrNameLst>
                                          <p:attrName>style.visibility</p:attrName>
                                        </p:attrNameLst>
                                      </p:cBhvr>
                                      <p:to>
                                        <p:strVal val="visible"/>
                                      </p:to>
                                    </p:set>
                                    <p:animEffect transition="in" filter="wipe(down)">
                                      <p:cBhvr>
                                        <p:cTn id="20" dur="500"/>
                                        <p:tgtEl>
                                          <p:spTgt spid="4">
                                            <p:graphicEl>
                                              <a:dgm id="{4296AD1E-C942-418A-B7C6-376DD3A7243D}"/>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4">
                                            <p:graphicEl>
                                              <a:dgm id="{A15446B8-1513-4515-B1D3-4A387D6BC8FE}"/>
                                            </p:graphicEl>
                                          </p:spTgt>
                                        </p:tgtEl>
                                        <p:attrNameLst>
                                          <p:attrName>style.visibility</p:attrName>
                                        </p:attrNameLst>
                                      </p:cBhvr>
                                      <p:to>
                                        <p:strVal val="visible"/>
                                      </p:to>
                                    </p:set>
                                    <p:animEffect transition="in" filter="wipe(down)">
                                      <p:cBhvr>
                                        <p:cTn id="25" dur="500"/>
                                        <p:tgtEl>
                                          <p:spTgt spid="4">
                                            <p:graphicEl>
                                              <a:dgm id="{A15446B8-1513-4515-B1D3-4A387D6BC8FE}"/>
                                            </p:graphic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4">
                                            <p:graphicEl>
                                              <a:dgm id="{80785ABA-80AD-446B-9D4A-9C722EB09B16}"/>
                                            </p:graphicEl>
                                          </p:spTgt>
                                        </p:tgtEl>
                                        <p:attrNameLst>
                                          <p:attrName>style.visibility</p:attrName>
                                        </p:attrNameLst>
                                      </p:cBhvr>
                                      <p:to>
                                        <p:strVal val="visible"/>
                                      </p:to>
                                    </p:set>
                                    <p:animEffect transition="in" filter="wipe(down)">
                                      <p:cBhvr>
                                        <p:cTn id="28" dur="500"/>
                                        <p:tgtEl>
                                          <p:spTgt spid="4">
                                            <p:graphicEl>
                                              <a:dgm id="{80785ABA-80AD-446B-9D4A-9C722EB09B16}"/>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4">
                                            <p:graphicEl>
                                              <a:dgm id="{FF5065B4-617C-4414-A6D7-F73304850694}"/>
                                            </p:graphicEl>
                                          </p:spTgt>
                                        </p:tgtEl>
                                        <p:attrNameLst>
                                          <p:attrName>style.visibility</p:attrName>
                                        </p:attrNameLst>
                                      </p:cBhvr>
                                      <p:to>
                                        <p:strVal val="visible"/>
                                      </p:to>
                                    </p:set>
                                    <p:animEffect transition="in" filter="wipe(down)">
                                      <p:cBhvr>
                                        <p:cTn id="33" dur="500"/>
                                        <p:tgtEl>
                                          <p:spTgt spid="4">
                                            <p:graphicEl>
                                              <a:dgm id="{FF5065B4-617C-4414-A6D7-F73304850694}"/>
                                            </p:graphicEl>
                                          </p:spTgt>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4">
                                            <p:graphicEl>
                                              <a:dgm id="{CDE01B67-23EC-4736-BEA2-DE4F3D54608D}"/>
                                            </p:graphicEl>
                                          </p:spTgt>
                                        </p:tgtEl>
                                        <p:attrNameLst>
                                          <p:attrName>style.visibility</p:attrName>
                                        </p:attrNameLst>
                                      </p:cBhvr>
                                      <p:to>
                                        <p:strVal val="visible"/>
                                      </p:to>
                                    </p:set>
                                    <p:animEffect transition="in" filter="wipe(down)">
                                      <p:cBhvr>
                                        <p:cTn id="36" dur="500"/>
                                        <p:tgtEl>
                                          <p:spTgt spid="4">
                                            <p:graphicEl>
                                              <a:dgm id="{CDE01B67-23EC-4736-BEA2-DE4F3D54608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Sub>
          <a:bldDgm bld="lvlOne"/>
        </p:bldSub>
      </p:bldGraphic>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643998" cy="1143000"/>
          </a:xfrm>
        </p:spPr>
        <p:txBody>
          <a:bodyPr>
            <a:normAutofit fontScale="90000"/>
          </a:bodyPr>
          <a:lstStyle/>
          <a:p>
            <a:r>
              <a:rPr lang="tr-TR" sz="2800" b="1" dirty="0" err="1" smtClean="0"/>
              <a:t>DEHB’li</a:t>
            </a:r>
            <a:r>
              <a:rPr lang="tr-TR" sz="2800" b="1" dirty="0" smtClean="0"/>
              <a:t> ergenlerde bozulmanın seyri: Liseden üniversiteye geçiş </a:t>
            </a:r>
            <a:r>
              <a:rPr lang="tr-TR" sz="2800" dirty="0" smtClean="0"/>
              <a:t>(2. ve 16. yıl MTA katılımcıları- 10.4-25 yaş) </a:t>
            </a:r>
            <a:br>
              <a:rPr lang="tr-TR" sz="2800" dirty="0" smtClean="0"/>
            </a:br>
            <a:r>
              <a:rPr lang="tr-TR" sz="2000" dirty="0" smtClean="0"/>
              <a:t>(</a:t>
            </a:r>
            <a:r>
              <a:rPr lang="tr-TR" sz="2000" dirty="0" err="1" smtClean="0"/>
              <a:t>Howard</a:t>
            </a:r>
            <a:r>
              <a:rPr lang="tr-TR" sz="2000" dirty="0" smtClean="0"/>
              <a:t> ve ark. 2016)</a:t>
            </a:r>
            <a:endParaRPr lang="tr-TR" sz="2000" dirty="0"/>
          </a:p>
        </p:txBody>
      </p:sp>
      <p:sp>
        <p:nvSpPr>
          <p:cNvPr id="3" name="2 İçerik Yer Tutucusu"/>
          <p:cNvSpPr>
            <a:spLocks noGrp="1"/>
          </p:cNvSpPr>
          <p:nvPr>
            <p:ph idx="1"/>
          </p:nvPr>
        </p:nvSpPr>
        <p:spPr/>
        <p:txBody>
          <a:bodyPr>
            <a:normAutofit fontScale="92500"/>
          </a:bodyPr>
          <a:lstStyle/>
          <a:p>
            <a:r>
              <a:rPr lang="tr-TR" dirty="0" err="1" smtClean="0"/>
              <a:t>DEHB’li</a:t>
            </a:r>
            <a:r>
              <a:rPr lang="tr-TR" dirty="0" smtClean="0"/>
              <a:t> ergenlerde yaşla birlikte işlevsellikteki bozulma artar. EF..</a:t>
            </a:r>
          </a:p>
          <a:p>
            <a:r>
              <a:rPr lang="tr-TR" dirty="0" smtClean="0"/>
              <a:t>Lise bittikten sonra bozulmadaki artış hızı düşer.</a:t>
            </a:r>
          </a:p>
          <a:p>
            <a:r>
              <a:rPr lang="tr-TR" dirty="0" smtClean="0"/>
              <a:t>Yüksek okul ya da üniversiteye giden ergenler için bozulmalar genç erişkinliğe doğru stabilize olur.</a:t>
            </a:r>
          </a:p>
          <a:p>
            <a:r>
              <a:rPr lang="tr-TR" dirty="0" smtClean="0"/>
              <a:t>Ergenlikte ilgili ebeveynlik, liseden sonra yüksek okula gitme kombinasyonu DEHB öyküsü olsun olmasın en düşük bozulma düzeyi ile ilişkilidir.</a:t>
            </a:r>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417638"/>
          </a:xfrm>
        </p:spPr>
        <p:txBody>
          <a:bodyPr>
            <a:normAutofit/>
          </a:bodyPr>
          <a:lstStyle/>
          <a:p>
            <a:r>
              <a:rPr lang="tr-TR" b="1" dirty="0" smtClean="0"/>
              <a:t>Tanısal Sorunlar-Çocuk</a:t>
            </a:r>
            <a:endParaRPr lang="tr-TR" sz="2700" dirty="0"/>
          </a:p>
        </p:txBody>
      </p:sp>
      <p:sp>
        <p:nvSpPr>
          <p:cNvPr id="3" name="2 Metin Yer Tutucusu"/>
          <p:cNvSpPr>
            <a:spLocks noGrp="1"/>
          </p:cNvSpPr>
          <p:nvPr>
            <p:ph type="body" idx="1"/>
          </p:nvPr>
        </p:nvSpPr>
        <p:spPr>
          <a:xfrm>
            <a:off x="314355" y="1838346"/>
            <a:ext cx="4040188" cy="639762"/>
          </a:xfrm>
        </p:spPr>
        <p:txBody>
          <a:bodyPr>
            <a:normAutofit fontScale="92500"/>
          </a:bodyPr>
          <a:lstStyle/>
          <a:p>
            <a:r>
              <a:rPr lang="tr-TR" dirty="0" smtClean="0"/>
              <a:t>Kesme noktaları, Semptom yükü</a:t>
            </a:r>
            <a:endParaRPr lang="tr-TR" dirty="0"/>
          </a:p>
        </p:txBody>
      </p:sp>
      <p:sp>
        <p:nvSpPr>
          <p:cNvPr id="4" name="3 İçerik Yer Tutucusu"/>
          <p:cNvSpPr>
            <a:spLocks noGrp="1"/>
          </p:cNvSpPr>
          <p:nvPr>
            <p:ph sz="half" idx="2"/>
          </p:nvPr>
        </p:nvSpPr>
        <p:spPr>
          <a:xfrm>
            <a:off x="314355" y="2478108"/>
            <a:ext cx="3900486" cy="3951288"/>
          </a:xfrm>
        </p:spPr>
        <p:txBody>
          <a:bodyPr/>
          <a:lstStyle/>
          <a:p>
            <a:endParaRPr lang="tr-TR" dirty="0" smtClean="0"/>
          </a:p>
          <a:p>
            <a:r>
              <a:rPr lang="tr-TR" dirty="0" smtClean="0"/>
              <a:t>Semptom şiddeti?</a:t>
            </a:r>
            <a:br>
              <a:rPr lang="tr-TR" dirty="0" smtClean="0"/>
            </a:br>
            <a:r>
              <a:rPr lang="tr-TR" dirty="0" err="1" smtClean="0"/>
              <a:t>Özbildirim</a:t>
            </a:r>
            <a:r>
              <a:rPr lang="tr-TR" dirty="0" smtClean="0"/>
              <a:t> ya da diğer kaynaklar?</a:t>
            </a:r>
          </a:p>
          <a:p>
            <a:endParaRPr lang="tr-TR" dirty="0" smtClean="0"/>
          </a:p>
          <a:p>
            <a:r>
              <a:rPr lang="tr-TR" dirty="0" smtClean="0"/>
              <a:t>5 DE+5 HI……DEHB (-)</a:t>
            </a:r>
          </a:p>
          <a:p>
            <a:r>
              <a:rPr lang="tr-TR" dirty="0" smtClean="0"/>
              <a:t>0 DE+ 6 HI……DEHB (+)</a:t>
            </a:r>
            <a:endParaRPr lang="tr-TR" dirty="0"/>
          </a:p>
        </p:txBody>
      </p:sp>
      <p:sp>
        <p:nvSpPr>
          <p:cNvPr id="5" name="4 Metin Yer Tutucusu"/>
          <p:cNvSpPr>
            <a:spLocks noGrp="1"/>
          </p:cNvSpPr>
          <p:nvPr>
            <p:ph type="body" sz="quarter" idx="3"/>
          </p:nvPr>
        </p:nvSpPr>
        <p:spPr>
          <a:xfrm>
            <a:off x="4502180" y="1838346"/>
            <a:ext cx="4041775" cy="639762"/>
          </a:xfrm>
        </p:spPr>
        <p:txBody>
          <a:bodyPr/>
          <a:lstStyle/>
          <a:p>
            <a:r>
              <a:rPr lang="tr-TR" dirty="0" smtClean="0"/>
              <a:t>Gelişimsel uygunluk/Yaş</a:t>
            </a:r>
            <a:endParaRPr lang="tr-TR" dirty="0"/>
          </a:p>
        </p:txBody>
      </p:sp>
      <p:sp>
        <p:nvSpPr>
          <p:cNvPr id="6" name="5 İçerik Yer Tutucusu"/>
          <p:cNvSpPr>
            <a:spLocks noGrp="1"/>
          </p:cNvSpPr>
          <p:nvPr>
            <p:ph sz="quarter" idx="4"/>
          </p:nvPr>
        </p:nvSpPr>
        <p:spPr>
          <a:xfrm>
            <a:off x="4214842" y="2478108"/>
            <a:ext cx="4786314" cy="3951288"/>
          </a:xfrm>
        </p:spPr>
        <p:txBody>
          <a:bodyPr/>
          <a:lstStyle/>
          <a:p>
            <a:r>
              <a:rPr lang="tr-TR" dirty="0" smtClean="0"/>
              <a:t>Normal?</a:t>
            </a:r>
          </a:p>
          <a:p>
            <a:r>
              <a:rPr lang="tr-TR" dirty="0" smtClean="0"/>
              <a:t>MR … Her şeyi </a:t>
            </a:r>
            <a:r>
              <a:rPr lang="tr-TR" dirty="0" err="1" smtClean="0"/>
              <a:t>IQ’ya</a:t>
            </a:r>
            <a:r>
              <a:rPr lang="tr-TR" dirty="0" smtClean="0"/>
              <a:t> yükleme</a:t>
            </a:r>
          </a:p>
          <a:p>
            <a:r>
              <a:rPr lang="tr-TR" dirty="0" smtClean="0"/>
              <a:t>       …. Her şeyi DEHB semptomu olarak değerlendirme ve tedavi</a:t>
            </a:r>
          </a:p>
          <a:p>
            <a:endParaRPr lang="tr-TR" dirty="0" smtClean="0"/>
          </a:p>
          <a:p>
            <a:r>
              <a:rPr lang="tr-TR" dirty="0" smtClean="0"/>
              <a:t>Ölçekleri dolduranların bilgi/deneyim/çocukla ilişkisi?</a:t>
            </a:r>
          </a:p>
          <a:p>
            <a:endParaRPr lang="tr-TR" dirty="0"/>
          </a:p>
        </p:txBody>
      </p:sp>
      <p:sp>
        <p:nvSpPr>
          <p:cNvPr id="8" name="7 Altbilgi Yer Tutucusu"/>
          <p:cNvSpPr>
            <a:spLocks noGrp="1"/>
          </p:cNvSpPr>
          <p:nvPr>
            <p:ph type="ftr" sz="quarter" idx="11"/>
          </p:nvPr>
        </p:nvSpPr>
        <p:spPr/>
        <p:txBody>
          <a:bodyPr/>
          <a:lstStyle/>
          <a:p>
            <a:r>
              <a:rPr lang="tr-TR" smtClean="0"/>
              <a:t>10.10.2018-BGK</a:t>
            </a:r>
            <a:endParaRPr lang="tr-TR"/>
          </a:p>
        </p:txBody>
      </p:sp>
      <p:pic>
        <p:nvPicPr>
          <p:cNvPr id="1026" name="Picture 2"/>
          <p:cNvPicPr>
            <a:picLocks noChangeAspect="1" noChangeArrowheads="1"/>
          </p:cNvPicPr>
          <p:nvPr/>
        </p:nvPicPr>
        <p:blipFill>
          <a:blip r:embed="rId2"/>
          <a:srcRect/>
          <a:stretch>
            <a:fillRect/>
          </a:stretch>
        </p:blipFill>
        <p:spPr bwMode="auto">
          <a:xfrm>
            <a:off x="0" y="142852"/>
            <a:ext cx="1869263" cy="1428736"/>
          </a:xfrm>
          <a:prstGeom prst="rect">
            <a:avLst/>
          </a:prstGeom>
          <a:noFill/>
          <a:ln w="9525">
            <a:noFill/>
            <a:miter lim="800000"/>
            <a:headEnd/>
            <a:tailEnd/>
          </a:ln>
          <a:effectLst/>
        </p:spPr>
      </p:pic>
      <p:pic>
        <p:nvPicPr>
          <p:cNvPr id="9" name="Picture 2" descr="y"/>
          <p:cNvPicPr>
            <a:picLocks noChangeAspect="1" noChangeArrowheads="1"/>
          </p:cNvPicPr>
          <p:nvPr/>
        </p:nvPicPr>
        <p:blipFill>
          <a:blip r:embed="rId3"/>
          <a:srcRect/>
          <a:stretch>
            <a:fillRect/>
          </a:stretch>
        </p:blipFill>
        <p:spPr bwMode="auto">
          <a:xfrm>
            <a:off x="7358082" y="180982"/>
            <a:ext cx="1643042" cy="153350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20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wipe(down)">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6">
                                            <p:txEl>
                                              <p:pRg st="1" end="1"/>
                                            </p:txEl>
                                          </p:spTgt>
                                        </p:tgtEl>
                                        <p:attrNameLst>
                                          <p:attrName>style.visibility</p:attrName>
                                        </p:attrNameLst>
                                      </p:cBhvr>
                                      <p:to>
                                        <p:strVal val="visible"/>
                                      </p:to>
                                    </p:set>
                                    <p:animEffect transition="in" filter="wipe(down)">
                                      <p:cBhvr>
                                        <p:cTn id="42" dur="500"/>
                                        <p:tgtEl>
                                          <p:spTgt spid="6">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6">
                                            <p:txEl>
                                              <p:pRg st="2" end="2"/>
                                            </p:txEl>
                                          </p:spTgt>
                                        </p:tgtEl>
                                        <p:attrNameLst>
                                          <p:attrName>style.visibility</p:attrName>
                                        </p:attrNameLst>
                                      </p:cBhvr>
                                      <p:to>
                                        <p:strVal val="visible"/>
                                      </p:to>
                                    </p:set>
                                    <p:animEffect transition="in" filter="wipe(down)">
                                      <p:cBhvr>
                                        <p:cTn id="47" dur="500"/>
                                        <p:tgtEl>
                                          <p:spTgt spid="6">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6">
                                            <p:txEl>
                                              <p:pRg st="4" end="4"/>
                                            </p:txEl>
                                          </p:spTgt>
                                        </p:tgtEl>
                                        <p:attrNameLst>
                                          <p:attrName>style.visibility</p:attrName>
                                        </p:attrNameLst>
                                      </p:cBhvr>
                                      <p:to>
                                        <p:strVal val="visible"/>
                                      </p:to>
                                    </p:set>
                                    <p:animEffect transition="in" filter="wipe(down)">
                                      <p:cBhvr>
                                        <p:cTn id="5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5" grpId="0" build="allAtOnce"/>
      <p:bldP spid="6"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1071538" y="285727"/>
          <a:ext cx="6905652" cy="6286546"/>
        </p:xfrm>
        <a:graphic>
          <a:graphicData uri="http://schemas.openxmlformats.org/drawingml/2006/table">
            <a:tbl>
              <a:tblPr firstRow="1" bandRow="1">
                <a:tableStyleId>{5C22544A-7EE6-4342-B048-85BDC9FD1C3A}</a:tableStyleId>
              </a:tblPr>
              <a:tblGrid>
                <a:gridCol w="6905652"/>
              </a:tblGrid>
              <a:tr h="9752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         </a:t>
                      </a:r>
                      <a:r>
                        <a:rPr lang="en-US" dirty="0" smtClean="0"/>
                        <a:t>NICE  [NG87] 2018</a:t>
                      </a:r>
                      <a:r>
                        <a:rPr lang="tr-TR" dirty="0" smtClean="0"/>
                        <a:t>-UK</a:t>
                      </a:r>
                    </a:p>
                    <a:p>
                      <a:endParaRPr lang="tr-TR" dirty="0"/>
                    </a:p>
                  </a:txBody>
                  <a:tcPr>
                    <a:solidFill>
                      <a:srgbClr val="0070C0"/>
                    </a:solidFill>
                  </a:tcPr>
                </a:tc>
              </a:tr>
              <a:tr h="859537">
                <a:tc>
                  <a:txBody>
                    <a:bodyPr/>
                    <a:lstStyle/>
                    <a:p>
                      <a:pPr lvl="1"/>
                      <a:r>
                        <a:rPr lang="tr-TR" sz="1800" b="1" i="0" kern="1200" dirty="0" err="1" smtClean="0">
                          <a:solidFill>
                            <a:schemeClr val="dk1"/>
                          </a:solidFill>
                          <a:latin typeface="+mn-lt"/>
                          <a:ea typeface="+mn-ea"/>
                          <a:cs typeface="+mn-cs"/>
                        </a:rPr>
                        <a:t>The</a:t>
                      </a:r>
                      <a:r>
                        <a:rPr lang="tr-TR" sz="1800" b="1" i="0" kern="1200" dirty="0" smtClean="0">
                          <a:solidFill>
                            <a:schemeClr val="dk1"/>
                          </a:solidFill>
                          <a:latin typeface="+mn-lt"/>
                          <a:ea typeface="+mn-ea"/>
                          <a:cs typeface="+mn-cs"/>
                        </a:rPr>
                        <a:t> </a:t>
                      </a:r>
                      <a:r>
                        <a:rPr lang="tr-TR" sz="1800" b="1" i="0" kern="1200" dirty="0" err="1" smtClean="0">
                          <a:solidFill>
                            <a:schemeClr val="dk1"/>
                          </a:solidFill>
                          <a:latin typeface="+mn-lt"/>
                          <a:ea typeface="+mn-ea"/>
                          <a:cs typeface="+mn-cs"/>
                        </a:rPr>
                        <a:t>European</a:t>
                      </a:r>
                      <a:r>
                        <a:rPr lang="tr-TR" sz="1800" b="1" i="0" kern="1200" dirty="0" smtClean="0">
                          <a:solidFill>
                            <a:schemeClr val="dk1"/>
                          </a:solidFill>
                          <a:latin typeface="+mn-lt"/>
                          <a:ea typeface="+mn-ea"/>
                          <a:cs typeface="+mn-cs"/>
                        </a:rPr>
                        <a:t> Network </a:t>
                      </a:r>
                      <a:r>
                        <a:rPr lang="tr-TR" sz="1800" b="1" i="0" kern="1200" dirty="0" err="1" smtClean="0">
                          <a:solidFill>
                            <a:schemeClr val="dk1"/>
                          </a:solidFill>
                          <a:latin typeface="+mn-lt"/>
                          <a:ea typeface="+mn-ea"/>
                          <a:cs typeface="+mn-cs"/>
                        </a:rPr>
                        <a:t>Adult</a:t>
                      </a:r>
                      <a:r>
                        <a:rPr lang="tr-TR" sz="1800" b="1" i="0" kern="1200" dirty="0" smtClean="0">
                          <a:solidFill>
                            <a:schemeClr val="dk1"/>
                          </a:solidFill>
                          <a:latin typeface="+mn-lt"/>
                          <a:ea typeface="+mn-ea"/>
                          <a:cs typeface="+mn-cs"/>
                        </a:rPr>
                        <a:t> ADHD</a:t>
                      </a:r>
                    </a:p>
                    <a:p>
                      <a:pPr lvl="1"/>
                      <a:r>
                        <a:rPr lang="tr-TR" sz="1800" b="0" i="1" kern="1200" dirty="0" smtClean="0">
                          <a:solidFill>
                            <a:schemeClr val="dk1"/>
                          </a:solidFill>
                          <a:latin typeface="+mn-lt"/>
                          <a:ea typeface="+mn-ea"/>
                          <a:cs typeface="+mn-cs"/>
                        </a:rPr>
                        <a:t>BMC </a:t>
                      </a:r>
                      <a:r>
                        <a:rPr lang="tr-TR" sz="1800" b="0" i="1" kern="1200" dirty="0" err="1" smtClean="0">
                          <a:solidFill>
                            <a:schemeClr val="dk1"/>
                          </a:solidFill>
                          <a:latin typeface="+mn-lt"/>
                          <a:ea typeface="+mn-ea"/>
                          <a:cs typeface="+mn-cs"/>
                        </a:rPr>
                        <a:t>Psychiatry</a:t>
                      </a:r>
                      <a:r>
                        <a:rPr lang="tr-TR" sz="1800" b="0" i="1" kern="1200" dirty="0" smtClean="0">
                          <a:solidFill>
                            <a:schemeClr val="dk1"/>
                          </a:solidFill>
                          <a:latin typeface="+mn-lt"/>
                          <a:ea typeface="+mn-ea"/>
                          <a:cs typeface="+mn-cs"/>
                        </a:rPr>
                        <a:t>.</a:t>
                      </a:r>
                      <a:r>
                        <a:rPr lang="tr-TR" sz="1800" b="0" i="0" kern="1200" dirty="0" smtClean="0">
                          <a:solidFill>
                            <a:schemeClr val="dk1"/>
                          </a:solidFill>
                          <a:latin typeface="+mn-lt"/>
                          <a:ea typeface="+mn-ea"/>
                          <a:cs typeface="+mn-cs"/>
                        </a:rPr>
                        <a:t> </a:t>
                      </a:r>
                      <a:r>
                        <a:rPr lang="tr-TR" sz="1800" b="1" i="0" kern="1200" dirty="0" smtClean="0">
                          <a:solidFill>
                            <a:schemeClr val="dk1"/>
                          </a:solidFill>
                          <a:latin typeface="+mn-lt"/>
                          <a:ea typeface="+mn-ea"/>
                          <a:cs typeface="+mn-cs"/>
                        </a:rPr>
                        <a:t>2010</a:t>
                      </a:r>
                      <a:endParaRPr lang="tr-TR" b="1" dirty="0"/>
                    </a:p>
                  </a:txBody>
                  <a:tcPr>
                    <a:solidFill>
                      <a:srgbClr val="00B050"/>
                    </a:solidFill>
                  </a:tcPr>
                </a:tc>
              </a:tr>
              <a:tr h="1040233">
                <a:tc>
                  <a:txBody>
                    <a:bodyPr/>
                    <a:lstStyle/>
                    <a:p>
                      <a:r>
                        <a:rPr lang="tr-TR" sz="1800" b="1" i="0" kern="1200" dirty="0" smtClean="0">
                          <a:solidFill>
                            <a:schemeClr val="bg1"/>
                          </a:solidFill>
                          <a:latin typeface="+mn-lt"/>
                          <a:ea typeface="+mn-ea"/>
                          <a:cs typeface="+mn-cs"/>
                        </a:rPr>
                        <a:t>         </a:t>
                      </a:r>
                      <a:r>
                        <a:rPr lang="tr-TR" sz="1800" b="1" i="0" kern="1200" dirty="0" err="1" smtClean="0">
                          <a:solidFill>
                            <a:schemeClr val="bg1"/>
                          </a:solidFill>
                          <a:latin typeface="+mn-lt"/>
                          <a:ea typeface="+mn-ea"/>
                          <a:cs typeface="+mn-cs"/>
                        </a:rPr>
                        <a:t>British</a:t>
                      </a:r>
                      <a:r>
                        <a:rPr lang="tr-TR" sz="1800" b="1" i="0" kern="1200" dirty="0" smtClean="0">
                          <a:solidFill>
                            <a:schemeClr val="bg1"/>
                          </a:solidFill>
                          <a:latin typeface="+mn-lt"/>
                          <a:ea typeface="+mn-ea"/>
                          <a:cs typeface="+mn-cs"/>
                        </a:rPr>
                        <a:t> </a:t>
                      </a:r>
                      <a:r>
                        <a:rPr lang="tr-TR" sz="1800" b="1" i="0" kern="1200" dirty="0" err="1" smtClean="0">
                          <a:solidFill>
                            <a:schemeClr val="bg1"/>
                          </a:solidFill>
                          <a:latin typeface="+mn-lt"/>
                          <a:ea typeface="+mn-ea"/>
                          <a:cs typeface="+mn-cs"/>
                        </a:rPr>
                        <a:t>Association</a:t>
                      </a:r>
                      <a:r>
                        <a:rPr lang="tr-TR" sz="1800" b="1" i="0" kern="1200" dirty="0" smtClean="0">
                          <a:solidFill>
                            <a:schemeClr val="bg1"/>
                          </a:solidFill>
                          <a:latin typeface="+mn-lt"/>
                          <a:ea typeface="+mn-ea"/>
                          <a:cs typeface="+mn-cs"/>
                        </a:rPr>
                        <a:t> </a:t>
                      </a:r>
                      <a:r>
                        <a:rPr lang="tr-TR" sz="1800" b="1" i="0" kern="1200" dirty="0" err="1" smtClean="0">
                          <a:solidFill>
                            <a:schemeClr val="bg1"/>
                          </a:solidFill>
                          <a:latin typeface="+mn-lt"/>
                          <a:ea typeface="+mn-ea"/>
                          <a:cs typeface="+mn-cs"/>
                        </a:rPr>
                        <a:t>for</a:t>
                      </a:r>
                      <a:r>
                        <a:rPr lang="tr-TR" sz="1800" b="1" i="0" kern="1200" dirty="0" smtClean="0">
                          <a:solidFill>
                            <a:schemeClr val="bg1"/>
                          </a:solidFill>
                          <a:latin typeface="+mn-lt"/>
                          <a:ea typeface="+mn-ea"/>
                          <a:cs typeface="+mn-cs"/>
                        </a:rPr>
                        <a:t> </a:t>
                      </a:r>
                      <a:r>
                        <a:rPr lang="tr-TR" sz="1800" b="1" i="0" kern="1200" dirty="0" err="1" smtClean="0">
                          <a:solidFill>
                            <a:schemeClr val="bg1"/>
                          </a:solidFill>
                          <a:latin typeface="+mn-lt"/>
                          <a:ea typeface="+mn-ea"/>
                          <a:cs typeface="+mn-cs"/>
                        </a:rPr>
                        <a:t>Psychopharmacology</a:t>
                      </a:r>
                      <a:endParaRPr lang="tr-TR" sz="1800" b="1" i="0" kern="1200" dirty="0" smtClean="0">
                        <a:solidFill>
                          <a:schemeClr val="bg1"/>
                        </a:solidFill>
                        <a:latin typeface="+mn-lt"/>
                        <a:ea typeface="+mn-ea"/>
                        <a:cs typeface="+mn-cs"/>
                      </a:endParaRPr>
                    </a:p>
                    <a:p>
                      <a:r>
                        <a:rPr lang="tr-TR" sz="1800" b="1" i="0" kern="1200" dirty="0" smtClean="0">
                          <a:solidFill>
                            <a:schemeClr val="bg1"/>
                          </a:solidFill>
                          <a:latin typeface="+mn-lt"/>
                          <a:ea typeface="+mn-ea"/>
                          <a:cs typeface="+mn-cs"/>
                        </a:rPr>
                        <a:t>         2014</a:t>
                      </a:r>
                    </a:p>
                    <a:p>
                      <a:endParaRPr lang="tr-TR" dirty="0"/>
                    </a:p>
                  </a:txBody>
                  <a:tcPr>
                    <a:solidFill>
                      <a:srgbClr val="0070C0"/>
                    </a:solidFill>
                  </a:tcPr>
                </a:tc>
              </a:tr>
              <a:tr h="10402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b="1" baseline="0" dirty="0" smtClean="0"/>
                        <a:t>         AAP </a:t>
                      </a:r>
                      <a:r>
                        <a:rPr lang="tr-TR" dirty="0" smtClean="0"/>
                        <a:t>(</a:t>
                      </a:r>
                      <a:r>
                        <a:rPr lang="tr-TR" dirty="0" err="1" smtClean="0"/>
                        <a:t>Pediatrics</a:t>
                      </a:r>
                      <a:r>
                        <a:rPr lang="tr-TR" dirty="0" smtClean="0"/>
                        <a:t>. </a:t>
                      </a:r>
                      <a:r>
                        <a:rPr lang="tr-TR" b="1" dirty="0" smtClean="0"/>
                        <a:t>2011</a:t>
                      </a:r>
                      <a:r>
                        <a:rPr lang="tr-TR" dirty="0" smtClean="0"/>
                        <a:t>)</a:t>
                      </a:r>
                    </a:p>
                    <a:p>
                      <a:endParaRPr lang="tr-TR" dirty="0"/>
                    </a:p>
                  </a:txBody>
                  <a:tcPr>
                    <a:solidFill>
                      <a:srgbClr val="FFFF99"/>
                    </a:solidFill>
                  </a:tcPr>
                </a:tc>
              </a:tr>
              <a:tr h="602924">
                <a:tc>
                  <a:txBody>
                    <a:bodyPr/>
                    <a:lstStyle/>
                    <a:p>
                      <a:r>
                        <a:rPr lang="tr-TR" sz="1800" b="1" dirty="0" smtClean="0"/>
                        <a:t>         IACAPAP-2012</a:t>
                      </a:r>
                      <a:endParaRPr lang="tr-TR" sz="1800" b="1" dirty="0"/>
                    </a:p>
                  </a:txBody>
                  <a:tcPr>
                    <a:solidFill>
                      <a:srgbClr val="00B0F0"/>
                    </a:solidFill>
                  </a:tcPr>
                </a:tc>
              </a:tr>
              <a:tr h="1040233">
                <a:tc>
                  <a:txBody>
                    <a:bodyPr/>
                    <a:lstStyle/>
                    <a:p>
                      <a:r>
                        <a:rPr lang="tr-TR" b="1" baseline="0" dirty="0" smtClean="0"/>
                        <a:t>         </a:t>
                      </a:r>
                      <a:r>
                        <a:rPr lang="tr-TR" b="1" dirty="0" smtClean="0"/>
                        <a:t>AACAP</a:t>
                      </a:r>
                      <a:r>
                        <a:rPr lang="tr-TR" dirty="0" smtClean="0"/>
                        <a:t> </a:t>
                      </a:r>
                      <a:r>
                        <a:rPr lang="tr-TR" dirty="0" err="1" smtClean="0"/>
                        <a:t>Work</a:t>
                      </a:r>
                      <a:r>
                        <a:rPr lang="tr-TR" dirty="0" smtClean="0"/>
                        <a:t> </a:t>
                      </a:r>
                      <a:r>
                        <a:rPr lang="tr-TR" dirty="0" err="1" smtClean="0"/>
                        <a:t>Group</a:t>
                      </a:r>
                      <a:r>
                        <a:rPr lang="tr-TR" dirty="0" smtClean="0"/>
                        <a:t> on</a:t>
                      </a:r>
                      <a:r>
                        <a:rPr lang="tr-TR" baseline="0" dirty="0" smtClean="0"/>
                        <a:t> </a:t>
                      </a:r>
                      <a:r>
                        <a:rPr lang="tr-TR" baseline="0" dirty="0" err="1" smtClean="0"/>
                        <a:t>Quality</a:t>
                      </a:r>
                      <a:r>
                        <a:rPr lang="tr-TR" baseline="0" dirty="0" smtClean="0"/>
                        <a:t> </a:t>
                      </a:r>
                      <a:r>
                        <a:rPr lang="tr-TR" baseline="0" dirty="0" err="1" smtClean="0"/>
                        <a:t>Issues</a:t>
                      </a:r>
                      <a:r>
                        <a:rPr lang="tr-TR" baseline="0" dirty="0" smtClean="0"/>
                        <a:t>, </a:t>
                      </a:r>
                      <a:r>
                        <a:rPr lang="tr-TR" b="1" baseline="0" dirty="0" smtClean="0"/>
                        <a:t>2007</a:t>
                      </a:r>
                      <a:endParaRPr lang="tr-TR"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smtClean="0"/>
                    </a:p>
                    <a:p>
                      <a:endParaRPr lang="tr-TR" dirty="0"/>
                    </a:p>
                  </a:txBody>
                  <a:tcPr>
                    <a:solidFill>
                      <a:srgbClr val="92D050"/>
                    </a:solidFill>
                  </a:tcPr>
                </a:tc>
              </a:tr>
              <a:tr h="728162">
                <a:tc>
                  <a:txBody>
                    <a:bodyPr/>
                    <a:lstStyle/>
                    <a:p>
                      <a:r>
                        <a:rPr lang="tr-TR" b="1" dirty="0" smtClean="0"/>
                        <a:t>         </a:t>
                      </a:r>
                      <a:r>
                        <a:rPr lang="en-US" b="1" dirty="0" smtClean="0"/>
                        <a:t>CADDRA</a:t>
                      </a:r>
                      <a:r>
                        <a:rPr lang="en-US" dirty="0" smtClean="0"/>
                        <a:t>,</a:t>
                      </a:r>
                      <a:r>
                        <a:rPr lang="tr-TR" dirty="0" smtClean="0"/>
                        <a:t> </a:t>
                      </a:r>
                      <a:r>
                        <a:rPr lang="tr-TR" b="1" dirty="0" smtClean="0"/>
                        <a:t>2018</a:t>
                      </a:r>
                      <a:r>
                        <a:rPr lang="en-US" b="1" dirty="0" smtClean="0"/>
                        <a:t> </a:t>
                      </a:r>
                      <a:endParaRPr lang="tr-TR" b="1" dirty="0"/>
                    </a:p>
                  </a:txBody>
                  <a:tcPr>
                    <a:solidFill>
                      <a:schemeClr val="accent6"/>
                    </a:solidFill>
                  </a:tcPr>
                </a:tc>
              </a:tr>
            </a:tbl>
          </a:graphicData>
        </a:graphic>
      </p:graphicFrame>
      <p:sp>
        <p:nvSpPr>
          <p:cNvPr id="3" name="2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500042"/>
            <a:ext cx="8229600" cy="785818"/>
          </a:xfrm>
        </p:spPr>
        <p:txBody>
          <a:bodyPr>
            <a:normAutofit fontScale="90000"/>
          </a:bodyPr>
          <a:lstStyle/>
          <a:p>
            <a:r>
              <a:rPr lang="tr-TR" sz="2200" dirty="0" smtClean="0"/>
              <a:t/>
            </a:r>
            <a:br>
              <a:rPr lang="tr-TR" sz="2200" dirty="0" smtClean="0"/>
            </a:br>
            <a:r>
              <a:rPr lang="en-US" dirty="0" smtClean="0"/>
              <a:t/>
            </a:r>
            <a:br>
              <a:rPr lang="en-US" dirty="0" smtClean="0"/>
            </a:br>
            <a:r>
              <a:rPr lang="en-US" dirty="0" smtClean="0"/>
              <a:t/>
            </a:r>
            <a:br>
              <a:rPr lang="en-US" dirty="0" smtClean="0"/>
            </a:br>
            <a:r>
              <a:rPr lang="en-US" b="1" dirty="0" smtClean="0"/>
              <a:t/>
            </a:r>
            <a:br>
              <a:rPr lang="en-US" b="1" dirty="0" smtClean="0"/>
            </a:br>
            <a:endParaRPr lang="tr-TR" dirty="0"/>
          </a:p>
        </p:txBody>
      </p:sp>
      <p:sp>
        <p:nvSpPr>
          <p:cNvPr id="3" name="2 İçerik Yer Tutucusu"/>
          <p:cNvSpPr>
            <a:spLocks noGrp="1"/>
          </p:cNvSpPr>
          <p:nvPr>
            <p:ph idx="1"/>
          </p:nvPr>
        </p:nvSpPr>
        <p:spPr>
          <a:xfrm>
            <a:off x="500034" y="1600200"/>
            <a:ext cx="8186766" cy="4525963"/>
          </a:xfrm>
        </p:spPr>
        <p:txBody>
          <a:bodyPr>
            <a:normAutofit fontScale="77500" lnSpcReduction="20000"/>
          </a:bodyPr>
          <a:lstStyle/>
          <a:p>
            <a:r>
              <a:rPr lang="tr-TR" dirty="0" err="1" smtClean="0"/>
              <a:t>Preterm</a:t>
            </a:r>
            <a:r>
              <a:rPr lang="tr-TR" dirty="0" smtClean="0"/>
              <a:t> doğanlar</a:t>
            </a:r>
            <a:r>
              <a:rPr lang="en-US" dirty="0" smtClean="0"/>
              <a:t> </a:t>
            </a:r>
          </a:p>
          <a:p>
            <a:r>
              <a:rPr lang="tr-TR" dirty="0" smtClean="0"/>
              <a:t>Kurum bakımındaki çocuk ve gençler</a:t>
            </a:r>
            <a:endParaRPr lang="en-US" dirty="0" smtClean="0"/>
          </a:p>
          <a:p>
            <a:r>
              <a:rPr lang="tr-TR" dirty="0" smtClean="0"/>
              <a:t>KGB ya da DB tanısı konan çocuklar ve genç bireyler</a:t>
            </a:r>
            <a:endParaRPr lang="en-US" dirty="0" smtClean="0"/>
          </a:p>
          <a:p>
            <a:r>
              <a:rPr lang="tr-TR" dirty="0" smtClean="0"/>
              <a:t>Depresyon ya da </a:t>
            </a:r>
            <a:r>
              <a:rPr lang="tr-TR" dirty="0" err="1" smtClean="0"/>
              <a:t>anksiyete</a:t>
            </a:r>
            <a:r>
              <a:rPr lang="tr-TR" dirty="0" smtClean="0"/>
              <a:t> bozukluğu olan çocuk ve gençler</a:t>
            </a:r>
            <a:endParaRPr lang="en-US" dirty="0" smtClean="0"/>
          </a:p>
          <a:p>
            <a:r>
              <a:rPr lang="tr-TR" dirty="0" smtClean="0"/>
              <a:t>DEHB tanısı konmuş yakın aile üyesi olan kişiler </a:t>
            </a:r>
            <a:endParaRPr lang="en-US" dirty="0" smtClean="0"/>
          </a:p>
          <a:p>
            <a:r>
              <a:rPr lang="tr-TR" dirty="0" smtClean="0"/>
              <a:t>Epilepsisi olanlar</a:t>
            </a:r>
            <a:endParaRPr lang="en-US" dirty="0" smtClean="0"/>
          </a:p>
          <a:p>
            <a:r>
              <a:rPr lang="tr-TR" dirty="0" smtClean="0"/>
              <a:t>OSB, Tik bozukluğu, MR, Özgül Öğrenme Bozukluğu gibi başka </a:t>
            </a:r>
            <a:r>
              <a:rPr lang="tr-TR" dirty="0" err="1" smtClean="0"/>
              <a:t>nörogelişimsel</a:t>
            </a:r>
            <a:r>
              <a:rPr lang="tr-TR" dirty="0" smtClean="0"/>
              <a:t> bozukluğu olan bireyler </a:t>
            </a:r>
            <a:endParaRPr lang="en-US" dirty="0" smtClean="0"/>
          </a:p>
          <a:p>
            <a:r>
              <a:rPr lang="tr-TR" dirty="0" smtClean="0"/>
              <a:t>Ruh sağlığı sorunu olan erişkinler</a:t>
            </a:r>
            <a:endParaRPr lang="en-US" dirty="0" smtClean="0"/>
          </a:p>
          <a:p>
            <a:r>
              <a:rPr lang="tr-TR" dirty="0" smtClean="0"/>
              <a:t>Madde kötüye kullanım öyküsü olan bireyler</a:t>
            </a:r>
            <a:endParaRPr lang="en-US" dirty="0" smtClean="0"/>
          </a:p>
          <a:p>
            <a:r>
              <a:rPr lang="tr-TR" dirty="0" smtClean="0"/>
              <a:t>Adli kovuşturma altında olan genç ve erişkinler</a:t>
            </a:r>
            <a:endParaRPr lang="en-US" dirty="0" smtClean="0"/>
          </a:p>
          <a:p>
            <a:r>
              <a:rPr lang="tr-TR" dirty="0" smtClean="0"/>
              <a:t>Edinilmiş beyin hasarlı bireyler</a:t>
            </a:r>
            <a:r>
              <a:rPr lang="en-US" dirty="0" smtClean="0"/>
              <a:t> </a:t>
            </a:r>
            <a:r>
              <a:rPr lang="en-US" b="1" dirty="0" smtClean="0"/>
              <a:t>[2018]</a:t>
            </a:r>
            <a:endParaRPr lang="en-US" dirty="0" smtClean="0"/>
          </a:p>
          <a:p>
            <a:endParaRPr lang="tr-TR" dirty="0"/>
          </a:p>
        </p:txBody>
      </p:sp>
      <p:sp>
        <p:nvSpPr>
          <p:cNvPr id="4" name="3 Dikdörtgen"/>
          <p:cNvSpPr/>
          <p:nvPr/>
        </p:nvSpPr>
        <p:spPr>
          <a:xfrm>
            <a:off x="785786" y="214290"/>
            <a:ext cx="7643866" cy="1077218"/>
          </a:xfrm>
          <a:prstGeom prst="rect">
            <a:avLst/>
          </a:prstGeom>
        </p:spPr>
        <p:txBody>
          <a:bodyPr wrap="square">
            <a:spAutoFit/>
          </a:bodyPr>
          <a:lstStyle/>
          <a:p>
            <a:endParaRPr lang="tr-TR" b="1" dirty="0" smtClean="0"/>
          </a:p>
          <a:p>
            <a:endParaRPr lang="tr-TR" b="1" dirty="0" smtClean="0"/>
          </a:p>
          <a:p>
            <a:r>
              <a:rPr lang="tr-TR" sz="2800" b="1" dirty="0" smtClean="0"/>
              <a:t>Riskli grupların farkında olmak önemli..</a:t>
            </a:r>
            <a:endParaRPr lang="tr-TR" sz="2800" dirty="0"/>
          </a:p>
        </p:txBody>
      </p:sp>
      <p:sp>
        <p:nvSpPr>
          <p:cNvPr id="5" name="4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20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down)">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wipe(down)">
                                      <p:cBhvr>
                                        <p:cTn id="6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allAtOnce"/>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1143000"/>
          </a:xfrm>
        </p:spPr>
        <p:txBody>
          <a:bodyPr>
            <a:normAutofit/>
          </a:bodyPr>
          <a:lstStyle/>
          <a:p>
            <a:r>
              <a:rPr lang="tr-TR" sz="2800" b="1" dirty="0" err="1" smtClean="0"/>
              <a:t>DEHB’nin</a:t>
            </a:r>
            <a:r>
              <a:rPr lang="tr-TR" sz="2800" b="1" dirty="0" smtClean="0"/>
              <a:t> kızlarda ve kadınlarda daha az tanındığı düşünülmektedir.</a:t>
            </a:r>
            <a:endParaRPr lang="tr-TR" sz="2800" b="1" dirty="0"/>
          </a:p>
        </p:txBody>
      </p:sp>
      <p:sp>
        <p:nvSpPr>
          <p:cNvPr id="3" name="2 İçerik Yer Tutucusu"/>
          <p:cNvSpPr>
            <a:spLocks noGrp="1"/>
          </p:cNvSpPr>
          <p:nvPr>
            <p:ph idx="1"/>
          </p:nvPr>
        </p:nvSpPr>
        <p:spPr/>
        <p:txBody>
          <a:bodyPr>
            <a:normAutofit/>
          </a:bodyPr>
          <a:lstStyle/>
          <a:p>
            <a:r>
              <a:rPr lang="tr-TR" sz="2800" dirty="0" smtClean="0"/>
              <a:t>DEHB değerlendirilmesi için daha düşük oranda </a:t>
            </a:r>
            <a:r>
              <a:rPr lang="tr-TR" sz="2800" dirty="0" err="1" smtClean="0"/>
              <a:t>refere</a:t>
            </a:r>
            <a:r>
              <a:rPr lang="tr-TR" sz="2800" dirty="0" smtClean="0"/>
              <a:t> edilirler.</a:t>
            </a:r>
            <a:endParaRPr lang="en-US" sz="2800" dirty="0" smtClean="0"/>
          </a:p>
          <a:p>
            <a:r>
              <a:rPr lang="tr-TR" sz="2800" dirty="0" smtClean="0"/>
              <a:t>Tanılanmamış DEHB olma olasılığı bu grupta daha fazladır.</a:t>
            </a:r>
            <a:endParaRPr lang="en-US" sz="2800" dirty="0" smtClean="0"/>
          </a:p>
          <a:p>
            <a:r>
              <a:rPr lang="tr-TR" sz="2800" dirty="0" smtClean="0"/>
              <a:t>Başka bir ruh sağlığı ya da </a:t>
            </a:r>
            <a:r>
              <a:rPr lang="tr-TR" sz="2800" dirty="0" err="1" smtClean="0"/>
              <a:t>nörogelişimsel</a:t>
            </a:r>
            <a:r>
              <a:rPr lang="tr-TR" sz="2800" dirty="0" smtClean="0"/>
              <a:t> bozukluk olarak yanlış tanılama olasılığı yüksektir. </a:t>
            </a:r>
            <a:r>
              <a:rPr lang="en-US" sz="2800" dirty="0" smtClean="0"/>
              <a:t> </a:t>
            </a:r>
            <a:r>
              <a:rPr lang="en-US" sz="2800" b="1" dirty="0" smtClean="0"/>
              <a:t>[2018]</a:t>
            </a:r>
            <a:endParaRPr lang="en-US" sz="2800" dirty="0" smtClean="0"/>
          </a:p>
          <a:p>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t>Çevresel Değişiklikler</a:t>
            </a:r>
            <a:endParaRPr lang="tr-TR" sz="3200" b="1" dirty="0"/>
          </a:p>
        </p:txBody>
      </p:sp>
      <p:sp>
        <p:nvSpPr>
          <p:cNvPr id="3" name="2 İçerik Yer Tutucusu"/>
          <p:cNvSpPr>
            <a:spLocks noGrp="1"/>
          </p:cNvSpPr>
          <p:nvPr>
            <p:ph idx="1"/>
          </p:nvPr>
        </p:nvSpPr>
        <p:spPr/>
        <p:txBody>
          <a:bodyPr>
            <a:normAutofit fontScale="85000" lnSpcReduction="10000"/>
          </a:bodyPr>
          <a:lstStyle/>
          <a:p>
            <a:r>
              <a:rPr lang="tr-TR" dirty="0" smtClean="0"/>
              <a:t>Çevresel değişiklikler, bir kişinin </a:t>
            </a:r>
            <a:r>
              <a:rPr lang="tr-TR" dirty="0" err="1" smtClean="0"/>
              <a:t>DEHB'sinin</a:t>
            </a:r>
            <a:r>
              <a:rPr lang="tr-TR" dirty="0" smtClean="0"/>
              <a:t> günlük yaşamındaki etkisini en aza indirmek için fiziksel çevrede yapılan değişikliklerdir. </a:t>
            </a:r>
          </a:p>
          <a:p>
            <a:r>
              <a:rPr lang="tr-TR" dirty="0" smtClean="0"/>
              <a:t>Uygun çevresel modifikasyonlar, </a:t>
            </a:r>
            <a:r>
              <a:rPr lang="tr-TR" dirty="0" err="1" smtClean="0"/>
              <a:t>DEHB'si</a:t>
            </a:r>
            <a:r>
              <a:rPr lang="tr-TR" dirty="0" smtClean="0"/>
              <a:t> olan her bireyin koşullarının ve gereksinimlerinin değerlendirilmesi ile belirlenmelidir. </a:t>
            </a:r>
          </a:p>
          <a:p>
            <a:r>
              <a:rPr lang="tr-TR" dirty="0" smtClean="0"/>
              <a:t>Örnekler: oturma düzeninde değişiklikler, aydınlatma ve ses değişiklikleri, çeldiricilerin azaltılması (örneğin kulaklık kullanılması), kısa molalar ile aralıklı çalışma, sözlü istekleri yazılı yönergelerle güçlendirmek ve çocuklar için okulda yardımcı öğretmenler olması.</a:t>
            </a:r>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Bilgilendirme</a:t>
            </a:r>
            <a:endParaRPr lang="tr-TR" b="1" dirty="0"/>
          </a:p>
        </p:txBody>
      </p:sp>
      <p:sp>
        <p:nvSpPr>
          <p:cNvPr id="3" name="2 İçerik Yer Tutucusu"/>
          <p:cNvSpPr>
            <a:spLocks noGrp="1"/>
          </p:cNvSpPr>
          <p:nvPr>
            <p:ph idx="1"/>
          </p:nvPr>
        </p:nvSpPr>
        <p:spPr>
          <a:xfrm>
            <a:off x="285720" y="1600200"/>
            <a:ext cx="8572560" cy="4525963"/>
          </a:xfrm>
        </p:spPr>
        <p:txBody>
          <a:bodyPr>
            <a:noAutofit/>
          </a:bodyPr>
          <a:lstStyle/>
          <a:p>
            <a:endParaRPr lang="tr-TR" sz="2400" dirty="0" smtClean="0"/>
          </a:p>
          <a:p>
            <a:r>
              <a:rPr lang="tr-TR" sz="2400" dirty="0" smtClean="0"/>
              <a:t>DEHB </a:t>
            </a:r>
            <a:r>
              <a:rPr lang="tr-TR" sz="2400" dirty="0" smtClean="0"/>
              <a:t>tanısı alan kişileri (aileleri veya bakıcıları) bilgi kaynakları hakkında </a:t>
            </a:r>
            <a:r>
              <a:rPr lang="tr-TR" sz="2400" dirty="0" smtClean="0"/>
              <a:t>aydınlatın: </a:t>
            </a:r>
            <a:endParaRPr lang="tr-TR" sz="2400" dirty="0" smtClean="0"/>
          </a:p>
          <a:p>
            <a:r>
              <a:rPr lang="tr-TR" sz="2400" dirty="0" smtClean="0"/>
              <a:t>Destek grupları, </a:t>
            </a:r>
            <a:r>
              <a:rPr lang="tr-TR" sz="2400" dirty="0" smtClean="0"/>
              <a:t>gönüllü </a:t>
            </a:r>
            <a:r>
              <a:rPr lang="tr-TR" sz="2400" dirty="0" smtClean="0"/>
              <a:t>kuruluşlar, </a:t>
            </a:r>
            <a:r>
              <a:rPr lang="tr-TR" sz="2400" dirty="0" smtClean="0"/>
              <a:t>web </a:t>
            </a:r>
            <a:r>
              <a:rPr lang="tr-TR" sz="2400" dirty="0" smtClean="0"/>
              <a:t>siteleri, </a:t>
            </a:r>
            <a:r>
              <a:rPr lang="tr-TR" sz="2400" dirty="0" smtClean="0"/>
              <a:t>eğitim ve istihdam için destek</a:t>
            </a:r>
            <a:r>
              <a:rPr lang="tr-TR" sz="2400" dirty="0" smtClean="0"/>
              <a:t>.</a:t>
            </a:r>
          </a:p>
          <a:p>
            <a:r>
              <a:rPr lang="tr-TR" sz="2400" dirty="0" smtClean="0"/>
              <a:t>Bilgilendirme sürecinde; </a:t>
            </a:r>
            <a:endParaRPr lang="tr-TR" sz="2400" dirty="0" smtClean="0"/>
          </a:p>
          <a:p>
            <a:pPr>
              <a:buNone/>
            </a:pPr>
            <a:r>
              <a:rPr lang="tr-TR" sz="2400" dirty="0" smtClean="0"/>
              <a:t>      * Birlikte var olan </a:t>
            </a:r>
            <a:r>
              <a:rPr lang="tr-TR" sz="2400" dirty="0" err="1" smtClean="0"/>
              <a:t>nörogelişimsel</a:t>
            </a:r>
            <a:r>
              <a:rPr lang="tr-TR" sz="2400" dirty="0" smtClean="0"/>
              <a:t> ve zihinsel sağlık </a:t>
            </a:r>
            <a:r>
              <a:rPr lang="tr-TR" sz="2400" dirty="0" smtClean="0"/>
              <a:t>durumları ile</a:t>
            </a:r>
            <a:endParaRPr lang="tr-TR" sz="2400" dirty="0" smtClean="0"/>
          </a:p>
          <a:p>
            <a:pPr>
              <a:buNone/>
            </a:pPr>
            <a:r>
              <a:rPr lang="tr-TR" sz="2400" dirty="0" smtClean="0"/>
              <a:t>       *yaş, cinsiyet, eğitim düzeyi ve yaşam evresi gibi bireysel ihtiyaç ve </a:t>
            </a:r>
            <a:r>
              <a:rPr lang="tr-TR" sz="2400" dirty="0" smtClean="0"/>
              <a:t>koşulları dikkate alın.</a:t>
            </a:r>
            <a:r>
              <a:rPr lang="en-US" sz="2400" dirty="0" smtClean="0"/>
              <a:t> </a:t>
            </a:r>
            <a:r>
              <a:rPr lang="en-US" sz="2400" b="1" dirty="0" smtClean="0"/>
              <a:t>[2018]</a:t>
            </a:r>
            <a:endParaRPr lang="en-US" sz="2400" dirty="0" smtClean="0"/>
          </a:p>
          <a:p>
            <a:endParaRPr lang="tr-TR" sz="2400"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1143000"/>
          </a:xfrm>
        </p:spPr>
        <p:txBody>
          <a:bodyPr>
            <a:normAutofit fontScale="90000"/>
          </a:bodyPr>
          <a:lstStyle/>
          <a:p>
            <a:r>
              <a:rPr lang="tr-TR" b="1" dirty="0" smtClean="0"/>
              <a:t>Aileleri ve </a:t>
            </a:r>
            <a:r>
              <a:rPr lang="tr-TR" b="1" dirty="0" smtClean="0"/>
              <a:t>B</a:t>
            </a:r>
            <a:r>
              <a:rPr lang="tr-TR" b="1" dirty="0" smtClean="0"/>
              <a:t>akım </a:t>
            </a:r>
            <a:r>
              <a:rPr lang="tr-TR" b="1" dirty="0" smtClean="0"/>
              <a:t>V</a:t>
            </a:r>
            <a:r>
              <a:rPr lang="tr-TR" b="1" dirty="0" smtClean="0"/>
              <a:t>erenleri </a:t>
            </a:r>
            <a:r>
              <a:rPr lang="tr-TR" b="1" dirty="0" smtClean="0"/>
              <a:t>D</a:t>
            </a:r>
            <a:r>
              <a:rPr lang="tr-TR" b="1" dirty="0" smtClean="0"/>
              <a:t>estekleme</a:t>
            </a:r>
            <a:endParaRPr lang="tr-TR" dirty="0"/>
          </a:p>
        </p:txBody>
      </p:sp>
      <p:sp>
        <p:nvSpPr>
          <p:cNvPr id="3" name="2 İçerik Yer Tutucusu"/>
          <p:cNvSpPr>
            <a:spLocks noGrp="1"/>
          </p:cNvSpPr>
          <p:nvPr>
            <p:ph idx="1"/>
          </p:nvPr>
        </p:nvSpPr>
        <p:spPr>
          <a:xfrm>
            <a:off x="214282" y="1214422"/>
            <a:ext cx="8643998" cy="4911741"/>
          </a:xfrm>
        </p:spPr>
        <p:txBody>
          <a:bodyPr>
            <a:noAutofit/>
          </a:bodyPr>
          <a:lstStyle/>
          <a:p>
            <a:endParaRPr lang="en-US" sz="2000" dirty="0" smtClean="0"/>
          </a:p>
          <a:p>
            <a:r>
              <a:rPr lang="tr-TR" sz="2000" u="sng" dirty="0" err="1" smtClean="0"/>
              <a:t>DEHB’li</a:t>
            </a:r>
            <a:r>
              <a:rPr lang="tr-TR" sz="2000" u="sng" dirty="0" smtClean="0"/>
              <a:t> </a:t>
            </a:r>
            <a:r>
              <a:rPr lang="tr-TR" sz="2000" b="1" u="sng" dirty="0" smtClean="0"/>
              <a:t>çocuk ve gençlerin</a:t>
            </a:r>
            <a:r>
              <a:rPr lang="tr-TR" sz="2000" u="sng" dirty="0" smtClean="0"/>
              <a:t> </a:t>
            </a:r>
            <a:r>
              <a:rPr lang="tr-TR" sz="2000" u="sng" dirty="0" smtClean="0"/>
              <a:t>ebeveynlerine </a:t>
            </a:r>
            <a:r>
              <a:rPr lang="tr-TR" sz="2000" u="sng" dirty="0" smtClean="0"/>
              <a:t>öneriler:</a:t>
            </a:r>
            <a:endParaRPr lang="en-US" sz="2000" u="sng" dirty="0" smtClean="0"/>
          </a:p>
          <a:p>
            <a:r>
              <a:rPr lang="tr-TR" sz="2000" dirty="0" smtClean="0"/>
              <a:t>*pozitif </a:t>
            </a:r>
            <a:r>
              <a:rPr lang="tr-TR" sz="2000" dirty="0" smtClean="0"/>
              <a:t>ebeveyn/çocuk </a:t>
            </a:r>
            <a:r>
              <a:rPr lang="tr-TR" sz="2000" dirty="0" smtClean="0"/>
              <a:t>iletişiminin önemi </a:t>
            </a:r>
          </a:p>
          <a:p>
            <a:r>
              <a:rPr lang="tr-TR" sz="2000" dirty="0" smtClean="0"/>
              <a:t>*davranışlar hakkında net ve uygun kurallar koyma ve tutarlı yönetim </a:t>
            </a:r>
          </a:p>
          <a:p>
            <a:r>
              <a:rPr lang="tr-TR" sz="2000" dirty="0" smtClean="0"/>
              <a:t>*günü yapılandırma</a:t>
            </a:r>
            <a:r>
              <a:rPr lang="tr-TR" sz="2000" dirty="0" smtClean="0"/>
              <a:t>.</a:t>
            </a:r>
            <a:endParaRPr lang="en-US" sz="2000" dirty="0" smtClean="0"/>
          </a:p>
          <a:p>
            <a:r>
              <a:rPr lang="tr-TR" sz="2000" u="sng" dirty="0" err="1" smtClean="0"/>
              <a:t>DEHB’li</a:t>
            </a:r>
            <a:r>
              <a:rPr lang="tr-TR" sz="2000" u="sng" dirty="0" smtClean="0"/>
              <a:t> </a:t>
            </a:r>
            <a:r>
              <a:rPr lang="tr-TR" sz="2000" b="1" u="sng" dirty="0" smtClean="0"/>
              <a:t>yetişkinlerin</a:t>
            </a:r>
            <a:r>
              <a:rPr lang="tr-TR" sz="2000" u="sng" dirty="0" smtClean="0"/>
              <a:t> ailelerine ve bakıcılarına öneriler: </a:t>
            </a:r>
          </a:p>
          <a:p>
            <a:r>
              <a:rPr lang="tr-TR" sz="2000" dirty="0" smtClean="0"/>
              <a:t>*DEHB ilişkilerini nasıl etkileyebilir? </a:t>
            </a:r>
          </a:p>
          <a:p>
            <a:r>
              <a:rPr lang="tr-TR" sz="2000" dirty="0" smtClean="0"/>
              <a:t>*DEHB kişinin işlevlerini nasıl etkileyebilir? </a:t>
            </a:r>
          </a:p>
          <a:p>
            <a:r>
              <a:rPr lang="tr-TR" sz="2000" dirty="0" smtClean="0"/>
              <a:t>*Günlük aktiviteleri yapılandırmanın önemi.</a:t>
            </a:r>
            <a:r>
              <a:rPr lang="en-US" sz="2000" dirty="0" smtClean="0"/>
              <a:t> </a:t>
            </a:r>
          </a:p>
          <a:p>
            <a:r>
              <a:rPr lang="tr-TR" sz="2000" dirty="0" smtClean="0"/>
              <a:t>Ebeveynlere, </a:t>
            </a:r>
            <a:r>
              <a:rPr lang="tr-TR" sz="2000" dirty="0" smtClean="0"/>
              <a:t>ebeveyn eğitimi ile ilgili herhangi bir tavsiyenin kötü ebeveynlik anlamına gelmediğini ve amacın, </a:t>
            </a:r>
            <a:r>
              <a:rPr lang="tr-TR" sz="2000" dirty="0" err="1" smtClean="0"/>
              <a:t>DEHB'li</a:t>
            </a:r>
            <a:r>
              <a:rPr lang="tr-TR" sz="2000" dirty="0" smtClean="0"/>
              <a:t> çocuk ve gençlerin ortalamanın üstünde  ebeveynlik ihtiyaçlarını karşılamak için becerileri optimize etmek olduğunu açıklamak. </a:t>
            </a:r>
            <a:r>
              <a:rPr lang="en-US" sz="2000" dirty="0" smtClean="0"/>
              <a:t> </a:t>
            </a:r>
            <a:r>
              <a:rPr lang="en-US" sz="2000" b="1" dirty="0" smtClean="0"/>
              <a:t>[2018]</a:t>
            </a:r>
            <a:endParaRPr lang="en-US" sz="2000" dirty="0" smtClean="0"/>
          </a:p>
          <a:p>
            <a:endParaRPr lang="tr-TR" sz="2000"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Okulları </a:t>
            </a:r>
            <a:r>
              <a:rPr lang="tr-TR" b="1" dirty="0" smtClean="0"/>
              <a:t>Dahil </a:t>
            </a:r>
            <a:r>
              <a:rPr lang="tr-TR" b="1" dirty="0" smtClean="0"/>
              <a:t>E</a:t>
            </a:r>
            <a:r>
              <a:rPr lang="tr-TR" b="1" dirty="0" smtClean="0"/>
              <a:t>tmek..</a:t>
            </a:r>
            <a:endParaRPr lang="tr-TR" dirty="0"/>
          </a:p>
        </p:txBody>
      </p:sp>
      <p:sp>
        <p:nvSpPr>
          <p:cNvPr id="3" name="2 İçerik Yer Tutucusu"/>
          <p:cNvSpPr>
            <a:spLocks noGrp="1"/>
          </p:cNvSpPr>
          <p:nvPr>
            <p:ph idx="1"/>
          </p:nvPr>
        </p:nvSpPr>
        <p:spPr>
          <a:xfrm>
            <a:off x="428596" y="1428736"/>
            <a:ext cx="8229600" cy="4929222"/>
          </a:xfrm>
        </p:spPr>
        <p:txBody>
          <a:bodyPr>
            <a:normAutofit fontScale="85000" lnSpcReduction="20000"/>
          </a:bodyPr>
          <a:lstStyle/>
          <a:p>
            <a:r>
              <a:rPr lang="tr-TR" dirty="0" smtClean="0"/>
              <a:t>DEHB tanısı konduğunda, belirtiler değiştiğinde ve okullar arasında veya okuldan koleje veya kolejden üniversiteye geçiş olduğunda, onay aldıktan sonra, okulla iletişime geçin ve açıklama yapın:</a:t>
            </a:r>
          </a:p>
          <a:p>
            <a:r>
              <a:rPr lang="tr-TR" dirty="0" smtClean="0"/>
              <a:t>DEHB tanısının geçerliliği ve belirtilerin okul hayatını nasıl etkileyeceği </a:t>
            </a:r>
          </a:p>
          <a:p>
            <a:r>
              <a:rPr lang="tr-TR" dirty="0" smtClean="0"/>
              <a:t>Birlikte olabilen diğer durumlar (örneğin, öğrenme güçlüğü) </a:t>
            </a:r>
            <a:r>
              <a:rPr lang="tr-TR" dirty="0" err="1" smtClean="0"/>
              <a:t>DEHB'den</a:t>
            </a:r>
            <a:r>
              <a:rPr lang="tr-TR" dirty="0" smtClean="0"/>
              <a:t> farklı düzenlemeleri gerektirebilir</a:t>
            </a:r>
          </a:p>
          <a:p>
            <a:r>
              <a:rPr lang="tr-TR" dirty="0" smtClean="0"/>
              <a:t>Tedavi planı ve belirlenmiş özel eğitim gereksinimleri çerçevesinde, eğitim ortamında çevresel değişiklikler ve makul düzenlemeler için öneriler</a:t>
            </a:r>
          </a:p>
          <a:p>
            <a:r>
              <a:rPr lang="tr-TR" dirty="0" smtClean="0"/>
              <a:t>Okuldan gelecek geri bildirimlerin </a:t>
            </a:r>
            <a:r>
              <a:rPr lang="tr-TR" dirty="0" err="1" smtClean="0"/>
              <a:t>DEHB’li</a:t>
            </a:r>
            <a:r>
              <a:rPr lang="tr-TR" dirty="0" smtClean="0"/>
              <a:t> birey ve sağlık profesyonelleri için değeri.</a:t>
            </a:r>
            <a:r>
              <a:rPr lang="en-US" dirty="0" smtClean="0"/>
              <a:t> </a:t>
            </a:r>
            <a:r>
              <a:rPr lang="en-US" b="1" dirty="0" smtClean="0"/>
              <a:t>[2018]</a:t>
            </a:r>
            <a:endParaRPr lang="en-US" dirty="0" smtClean="0"/>
          </a:p>
          <a:p>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Beş yaş altı çocuklar</a:t>
            </a:r>
            <a:endParaRPr lang="tr-TR" b="1" dirty="0"/>
          </a:p>
        </p:txBody>
      </p:sp>
      <p:sp>
        <p:nvSpPr>
          <p:cNvPr id="3" name="2 İçerik Yer Tutucusu"/>
          <p:cNvSpPr>
            <a:spLocks noGrp="1"/>
          </p:cNvSpPr>
          <p:nvPr>
            <p:ph idx="1"/>
          </p:nvPr>
        </p:nvSpPr>
        <p:spPr>
          <a:xfrm>
            <a:off x="457200" y="1600200"/>
            <a:ext cx="8229600" cy="4829196"/>
          </a:xfrm>
        </p:spPr>
        <p:txBody>
          <a:bodyPr>
            <a:normAutofit fontScale="92500" lnSpcReduction="10000"/>
          </a:bodyPr>
          <a:lstStyle/>
          <a:p>
            <a:r>
              <a:rPr lang="tr-TR" dirty="0" smtClean="0"/>
              <a:t>Birinci </a:t>
            </a:r>
            <a:r>
              <a:rPr lang="tr-TR" dirty="0" smtClean="0"/>
              <a:t>basamak tedavi </a:t>
            </a:r>
            <a:r>
              <a:rPr lang="tr-TR" dirty="0" smtClean="0"/>
              <a:t>olarak; DEHB </a:t>
            </a:r>
            <a:r>
              <a:rPr lang="tr-TR" dirty="0" smtClean="0"/>
              <a:t>odaklı grup ebeveyn eğitimi programı sunun </a:t>
            </a:r>
            <a:endParaRPr lang="tr-TR" b="1" dirty="0" smtClean="0"/>
          </a:p>
          <a:p>
            <a:r>
              <a:rPr lang="tr-TR" dirty="0" smtClean="0"/>
              <a:t>DEHB odaklı grup ebeveyn eğitimi programından sonra, DEHB belirtileri farklı ortamlarda hala önemli bir bozukluğa neden oluyorsa, çevresel değişiklikler </a:t>
            </a:r>
            <a:r>
              <a:rPr lang="tr-TR" dirty="0" smtClean="0"/>
              <a:t>yapıldıktan </a:t>
            </a:r>
            <a:r>
              <a:rPr lang="tr-TR" dirty="0" smtClean="0"/>
              <a:t>sonra </a:t>
            </a:r>
            <a:r>
              <a:rPr lang="tr-TR" dirty="0" err="1" smtClean="0"/>
              <a:t>DEHB'yi</a:t>
            </a:r>
            <a:r>
              <a:rPr lang="tr-TR" dirty="0" smtClean="0"/>
              <a:t> </a:t>
            </a:r>
            <a:r>
              <a:rPr lang="tr-TR" dirty="0" smtClean="0"/>
              <a:t>yönetme konusunda uzman bir merkezden danışmanlık alın. </a:t>
            </a:r>
            <a:r>
              <a:rPr lang="tr-TR" b="1" dirty="0" smtClean="0"/>
              <a:t> </a:t>
            </a:r>
            <a:endParaRPr lang="tr-TR" b="1" dirty="0" smtClean="0"/>
          </a:p>
          <a:p>
            <a:r>
              <a:rPr lang="tr-TR" dirty="0" smtClean="0"/>
              <a:t>Küçük </a:t>
            </a:r>
            <a:r>
              <a:rPr lang="tr-TR" dirty="0" smtClean="0"/>
              <a:t>çocuklarda DEHB konusunda uzmanlaşmış bir merkezden ikinci bir görüş almadan 5 yaş altı çocuklara ilaç önermeyin</a:t>
            </a:r>
            <a:r>
              <a:rPr lang="tr-TR" b="1" dirty="0" smtClean="0"/>
              <a:t>. [2018]</a:t>
            </a:r>
            <a:endParaRPr lang="tr-TR" b="1"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1414"/>
            <a:ext cx="8229600" cy="1143000"/>
          </a:xfrm>
        </p:spPr>
        <p:txBody>
          <a:bodyPr>
            <a:normAutofit/>
          </a:bodyPr>
          <a:lstStyle/>
          <a:p>
            <a:r>
              <a:rPr lang="tr-TR" b="1" dirty="0" smtClean="0"/>
              <a:t>Beş </a:t>
            </a:r>
            <a:r>
              <a:rPr lang="tr-TR" b="1" dirty="0" smtClean="0"/>
              <a:t>Yaş Üzeri </a:t>
            </a:r>
            <a:r>
              <a:rPr lang="tr-TR" b="1" dirty="0" smtClean="0"/>
              <a:t>Ç</a:t>
            </a:r>
            <a:r>
              <a:rPr lang="tr-TR" b="1" dirty="0" smtClean="0"/>
              <a:t>ocuklar </a:t>
            </a:r>
            <a:r>
              <a:rPr lang="tr-TR" b="1" dirty="0" smtClean="0"/>
              <a:t>ve </a:t>
            </a:r>
            <a:r>
              <a:rPr lang="tr-TR" b="1" dirty="0" smtClean="0"/>
              <a:t>Gençler</a:t>
            </a:r>
            <a:endParaRPr lang="tr-TR" b="1" dirty="0"/>
          </a:p>
        </p:txBody>
      </p:sp>
      <p:sp>
        <p:nvSpPr>
          <p:cNvPr id="3" name="2 İçerik Yer Tutucusu"/>
          <p:cNvSpPr>
            <a:spLocks noGrp="1"/>
          </p:cNvSpPr>
          <p:nvPr>
            <p:ph idx="1"/>
          </p:nvPr>
        </p:nvSpPr>
        <p:spPr>
          <a:xfrm>
            <a:off x="0" y="1143008"/>
            <a:ext cx="9144000" cy="5500702"/>
          </a:xfrm>
        </p:spPr>
        <p:txBody>
          <a:bodyPr>
            <a:normAutofit fontScale="85000" lnSpcReduction="20000"/>
          </a:bodyPr>
          <a:lstStyle/>
          <a:p>
            <a:r>
              <a:rPr lang="tr-TR" dirty="0" smtClean="0"/>
              <a:t>DEHB hakkında bilgi verin ve ebeveynleri destekleyin. Bu destek DEHB odaklı olmalıdır, grup temelli olabilir ve 1-2 seans gibi kısa sürebilir. Şunları içermelidir: </a:t>
            </a:r>
          </a:p>
          <a:p>
            <a:r>
              <a:rPr lang="tr-TR" dirty="0" err="1" smtClean="0"/>
              <a:t>DEHB'nin</a:t>
            </a:r>
            <a:r>
              <a:rPr lang="tr-TR" dirty="0" smtClean="0"/>
              <a:t> nedenleri ve etkileri hakkında eğitim ve bilgi </a:t>
            </a:r>
          </a:p>
          <a:p>
            <a:r>
              <a:rPr lang="tr-TR" dirty="0" smtClean="0"/>
              <a:t>ebeveynlik stratejileri konusunda tavsiye </a:t>
            </a:r>
          </a:p>
          <a:p>
            <a:r>
              <a:rPr lang="tr-TR" dirty="0" smtClean="0"/>
              <a:t>Onaydan sonra, okul, kolej veya üniversite ile irtibat  </a:t>
            </a:r>
          </a:p>
          <a:p>
            <a:r>
              <a:rPr lang="tr-TR" dirty="0" smtClean="0"/>
              <a:t>Mümkünse her iki ebeveyn ve bakıcılar. </a:t>
            </a:r>
            <a:endParaRPr lang="tr-TR" b="1" dirty="0" smtClean="0"/>
          </a:p>
          <a:p>
            <a:r>
              <a:rPr lang="tr-TR" dirty="0" smtClean="0"/>
              <a:t>DEHB+KGB/DB olan çocuklar ve gençler için ebeveynler ve bakıcılar için bireysel ebeveyn eğitimi programları düşünün. </a:t>
            </a:r>
          </a:p>
          <a:p>
            <a:r>
              <a:rPr lang="tr-TR" dirty="0" smtClean="0"/>
              <a:t>Grup oturumlarına katılacak aileler için özel zorluklar vardır (örneğin, engellilikten dolayı dil farklılıkları, öğrenme zorluğu, zihinsel engellilik, anne-baba sağlığı, ulaşım ile ilgili sorunlar) </a:t>
            </a:r>
          </a:p>
          <a:p>
            <a:r>
              <a:rPr lang="tr-TR" dirty="0" smtClean="0"/>
              <a:t>Bu ailelerin ihtiyaçları grup temelli ebeveyn eğitimi programı tarafından karşılanamayacak kadar karmaşık olabilir</a:t>
            </a:r>
            <a:r>
              <a:rPr lang="tr-TR" b="1" dirty="0" smtClean="0"/>
              <a:t>. [2018]</a:t>
            </a:r>
            <a:endParaRPr lang="tr-TR" b="1"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Beş Yaş Üzeri Çocuklar ve Gençler</a:t>
            </a:r>
            <a:endParaRPr lang="tr-TR" b="1" dirty="0"/>
          </a:p>
        </p:txBody>
      </p:sp>
      <p:sp>
        <p:nvSpPr>
          <p:cNvPr id="3" name="2 İçerik Yer Tutucusu"/>
          <p:cNvSpPr>
            <a:spLocks noGrp="1"/>
          </p:cNvSpPr>
          <p:nvPr>
            <p:ph idx="1"/>
          </p:nvPr>
        </p:nvSpPr>
        <p:spPr>
          <a:xfrm>
            <a:off x="214282" y="1357298"/>
            <a:ext cx="8715436" cy="5500702"/>
          </a:xfrm>
        </p:spPr>
        <p:txBody>
          <a:bodyPr>
            <a:normAutofit fontScale="77500" lnSpcReduction="20000"/>
          </a:bodyPr>
          <a:lstStyle/>
          <a:p>
            <a:r>
              <a:rPr lang="tr-TR" b="1" u="sng" dirty="0" smtClean="0"/>
              <a:t>5 yaş ve üzeri çocuklar için ilacı sadece aşağıdaki durumlarda sununuz</a:t>
            </a:r>
            <a:r>
              <a:rPr lang="tr-TR" b="1" u="sng" dirty="0" smtClean="0"/>
              <a:t>:</a:t>
            </a:r>
            <a:r>
              <a:rPr lang="tr-TR" dirty="0" smtClean="0"/>
              <a:t/>
            </a:r>
            <a:br>
              <a:rPr lang="tr-TR" dirty="0" smtClean="0"/>
            </a:br>
            <a:r>
              <a:rPr lang="tr-TR" dirty="0" smtClean="0"/>
              <a:t>Ebeveynler ve bakıcılara DEHB hakkında bilgi verildikten </a:t>
            </a:r>
          </a:p>
          <a:p>
            <a:r>
              <a:rPr lang="tr-TR" dirty="0" smtClean="0"/>
              <a:t>Çevresel değişiklikler yapıldıktan ve gözden geçirildikten sonra DEHB semptomları hala en az bir alanda  kalıcı bir bozulmaya neden olmaktadır.</a:t>
            </a:r>
          </a:p>
          <a:p>
            <a:r>
              <a:rPr lang="tr-TR" dirty="0" smtClean="0"/>
              <a:t>Temel değerlendirme gerçekleştirilmiştir  </a:t>
            </a:r>
            <a:r>
              <a:rPr lang="tr-TR" b="1" dirty="0" smtClean="0"/>
              <a:t> </a:t>
            </a:r>
            <a:endParaRPr lang="tr-TR" b="1" dirty="0" smtClean="0"/>
          </a:p>
          <a:p>
            <a:r>
              <a:rPr lang="tr-TR" dirty="0" smtClean="0"/>
              <a:t>İlaçtan yararlanan ancak semptomları hala devam eden ve en az bir alanda önemli bir bozukluğa neden olan </a:t>
            </a:r>
            <a:r>
              <a:rPr lang="tr-TR" dirty="0" err="1" smtClean="0"/>
              <a:t>DEHB’li</a:t>
            </a:r>
            <a:r>
              <a:rPr lang="tr-TR" dirty="0" smtClean="0"/>
              <a:t> </a:t>
            </a:r>
            <a:r>
              <a:rPr lang="tr-TR" b="1" dirty="0" smtClean="0"/>
              <a:t>gençlerde</a:t>
            </a:r>
            <a:r>
              <a:rPr lang="tr-TR" dirty="0" smtClean="0"/>
              <a:t>, aşağıdaki konulara yönelik olarak </a:t>
            </a:r>
            <a:r>
              <a:rPr lang="tr-TR" b="1" dirty="0" smtClean="0"/>
              <a:t>BDT</a:t>
            </a:r>
            <a:r>
              <a:rPr lang="tr-TR" dirty="0" smtClean="0"/>
              <a:t> </a:t>
            </a:r>
            <a:r>
              <a:rPr lang="tr-TR" dirty="0" smtClean="0"/>
              <a:t>düşün: </a:t>
            </a:r>
          </a:p>
          <a:p>
            <a:r>
              <a:rPr lang="tr-TR" dirty="0" smtClean="0"/>
              <a:t>Y</a:t>
            </a:r>
            <a:r>
              <a:rPr lang="tr-TR" dirty="0" smtClean="0"/>
              <a:t>aşıtlarla </a:t>
            </a:r>
            <a:r>
              <a:rPr lang="tr-TR" dirty="0" smtClean="0"/>
              <a:t>sosyal beceriler, </a:t>
            </a:r>
          </a:p>
          <a:p>
            <a:r>
              <a:rPr lang="tr-TR" dirty="0" smtClean="0"/>
              <a:t>P</a:t>
            </a:r>
            <a:r>
              <a:rPr lang="tr-TR" dirty="0" smtClean="0"/>
              <a:t>roblem </a:t>
            </a:r>
            <a:r>
              <a:rPr lang="tr-TR" dirty="0" smtClean="0"/>
              <a:t>çözme , </a:t>
            </a:r>
          </a:p>
          <a:p>
            <a:r>
              <a:rPr lang="tr-TR" dirty="0" smtClean="0"/>
              <a:t>S</a:t>
            </a:r>
            <a:r>
              <a:rPr lang="tr-TR" dirty="0" smtClean="0"/>
              <a:t>elf-kontrol</a:t>
            </a:r>
            <a:r>
              <a:rPr lang="tr-TR" dirty="0" smtClean="0"/>
              <a:t>, </a:t>
            </a:r>
          </a:p>
          <a:p>
            <a:r>
              <a:rPr lang="tr-TR" dirty="0" smtClean="0"/>
              <a:t>A</a:t>
            </a:r>
            <a:r>
              <a:rPr lang="tr-TR" dirty="0" smtClean="0"/>
              <a:t>ktif </a:t>
            </a:r>
            <a:r>
              <a:rPr lang="tr-TR" dirty="0" smtClean="0"/>
              <a:t>dinleme becerileri, </a:t>
            </a:r>
          </a:p>
          <a:p>
            <a:r>
              <a:rPr lang="tr-TR" dirty="0" smtClean="0"/>
              <a:t>D</a:t>
            </a:r>
            <a:r>
              <a:rPr lang="tr-TR" dirty="0" smtClean="0"/>
              <a:t>uygularla </a:t>
            </a:r>
            <a:r>
              <a:rPr lang="tr-TR" dirty="0" smtClean="0"/>
              <a:t>baş etme ve ifade etme.</a:t>
            </a:r>
            <a:r>
              <a:rPr lang="en-US" dirty="0" smtClean="0"/>
              <a:t> </a:t>
            </a:r>
            <a:r>
              <a:rPr lang="en-US" b="1" dirty="0" smtClean="0"/>
              <a:t>[2018</a:t>
            </a:r>
            <a:r>
              <a:rPr lang="en-US" b="1" dirty="0" smtClean="0"/>
              <a:t>]</a:t>
            </a:r>
            <a:endParaRPr lang="tr-TR" b="1" dirty="0" smtClean="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71422"/>
            <a:ext cx="8229600" cy="1143000"/>
          </a:xfrm>
        </p:spPr>
        <p:txBody>
          <a:bodyPr>
            <a:normAutofit/>
          </a:bodyPr>
          <a:lstStyle/>
          <a:p>
            <a:r>
              <a:rPr lang="tr-TR" sz="3200" b="1" dirty="0" smtClean="0">
                <a:latin typeface="Arial" charset="0"/>
                <a:ea typeface="Baekmuk Gulim" charset="0"/>
                <a:cs typeface="Baekmuk Gulim" charset="0"/>
              </a:rPr>
              <a:t>DEHB kronik bir bozukluktur!</a:t>
            </a:r>
            <a:endParaRPr lang="tr-TR" sz="3200" b="1" dirty="0"/>
          </a:p>
        </p:txBody>
      </p:sp>
      <p:pic>
        <p:nvPicPr>
          <p:cNvPr id="4" name="Picture 2"/>
          <p:cNvPicPr>
            <a:picLocks noGrp="1" noChangeAspect="1" noChangeArrowheads="1"/>
          </p:cNvPicPr>
          <p:nvPr>
            <p:ph idx="1"/>
          </p:nvPr>
        </p:nvPicPr>
        <p:blipFill>
          <a:blip r:embed="rId2"/>
          <a:srcRect/>
          <a:stretch>
            <a:fillRect/>
          </a:stretch>
        </p:blipFill>
        <p:spPr bwMode="auto">
          <a:xfrm>
            <a:off x="785786" y="1142984"/>
            <a:ext cx="7929618" cy="4643470"/>
          </a:xfrm>
          <a:prstGeom prst="rect">
            <a:avLst/>
          </a:prstGeom>
          <a:solidFill>
            <a:schemeClr val="accent1"/>
          </a:solidFill>
          <a:ln w="9525" cap="flat">
            <a:solidFill>
              <a:srgbClr val="C00000"/>
            </a:solidFill>
            <a:round/>
            <a:headEnd/>
            <a:tailEnd/>
          </a:ln>
          <a:effectLst/>
        </p:spPr>
      </p:pic>
      <p:sp>
        <p:nvSpPr>
          <p:cNvPr id="5" name="4 Metin kutusu"/>
          <p:cNvSpPr txBox="1"/>
          <p:nvPr/>
        </p:nvSpPr>
        <p:spPr>
          <a:xfrm>
            <a:off x="357158" y="5929330"/>
            <a:ext cx="8429684" cy="738664"/>
          </a:xfrm>
          <a:prstGeom prst="rect">
            <a:avLst/>
          </a:prstGeom>
          <a:noFill/>
        </p:spPr>
        <p:txBody>
          <a:bodyPr wrap="square" rtlCol="0">
            <a:spAutoFit/>
          </a:bodyPr>
          <a:lstStyle/>
          <a:p>
            <a:r>
              <a:rPr lang="tr-TR" sz="1400" dirty="0" err="1" smtClean="0"/>
              <a:t>Travmatik</a:t>
            </a:r>
            <a:r>
              <a:rPr lang="tr-TR" sz="1400" dirty="0" smtClean="0"/>
              <a:t> beyin hasarı nedeniyle S-DEHB olan hastalar, daha düşük başlangıç ​​dozları ile aynı yaklaşım ve ilaçlarla tedavi edilebilir.</a:t>
            </a:r>
            <a:r>
              <a:rPr lang="tr-TR" sz="1400" dirty="0" smtClean="0">
                <a:latin typeface="Arial" charset="0"/>
                <a:ea typeface="Baekmuk Gulim" charset="0"/>
                <a:cs typeface="Baekmuk Gulim" charset="0"/>
              </a:rPr>
              <a:t>                                                                                        (</a:t>
            </a:r>
            <a:r>
              <a:rPr lang="tr-TR" sz="1400" dirty="0" err="1" smtClean="0">
                <a:latin typeface="Arial" charset="0"/>
                <a:ea typeface="Baekmuk Gulim" charset="0"/>
                <a:cs typeface="Baekmuk Gulim" charset="0"/>
              </a:rPr>
              <a:t>Franke</a:t>
            </a:r>
            <a:r>
              <a:rPr lang="tr-TR" sz="1400" dirty="0" smtClean="0">
                <a:latin typeface="Arial" charset="0"/>
                <a:ea typeface="Baekmuk Gulim" charset="0"/>
                <a:cs typeface="Baekmuk Gulim" charset="0"/>
              </a:rPr>
              <a:t> ve ark. 2018)</a:t>
            </a:r>
            <a:br>
              <a:rPr lang="tr-TR" sz="1400" dirty="0" smtClean="0">
                <a:latin typeface="Arial" charset="0"/>
                <a:ea typeface="Baekmuk Gulim" charset="0"/>
                <a:cs typeface="Baekmuk Gulim" charset="0"/>
              </a:rPr>
            </a:br>
            <a:endParaRPr lang="tr-TR" sz="1400" dirty="0"/>
          </a:p>
        </p:txBody>
      </p:sp>
      <p:sp>
        <p:nvSpPr>
          <p:cNvPr id="6" name="5 Altbilgi Yer Tutucusu"/>
          <p:cNvSpPr>
            <a:spLocks noGrp="1"/>
          </p:cNvSpPr>
          <p:nvPr>
            <p:ph type="ftr" sz="quarter" idx="11"/>
          </p:nvPr>
        </p:nvSpPr>
        <p:spPr/>
        <p:txBody>
          <a:bodyPr/>
          <a:lstStyle/>
          <a:p>
            <a:r>
              <a:rPr lang="tr-TR" smtClean="0"/>
              <a:t>10.10.2018-BGK</a:t>
            </a:r>
            <a:endParaRPr lang="tr-TR"/>
          </a:p>
        </p:txBody>
      </p:sp>
      <p:sp>
        <p:nvSpPr>
          <p:cNvPr id="7" name="6 Metin kutusu"/>
          <p:cNvSpPr txBox="1"/>
          <p:nvPr/>
        </p:nvSpPr>
        <p:spPr>
          <a:xfrm>
            <a:off x="7286645" y="6357958"/>
            <a:ext cx="71438" cy="369332"/>
          </a:xfrm>
          <a:prstGeom prst="rect">
            <a:avLst/>
          </a:prstGeom>
          <a:noFill/>
        </p:spPr>
        <p:txBody>
          <a:bodyPr wrap="square" rtlCol="0">
            <a:spAutoFit/>
          </a:bodyPr>
          <a:lstStyle/>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Erişkinlerde </a:t>
            </a:r>
            <a:r>
              <a:rPr lang="tr-TR" b="1" dirty="0" smtClean="0"/>
              <a:t>Tedavi</a:t>
            </a:r>
            <a:endParaRPr lang="tr-TR" b="1" dirty="0"/>
          </a:p>
        </p:txBody>
      </p:sp>
      <p:sp>
        <p:nvSpPr>
          <p:cNvPr id="3" name="2 İçerik Yer Tutucusu"/>
          <p:cNvSpPr>
            <a:spLocks noGrp="1"/>
          </p:cNvSpPr>
          <p:nvPr>
            <p:ph idx="1"/>
          </p:nvPr>
        </p:nvSpPr>
        <p:spPr>
          <a:xfrm>
            <a:off x="0" y="1285860"/>
            <a:ext cx="9144000" cy="5286412"/>
          </a:xfrm>
        </p:spPr>
        <p:txBody>
          <a:bodyPr>
            <a:noAutofit/>
          </a:bodyPr>
          <a:lstStyle/>
          <a:p>
            <a:r>
              <a:rPr lang="tr-TR" sz="2000" dirty="0" smtClean="0"/>
              <a:t>Erişkinlerde, çevresel değişiklikler yapıldıktan ve gözden geçirildikten sonra DEHB semptomları hala en az bir alanda  kalıcı bir bozulmaya neden oluyorsa ilaç öner.</a:t>
            </a:r>
          </a:p>
          <a:p>
            <a:r>
              <a:rPr lang="tr-TR" sz="2000" dirty="0" smtClean="0"/>
              <a:t>DEHB olan yetişkinler için aşağıdaki durumlarda farmakolojik olmayan tedavi düşünün:</a:t>
            </a:r>
          </a:p>
          <a:p>
            <a:r>
              <a:rPr lang="tr-TR" sz="2000" dirty="0" smtClean="0"/>
              <a:t>*İlaç kullanmama konusunda bilinçli bir seçim </a:t>
            </a:r>
          </a:p>
          <a:p>
            <a:r>
              <a:rPr lang="tr-TR" sz="2000" dirty="0" smtClean="0"/>
              <a:t>*ilaca uyumda zorluk </a:t>
            </a:r>
          </a:p>
          <a:p>
            <a:r>
              <a:rPr lang="tr-TR" sz="2000" dirty="0" smtClean="0"/>
              <a:t>*ilaçlar etkisiz ya da </a:t>
            </a:r>
            <a:r>
              <a:rPr lang="tr-TR" sz="2000" dirty="0" err="1" smtClean="0"/>
              <a:t>tolere</a:t>
            </a:r>
            <a:r>
              <a:rPr lang="tr-TR" sz="2000" dirty="0" smtClean="0"/>
              <a:t> edilemiyor. </a:t>
            </a:r>
            <a:endParaRPr lang="tr-TR" sz="2000" b="1" dirty="0" smtClean="0"/>
          </a:p>
          <a:p>
            <a:r>
              <a:rPr lang="tr-TR" sz="2000" dirty="0" smtClean="0"/>
              <a:t>İlaçtan yararlanan ancak semptomları hala devam eden ve en az bir alanda önemli bir bozukluğa neden olan </a:t>
            </a:r>
            <a:r>
              <a:rPr lang="tr-TR" sz="2000" dirty="0" err="1" smtClean="0"/>
              <a:t>DEHB’li</a:t>
            </a:r>
            <a:r>
              <a:rPr lang="tr-TR" sz="2000" dirty="0" smtClean="0"/>
              <a:t> erişkinlerde, farmakolojik olmayan yöntemleri kombine etmeyi düşün. </a:t>
            </a:r>
            <a:r>
              <a:rPr lang="tr-TR" sz="2000" b="1" dirty="0" smtClean="0"/>
              <a:t> </a:t>
            </a:r>
            <a:endParaRPr lang="tr-TR" sz="2000" dirty="0" smtClean="0"/>
          </a:p>
          <a:p>
            <a:r>
              <a:rPr lang="tr-TR" sz="2000" dirty="0" smtClean="0"/>
              <a:t>DEHB olan erişkinler için farmakolojik olmayan tedavi  asgari olarak aşağıdakiler: </a:t>
            </a:r>
          </a:p>
          <a:p>
            <a:r>
              <a:rPr lang="tr-TR" sz="2000" dirty="0" smtClean="0"/>
              <a:t>*DEHB odaklı yapılandırılmış psikolojik müdahale </a:t>
            </a:r>
          </a:p>
          <a:p>
            <a:r>
              <a:rPr lang="tr-TR" sz="2000" dirty="0" smtClean="0"/>
              <a:t>*şahsen ya da telefonla düzenli takip. </a:t>
            </a:r>
          </a:p>
          <a:p>
            <a:r>
              <a:rPr lang="tr-TR" sz="2000" dirty="0" smtClean="0"/>
              <a:t>*BDT </a:t>
            </a:r>
            <a:r>
              <a:rPr lang="tr-TR" sz="2000" b="1" dirty="0" smtClean="0"/>
              <a:t>[2018]</a:t>
            </a:r>
            <a:endParaRPr lang="tr-TR" sz="2000" b="1"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down)">
                                      <p:cBhvr>
                                        <p:cTn id="5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714488"/>
          </a:xfrm>
        </p:spPr>
        <p:txBody>
          <a:bodyPr>
            <a:noAutofit/>
          </a:bodyPr>
          <a:lstStyle/>
          <a:p>
            <a:r>
              <a:rPr lang="en-US" sz="2800" b="1" dirty="0" err="1" smtClean="0"/>
              <a:t>Nonpharmacological</a:t>
            </a:r>
            <a:r>
              <a:rPr lang="en-US" sz="2800" b="1" dirty="0" smtClean="0"/>
              <a:t> Interventions for ADHD Systematic Review and Meta-Analyses of Randomized Controlled Trials of Dietary and Psychological Treatments</a:t>
            </a:r>
            <a:r>
              <a:rPr lang="tr-TR" sz="2800" b="1" dirty="0" smtClean="0"/>
              <a:t> </a:t>
            </a:r>
            <a:r>
              <a:rPr lang="tr-TR" sz="2800" dirty="0" smtClean="0"/>
              <a:t/>
            </a:r>
            <a:br>
              <a:rPr lang="tr-TR" sz="2800" dirty="0" smtClean="0"/>
            </a:br>
            <a:r>
              <a:rPr lang="tr-TR" sz="2800" dirty="0" smtClean="0"/>
              <a:t>(</a:t>
            </a:r>
            <a:r>
              <a:rPr lang="tr-TR" sz="2800" dirty="0" err="1" smtClean="0"/>
              <a:t>Sanuga</a:t>
            </a:r>
            <a:r>
              <a:rPr lang="tr-TR" sz="2800" dirty="0" smtClean="0"/>
              <a:t>-</a:t>
            </a:r>
            <a:r>
              <a:rPr lang="tr-TR" sz="2800" dirty="0" err="1" smtClean="0"/>
              <a:t>Barke</a:t>
            </a:r>
            <a:r>
              <a:rPr lang="tr-TR" sz="2800" dirty="0" smtClean="0"/>
              <a:t> ve ark., </a:t>
            </a:r>
            <a:r>
              <a:rPr lang="tr-TR" sz="2800" dirty="0" err="1" smtClean="0"/>
              <a:t>Am</a:t>
            </a:r>
            <a:r>
              <a:rPr lang="tr-TR" sz="2800" dirty="0" smtClean="0"/>
              <a:t> J </a:t>
            </a:r>
            <a:r>
              <a:rPr lang="tr-TR" sz="2800" dirty="0" err="1" smtClean="0"/>
              <a:t>Psychiatry</a:t>
            </a:r>
            <a:r>
              <a:rPr lang="tr-TR" sz="2800" dirty="0" smtClean="0"/>
              <a:t> 2013)</a:t>
            </a:r>
            <a:endParaRPr lang="tr-TR" sz="2800" dirty="0"/>
          </a:p>
        </p:txBody>
      </p:sp>
      <p:sp>
        <p:nvSpPr>
          <p:cNvPr id="3" name="2 İçerik Yer Tutucusu"/>
          <p:cNvSpPr>
            <a:spLocks noGrp="1"/>
          </p:cNvSpPr>
          <p:nvPr>
            <p:ph idx="1"/>
          </p:nvPr>
        </p:nvSpPr>
        <p:spPr>
          <a:xfrm>
            <a:off x="457200" y="1885952"/>
            <a:ext cx="8229600" cy="4900634"/>
          </a:xfrm>
        </p:spPr>
        <p:txBody>
          <a:bodyPr>
            <a:normAutofit fontScale="77500" lnSpcReduction="20000"/>
          </a:bodyPr>
          <a:lstStyle/>
          <a:p>
            <a:r>
              <a:rPr lang="tr-TR" dirty="0" smtClean="0"/>
              <a:t>Sadece </a:t>
            </a:r>
            <a:r>
              <a:rPr lang="tr-TR" dirty="0" smtClean="0"/>
              <a:t>diyet ve psikolojik tedaviler çekirdek semptomların düzelmesinde küçük bir etkiye sahip.</a:t>
            </a:r>
          </a:p>
          <a:p>
            <a:r>
              <a:rPr lang="tr-TR" dirty="0" smtClean="0"/>
              <a:t>O</a:t>
            </a:r>
            <a:r>
              <a:rPr lang="en-US" dirty="0" smtClean="0"/>
              <a:t>mega-3/omega-6 </a:t>
            </a:r>
            <a:r>
              <a:rPr lang="tr-TR" dirty="0" smtClean="0"/>
              <a:t> serbest yağ asitleri ve yapay besin boyalarının çıkarılması </a:t>
            </a:r>
          </a:p>
          <a:p>
            <a:r>
              <a:rPr lang="tr-TR" dirty="0" smtClean="0"/>
              <a:t>Bu küçük etki besine duyarlı bireylerle ve farmakolojik tedaviyle birlikte kullanımlarına bağlı olmaları nedeniyle sınırlı.</a:t>
            </a:r>
          </a:p>
          <a:p>
            <a:r>
              <a:rPr lang="tr-TR" dirty="0" smtClean="0"/>
              <a:t>Sadece “kör” çalışmaların meta analizi ile bilişsel eğitim, </a:t>
            </a:r>
            <a:r>
              <a:rPr lang="en-US" dirty="0" err="1" smtClean="0"/>
              <a:t>neurofeedback</a:t>
            </a:r>
            <a:r>
              <a:rPr lang="tr-TR" dirty="0" smtClean="0"/>
              <a:t>, davranışsal girişimler</a:t>
            </a:r>
            <a:r>
              <a:rPr lang="en-US" dirty="0" smtClean="0"/>
              <a:t> </a:t>
            </a:r>
            <a:r>
              <a:rPr lang="tr-TR" dirty="0" smtClean="0"/>
              <a:t>ve </a:t>
            </a:r>
            <a:r>
              <a:rPr lang="tr-TR" dirty="0" err="1" smtClean="0"/>
              <a:t>hipersensitivite</a:t>
            </a:r>
            <a:r>
              <a:rPr lang="tr-TR" dirty="0" smtClean="0"/>
              <a:t> ile ilişkili besinlerin diyetten çıkarılmasının düzelme sağladığı yönünden kanıt saptanmamıştır. </a:t>
            </a:r>
          </a:p>
          <a:p>
            <a:r>
              <a:rPr lang="tr-TR" dirty="0" smtClean="0"/>
              <a:t>Aynı dergide editör davranışsal tedavilerin evde ortaya çıkan davranış ve durumları düzeltebileceği yorumunu yapmıştır</a:t>
            </a:r>
            <a:r>
              <a:rPr lang="tr-TR" dirty="0" smtClean="0"/>
              <a:t>.</a:t>
            </a:r>
            <a:endParaRPr lang="tr-TR" dirty="0" smtClean="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Diyet </a:t>
            </a:r>
            <a:r>
              <a:rPr lang="tr-TR" b="1" dirty="0" smtClean="0"/>
              <a:t>Önerisi</a:t>
            </a:r>
            <a:endParaRPr lang="tr-TR" b="1" dirty="0"/>
          </a:p>
        </p:txBody>
      </p:sp>
      <p:sp>
        <p:nvSpPr>
          <p:cNvPr id="3" name="2 İçerik Yer Tutucusu"/>
          <p:cNvSpPr>
            <a:spLocks noGrp="1"/>
          </p:cNvSpPr>
          <p:nvPr>
            <p:ph idx="1"/>
          </p:nvPr>
        </p:nvSpPr>
        <p:spPr>
          <a:xfrm>
            <a:off x="457200" y="1600200"/>
            <a:ext cx="8229600" cy="4757758"/>
          </a:xfrm>
        </p:spPr>
        <p:txBody>
          <a:bodyPr>
            <a:noAutofit/>
          </a:bodyPr>
          <a:lstStyle/>
          <a:p>
            <a:r>
              <a:rPr lang="tr-TR" sz="2600" dirty="0" err="1" smtClean="0"/>
              <a:t>Klinisyenler</a:t>
            </a:r>
            <a:r>
              <a:rPr lang="tr-TR" sz="2600" dirty="0" smtClean="0"/>
              <a:t> çocuk, ergen ve erişkinlerin sağlıklı beslenmeleri ve düzenli egzersiz yapmalarının önemli olduğunu vurgulamalı </a:t>
            </a:r>
            <a:r>
              <a:rPr lang="tr-TR" sz="2600" b="1" dirty="0" smtClean="0"/>
              <a:t>[2008]</a:t>
            </a:r>
          </a:p>
          <a:p>
            <a:r>
              <a:rPr lang="tr-TR" sz="2600" dirty="0" smtClean="0"/>
              <a:t>Yapay renklendirici ve katkı maddelerinin diyetten çıkarılmasını genel bir uygulama olarak tavsiye etmeyin. Eğer </a:t>
            </a:r>
            <a:r>
              <a:rPr lang="tr-TR" sz="2600" dirty="0" err="1" smtClean="0"/>
              <a:t>hiperaktif</a:t>
            </a:r>
            <a:r>
              <a:rPr lang="tr-TR" sz="2600" dirty="0" smtClean="0"/>
              <a:t> davranışlarla bağlantısı olduğu düşünülürse diyetisyenle işbirliği yapın </a:t>
            </a:r>
            <a:r>
              <a:rPr lang="tr-TR" sz="2600" b="1" dirty="0" smtClean="0"/>
              <a:t>[2016]</a:t>
            </a:r>
          </a:p>
          <a:p>
            <a:r>
              <a:rPr lang="tr-TR" sz="2600" dirty="0" smtClean="0"/>
              <a:t>Yağ asidi takviyesi önermeyin.</a:t>
            </a:r>
            <a:r>
              <a:rPr lang="tr-TR" sz="2600" b="1" dirty="0" smtClean="0"/>
              <a:t> [2016]</a:t>
            </a:r>
          </a:p>
          <a:p>
            <a:r>
              <a:rPr lang="tr-TR" sz="2600" dirty="0" smtClean="0"/>
              <a:t>Aileyi diyet kısıtlamasının uzun süreli etkisinin olmadığı ve olası zararlı etkileri konusunda bilgilendirin.</a:t>
            </a:r>
            <a:r>
              <a:rPr lang="tr-TR" sz="2600" b="1" dirty="0" smtClean="0"/>
              <a:t> [2016]</a:t>
            </a:r>
            <a:r>
              <a:rPr lang="tr-TR" sz="2600" dirty="0" smtClean="0"/>
              <a:t> </a:t>
            </a:r>
            <a:endParaRPr lang="tr-TR" sz="2600"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Temel </a:t>
            </a:r>
            <a:r>
              <a:rPr lang="tr-TR" b="1" dirty="0" smtClean="0"/>
              <a:t>D</a:t>
            </a:r>
            <a:r>
              <a:rPr lang="tr-TR" b="1" dirty="0" smtClean="0"/>
              <a:t>eğerlendirme</a:t>
            </a:r>
            <a:endParaRPr lang="tr-TR" b="1" dirty="0"/>
          </a:p>
        </p:txBody>
      </p:sp>
      <p:sp>
        <p:nvSpPr>
          <p:cNvPr id="3" name="2 İçerik Yer Tutucusu"/>
          <p:cNvSpPr>
            <a:spLocks noGrp="1"/>
          </p:cNvSpPr>
          <p:nvPr>
            <p:ph idx="1"/>
          </p:nvPr>
        </p:nvSpPr>
        <p:spPr>
          <a:xfrm>
            <a:off x="457200" y="1600200"/>
            <a:ext cx="8229600" cy="4757758"/>
          </a:xfrm>
        </p:spPr>
        <p:txBody>
          <a:bodyPr>
            <a:noAutofit/>
          </a:bodyPr>
          <a:lstStyle/>
          <a:p>
            <a:r>
              <a:rPr lang="tr-TR" sz="2400" u="sng" dirty="0" smtClean="0"/>
              <a:t>Tanının gözden geçirilmesi:</a:t>
            </a:r>
            <a:r>
              <a:rPr lang="tr-TR" sz="2400" dirty="0" smtClean="0"/>
              <a:t>DEHB ölçütlerini halen karşılıyor ve tedavi gerekiyor. </a:t>
            </a:r>
          </a:p>
          <a:p>
            <a:r>
              <a:rPr lang="tr-TR" sz="2400" u="sng" dirty="0" smtClean="0"/>
              <a:t>Psikososyal özelliklerin gözden geçirilmesi:</a:t>
            </a:r>
            <a:r>
              <a:rPr lang="tr-TR" sz="2400" dirty="0" smtClean="0"/>
              <a:t> </a:t>
            </a:r>
            <a:r>
              <a:rPr lang="tr-TR" sz="2400" dirty="0" err="1" smtClean="0"/>
              <a:t>komorbidite</a:t>
            </a:r>
            <a:r>
              <a:rPr lang="tr-TR" sz="2400" dirty="0" smtClean="0"/>
              <a:t> ve </a:t>
            </a:r>
            <a:r>
              <a:rPr lang="tr-TR" sz="2400" dirty="0" err="1" smtClean="0"/>
              <a:t>nörogelişimsel</a:t>
            </a:r>
            <a:r>
              <a:rPr lang="tr-TR" sz="2400" dirty="0" smtClean="0"/>
              <a:t> durum, eğitim ve iş koşulları, madde kötüye kullanımı ve ilacı kötüye kullanma açısından risk değerlendirmesi, bakım gereksinimlerinin </a:t>
            </a:r>
            <a:r>
              <a:rPr lang="tr-TR" sz="2400" dirty="0" smtClean="0"/>
              <a:t>belirlenmesi</a:t>
            </a:r>
            <a:endParaRPr lang="tr-TR" sz="2400" dirty="0" smtClean="0"/>
          </a:p>
          <a:p>
            <a:r>
              <a:rPr lang="tr-TR" sz="2400" u="sng" dirty="0" smtClean="0"/>
              <a:t>Fiziksel sağlığın gözden geçirilmesi: </a:t>
            </a:r>
            <a:r>
              <a:rPr lang="tr-TR" sz="2400" dirty="0" smtClean="0"/>
              <a:t>belirli ilaçlar için </a:t>
            </a:r>
            <a:r>
              <a:rPr lang="tr-TR" sz="2400" dirty="0" err="1" smtClean="0"/>
              <a:t>kontrendikasyon</a:t>
            </a:r>
            <a:r>
              <a:rPr lang="tr-TR" sz="2400" dirty="0" smtClean="0"/>
              <a:t> olabilecek koşulları dikkate alarak tıbbi öykü alma, mevcut ilaç kullanımı, boy-kilo, nabız ve kan basıncı ölçümü, eğer tedavi QT aralığını etkiliyorsa  EKG ve </a:t>
            </a:r>
            <a:r>
              <a:rPr lang="tr-TR" sz="2400" dirty="0" err="1" smtClean="0"/>
              <a:t>kardiyovasküler</a:t>
            </a:r>
            <a:r>
              <a:rPr lang="tr-TR" sz="2400" dirty="0" smtClean="0"/>
              <a:t> değerlendirme. </a:t>
            </a:r>
            <a:r>
              <a:rPr lang="tr-TR" sz="2400" b="1" dirty="0" smtClean="0"/>
              <a:t>[2018] </a:t>
            </a:r>
            <a:endParaRPr lang="tr-TR" sz="2400" b="1"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401080" cy="1143000"/>
          </a:xfrm>
        </p:spPr>
        <p:txBody>
          <a:bodyPr>
            <a:normAutofit fontScale="90000"/>
          </a:bodyPr>
          <a:lstStyle/>
          <a:p>
            <a:r>
              <a:rPr lang="tr-TR" b="1" dirty="0" smtClean="0"/>
              <a:t>Ne zaman önce kardiyoloji konsültasyonu?</a:t>
            </a:r>
            <a:endParaRPr lang="tr-TR" b="1" dirty="0"/>
          </a:p>
        </p:txBody>
      </p:sp>
      <p:sp>
        <p:nvSpPr>
          <p:cNvPr id="3" name="2 İçerik Yer Tutucusu"/>
          <p:cNvSpPr>
            <a:spLocks noGrp="1"/>
          </p:cNvSpPr>
          <p:nvPr>
            <p:ph idx="1"/>
          </p:nvPr>
        </p:nvSpPr>
        <p:spPr>
          <a:xfrm>
            <a:off x="457200" y="1600200"/>
            <a:ext cx="8229600" cy="4757758"/>
          </a:xfrm>
        </p:spPr>
        <p:txBody>
          <a:bodyPr>
            <a:normAutofit fontScale="85000" lnSpcReduction="20000"/>
          </a:bodyPr>
          <a:lstStyle/>
          <a:p>
            <a:r>
              <a:rPr lang="tr-TR" dirty="0" smtClean="0"/>
              <a:t>Doğuştan kalp hastalığı veya kalp cerrahisi öyküsü </a:t>
            </a:r>
          </a:p>
          <a:p>
            <a:r>
              <a:rPr lang="tr-TR" dirty="0" smtClean="0"/>
              <a:t>40 yaş altı birinci derece akrabasında kardiyak kökenli olduğu düşünülen ani ölüm öyküsü</a:t>
            </a:r>
          </a:p>
          <a:p>
            <a:r>
              <a:rPr lang="tr-TR" dirty="0" smtClean="0"/>
              <a:t>Yaşıtlarıyla karşılaştırıldığında efor </a:t>
            </a:r>
            <a:r>
              <a:rPr lang="tr-TR" dirty="0" err="1" smtClean="0"/>
              <a:t>dispnesi</a:t>
            </a:r>
            <a:r>
              <a:rPr lang="tr-TR" dirty="0" smtClean="0"/>
              <a:t> varlığı</a:t>
            </a:r>
          </a:p>
          <a:p>
            <a:r>
              <a:rPr lang="tr-TR" dirty="0" smtClean="0"/>
              <a:t>Efor ya da korku/gürültüye cevaben bayılma</a:t>
            </a:r>
          </a:p>
          <a:p>
            <a:r>
              <a:rPr lang="tr-TR" dirty="0" smtClean="0"/>
              <a:t>Aniden başlayıp biten hızlı ve düzenli </a:t>
            </a:r>
            <a:r>
              <a:rPr lang="tr-TR" dirty="0" err="1" smtClean="0"/>
              <a:t>palpitasyonlar</a:t>
            </a:r>
            <a:endParaRPr lang="tr-TR" dirty="0" smtClean="0"/>
          </a:p>
          <a:p>
            <a:r>
              <a:rPr lang="tr-TR" dirty="0" smtClean="0"/>
              <a:t>Kardiyak kökeni düşündüren göğüs ağrısı</a:t>
            </a:r>
          </a:p>
          <a:p>
            <a:r>
              <a:rPr lang="tr-TR" dirty="0" smtClean="0"/>
              <a:t>Kalp yetmezliği belirtileri </a:t>
            </a:r>
          </a:p>
          <a:p>
            <a:r>
              <a:rPr lang="tr-TR" dirty="0" smtClean="0"/>
              <a:t>Kalp muayenesinde üfürüm duyulması</a:t>
            </a:r>
          </a:p>
          <a:p>
            <a:r>
              <a:rPr lang="tr-TR" dirty="0" smtClean="0"/>
              <a:t>Kan basıncı, çocuklar ve gençlerde yaş için 95'inci yüzdeliğin üzerinde ve yükseklik yetişkinler için </a:t>
            </a:r>
            <a:r>
              <a:rPr lang="tr-TR" dirty="0" err="1" smtClean="0"/>
              <a:t>hipertansif</a:t>
            </a:r>
            <a:r>
              <a:rPr lang="tr-TR" dirty="0" smtClean="0"/>
              <a:t> olarak sınıflandırılan düzeyde </a:t>
            </a:r>
            <a:r>
              <a:rPr lang="tr-TR" b="1" dirty="0" smtClean="0"/>
              <a:t>[2018]</a:t>
            </a:r>
          </a:p>
          <a:p>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Beş Yaş Üzeri Çocuklar ve </a:t>
            </a:r>
            <a:r>
              <a:rPr lang="tr-TR" b="1" dirty="0" smtClean="0"/>
              <a:t>Gençlerde </a:t>
            </a:r>
            <a:r>
              <a:rPr lang="tr-TR" b="1" dirty="0" smtClean="0"/>
              <a:t>F</a:t>
            </a:r>
            <a:r>
              <a:rPr lang="tr-TR" b="1" dirty="0" smtClean="0"/>
              <a:t>armakolojik </a:t>
            </a:r>
            <a:r>
              <a:rPr lang="tr-TR" b="1" dirty="0" smtClean="0"/>
              <a:t>T</a:t>
            </a:r>
            <a:r>
              <a:rPr lang="tr-TR" b="1" dirty="0" smtClean="0"/>
              <a:t>edavi</a:t>
            </a:r>
            <a:endParaRPr lang="tr-TR" b="1" dirty="0"/>
          </a:p>
        </p:txBody>
      </p:sp>
      <p:sp>
        <p:nvSpPr>
          <p:cNvPr id="3" name="2 İçerik Yer Tutucusu"/>
          <p:cNvSpPr>
            <a:spLocks noGrp="1"/>
          </p:cNvSpPr>
          <p:nvPr>
            <p:ph idx="1"/>
          </p:nvPr>
        </p:nvSpPr>
        <p:spPr>
          <a:xfrm>
            <a:off x="457200" y="1600200"/>
            <a:ext cx="8229600" cy="4829196"/>
          </a:xfrm>
        </p:spPr>
        <p:txBody>
          <a:bodyPr>
            <a:normAutofit fontScale="85000" lnSpcReduction="20000"/>
          </a:bodyPr>
          <a:lstStyle/>
          <a:p>
            <a:r>
              <a:rPr lang="tr-TR" dirty="0" smtClean="0"/>
              <a:t>Birinci basamak olarak </a:t>
            </a:r>
            <a:r>
              <a:rPr lang="tr-TR" b="1" dirty="0" err="1" smtClean="0"/>
              <a:t>metilfenidat</a:t>
            </a:r>
            <a:r>
              <a:rPr lang="tr-TR" dirty="0" smtClean="0"/>
              <a:t> (kısa veya uzun etkili) önerin. </a:t>
            </a:r>
            <a:r>
              <a:rPr lang="tr-TR" b="1" dirty="0" smtClean="0"/>
              <a:t>[2018]</a:t>
            </a:r>
          </a:p>
          <a:p>
            <a:r>
              <a:rPr lang="tr-TR" dirty="0" smtClean="0"/>
              <a:t>6 hafta uygun dozda </a:t>
            </a:r>
            <a:r>
              <a:rPr lang="tr-TR" dirty="0" err="1" smtClean="0"/>
              <a:t>metilfenidat</a:t>
            </a:r>
            <a:r>
              <a:rPr lang="tr-TR" dirty="0" smtClean="0"/>
              <a:t> kullanılmış ve DEHB semptomlarının azalması ve ilişkili bozulma açısından yeterli fayda sağlanmamışsa </a:t>
            </a:r>
            <a:r>
              <a:rPr lang="tr-TR" b="1" dirty="0" err="1" smtClean="0"/>
              <a:t>lisdeksamfetamin</a:t>
            </a:r>
            <a:r>
              <a:rPr lang="tr-TR" dirty="0" err="1" smtClean="0"/>
              <a:t>e</a:t>
            </a:r>
            <a:r>
              <a:rPr lang="tr-TR" dirty="0" smtClean="0"/>
              <a:t> geçişi düşünün. </a:t>
            </a:r>
            <a:r>
              <a:rPr lang="tr-TR" b="1" dirty="0" smtClean="0"/>
              <a:t>[2018]</a:t>
            </a:r>
          </a:p>
          <a:p>
            <a:r>
              <a:rPr lang="tr-TR" dirty="0" smtClean="0"/>
              <a:t>DEHB belirtileri </a:t>
            </a:r>
            <a:r>
              <a:rPr lang="tr-TR" dirty="0" err="1" smtClean="0"/>
              <a:t>lisdeksamfetamine</a:t>
            </a:r>
            <a:r>
              <a:rPr lang="tr-TR" dirty="0" smtClean="0"/>
              <a:t> yanıt veren ancak daha uzun etki profiline tahammül edemeyen 5 yaş ve üstü çocuklar için </a:t>
            </a:r>
            <a:r>
              <a:rPr lang="tr-TR" b="1" dirty="0" err="1" smtClean="0"/>
              <a:t>deksamfetamin</a:t>
            </a:r>
            <a:r>
              <a:rPr lang="tr-TR" dirty="0" err="1" smtClean="0"/>
              <a:t>i</a:t>
            </a:r>
            <a:r>
              <a:rPr lang="tr-TR" dirty="0" smtClean="0"/>
              <a:t> düşünün.</a:t>
            </a:r>
            <a:r>
              <a:rPr lang="tr-TR" b="1" dirty="0" smtClean="0"/>
              <a:t>[2018]</a:t>
            </a:r>
          </a:p>
          <a:p>
            <a:r>
              <a:rPr lang="tr-TR" dirty="0" err="1" smtClean="0"/>
              <a:t>Metilfenidat</a:t>
            </a:r>
            <a:r>
              <a:rPr lang="tr-TR" dirty="0" smtClean="0"/>
              <a:t> veya </a:t>
            </a:r>
            <a:r>
              <a:rPr lang="tr-TR" dirty="0" err="1" smtClean="0"/>
              <a:t>lisdeksamfetamin</a:t>
            </a:r>
            <a:r>
              <a:rPr lang="tr-TR" dirty="0" smtClean="0"/>
              <a:t> ile yeterli dozda, 6 haftalık tedavilerle yanıt alınamaz ya da çocuklar ilacı </a:t>
            </a:r>
            <a:r>
              <a:rPr lang="tr-TR" dirty="0" err="1" smtClean="0"/>
              <a:t>tolere</a:t>
            </a:r>
            <a:r>
              <a:rPr lang="tr-TR" dirty="0" smtClean="0"/>
              <a:t> edemezse </a:t>
            </a:r>
            <a:r>
              <a:rPr lang="tr-TR" b="1" dirty="0" err="1" smtClean="0"/>
              <a:t>atomoksetin</a:t>
            </a:r>
            <a:r>
              <a:rPr lang="tr-TR" dirty="0" smtClean="0"/>
              <a:t> veya </a:t>
            </a:r>
            <a:r>
              <a:rPr lang="tr-TR" b="1" dirty="0" err="1" smtClean="0"/>
              <a:t>guanfazin</a:t>
            </a:r>
            <a:r>
              <a:rPr lang="tr-TR" dirty="0" err="1" smtClean="0"/>
              <a:t>i</a:t>
            </a:r>
            <a:r>
              <a:rPr lang="tr-TR" dirty="0" smtClean="0"/>
              <a:t>  önerin. </a:t>
            </a:r>
            <a:r>
              <a:rPr lang="tr-TR" b="1" dirty="0" smtClean="0"/>
              <a:t>[2018] </a:t>
            </a:r>
            <a:endParaRPr lang="tr-TR" b="1"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857232"/>
          </a:xfrm>
        </p:spPr>
        <p:txBody>
          <a:bodyPr/>
          <a:lstStyle/>
          <a:p>
            <a:r>
              <a:rPr lang="tr-TR" b="1" dirty="0" smtClean="0"/>
              <a:t>Yetişkinlerde Farmakolojik </a:t>
            </a:r>
            <a:r>
              <a:rPr lang="tr-TR" b="1" dirty="0" smtClean="0"/>
              <a:t>Tedavi</a:t>
            </a:r>
            <a:endParaRPr lang="tr-TR" b="1" dirty="0"/>
          </a:p>
        </p:txBody>
      </p:sp>
      <p:sp>
        <p:nvSpPr>
          <p:cNvPr id="3" name="2 İçerik Yer Tutucusu"/>
          <p:cNvSpPr>
            <a:spLocks noGrp="1"/>
          </p:cNvSpPr>
          <p:nvPr>
            <p:ph idx="1"/>
          </p:nvPr>
        </p:nvSpPr>
        <p:spPr>
          <a:xfrm>
            <a:off x="-214346" y="857232"/>
            <a:ext cx="9572692" cy="5572164"/>
          </a:xfrm>
        </p:spPr>
        <p:txBody>
          <a:bodyPr>
            <a:noAutofit/>
          </a:bodyPr>
          <a:lstStyle/>
          <a:p>
            <a:r>
              <a:rPr lang="tr-TR" sz="2400" dirty="0" smtClean="0"/>
              <a:t>Birinci basamak olarak </a:t>
            </a:r>
            <a:r>
              <a:rPr lang="tr-TR" sz="2400" dirty="0" err="1" smtClean="0"/>
              <a:t>lisdeksamfetamin</a:t>
            </a:r>
            <a:r>
              <a:rPr lang="tr-TR" sz="2400" dirty="0" smtClean="0"/>
              <a:t> veya </a:t>
            </a:r>
            <a:r>
              <a:rPr lang="tr-TR" sz="2400" dirty="0" err="1" smtClean="0"/>
              <a:t>metilfenidat</a:t>
            </a:r>
            <a:r>
              <a:rPr lang="tr-TR" sz="2400" dirty="0" smtClean="0"/>
              <a:t> önerin</a:t>
            </a:r>
            <a:r>
              <a:rPr lang="tr-TR" sz="2400" dirty="0" smtClean="0"/>
              <a:t>.</a:t>
            </a:r>
            <a:r>
              <a:rPr lang="tr-TR" sz="2400" b="1" dirty="0" smtClean="0"/>
              <a:t>[</a:t>
            </a:r>
            <a:r>
              <a:rPr lang="tr-TR" sz="2400" b="1" dirty="0" smtClean="0"/>
              <a:t>2018</a:t>
            </a:r>
            <a:r>
              <a:rPr lang="tr-TR" sz="2400" b="1" dirty="0" smtClean="0"/>
              <a:t>]</a:t>
            </a:r>
          </a:p>
          <a:p>
            <a:r>
              <a:rPr lang="tr-TR" sz="2400" dirty="0" smtClean="0"/>
              <a:t>Yeterli </a:t>
            </a:r>
            <a:r>
              <a:rPr lang="tr-TR" sz="2400" dirty="0" smtClean="0"/>
              <a:t>dozda 6 haftalık </a:t>
            </a:r>
            <a:r>
              <a:rPr lang="tr-TR" sz="2400" dirty="0" err="1" smtClean="0"/>
              <a:t>metilfenidat</a:t>
            </a:r>
            <a:r>
              <a:rPr lang="tr-TR" sz="2400" dirty="0" smtClean="0"/>
              <a:t> kullanımıyla </a:t>
            </a:r>
            <a:r>
              <a:rPr lang="tr-TR" sz="2400" dirty="0" smtClean="0"/>
              <a:t>yeterli fayda </a:t>
            </a:r>
            <a:r>
              <a:rPr lang="tr-TR" sz="2400" dirty="0" smtClean="0"/>
              <a:t> </a:t>
            </a:r>
            <a:r>
              <a:rPr lang="tr-TR" sz="2400" dirty="0" smtClean="0"/>
              <a:t>sağlamayan </a:t>
            </a:r>
            <a:r>
              <a:rPr lang="tr-TR" sz="2400" dirty="0" smtClean="0"/>
              <a:t>erişkinler için </a:t>
            </a:r>
            <a:r>
              <a:rPr lang="tr-TR" sz="2400" dirty="0" err="1" smtClean="0"/>
              <a:t>lisdeksamfetamine</a:t>
            </a:r>
            <a:r>
              <a:rPr lang="tr-TR" sz="2400" dirty="0" smtClean="0"/>
              <a:t> geçişi düşünün. </a:t>
            </a:r>
            <a:r>
              <a:rPr lang="tr-TR" sz="2400" b="1" dirty="0" smtClean="0"/>
              <a:t>[2018</a:t>
            </a:r>
            <a:r>
              <a:rPr lang="tr-TR" sz="2400" b="1" dirty="0" smtClean="0"/>
              <a:t>]</a:t>
            </a:r>
            <a:endParaRPr lang="tr-TR" sz="2400" b="1" dirty="0" smtClean="0"/>
          </a:p>
          <a:p>
            <a:r>
              <a:rPr lang="tr-TR" sz="2400" dirty="0" smtClean="0"/>
              <a:t>Yeterli dozda 6 haftalık </a:t>
            </a:r>
            <a:r>
              <a:rPr lang="tr-TR" sz="2400" dirty="0" err="1" smtClean="0"/>
              <a:t>lisdeksamfetamin</a:t>
            </a:r>
            <a:r>
              <a:rPr lang="tr-TR" sz="2400" dirty="0" smtClean="0"/>
              <a:t> kullanılmış ancak DEHB belirtilerinin azalması ve ilişkili bozulma açısından yeterli fayda sağlamayan erişkinler için </a:t>
            </a:r>
            <a:r>
              <a:rPr lang="tr-TR" sz="2400" dirty="0" err="1" smtClean="0"/>
              <a:t>metilfenidat</a:t>
            </a:r>
            <a:r>
              <a:rPr lang="tr-TR" sz="2400" dirty="0" smtClean="0"/>
              <a:t> tedavisine geçmeyi düşünün. </a:t>
            </a:r>
            <a:r>
              <a:rPr lang="tr-TR" sz="2400" b="1" dirty="0" smtClean="0"/>
              <a:t>[</a:t>
            </a:r>
            <a:r>
              <a:rPr lang="tr-TR" sz="2400" b="1" dirty="0" smtClean="0"/>
              <a:t>2018]</a:t>
            </a:r>
            <a:endParaRPr lang="tr-TR" sz="2400" b="1" dirty="0" smtClean="0"/>
          </a:p>
          <a:p>
            <a:r>
              <a:rPr lang="tr-TR" sz="2400" dirty="0" smtClean="0"/>
              <a:t>DEHB belirtileri </a:t>
            </a:r>
            <a:r>
              <a:rPr lang="tr-TR" sz="2400" dirty="0" err="1" smtClean="0"/>
              <a:t>lisdexamfetamine</a:t>
            </a:r>
            <a:r>
              <a:rPr lang="tr-TR" sz="2400" dirty="0" smtClean="0"/>
              <a:t> yanıt veren ancak uzun etki profiline tahammül edemeyen erişkinler için </a:t>
            </a:r>
            <a:r>
              <a:rPr lang="tr-TR" sz="2400" dirty="0" err="1" smtClean="0"/>
              <a:t>deksamfetamini</a:t>
            </a:r>
            <a:r>
              <a:rPr lang="tr-TR" sz="2400" dirty="0" smtClean="0"/>
              <a:t>  düşünün. </a:t>
            </a:r>
            <a:r>
              <a:rPr lang="tr-TR" sz="2400" b="1" dirty="0" smtClean="0"/>
              <a:t>[2018</a:t>
            </a:r>
            <a:r>
              <a:rPr lang="tr-TR" sz="2400" b="1" dirty="0" smtClean="0"/>
              <a:t>]</a:t>
            </a:r>
            <a:endParaRPr lang="tr-TR" sz="2400" b="1" dirty="0" smtClean="0"/>
          </a:p>
          <a:p>
            <a:r>
              <a:rPr lang="tr-TR" sz="2400" dirty="0" smtClean="0"/>
              <a:t>Aşağıdaki durumlarda </a:t>
            </a:r>
            <a:r>
              <a:rPr lang="tr-TR" sz="2400" dirty="0" err="1" smtClean="0"/>
              <a:t>atomoksetini</a:t>
            </a:r>
            <a:r>
              <a:rPr lang="tr-TR" sz="2400" dirty="0" smtClean="0"/>
              <a:t> düşünün: </a:t>
            </a:r>
          </a:p>
          <a:p>
            <a:pPr>
              <a:buNone/>
            </a:pPr>
            <a:r>
              <a:rPr lang="tr-TR" sz="2400" dirty="0" smtClean="0"/>
              <a:t>      - </a:t>
            </a:r>
            <a:r>
              <a:rPr lang="tr-TR" sz="2400" dirty="0" err="1" smtClean="0"/>
              <a:t>lisdeksamfetamin</a:t>
            </a:r>
            <a:r>
              <a:rPr lang="tr-TR" sz="2400" dirty="0" smtClean="0"/>
              <a:t> veya </a:t>
            </a:r>
            <a:r>
              <a:rPr lang="tr-TR" sz="2400" dirty="0" err="1" smtClean="0"/>
              <a:t>metilfenidat</a:t>
            </a:r>
            <a:r>
              <a:rPr lang="tr-TR" sz="2400" dirty="0" smtClean="0"/>
              <a:t> </a:t>
            </a:r>
            <a:r>
              <a:rPr lang="tr-TR" sz="2400" dirty="0" err="1" smtClean="0"/>
              <a:t>tolere</a:t>
            </a:r>
            <a:r>
              <a:rPr lang="tr-TR" sz="2400" dirty="0" smtClean="0"/>
              <a:t> edilememiş</a:t>
            </a:r>
          </a:p>
          <a:p>
            <a:pPr>
              <a:buNone/>
            </a:pPr>
            <a:r>
              <a:rPr lang="tr-TR" sz="2400" dirty="0" smtClean="0"/>
              <a:t>      - veya semptomlar yeterli dozda 6 haftalık haftalık </a:t>
            </a:r>
            <a:r>
              <a:rPr lang="tr-TR" sz="2400" dirty="0" err="1" smtClean="0"/>
              <a:t>lisdeksamfetamin</a:t>
            </a:r>
            <a:r>
              <a:rPr lang="tr-TR" sz="2400" dirty="0" smtClean="0"/>
              <a:t>     </a:t>
            </a:r>
            <a:r>
              <a:rPr lang="tr-TR" sz="2400" dirty="0" smtClean="0"/>
              <a:t>ve </a:t>
            </a:r>
            <a:r>
              <a:rPr lang="tr-TR" sz="2400" dirty="0" err="1" smtClean="0"/>
              <a:t>metilfenidat</a:t>
            </a:r>
            <a:r>
              <a:rPr lang="tr-TR" sz="2400" dirty="0" smtClean="0"/>
              <a:t> tedavisine cevap vermemiştir. </a:t>
            </a:r>
            <a:r>
              <a:rPr lang="tr-TR" sz="2400" b="1" dirty="0" smtClean="0"/>
              <a:t>[2018]</a:t>
            </a:r>
            <a:endParaRPr lang="tr-TR" sz="2400" b="1"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Diğer </a:t>
            </a:r>
            <a:r>
              <a:rPr lang="tr-TR" b="1" dirty="0" smtClean="0"/>
              <a:t>İla</a:t>
            </a:r>
            <a:r>
              <a:rPr lang="tr-TR" b="1" dirty="0" smtClean="0"/>
              <a:t>ç </a:t>
            </a:r>
            <a:r>
              <a:rPr lang="tr-TR" b="1" dirty="0" smtClean="0"/>
              <a:t>S</a:t>
            </a:r>
            <a:r>
              <a:rPr lang="tr-TR" b="1" dirty="0" smtClean="0"/>
              <a:t>eçenekleri</a:t>
            </a:r>
            <a:endParaRPr lang="tr-TR" b="1" dirty="0"/>
          </a:p>
        </p:txBody>
      </p:sp>
      <p:sp>
        <p:nvSpPr>
          <p:cNvPr id="3" name="2 İçerik Yer Tutucusu"/>
          <p:cNvSpPr>
            <a:spLocks noGrp="1"/>
          </p:cNvSpPr>
          <p:nvPr>
            <p:ph idx="1"/>
          </p:nvPr>
        </p:nvSpPr>
        <p:spPr/>
        <p:txBody>
          <a:bodyPr>
            <a:normAutofit/>
          </a:bodyPr>
          <a:lstStyle/>
          <a:p>
            <a:r>
              <a:rPr lang="tr-TR" sz="2400" dirty="0" smtClean="0"/>
              <a:t>Eğer bir ya da daha fazla </a:t>
            </a:r>
            <a:r>
              <a:rPr lang="tr-TR" sz="2400" dirty="0" err="1" smtClean="0"/>
              <a:t>stimulana</a:t>
            </a:r>
            <a:r>
              <a:rPr lang="tr-TR" sz="2400" dirty="0" smtClean="0"/>
              <a:t> ve bir </a:t>
            </a:r>
            <a:r>
              <a:rPr lang="tr-TR" sz="2400" dirty="0" err="1" smtClean="0"/>
              <a:t>non</a:t>
            </a:r>
            <a:r>
              <a:rPr lang="tr-TR" sz="2400" dirty="0" smtClean="0"/>
              <a:t>-</a:t>
            </a:r>
            <a:r>
              <a:rPr lang="tr-TR" sz="2400" dirty="0" err="1" smtClean="0"/>
              <a:t>stimulana</a:t>
            </a:r>
            <a:r>
              <a:rPr lang="tr-TR" sz="2400" dirty="0" smtClean="0"/>
              <a:t>  yanıt yoksa ikinci bir görüş alın ya da üçüncü basamak bir merkeze yönlendirme yapın. </a:t>
            </a:r>
            <a:r>
              <a:rPr lang="tr-TR" sz="2400" b="1" dirty="0" smtClean="0"/>
              <a:t>[2018] </a:t>
            </a:r>
          </a:p>
          <a:p>
            <a:r>
              <a:rPr lang="tr-TR" sz="2400" dirty="0" smtClean="0"/>
              <a:t>Aşağıdakilerden herhangi birini ikinci bir görüş almadan önermeyiniz: </a:t>
            </a:r>
          </a:p>
          <a:p>
            <a:pPr>
              <a:buNone/>
            </a:pPr>
            <a:r>
              <a:rPr lang="tr-TR" sz="2400" dirty="0" smtClean="0"/>
              <a:t>     - yetişkinler için </a:t>
            </a:r>
            <a:r>
              <a:rPr lang="tr-TR" sz="2400" dirty="0" err="1" smtClean="0"/>
              <a:t>guanfazin</a:t>
            </a:r>
            <a:endParaRPr lang="tr-TR" sz="2400" dirty="0" smtClean="0"/>
          </a:p>
          <a:p>
            <a:pPr>
              <a:buNone/>
            </a:pPr>
            <a:r>
              <a:rPr lang="tr-TR" sz="2400" dirty="0" smtClean="0"/>
              <a:t>     - uyku bozukluğu, öfke veya tikleri olan </a:t>
            </a:r>
            <a:r>
              <a:rPr lang="tr-TR" sz="2400" dirty="0" err="1" smtClean="0"/>
              <a:t>DEHB’li</a:t>
            </a:r>
            <a:r>
              <a:rPr lang="tr-TR" sz="2400" dirty="0" smtClean="0"/>
              <a:t> çocuklar için </a:t>
            </a:r>
            <a:r>
              <a:rPr lang="tr-TR" sz="2400" dirty="0" err="1" smtClean="0"/>
              <a:t>klonidin</a:t>
            </a:r>
            <a:endParaRPr lang="tr-TR" sz="2400" dirty="0" smtClean="0"/>
          </a:p>
          <a:p>
            <a:pPr>
              <a:buNone/>
            </a:pPr>
            <a:r>
              <a:rPr lang="tr-TR" sz="2400" dirty="0" smtClean="0"/>
              <a:t>     - DEHB  ile birlikte  yaygın saldırganlık, öfke, sinirlilik için uyarıcılara ek olarak </a:t>
            </a:r>
            <a:r>
              <a:rPr lang="tr-TR" sz="2400" dirty="0" err="1" smtClean="0"/>
              <a:t>atipik</a:t>
            </a:r>
            <a:r>
              <a:rPr lang="tr-TR" sz="2400" dirty="0" smtClean="0"/>
              <a:t> </a:t>
            </a:r>
            <a:r>
              <a:rPr lang="tr-TR" sz="2400" dirty="0" err="1" smtClean="0"/>
              <a:t>antipsikotikler</a:t>
            </a:r>
            <a:endParaRPr lang="tr-TR" sz="2400" dirty="0" smtClean="0"/>
          </a:p>
          <a:p>
            <a:pPr>
              <a:buNone/>
            </a:pPr>
            <a:r>
              <a:rPr lang="tr-TR" sz="2400" dirty="0" smtClean="0"/>
              <a:t>     - </a:t>
            </a:r>
            <a:r>
              <a:rPr lang="tr-TR" sz="2400" dirty="0" err="1" smtClean="0"/>
              <a:t>endikasyon</a:t>
            </a:r>
            <a:r>
              <a:rPr lang="tr-TR" sz="2400" dirty="0" smtClean="0"/>
              <a:t> dışı ilaçlar.  </a:t>
            </a:r>
            <a:r>
              <a:rPr lang="tr-TR" sz="2400" b="1" dirty="0" smtClean="0"/>
              <a:t>[2018]</a:t>
            </a:r>
            <a:endParaRPr lang="tr-TR" sz="2400" b="1"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İlaç </a:t>
            </a:r>
            <a:r>
              <a:rPr lang="tr-TR" b="1" dirty="0" smtClean="0"/>
              <a:t>Seçimi </a:t>
            </a:r>
            <a:r>
              <a:rPr lang="tr-TR" b="1" dirty="0" smtClean="0"/>
              <a:t>– </a:t>
            </a:r>
            <a:r>
              <a:rPr lang="tr-TR" b="1" dirty="0" err="1" smtClean="0"/>
              <a:t>Komorbid</a:t>
            </a:r>
            <a:r>
              <a:rPr lang="tr-TR" b="1" dirty="0" smtClean="0"/>
              <a:t> </a:t>
            </a:r>
            <a:r>
              <a:rPr lang="tr-TR" b="1" dirty="0" smtClean="0"/>
              <a:t>Durumlar</a:t>
            </a:r>
            <a:endParaRPr lang="tr-TR" b="1" dirty="0"/>
          </a:p>
        </p:txBody>
      </p:sp>
      <p:sp>
        <p:nvSpPr>
          <p:cNvPr id="3" name="2 İçerik Yer Tutucusu"/>
          <p:cNvSpPr>
            <a:spLocks noGrp="1"/>
          </p:cNvSpPr>
          <p:nvPr>
            <p:ph idx="1"/>
          </p:nvPr>
        </p:nvSpPr>
        <p:spPr>
          <a:xfrm>
            <a:off x="457200" y="1600200"/>
            <a:ext cx="8229600" cy="4686320"/>
          </a:xfrm>
        </p:spPr>
        <p:txBody>
          <a:bodyPr>
            <a:noAutofit/>
          </a:bodyPr>
          <a:lstStyle/>
          <a:p>
            <a:r>
              <a:rPr lang="tr-TR" sz="2400" dirty="0" smtClean="0"/>
              <a:t>DEHB ve </a:t>
            </a:r>
            <a:r>
              <a:rPr lang="tr-TR" sz="2400" dirty="0" err="1" smtClean="0"/>
              <a:t>anksiyete</a:t>
            </a:r>
            <a:r>
              <a:rPr lang="tr-TR" sz="2400" dirty="0" smtClean="0"/>
              <a:t> bozukluğu, tik bozukluğu veya otizm spektrum bozukluğu olan kişilere DEHB olan kişilerle aynı ilaç seçimlerini sunun. </a:t>
            </a:r>
            <a:endParaRPr lang="tr-TR" sz="2400" b="1" dirty="0" smtClean="0"/>
          </a:p>
          <a:p>
            <a:r>
              <a:rPr lang="tr-TR" sz="2400" dirty="0" smtClean="0"/>
              <a:t>Bu durumlarda daha yavaş </a:t>
            </a:r>
            <a:r>
              <a:rPr lang="tr-TR" sz="2400" dirty="0" err="1" smtClean="0"/>
              <a:t>titrasyon</a:t>
            </a:r>
            <a:r>
              <a:rPr lang="tr-TR" sz="2400" dirty="0" smtClean="0"/>
              <a:t>, daha yakın izlem ve haftalık telefon bağlantısı öneriliyor.</a:t>
            </a:r>
          </a:p>
          <a:p>
            <a:r>
              <a:rPr lang="tr-TR" sz="2400" dirty="0" smtClean="0"/>
              <a:t> 5 yaş ve </a:t>
            </a:r>
            <a:r>
              <a:rPr lang="tr-TR" sz="2400" dirty="0" smtClean="0"/>
              <a:t>üzeri</a:t>
            </a:r>
            <a:r>
              <a:rPr lang="tr-TR" sz="2400" dirty="0" smtClean="0"/>
              <a:t> </a:t>
            </a:r>
            <a:r>
              <a:rPr lang="tr-TR" sz="2400" dirty="0" smtClean="0"/>
              <a:t>çocuklar, gençler ve yetişkinler akut </a:t>
            </a:r>
            <a:r>
              <a:rPr lang="tr-TR" sz="2400" dirty="0" err="1" smtClean="0"/>
              <a:t>psikotik</a:t>
            </a:r>
            <a:r>
              <a:rPr lang="tr-TR" sz="2400" dirty="0" smtClean="0"/>
              <a:t> veya </a:t>
            </a:r>
            <a:r>
              <a:rPr lang="tr-TR" sz="2400" dirty="0" err="1" smtClean="0"/>
              <a:t>manik</a:t>
            </a:r>
            <a:r>
              <a:rPr lang="tr-TR" sz="2400" dirty="0" smtClean="0"/>
              <a:t> dönem geçirmekte ise tüm DEHB ilaçlarını kesin.</a:t>
            </a:r>
          </a:p>
          <a:p>
            <a:r>
              <a:rPr lang="tr-TR" sz="2400" dirty="0" smtClean="0"/>
              <a:t>Bireysel koşulları, riskleri ve yararları göz önünde bulundurarak, epizodun sonlanmasından sonra DEHB ilacını yeniden başlamayı düşünün. </a:t>
            </a:r>
            <a:r>
              <a:rPr lang="tr-TR" sz="2400" b="1" dirty="0" smtClean="0"/>
              <a:t>[2018]</a:t>
            </a:r>
            <a:endParaRPr lang="tr-TR" sz="2400" b="1"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600" b="1" dirty="0" smtClean="0"/>
              <a:t>DEHB ilaçlarını reçete ederken dikkat edilmesi gerekenler</a:t>
            </a:r>
            <a:endParaRPr lang="tr-TR" sz="3600" b="1" dirty="0"/>
          </a:p>
        </p:txBody>
      </p:sp>
      <p:sp>
        <p:nvSpPr>
          <p:cNvPr id="3" name="2 İçerik Yer Tutucusu"/>
          <p:cNvSpPr>
            <a:spLocks noGrp="1"/>
          </p:cNvSpPr>
          <p:nvPr>
            <p:ph idx="1"/>
          </p:nvPr>
        </p:nvSpPr>
        <p:spPr>
          <a:xfrm>
            <a:off x="0" y="1571612"/>
            <a:ext cx="9144000" cy="4554551"/>
          </a:xfrm>
        </p:spPr>
        <p:txBody>
          <a:bodyPr>
            <a:noAutofit/>
          </a:bodyPr>
          <a:lstStyle/>
          <a:p>
            <a:r>
              <a:rPr lang="tr-TR" sz="2400" dirty="0" err="1" smtClean="0"/>
              <a:t>Psikostimulan</a:t>
            </a:r>
            <a:r>
              <a:rPr lang="tr-TR" sz="2400" dirty="0" smtClean="0"/>
              <a:t> </a:t>
            </a:r>
            <a:r>
              <a:rPr lang="tr-TR" sz="2400" dirty="0" smtClean="0"/>
              <a:t>reçete ederken günlük tek doz preparatları düşünün. </a:t>
            </a:r>
          </a:p>
          <a:p>
            <a:r>
              <a:rPr lang="tr-TR" sz="2400" dirty="0" smtClean="0"/>
              <a:t>Kolay, </a:t>
            </a:r>
            <a:r>
              <a:rPr lang="tr-TR" sz="2400" dirty="0" err="1" smtClean="0"/>
              <a:t>stigmayı</a:t>
            </a:r>
            <a:r>
              <a:rPr lang="tr-TR" sz="2400" dirty="0" smtClean="0"/>
              <a:t> azaltır </a:t>
            </a:r>
            <a:r>
              <a:rPr lang="tr-TR" sz="2400" dirty="0" smtClean="0"/>
              <a:t>(okulda veya işyerinde ilaca ihtiyaç yok)  </a:t>
            </a:r>
          </a:p>
          <a:p>
            <a:r>
              <a:rPr lang="tr-TR" sz="2400" dirty="0" smtClean="0"/>
              <a:t>Kısa etkililerde kötüye kullanım ve başkalarına kullandırtma riski </a:t>
            </a:r>
          </a:p>
          <a:p>
            <a:r>
              <a:rPr lang="tr-TR" sz="2400" dirty="0" smtClean="0"/>
              <a:t> </a:t>
            </a:r>
            <a:r>
              <a:rPr lang="tr-TR" sz="2400" dirty="0" err="1" smtClean="0"/>
              <a:t>Farmakokinetik</a:t>
            </a:r>
            <a:r>
              <a:rPr lang="tr-TR" sz="2400" dirty="0" smtClean="0"/>
              <a:t> profilleri </a:t>
            </a:r>
          </a:p>
          <a:p>
            <a:r>
              <a:rPr lang="tr-TR" sz="2400" dirty="0" smtClean="0"/>
              <a:t>IR preparatları, daha esnek </a:t>
            </a:r>
            <a:r>
              <a:rPr lang="tr-TR" sz="2400" dirty="0" err="1" smtClean="0"/>
              <a:t>dozlama</a:t>
            </a:r>
            <a:r>
              <a:rPr lang="tr-TR" sz="2400" dirty="0" smtClean="0"/>
              <a:t> rejimlerine ihtiyaç duyulduğunda veya doğru </a:t>
            </a:r>
            <a:r>
              <a:rPr lang="tr-TR" sz="2400" dirty="0" err="1" smtClean="0"/>
              <a:t>dozlama</a:t>
            </a:r>
            <a:r>
              <a:rPr lang="tr-TR" sz="2400" dirty="0" smtClean="0"/>
              <a:t> seviyelerini belirlemek için başlangıç ​​</a:t>
            </a:r>
            <a:r>
              <a:rPr lang="tr-TR" sz="2400" dirty="0" err="1" smtClean="0"/>
              <a:t>titrasyonu</a:t>
            </a:r>
            <a:r>
              <a:rPr lang="tr-TR" sz="2400" dirty="0" smtClean="0"/>
              <a:t> sırasında uygun olabilir. </a:t>
            </a:r>
            <a:r>
              <a:rPr lang="tr-TR" sz="2400" b="1" dirty="0" smtClean="0"/>
              <a:t>[2018] </a:t>
            </a:r>
          </a:p>
          <a:p>
            <a:r>
              <a:rPr lang="tr-TR" sz="2400" dirty="0" smtClean="0"/>
              <a:t>DEHB için uyarıcı reçete ederken, etki büyüklüğünün, etki süresinin ve olumsuz etkilerin kişiden kişiye değiştiğinin farkında olun. </a:t>
            </a:r>
            <a:r>
              <a:rPr lang="tr-TR" sz="2400" b="1" dirty="0" smtClean="0"/>
              <a:t>[2018] </a:t>
            </a:r>
          </a:p>
          <a:p>
            <a:r>
              <a:rPr lang="tr-TR" sz="2400" dirty="0" smtClean="0"/>
              <a:t>Etkiyi optimize etmek için  IR ve LA uyarıcıları birlikte kullanmayı düşünün. </a:t>
            </a:r>
            <a:endParaRPr lang="tr-TR" sz="2400"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Ergenlik dönemiyle sınırlı </a:t>
            </a:r>
            <a:br>
              <a:rPr lang="tr-TR" b="1" dirty="0" smtClean="0"/>
            </a:br>
            <a:r>
              <a:rPr lang="tr-TR" b="1" dirty="0" smtClean="0"/>
              <a:t>DEHB-benzeri semptomlar</a:t>
            </a:r>
            <a:endParaRPr lang="tr-TR" b="1" dirty="0"/>
          </a:p>
        </p:txBody>
      </p:sp>
      <p:sp>
        <p:nvSpPr>
          <p:cNvPr id="4" name="3 Altbilgi Yer Tutucusu"/>
          <p:cNvSpPr>
            <a:spLocks noGrp="1"/>
          </p:cNvSpPr>
          <p:nvPr>
            <p:ph type="ftr" sz="quarter" idx="11"/>
          </p:nvPr>
        </p:nvSpPr>
        <p:spPr/>
        <p:txBody>
          <a:bodyPr/>
          <a:lstStyle/>
          <a:p>
            <a:r>
              <a:rPr lang="tr-TR" smtClean="0"/>
              <a:t>10.10.2018-BGK</a:t>
            </a:r>
            <a:endParaRPr lang="tr-TR"/>
          </a:p>
        </p:txBody>
      </p:sp>
      <p:pic>
        <p:nvPicPr>
          <p:cNvPr id="4098" name="Picture 2"/>
          <p:cNvPicPr>
            <a:picLocks noGrp="1" noChangeAspect="1" noChangeArrowheads="1"/>
          </p:cNvPicPr>
          <p:nvPr>
            <p:ph idx="1"/>
          </p:nvPr>
        </p:nvPicPr>
        <p:blipFill>
          <a:blip r:embed="rId2"/>
          <a:srcRect/>
          <a:stretch>
            <a:fillRect/>
          </a:stretch>
        </p:blipFill>
        <p:spPr bwMode="auto">
          <a:xfrm>
            <a:off x="1071538" y="1643050"/>
            <a:ext cx="7006121" cy="414340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wipe(down)">
                                      <p:cBhvr>
                                        <p:cTn id="12"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half" idx="2"/>
          </p:nvPr>
        </p:nvSpPr>
        <p:spPr>
          <a:xfrm>
            <a:off x="4357686" y="1357298"/>
            <a:ext cx="4329114" cy="4383087"/>
          </a:xfrm>
        </p:spPr>
        <p:txBody>
          <a:bodyPr>
            <a:noAutofit/>
          </a:bodyPr>
          <a:lstStyle/>
          <a:p>
            <a:r>
              <a:rPr lang="tr-TR" sz="2400" dirty="0" smtClean="0"/>
              <a:t>Bilişsel güçlendirme veya iştah bastırma gibi </a:t>
            </a:r>
            <a:r>
              <a:rPr lang="tr-TR" sz="2400" dirty="0" err="1" smtClean="0"/>
              <a:t>endikasyon</a:t>
            </a:r>
            <a:r>
              <a:rPr lang="tr-TR" sz="2400" dirty="0" smtClean="0"/>
              <a:t> dışı bir kullanım riskine karşı dikkatli olun. </a:t>
            </a:r>
            <a:r>
              <a:rPr lang="tr-TR" sz="2400" b="1" dirty="0" smtClean="0"/>
              <a:t>[2018] </a:t>
            </a:r>
          </a:p>
          <a:p>
            <a:r>
              <a:rPr lang="tr-TR" sz="2400" dirty="0" smtClean="0"/>
              <a:t>Uyarıcı madde kötüye kullanımı veya </a:t>
            </a:r>
            <a:r>
              <a:rPr lang="tr-TR" sz="2400" dirty="0" err="1" smtClean="0"/>
              <a:t>endikasyon</a:t>
            </a:r>
            <a:r>
              <a:rPr lang="tr-TR" sz="2400" dirty="0" smtClean="0"/>
              <a:t> dışı bir kullanım riski varsa, IR ve </a:t>
            </a:r>
            <a:r>
              <a:rPr lang="tr-TR" sz="2400" dirty="0" err="1" smtClean="0"/>
              <a:t>modifiye</a:t>
            </a:r>
            <a:r>
              <a:rPr lang="tr-TR" sz="2400" dirty="0" smtClean="0"/>
              <a:t> </a:t>
            </a:r>
            <a:r>
              <a:rPr lang="tr-TR" sz="2400" dirty="0" err="1" smtClean="0"/>
              <a:t>salınımlı</a:t>
            </a:r>
            <a:r>
              <a:rPr lang="tr-TR" sz="2400" dirty="0" smtClean="0"/>
              <a:t>, uyarıcıları önermeyin. </a:t>
            </a:r>
            <a:r>
              <a:rPr lang="tr-TR" sz="2400" b="1" dirty="0" smtClean="0"/>
              <a:t>[2018] </a:t>
            </a:r>
            <a:r>
              <a:rPr lang="tr-TR" sz="2400" dirty="0" smtClean="0"/>
              <a:t/>
            </a:r>
            <a:br>
              <a:rPr lang="tr-TR" sz="2400" dirty="0" smtClean="0"/>
            </a:br>
            <a:endParaRPr lang="tr-TR" sz="2400" dirty="0"/>
          </a:p>
        </p:txBody>
      </p:sp>
      <p:pic>
        <p:nvPicPr>
          <p:cNvPr id="5" name="Picture 2"/>
          <p:cNvPicPr>
            <a:picLocks noGrp="1" noChangeAspect="1" noChangeArrowheads="1"/>
          </p:cNvPicPr>
          <p:nvPr>
            <p:ph idx="1"/>
          </p:nvPr>
        </p:nvPicPr>
        <p:blipFill>
          <a:blip r:embed="rId2"/>
          <a:srcRect/>
          <a:stretch>
            <a:fillRect/>
          </a:stretch>
        </p:blipFill>
        <p:spPr bwMode="auto">
          <a:xfrm>
            <a:off x="857224" y="1285860"/>
            <a:ext cx="3045996" cy="1771651"/>
          </a:xfrm>
          <a:prstGeom prst="rect">
            <a:avLst/>
          </a:prstGeom>
          <a:noFill/>
          <a:ln w="9525">
            <a:noFill/>
            <a:miter lim="800000"/>
            <a:headEnd/>
            <a:tailEnd/>
          </a:ln>
          <a:effectLst/>
        </p:spPr>
      </p:pic>
      <p:pic>
        <p:nvPicPr>
          <p:cNvPr id="76802" name="Picture 2"/>
          <p:cNvPicPr>
            <a:picLocks noChangeAspect="1" noChangeArrowheads="1"/>
          </p:cNvPicPr>
          <p:nvPr/>
        </p:nvPicPr>
        <p:blipFill>
          <a:blip r:embed="rId3"/>
          <a:srcRect/>
          <a:stretch>
            <a:fillRect/>
          </a:stretch>
        </p:blipFill>
        <p:spPr bwMode="auto">
          <a:xfrm>
            <a:off x="910530" y="3214686"/>
            <a:ext cx="3018528" cy="2143140"/>
          </a:xfrm>
          <a:prstGeom prst="rect">
            <a:avLst/>
          </a:prstGeom>
          <a:noFill/>
          <a:ln w="9525">
            <a:noFill/>
            <a:miter lim="800000"/>
            <a:headEnd/>
            <a:tailEnd/>
          </a:ln>
          <a:effectLst/>
        </p:spPr>
      </p:pic>
      <p:sp>
        <p:nvSpPr>
          <p:cNvPr id="7" name="6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42876"/>
            <a:ext cx="8229600" cy="642918"/>
          </a:xfrm>
        </p:spPr>
        <p:txBody>
          <a:bodyPr>
            <a:normAutofit fontScale="90000"/>
          </a:bodyPr>
          <a:lstStyle/>
          <a:p>
            <a:r>
              <a:rPr lang="tr-TR" sz="4000" b="1" dirty="0" smtClean="0"/>
              <a:t>IACAPAP-2012</a:t>
            </a:r>
            <a:endParaRPr lang="tr-TR" sz="4000" b="1" dirty="0"/>
          </a:p>
        </p:txBody>
      </p:sp>
      <p:graphicFrame>
        <p:nvGraphicFramePr>
          <p:cNvPr id="4" name="3 İçerik Yer Tutucusu"/>
          <p:cNvGraphicFramePr>
            <a:graphicFrameLocks noGrp="1"/>
          </p:cNvGraphicFramePr>
          <p:nvPr>
            <p:ph idx="1"/>
          </p:nvPr>
        </p:nvGraphicFramePr>
        <p:xfrm>
          <a:off x="0" y="785794"/>
          <a:ext cx="9144000" cy="4762701"/>
        </p:xfrm>
        <a:graphic>
          <a:graphicData uri="http://schemas.openxmlformats.org/drawingml/2006/table">
            <a:tbl>
              <a:tblPr firstRow="1" bandRow="1">
                <a:tableStyleId>{5C22544A-7EE6-4342-B048-85BDC9FD1C3A}</a:tableStyleId>
              </a:tblPr>
              <a:tblGrid>
                <a:gridCol w="950946"/>
                <a:gridCol w="2220852"/>
                <a:gridCol w="3326520"/>
                <a:gridCol w="2645682"/>
              </a:tblGrid>
              <a:tr h="347128">
                <a:tc>
                  <a:txBody>
                    <a:bodyPr/>
                    <a:lstStyle/>
                    <a:p>
                      <a:r>
                        <a:rPr lang="tr-TR" sz="1500" dirty="0" smtClean="0"/>
                        <a:t>ŞİDDET</a:t>
                      </a:r>
                      <a:endParaRPr lang="tr-TR" sz="1500" dirty="0"/>
                    </a:p>
                  </a:txBody>
                  <a:tcPr/>
                </a:tc>
                <a:tc>
                  <a:txBody>
                    <a:bodyPr/>
                    <a:lstStyle/>
                    <a:p>
                      <a:r>
                        <a:rPr lang="tr-TR" sz="1500" dirty="0" smtClean="0"/>
                        <a:t>4-5 yaş</a:t>
                      </a:r>
                      <a:endParaRPr lang="tr-TR" sz="1500" dirty="0"/>
                    </a:p>
                  </a:txBody>
                  <a:tcPr/>
                </a:tc>
                <a:tc>
                  <a:txBody>
                    <a:bodyPr/>
                    <a:lstStyle/>
                    <a:p>
                      <a:r>
                        <a:rPr lang="tr-TR" sz="1500" dirty="0" smtClean="0"/>
                        <a:t>6-11 yaş</a:t>
                      </a:r>
                      <a:endParaRPr lang="tr-TR" sz="1500" dirty="0"/>
                    </a:p>
                  </a:txBody>
                  <a:tcPr/>
                </a:tc>
                <a:tc>
                  <a:txBody>
                    <a:bodyPr/>
                    <a:lstStyle/>
                    <a:p>
                      <a:r>
                        <a:rPr lang="tr-TR" sz="1500" dirty="0" smtClean="0"/>
                        <a:t>12-18 yaş</a:t>
                      </a:r>
                      <a:endParaRPr lang="tr-TR" sz="1500" dirty="0"/>
                    </a:p>
                  </a:txBody>
                  <a:tcPr/>
                </a:tc>
              </a:tr>
              <a:tr h="2367516">
                <a:tc>
                  <a:txBody>
                    <a:bodyPr/>
                    <a:lstStyle/>
                    <a:p>
                      <a:r>
                        <a:rPr lang="tr-TR" sz="1500" dirty="0" smtClean="0"/>
                        <a:t>HAFİF-ORTA</a:t>
                      </a:r>
                      <a:endParaRPr lang="tr-TR" sz="1500" dirty="0"/>
                    </a:p>
                  </a:txBody>
                  <a:tcPr/>
                </a:tc>
                <a:tc>
                  <a:txBody>
                    <a:bodyPr/>
                    <a:lstStyle/>
                    <a:p>
                      <a:r>
                        <a:rPr lang="tr-TR" sz="1500" dirty="0" smtClean="0"/>
                        <a:t>-</a:t>
                      </a:r>
                      <a:r>
                        <a:rPr lang="tr-TR" sz="1500" dirty="0" err="1" smtClean="0"/>
                        <a:t>Psikoeğitim</a:t>
                      </a:r>
                      <a:endParaRPr lang="tr-TR" sz="1500" dirty="0" smtClean="0"/>
                    </a:p>
                    <a:p>
                      <a:r>
                        <a:rPr lang="tr-TR" sz="1500" dirty="0" smtClean="0"/>
                        <a:t>-Ebeveyn eğitim</a:t>
                      </a:r>
                      <a:r>
                        <a:rPr lang="tr-TR" sz="1500" baseline="0" dirty="0" smtClean="0"/>
                        <a:t> programları</a:t>
                      </a:r>
                    </a:p>
                    <a:p>
                      <a:r>
                        <a:rPr lang="tr-TR" sz="1500" baseline="0" dirty="0" smtClean="0"/>
                        <a:t>-Öğretmen aracılı davranışçı tedavi</a:t>
                      </a:r>
                    </a:p>
                    <a:p>
                      <a:r>
                        <a:rPr lang="tr-TR" sz="1500" baseline="0" dirty="0" smtClean="0"/>
                        <a:t>-Düzelme yoksa ya da semptomlar çok ağırsa MPH düşün.</a:t>
                      </a:r>
                      <a:endParaRPr lang="tr-TR" sz="1500" dirty="0"/>
                    </a:p>
                  </a:txBody>
                  <a:tcPr/>
                </a:tc>
                <a:tc>
                  <a:txBody>
                    <a:bodyPr/>
                    <a:lstStyle/>
                    <a:p>
                      <a:r>
                        <a:rPr lang="tr-TR" sz="1500" dirty="0" smtClean="0"/>
                        <a:t>-Ebeveyn eğitim programı  ve BDT</a:t>
                      </a:r>
                    </a:p>
                    <a:p>
                      <a:r>
                        <a:rPr lang="tr-TR" sz="1500" dirty="0" smtClean="0"/>
                        <a:t>-</a:t>
                      </a:r>
                      <a:r>
                        <a:rPr lang="tr-TR" sz="1500" baseline="0" dirty="0" smtClean="0"/>
                        <a:t>BDT uygulanamıyor, olgu ağır ve komplike değilse MPH ve ATX düşün.</a:t>
                      </a:r>
                    </a:p>
                    <a:p>
                      <a:r>
                        <a:rPr lang="tr-TR" sz="1500" baseline="0" dirty="0" smtClean="0"/>
                        <a:t>-Yanıt yoksa </a:t>
                      </a:r>
                      <a:r>
                        <a:rPr lang="tr-TR" sz="1500" baseline="0" dirty="0" err="1" smtClean="0"/>
                        <a:t>stimulan</a:t>
                      </a:r>
                      <a:r>
                        <a:rPr lang="tr-TR" sz="1500" baseline="0" dirty="0" smtClean="0"/>
                        <a:t> ya da ATX ekle.</a:t>
                      </a:r>
                    </a:p>
                    <a:p>
                      <a:r>
                        <a:rPr lang="tr-TR" sz="1500" baseline="0" dirty="0" smtClean="0"/>
                        <a:t>-Eğer yeterli yanıt yok ya da anlamlı yan etki varsa diğer bir birinci sıra ilaca geç</a:t>
                      </a:r>
                    </a:p>
                    <a:p>
                      <a:r>
                        <a:rPr lang="tr-TR" sz="1500" baseline="0" dirty="0" smtClean="0"/>
                        <a:t>-Yanıt yok ya da anlamlı </a:t>
                      </a:r>
                      <a:r>
                        <a:rPr lang="tr-TR" sz="1500" baseline="0" dirty="0" err="1" smtClean="0"/>
                        <a:t>komorbidite</a:t>
                      </a:r>
                      <a:r>
                        <a:rPr lang="tr-TR" sz="1500" baseline="0" dirty="0" smtClean="0"/>
                        <a:t>: İkinci sıra ilaçlar</a:t>
                      </a:r>
                      <a:endParaRPr lang="tr-TR" sz="1500" dirty="0"/>
                    </a:p>
                  </a:txBody>
                  <a:tcPr/>
                </a:tc>
                <a:tc>
                  <a:txBody>
                    <a:bodyPr/>
                    <a:lstStyle/>
                    <a:p>
                      <a:r>
                        <a:rPr lang="tr-TR" sz="1500" dirty="0" smtClean="0"/>
                        <a:t>-</a:t>
                      </a:r>
                      <a:r>
                        <a:rPr lang="tr-TR" sz="1500" dirty="0" err="1" smtClean="0"/>
                        <a:t>Stimulan</a:t>
                      </a:r>
                      <a:r>
                        <a:rPr lang="tr-TR" sz="1500" dirty="0" smtClean="0"/>
                        <a:t> ya da ATX</a:t>
                      </a:r>
                    </a:p>
                    <a:p>
                      <a:r>
                        <a:rPr lang="tr-TR" sz="1500" dirty="0" smtClean="0"/>
                        <a:t>-Yanıt</a:t>
                      </a:r>
                      <a:r>
                        <a:rPr lang="tr-TR" sz="1500" baseline="0" dirty="0" smtClean="0"/>
                        <a:t> yoksa BDT ekle</a:t>
                      </a:r>
                    </a:p>
                    <a:p>
                      <a:r>
                        <a:rPr lang="tr-TR" sz="1500" baseline="0" dirty="0" smtClean="0"/>
                        <a:t>-Eğer yeterli yanıt yok ya da anlamlı yan etki varsa diğer bir birinci sıra ilaca geç</a:t>
                      </a:r>
                    </a:p>
                    <a:p>
                      <a:r>
                        <a:rPr lang="tr-TR" sz="1500" baseline="0" dirty="0" smtClean="0"/>
                        <a:t>-Yanıt yok ya da anlamlı </a:t>
                      </a:r>
                      <a:r>
                        <a:rPr lang="tr-TR" sz="1500" baseline="0" dirty="0" err="1" smtClean="0"/>
                        <a:t>komorbidite</a:t>
                      </a:r>
                      <a:r>
                        <a:rPr lang="tr-TR" sz="1500" baseline="0" dirty="0" smtClean="0"/>
                        <a:t>: İkinci sıra ilaçlar</a:t>
                      </a:r>
                      <a:endParaRPr lang="tr-TR" sz="1500" dirty="0" smtClean="0"/>
                    </a:p>
                    <a:p>
                      <a:endParaRPr lang="tr-TR" sz="1500" dirty="0"/>
                    </a:p>
                  </a:txBody>
                  <a:tcPr/>
                </a:tc>
              </a:tr>
              <a:tr h="2048057">
                <a:tc>
                  <a:txBody>
                    <a:bodyPr/>
                    <a:lstStyle/>
                    <a:p>
                      <a:r>
                        <a:rPr lang="tr-TR" sz="1500" dirty="0" smtClean="0"/>
                        <a:t>AĞIR</a:t>
                      </a:r>
                      <a:endParaRPr lang="tr-TR" sz="1500" dirty="0"/>
                    </a:p>
                  </a:txBody>
                  <a:tcPr/>
                </a:tc>
                <a:tc>
                  <a:txBody>
                    <a:bodyPr/>
                    <a:lstStyle/>
                    <a:p>
                      <a:endParaRPr lang="tr-TR" sz="1500" dirty="0"/>
                    </a:p>
                  </a:txBody>
                  <a:tcPr/>
                </a:tc>
                <a:tc>
                  <a:txBody>
                    <a:bodyPr/>
                    <a:lstStyle/>
                    <a:p>
                      <a:r>
                        <a:rPr lang="tr-TR" sz="1500" dirty="0" smtClean="0"/>
                        <a:t>-</a:t>
                      </a:r>
                      <a:r>
                        <a:rPr lang="tr-TR" sz="1500" dirty="0" err="1" smtClean="0"/>
                        <a:t>Stimulan</a:t>
                      </a:r>
                      <a:r>
                        <a:rPr lang="tr-TR" sz="1500" dirty="0" smtClean="0"/>
                        <a:t> ya da ATX, eğer</a:t>
                      </a:r>
                      <a:r>
                        <a:rPr lang="tr-TR" sz="1500" baseline="0" dirty="0" smtClean="0"/>
                        <a:t> mümkünse BDT kombinasyonu</a:t>
                      </a:r>
                    </a:p>
                    <a:p>
                      <a:r>
                        <a:rPr lang="tr-TR" sz="1500" baseline="0" dirty="0" smtClean="0"/>
                        <a:t>-Eğer yeterli yanıt yok ya da anlamlı yan etki varsa diğer bir birinci sıra ilaca geç</a:t>
                      </a:r>
                    </a:p>
                    <a:p>
                      <a:r>
                        <a:rPr lang="tr-TR" sz="1500" baseline="0" dirty="0" smtClean="0"/>
                        <a:t>-Yanıt yok ya da anlamlı </a:t>
                      </a:r>
                      <a:r>
                        <a:rPr lang="tr-TR" sz="1500" baseline="0" dirty="0" err="1" smtClean="0"/>
                        <a:t>komorbidite</a:t>
                      </a:r>
                      <a:r>
                        <a:rPr lang="tr-TR" sz="1500" baseline="0" dirty="0" smtClean="0"/>
                        <a:t>: İkinci sıra ilaçlar</a:t>
                      </a:r>
                      <a:endParaRPr lang="tr-TR" sz="1500" dirty="0" smtClean="0"/>
                    </a:p>
                    <a:p>
                      <a:endParaRPr lang="tr-TR" sz="1500" dirty="0"/>
                    </a:p>
                  </a:txBody>
                  <a:tcPr/>
                </a:tc>
                <a:tc>
                  <a:txBody>
                    <a:bodyPr/>
                    <a:lstStyle/>
                    <a:p>
                      <a:r>
                        <a:rPr lang="tr-TR" sz="1500" dirty="0" smtClean="0"/>
                        <a:t>-</a:t>
                      </a:r>
                      <a:r>
                        <a:rPr lang="tr-TR" sz="1500" dirty="0" err="1" smtClean="0"/>
                        <a:t>Stimulan</a:t>
                      </a:r>
                      <a:r>
                        <a:rPr lang="tr-TR" sz="1500" dirty="0" smtClean="0"/>
                        <a:t> ya da ATX, eğer</a:t>
                      </a:r>
                      <a:r>
                        <a:rPr lang="tr-TR" sz="1500" baseline="0" dirty="0" smtClean="0"/>
                        <a:t> mümkünse BDT kombinasyonu</a:t>
                      </a:r>
                    </a:p>
                    <a:p>
                      <a:r>
                        <a:rPr lang="tr-TR" sz="1500" baseline="0" dirty="0" smtClean="0"/>
                        <a:t>-Eğer yeterli yanıt yok ya da anlamlı yan etki varsa diğer bir birinci sıra ilaca geç</a:t>
                      </a:r>
                    </a:p>
                    <a:p>
                      <a:r>
                        <a:rPr lang="tr-TR" sz="1500" baseline="0" dirty="0" smtClean="0"/>
                        <a:t>-Yanıt yok ya da anlamlı </a:t>
                      </a:r>
                      <a:r>
                        <a:rPr lang="tr-TR" sz="1500" baseline="0" dirty="0" err="1" smtClean="0"/>
                        <a:t>komorbidite</a:t>
                      </a:r>
                      <a:r>
                        <a:rPr lang="tr-TR" sz="1500" baseline="0" dirty="0" smtClean="0"/>
                        <a:t>: İkinci sıra ilaçlar</a:t>
                      </a:r>
                      <a:endParaRPr lang="tr-TR" sz="1500" dirty="0" smtClean="0"/>
                    </a:p>
                    <a:p>
                      <a:endParaRPr lang="tr-TR" sz="1500" dirty="0"/>
                    </a:p>
                  </a:txBody>
                  <a:tcPr/>
                </a:tc>
              </a:tr>
            </a:tbl>
          </a:graphicData>
        </a:graphic>
      </p:graphicFrame>
      <p:sp>
        <p:nvSpPr>
          <p:cNvPr id="5" name="4 Metin kutusu"/>
          <p:cNvSpPr txBox="1"/>
          <p:nvPr/>
        </p:nvSpPr>
        <p:spPr>
          <a:xfrm>
            <a:off x="285720" y="5342295"/>
            <a:ext cx="6500858" cy="1015663"/>
          </a:xfrm>
          <a:prstGeom prst="rect">
            <a:avLst/>
          </a:prstGeom>
          <a:solidFill>
            <a:schemeClr val="accent5">
              <a:lumMod val="40000"/>
              <a:lumOff val="60000"/>
            </a:schemeClr>
          </a:solidFill>
        </p:spPr>
        <p:txBody>
          <a:bodyPr wrap="square" rtlCol="0">
            <a:spAutoFit/>
          </a:bodyPr>
          <a:lstStyle/>
          <a:p>
            <a:pPr marL="342900" indent="-342900"/>
            <a:r>
              <a:rPr lang="tr-TR" sz="2000" b="1" dirty="0" smtClean="0"/>
              <a:t>Birinci </a:t>
            </a:r>
            <a:r>
              <a:rPr lang="tr-TR" sz="2000" b="1" dirty="0" smtClean="0"/>
              <a:t>Basamak</a:t>
            </a:r>
            <a:r>
              <a:rPr lang="tr-TR" sz="2000" b="1" dirty="0" smtClean="0"/>
              <a:t>: </a:t>
            </a:r>
            <a:r>
              <a:rPr lang="tr-TR" sz="2000" b="1" dirty="0" err="1" smtClean="0"/>
              <a:t>Stimulanlar</a:t>
            </a:r>
            <a:r>
              <a:rPr lang="tr-TR" sz="2000" b="1" dirty="0" smtClean="0"/>
              <a:t> ve ATX</a:t>
            </a:r>
          </a:p>
          <a:p>
            <a:pPr marL="342900" indent="-342900"/>
            <a:r>
              <a:rPr lang="tr-TR" sz="2000" b="1" dirty="0" smtClean="0"/>
              <a:t>İkinci </a:t>
            </a:r>
            <a:r>
              <a:rPr lang="tr-TR" sz="2000" b="1" dirty="0" smtClean="0"/>
              <a:t>Basamak</a:t>
            </a:r>
            <a:r>
              <a:rPr lang="tr-TR" sz="2000" b="1" dirty="0" smtClean="0"/>
              <a:t>: Yavaş </a:t>
            </a:r>
            <a:r>
              <a:rPr lang="tr-TR" sz="2000" b="1" dirty="0" err="1" smtClean="0"/>
              <a:t>salınımlı</a:t>
            </a:r>
            <a:r>
              <a:rPr lang="tr-TR" sz="2000" b="1" dirty="0" smtClean="0"/>
              <a:t> </a:t>
            </a:r>
            <a:r>
              <a:rPr lang="tr-TR" sz="2000" b="1" dirty="0" err="1" smtClean="0"/>
              <a:t>guanfazin</a:t>
            </a:r>
            <a:endParaRPr lang="tr-TR" sz="2000" b="1" dirty="0" smtClean="0"/>
          </a:p>
          <a:p>
            <a:pPr marL="342900" indent="-342900"/>
            <a:r>
              <a:rPr lang="tr-TR" sz="2000" b="1" dirty="0" smtClean="0"/>
              <a:t>Üçüncü </a:t>
            </a:r>
            <a:r>
              <a:rPr lang="tr-TR" sz="2000" b="1" dirty="0" smtClean="0"/>
              <a:t>Basamak</a:t>
            </a:r>
            <a:r>
              <a:rPr lang="tr-TR" sz="2000" b="1" dirty="0" smtClean="0"/>
              <a:t>: Yavaş </a:t>
            </a:r>
            <a:r>
              <a:rPr lang="tr-TR" sz="2000" b="1" dirty="0" err="1" smtClean="0"/>
              <a:t>salınımlı</a:t>
            </a:r>
            <a:r>
              <a:rPr lang="tr-TR" sz="2000" b="1" dirty="0" smtClean="0"/>
              <a:t> </a:t>
            </a:r>
            <a:r>
              <a:rPr lang="tr-TR" sz="2000" b="1" dirty="0" err="1" smtClean="0"/>
              <a:t>klonidin</a:t>
            </a:r>
            <a:r>
              <a:rPr lang="tr-TR" sz="2000" b="1" dirty="0" smtClean="0"/>
              <a:t>, TCA, </a:t>
            </a:r>
            <a:r>
              <a:rPr lang="tr-TR" sz="2000" b="1" dirty="0" err="1" smtClean="0"/>
              <a:t>Bupropion</a:t>
            </a:r>
            <a:r>
              <a:rPr lang="tr-TR" sz="2000" b="1" dirty="0" smtClean="0"/>
              <a:t> </a:t>
            </a:r>
            <a:endParaRPr lang="tr-TR" sz="2000" b="1" dirty="0"/>
          </a:p>
        </p:txBody>
      </p:sp>
      <p:sp>
        <p:nvSpPr>
          <p:cNvPr id="6" name="5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wipe(down)">
                                      <p:cBhvr>
                                        <p:cTn id="12" dur="500"/>
                                        <p:tgtEl>
                                          <p:spTgt spid="5">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wipe(down)">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wipe(down)">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CADDRA -2018</a:t>
            </a:r>
            <a:endParaRPr lang="tr-TR" b="1" dirty="0"/>
          </a:p>
        </p:txBody>
      </p:sp>
      <p:sp>
        <p:nvSpPr>
          <p:cNvPr id="3" name="2 İçerik Yer Tutucusu"/>
          <p:cNvSpPr>
            <a:spLocks noGrp="1"/>
          </p:cNvSpPr>
          <p:nvPr>
            <p:ph idx="1"/>
          </p:nvPr>
        </p:nvSpPr>
        <p:spPr>
          <a:xfrm>
            <a:off x="285720" y="1600200"/>
            <a:ext cx="8501122" cy="4829196"/>
          </a:xfrm>
        </p:spPr>
        <p:txBody>
          <a:bodyPr>
            <a:normAutofit lnSpcReduction="10000"/>
          </a:bodyPr>
          <a:lstStyle/>
          <a:p>
            <a:r>
              <a:rPr lang="tr-TR" b="1" dirty="0" smtClean="0"/>
              <a:t>Birinci basamak</a:t>
            </a:r>
            <a:r>
              <a:rPr lang="tr-TR" dirty="0" smtClean="0"/>
              <a:t>: LA </a:t>
            </a:r>
            <a:r>
              <a:rPr lang="tr-TR" dirty="0" err="1" smtClean="0"/>
              <a:t>Stimulanlar</a:t>
            </a:r>
            <a:r>
              <a:rPr lang="tr-TR" dirty="0" smtClean="0"/>
              <a:t> </a:t>
            </a:r>
          </a:p>
          <a:p>
            <a:pPr>
              <a:buNone/>
            </a:pPr>
            <a:r>
              <a:rPr lang="tr-TR" dirty="0" smtClean="0"/>
              <a:t>   (MPH-Amfetaminler) </a:t>
            </a:r>
          </a:p>
          <a:p>
            <a:r>
              <a:rPr lang="tr-TR" b="1" dirty="0" smtClean="0"/>
              <a:t>İkinci basamak</a:t>
            </a:r>
            <a:r>
              <a:rPr lang="tr-TR" dirty="0" smtClean="0"/>
              <a:t>: ATX, </a:t>
            </a:r>
            <a:r>
              <a:rPr lang="tr-TR" dirty="0" err="1" smtClean="0"/>
              <a:t>Guanfazin</a:t>
            </a:r>
            <a:r>
              <a:rPr lang="tr-TR" dirty="0" smtClean="0"/>
              <a:t> XR, kısa/orta etkili </a:t>
            </a:r>
            <a:r>
              <a:rPr lang="tr-TR" dirty="0" err="1" smtClean="0"/>
              <a:t>stimulanlar</a:t>
            </a:r>
            <a:endParaRPr lang="tr-TR" dirty="0" smtClean="0"/>
          </a:p>
          <a:p>
            <a:r>
              <a:rPr lang="tr-TR" b="1" dirty="0" smtClean="0"/>
              <a:t>Üçüncü basamak </a:t>
            </a:r>
            <a:r>
              <a:rPr lang="tr-TR" dirty="0" smtClean="0"/>
              <a:t>(</a:t>
            </a:r>
            <a:r>
              <a:rPr lang="tr-TR" dirty="0" err="1" smtClean="0"/>
              <a:t>off</a:t>
            </a:r>
            <a:r>
              <a:rPr lang="tr-TR" dirty="0" smtClean="0"/>
              <a:t>-</a:t>
            </a:r>
            <a:r>
              <a:rPr lang="tr-TR" dirty="0" err="1" smtClean="0"/>
              <a:t>label</a:t>
            </a:r>
            <a:r>
              <a:rPr lang="tr-TR" dirty="0" smtClean="0"/>
              <a:t>):</a:t>
            </a:r>
            <a:r>
              <a:rPr lang="tr-TR" dirty="0" err="1" smtClean="0"/>
              <a:t>Bupropion</a:t>
            </a:r>
            <a:r>
              <a:rPr lang="tr-TR" dirty="0" smtClean="0"/>
              <a:t> </a:t>
            </a:r>
            <a:r>
              <a:rPr lang="tr-TR" dirty="0" err="1" smtClean="0"/>
              <a:t>klonidin</a:t>
            </a:r>
            <a:r>
              <a:rPr lang="tr-TR" dirty="0" smtClean="0"/>
              <a:t>, </a:t>
            </a:r>
            <a:r>
              <a:rPr lang="tr-TR" dirty="0" err="1" smtClean="0"/>
              <a:t>imipramin</a:t>
            </a:r>
            <a:r>
              <a:rPr lang="tr-TR" dirty="0" smtClean="0"/>
              <a:t>, </a:t>
            </a:r>
            <a:r>
              <a:rPr lang="tr-TR" dirty="0" err="1" smtClean="0"/>
              <a:t>modafinil</a:t>
            </a:r>
            <a:r>
              <a:rPr lang="tr-TR" dirty="0" smtClean="0"/>
              <a:t>, </a:t>
            </a:r>
            <a:r>
              <a:rPr lang="tr-TR" dirty="0" err="1" smtClean="0"/>
              <a:t>atipik</a:t>
            </a:r>
            <a:r>
              <a:rPr lang="tr-TR" dirty="0" smtClean="0"/>
              <a:t> </a:t>
            </a:r>
            <a:r>
              <a:rPr lang="tr-TR" dirty="0" err="1" smtClean="0"/>
              <a:t>antipsikotikler</a:t>
            </a:r>
            <a:endParaRPr lang="tr-TR" dirty="0" smtClean="0"/>
          </a:p>
          <a:p>
            <a:r>
              <a:rPr lang="tr-TR" dirty="0" err="1" smtClean="0"/>
              <a:t>Non</a:t>
            </a:r>
            <a:r>
              <a:rPr lang="tr-TR" dirty="0" smtClean="0"/>
              <a:t>-</a:t>
            </a:r>
            <a:r>
              <a:rPr lang="tr-TR" dirty="0" err="1" smtClean="0"/>
              <a:t>stimulanlar</a:t>
            </a:r>
            <a:r>
              <a:rPr lang="tr-TR" dirty="0" smtClean="0"/>
              <a:t> 1. sıra ajanlarla </a:t>
            </a:r>
            <a:r>
              <a:rPr lang="tr-TR" u="sng" dirty="0" smtClean="0"/>
              <a:t>tedavi yanıtını arttırmak </a:t>
            </a:r>
            <a:r>
              <a:rPr lang="tr-TR" dirty="0" smtClean="0"/>
              <a:t>amacıyla dikkatli </a:t>
            </a:r>
            <a:r>
              <a:rPr lang="tr-TR" dirty="0" err="1" smtClean="0"/>
              <a:t>monitorizasyonla</a:t>
            </a:r>
            <a:r>
              <a:rPr lang="tr-TR" dirty="0" smtClean="0"/>
              <a:t> kullanılabilirler. </a:t>
            </a:r>
          </a:p>
          <a:p>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Teşekkür ederim..</a:t>
            </a:r>
            <a:endParaRPr lang="tr-TR" dirty="0"/>
          </a:p>
        </p:txBody>
      </p:sp>
      <p:sp>
        <p:nvSpPr>
          <p:cNvPr id="4" name="3 Altbilgi Yer Tutucusu"/>
          <p:cNvSpPr>
            <a:spLocks noGrp="1"/>
          </p:cNvSpPr>
          <p:nvPr>
            <p:ph type="ftr" sz="quarter" idx="11"/>
          </p:nvPr>
        </p:nvSpPr>
        <p:spPr/>
        <p:txBody>
          <a:bodyPr/>
          <a:lstStyle/>
          <a:p>
            <a:r>
              <a:rPr lang="tr-TR" smtClean="0"/>
              <a:t>10.10.2018-BGK</a:t>
            </a:r>
            <a:endParaRPr lang="tr-TR"/>
          </a:p>
        </p:txBody>
      </p:sp>
      <p:pic>
        <p:nvPicPr>
          <p:cNvPr id="3074" name="Picture 2"/>
          <p:cNvPicPr>
            <a:picLocks noGrp="1" noChangeAspect="1" noChangeArrowheads="1"/>
          </p:cNvPicPr>
          <p:nvPr>
            <p:ph idx="1"/>
          </p:nvPr>
        </p:nvPicPr>
        <p:blipFill>
          <a:blip r:embed="rId2"/>
          <a:srcRect/>
          <a:stretch>
            <a:fillRect/>
          </a:stretch>
        </p:blipFill>
        <p:spPr bwMode="auto">
          <a:xfrm>
            <a:off x="1164750" y="1600200"/>
            <a:ext cx="6814499" cy="4525963"/>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10008</TotalTime>
  <Words>5569</Words>
  <PresentationFormat>Ekran Gösterisi (4:3)</PresentationFormat>
  <Paragraphs>814</Paragraphs>
  <Slides>93</Slides>
  <Notes>11</Notes>
  <HiddenSlides>0</HiddenSlides>
  <MMClips>0</MMClips>
  <ScaleCrop>false</ScaleCrop>
  <HeadingPairs>
    <vt:vector size="4" baseType="variant">
      <vt:variant>
        <vt:lpstr>Tema</vt:lpstr>
      </vt:variant>
      <vt:variant>
        <vt:i4>1</vt:i4>
      </vt:variant>
      <vt:variant>
        <vt:lpstr>Slayt Başlıkları</vt:lpstr>
      </vt:variant>
      <vt:variant>
        <vt:i4>93</vt:i4>
      </vt:variant>
    </vt:vector>
  </HeadingPairs>
  <TitlesOfParts>
    <vt:vector size="94" baseType="lpstr">
      <vt:lpstr>Ofis Teması</vt:lpstr>
      <vt:lpstr>Yaşam Boyu Dikkat Eksikliği Hiperaktivite Bozukluğu Tanı &amp; Tedavi İlkeleri</vt:lpstr>
      <vt:lpstr>SUNUM AKIŞI</vt:lpstr>
      <vt:lpstr>DEHB: gelişimsel psikopatoloji</vt:lpstr>
      <vt:lpstr>DEHB Semptomları: İki Boyut  546 çalışmanın meta-analizi  semptomların öngörülebilir ilişkileri  (Willcut ve ark. 2012)</vt:lpstr>
      <vt:lpstr> Semptomların görünümü gelişimsel evre, akademik ve sosyal bağlam ile değişir. </vt:lpstr>
      <vt:lpstr>Tanı Koyma Süreci</vt:lpstr>
      <vt:lpstr>Tanısal Sorunlar-Çocuk</vt:lpstr>
      <vt:lpstr>DEHB kronik bir bozukluktur!</vt:lpstr>
      <vt:lpstr>Ergenlik dönemiyle sınırlı  DEHB-benzeri semptomlar</vt:lpstr>
      <vt:lpstr>Ergenlik dönemiyle sınırlı  DEHB-benzeri semptomlar</vt:lpstr>
      <vt:lpstr>Ergenlik-başlangıçlı DEHB geç başlangıç mı?/geç tanınmış mı?  (Sibley ve ark. 2018)</vt:lpstr>
      <vt:lpstr>Ergenlik-başlangıçlı DEHB geç başlangıç mı?/geç tanınmış mı?</vt:lpstr>
      <vt:lpstr>Erişkin başlangıçlı DEHB??</vt:lpstr>
      <vt:lpstr>Erişkin başlangıçlı DEHB??</vt:lpstr>
      <vt:lpstr>Tanısal Sorunlar-Erişkin</vt:lpstr>
      <vt:lpstr>Ayırıcı Tanı</vt:lpstr>
      <vt:lpstr>Komorbidite</vt:lpstr>
      <vt:lpstr>Psikiyatrik Komorbidite Prevalansı +  %1-10      ++ %11-30    +++ %&gt;31   ? Tartışmalı/bilinmiyor</vt:lpstr>
      <vt:lpstr>DEHB: Homotipik ve Heterotipik Süreklilik DEHB sonraki internalizasyon bozukluklarının güçlü bir yordayıcısı (N= 4815), Shevlin ve ark. 2017</vt:lpstr>
      <vt:lpstr>DSM-5…DEHB, Kaygı, Otizm: Erken Gelişimsel Yolaklar (Shephard ve ark.2018)</vt:lpstr>
      <vt:lpstr>Nörobiyoloji</vt:lpstr>
      <vt:lpstr>DEHB’de Rolü Olan Kortikal Bölgeler</vt:lpstr>
      <vt:lpstr>DEHB’de Rolü Olan Subkortikal Yapılar (Frontostiatal Döngü)</vt:lpstr>
      <vt:lpstr>“Executive Control” ve “Cortico-cerebellar” Ağlar</vt:lpstr>
      <vt:lpstr>DEHB’de ödül yanıtları anormaldir.</vt:lpstr>
      <vt:lpstr>“Alerting network”</vt:lpstr>
      <vt:lpstr> Default-mode network  İntroseptif düşünme ve  öz-farkındalık  </vt:lpstr>
      <vt:lpstr>fMRI verilerinin Meta-analizi: Kognisyon, emosyon ve motivasyonla ilgili yaygın ve multisistemik bozulmalar</vt:lpstr>
      <vt:lpstr>Slayt 29</vt:lpstr>
      <vt:lpstr>Erişkinlikte Devam Eden DEHB </vt:lpstr>
      <vt:lpstr>Slayt 31</vt:lpstr>
      <vt:lpstr>DEHB Tedavisinde Amaç   Yanıt ve İyileşme</vt:lpstr>
      <vt:lpstr>Tedavi Bileşenleri</vt:lpstr>
      <vt:lpstr>Tedavi Tipi ve Yararları (Arnold ve ark. 2015)</vt:lpstr>
      <vt:lpstr>DEHB’de rolü olan nörotransmitter devreleri … serotonin, asetilkolin, opioid, glutamat</vt:lpstr>
      <vt:lpstr>PFK’de DA ve NE</vt:lpstr>
      <vt:lpstr>DEHB İLAÇLARI</vt:lpstr>
      <vt:lpstr>Amfetaminler  ve  Metilfenidat  Etki Mekanizması</vt:lpstr>
      <vt:lpstr>Slayt 39</vt:lpstr>
      <vt:lpstr>Amfetaminler  Cochrane Database Syst Rev. 2016  (Çocuk ve Ergen) n=2675 </vt:lpstr>
      <vt:lpstr>Amfetaminler  Cochrane Database Syst Rev. 2018  (Erişkin) n=2521</vt:lpstr>
      <vt:lpstr>Metilfenidat-1  Cochrane Database Syst Rev. 2015 Çocuk  ve Ergen 38 paralel grup(n=5111) and 147 cross-over(n=7134)</vt:lpstr>
      <vt:lpstr>Metilfenidat-2 Cochrane Database Syst Rev. 2018  Çocuk  ve Ergen</vt:lpstr>
      <vt:lpstr>  DEHB+Otizm Metilfenidat Cochrane Database Syst Rev. 2017  </vt:lpstr>
      <vt:lpstr>Okuduğumuz her şey doğru mu?</vt:lpstr>
      <vt:lpstr>Atomoxetin</vt:lpstr>
      <vt:lpstr>Slayt 47</vt:lpstr>
      <vt:lpstr>Slayt 48</vt:lpstr>
      <vt:lpstr>Komorbidite-İlaç Seçimi-1</vt:lpstr>
      <vt:lpstr>Komorbidite-İlaç Seçimi-2</vt:lpstr>
      <vt:lpstr>DEHB ilaçlarının etkinlik ve tolerabilitesinin karşılaştırmalı analizi  Cortese ve ark., European ADHD Guidelines Group   Lancet Psychiatry, 2018</vt:lpstr>
      <vt:lpstr>Sistematik gözden geçirme ve net-work meta analiz (2018)</vt:lpstr>
      <vt:lpstr>Klinisyenler çekirdek semptomlar açısından çocuk-ergenler ve erişkinlerde (modafinil hariç) tüm ilaçları plaseboya üstün bulmuş.</vt:lpstr>
      <vt:lpstr>Öğretmen değerlendirmesi</vt:lpstr>
      <vt:lpstr>Slayt 55</vt:lpstr>
      <vt:lpstr>MTA (1999)  DSM-IV-DEHB (bileşik tip) 7-9.9 yaş. </vt:lpstr>
      <vt:lpstr>MTA-2. ve 3. yıl (10-13 yaş) Randomize klinik çalışma    Gözlemsel uzun süreli izlem çalışması</vt:lpstr>
      <vt:lpstr>Slayt 58</vt:lpstr>
      <vt:lpstr>MTA 36. AY SONUÇLARININ DEĞERLENDİRİLMESİ (Swanson ve ark. 2007)</vt:lpstr>
      <vt:lpstr>MTA-8 yıllık akademik ve sosyal işlevselliğin değerlendirilmesi: 0.-14.-24.-36.-72.-96. ay</vt:lpstr>
      <vt:lpstr>DE  + HI semptomlarının gelişimsel seyri  Okuma başarısı</vt:lpstr>
      <vt:lpstr>  DE  + HI semptomlarının gelişimsel seyri  Matematik başarısı </vt:lpstr>
      <vt:lpstr>Sosyal Beceriler</vt:lpstr>
      <vt:lpstr>Hangi çocuklarda bozulma riski fazla?</vt:lpstr>
      <vt:lpstr>MTA: 8 yıllık izlem (13-18 yaş) (Molina ve ark. 2009)</vt:lpstr>
      <vt:lpstr> Genç erişkinlikte DEHB semptom sürekliliğini belirleme yöntemleri (MTA- 16 yıl sonra)  (Sibley ve ark. 2017)  </vt:lpstr>
      <vt:lpstr>Erişkinlerde tanıdan 16 yıl sonra: MTA işlevsel sonuçları: Semptom sürekliliği %49.9  (Hechtman ve ark. 2016)</vt:lpstr>
      <vt:lpstr>Erişkin işlevselliğinin çocukluk çağı öngörücüleri:  Erken tedavi, eğitim/sosyal destek önemli… MTA-12-14-16. yıllar (Roy ve ark.2017)</vt:lpstr>
      <vt:lpstr>DEHB’li ergenlerde bozulmanın seyri: Liseden üniversiteye geçiş (2. ve 16. yıl MTA katılımcıları- 10.4-25 yaş)  (Howard ve ark. 2016)</vt:lpstr>
      <vt:lpstr>Slayt 70</vt:lpstr>
      <vt:lpstr>    </vt:lpstr>
      <vt:lpstr>DEHB’nin kızlarda ve kadınlarda daha az tanındığı düşünülmektedir.</vt:lpstr>
      <vt:lpstr>Çevresel Değişiklikler</vt:lpstr>
      <vt:lpstr>Bilgilendirme</vt:lpstr>
      <vt:lpstr>Aileleri ve Bakım Verenleri Destekleme</vt:lpstr>
      <vt:lpstr>Okulları Dahil Etmek..</vt:lpstr>
      <vt:lpstr>Beş yaş altı çocuklar</vt:lpstr>
      <vt:lpstr>Beş Yaş Üzeri Çocuklar ve Gençler</vt:lpstr>
      <vt:lpstr>Beş Yaş Üzeri Çocuklar ve Gençler</vt:lpstr>
      <vt:lpstr>Erişkinlerde Tedavi</vt:lpstr>
      <vt:lpstr>Nonpharmacological Interventions for ADHD Systematic Review and Meta-Analyses of Randomized Controlled Trials of Dietary and Psychological Treatments  (Sanuga-Barke ve ark., Am J Psychiatry 2013)</vt:lpstr>
      <vt:lpstr>Diyet Önerisi</vt:lpstr>
      <vt:lpstr>Temel Değerlendirme</vt:lpstr>
      <vt:lpstr>Ne zaman önce kardiyoloji konsültasyonu?</vt:lpstr>
      <vt:lpstr>Beş Yaş Üzeri Çocuklar ve Gençlerde Farmakolojik Tedavi</vt:lpstr>
      <vt:lpstr>Yetişkinlerde Farmakolojik Tedavi</vt:lpstr>
      <vt:lpstr>Diğer İlaç Seçenekleri</vt:lpstr>
      <vt:lpstr>İlaç Seçimi – Komorbid Durumlar</vt:lpstr>
      <vt:lpstr>DEHB ilaçlarını reçete ederken dikkat edilmesi gerekenler</vt:lpstr>
      <vt:lpstr>Slayt 90</vt:lpstr>
      <vt:lpstr>IACAPAP-2012</vt:lpstr>
      <vt:lpstr>CADDRA -2018</vt:lpstr>
      <vt:lpstr>Teşekkür ederim..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casper</dc:creator>
  <cp:lastModifiedBy>casper</cp:lastModifiedBy>
  <cp:revision>929</cp:revision>
  <dcterms:created xsi:type="dcterms:W3CDTF">2018-09-15T07:14:08Z</dcterms:created>
  <dcterms:modified xsi:type="dcterms:W3CDTF">2018-10-09T21:58:07Z</dcterms:modified>
</cp:coreProperties>
</file>