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328" r:id="rId2"/>
    <p:sldId id="442" r:id="rId3"/>
    <p:sldId id="353" r:id="rId4"/>
    <p:sldId id="377" r:id="rId5"/>
    <p:sldId id="355" r:id="rId6"/>
    <p:sldId id="433" r:id="rId7"/>
    <p:sldId id="379" r:id="rId8"/>
    <p:sldId id="264" r:id="rId9"/>
    <p:sldId id="430" r:id="rId10"/>
    <p:sldId id="434" r:id="rId11"/>
    <p:sldId id="431" r:id="rId12"/>
    <p:sldId id="432" r:id="rId13"/>
    <p:sldId id="437" r:id="rId14"/>
    <p:sldId id="438" r:id="rId15"/>
    <p:sldId id="378" r:id="rId16"/>
    <p:sldId id="302" r:id="rId17"/>
    <p:sldId id="380" r:id="rId18"/>
    <p:sldId id="301" r:id="rId19"/>
    <p:sldId id="357" r:id="rId20"/>
    <p:sldId id="441" r:id="rId21"/>
    <p:sldId id="314" r:id="rId22"/>
    <p:sldId id="342" r:id="rId23"/>
    <p:sldId id="343" r:id="rId24"/>
    <p:sldId id="345" r:id="rId25"/>
    <p:sldId id="346" r:id="rId26"/>
    <p:sldId id="347" r:id="rId27"/>
    <p:sldId id="348" r:id="rId28"/>
    <p:sldId id="373" r:id="rId29"/>
    <p:sldId id="387" r:id="rId30"/>
    <p:sldId id="384" r:id="rId31"/>
    <p:sldId id="445" r:id="rId32"/>
    <p:sldId id="415" r:id="rId33"/>
    <p:sldId id="330" r:id="rId34"/>
    <p:sldId id="429" r:id="rId35"/>
    <p:sldId id="344" r:id="rId36"/>
    <p:sldId id="416" r:id="rId37"/>
    <p:sldId id="435" r:id="rId38"/>
    <p:sldId id="370" r:id="rId39"/>
    <p:sldId id="424" r:id="rId40"/>
    <p:sldId id="336" r:id="rId41"/>
    <p:sldId id="337" r:id="rId42"/>
    <p:sldId id="338" r:id="rId43"/>
    <p:sldId id="339" r:id="rId44"/>
    <p:sldId id="341" r:id="rId45"/>
    <p:sldId id="340" r:id="rId46"/>
    <p:sldId id="425" r:id="rId47"/>
    <p:sldId id="426" r:id="rId48"/>
    <p:sldId id="428" r:id="rId49"/>
    <p:sldId id="420" r:id="rId50"/>
    <p:sldId id="381" r:id="rId51"/>
    <p:sldId id="439" r:id="rId52"/>
    <p:sldId id="412" r:id="rId53"/>
    <p:sldId id="305" r:id="rId54"/>
    <p:sldId id="304" r:id="rId55"/>
    <p:sldId id="444" r:id="rId56"/>
    <p:sldId id="394" r:id="rId57"/>
    <p:sldId id="396" r:id="rId58"/>
    <p:sldId id="398" r:id="rId59"/>
    <p:sldId id="399" r:id="rId60"/>
    <p:sldId id="392" r:id="rId61"/>
    <p:sldId id="390" r:id="rId62"/>
    <p:sldId id="393" r:id="rId63"/>
    <p:sldId id="391" r:id="rId64"/>
    <p:sldId id="395" r:id="rId65"/>
    <p:sldId id="400" r:id="rId66"/>
    <p:sldId id="382" r:id="rId67"/>
    <p:sldId id="405" r:id="rId68"/>
    <p:sldId id="406" r:id="rId69"/>
    <p:sldId id="401" r:id="rId70"/>
    <p:sldId id="295" r:id="rId71"/>
    <p:sldId id="270" r:id="rId72"/>
    <p:sldId id="271" r:id="rId73"/>
    <p:sldId id="279" r:id="rId74"/>
    <p:sldId id="276" r:id="rId75"/>
    <p:sldId id="277" r:id="rId76"/>
    <p:sldId id="278" r:id="rId77"/>
    <p:sldId id="283" r:id="rId78"/>
    <p:sldId id="284" r:id="rId79"/>
    <p:sldId id="285" r:id="rId80"/>
    <p:sldId id="286" r:id="rId81"/>
    <p:sldId id="316" r:id="rId82"/>
    <p:sldId id="317" r:id="rId83"/>
    <p:sldId id="319" r:id="rId84"/>
    <p:sldId id="320" r:id="rId85"/>
    <p:sldId id="321" r:id="rId86"/>
    <p:sldId id="322" r:id="rId87"/>
    <p:sldId id="323" r:id="rId88"/>
    <p:sldId id="324" r:id="rId89"/>
    <p:sldId id="325" r:id="rId90"/>
    <p:sldId id="327" r:id="rId91"/>
    <p:sldId id="419" r:id="rId92"/>
    <p:sldId id="440" r:id="rId93"/>
    <p:sldId id="446"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3B23"/>
    <a:srgbClr val="FF0066"/>
    <a:srgbClr val="FFFF99"/>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12" autoAdjust="0"/>
    <p:restoredTop sz="93907" autoAdjust="0"/>
  </p:normalViewPr>
  <p:slideViewPr>
    <p:cSldViewPr>
      <p:cViewPr>
        <p:scale>
          <a:sx n="60" d="100"/>
          <a:sy n="60" d="100"/>
        </p:scale>
        <p:origin x="-1416" y="-186"/>
      </p:cViewPr>
      <p:guideLst>
        <p:guide orient="horz" pos="2160"/>
        <p:guide pos="2880"/>
      </p:guideLst>
    </p:cSldViewPr>
  </p:slideViewPr>
  <p:outlineViewPr>
    <p:cViewPr>
      <p:scale>
        <a:sx n="33" d="100"/>
        <a:sy n="33" d="100"/>
      </p:scale>
      <p:origin x="0" y="16668"/>
    </p:cViewPr>
  </p:outlin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73B43-D3A9-4F17-B605-97BCD4B152A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43821AB-F4D4-4C0E-8D30-58095F373752}">
      <dgm:prSet phldrT="[Metin]"/>
      <dgm:spPr/>
      <dgm:t>
        <a:bodyPr/>
        <a:lstStyle/>
        <a:p>
          <a:r>
            <a:rPr lang="tr-TR" dirty="0" smtClean="0"/>
            <a:t>HA-IMP</a:t>
          </a:r>
          <a:endParaRPr lang="tr-TR" dirty="0"/>
        </a:p>
      </dgm:t>
    </dgm:pt>
    <dgm:pt modelId="{D611109E-639A-49C8-AA2C-96EB7E96DCA9}" type="parTrans" cxnId="{BA931DDC-1C08-4A26-82D7-713150D16B92}">
      <dgm:prSet/>
      <dgm:spPr/>
      <dgm:t>
        <a:bodyPr/>
        <a:lstStyle/>
        <a:p>
          <a:endParaRPr lang="tr-TR"/>
        </a:p>
      </dgm:t>
    </dgm:pt>
    <dgm:pt modelId="{C28A3D8E-7CDC-44AE-A937-C0E3F4BA5E49}" type="sibTrans" cxnId="{BA931DDC-1C08-4A26-82D7-713150D16B92}">
      <dgm:prSet/>
      <dgm:spPr/>
      <dgm:t>
        <a:bodyPr/>
        <a:lstStyle/>
        <a:p>
          <a:endParaRPr lang="tr-TR"/>
        </a:p>
      </dgm:t>
    </dgm:pt>
    <dgm:pt modelId="{02C8D7B5-9AF6-4B8D-B7AA-9DB231187DE6}">
      <dgm:prSet phldrT="[Metin]"/>
      <dgm:spPr/>
      <dgm:t>
        <a:bodyPr/>
        <a:lstStyle/>
        <a:p>
          <a:r>
            <a:rPr lang="tr-TR" dirty="0" smtClean="0"/>
            <a:t>Kazalar</a:t>
          </a:r>
          <a:endParaRPr lang="tr-TR" dirty="0"/>
        </a:p>
      </dgm:t>
    </dgm:pt>
    <dgm:pt modelId="{D3559B2D-E351-4ED8-ADFB-94AA3796ADF0}" type="parTrans" cxnId="{00293937-955C-41D4-88D8-7D01EF888184}">
      <dgm:prSet/>
      <dgm:spPr/>
      <dgm:t>
        <a:bodyPr/>
        <a:lstStyle/>
        <a:p>
          <a:endParaRPr lang="tr-TR"/>
        </a:p>
      </dgm:t>
    </dgm:pt>
    <dgm:pt modelId="{962460EB-4F9A-49E5-802E-A835CAA37E9C}" type="sibTrans" cxnId="{00293937-955C-41D4-88D8-7D01EF888184}">
      <dgm:prSet/>
      <dgm:spPr/>
      <dgm:t>
        <a:bodyPr/>
        <a:lstStyle/>
        <a:p>
          <a:endParaRPr lang="tr-TR"/>
        </a:p>
      </dgm:t>
    </dgm:pt>
    <dgm:pt modelId="{3EEB7408-1E93-422E-9003-20D4DE254A2E}">
      <dgm:prSet phldrT="[Metin]"/>
      <dgm:spPr/>
      <dgm:t>
        <a:bodyPr/>
        <a:lstStyle/>
        <a:p>
          <a:r>
            <a:rPr lang="tr-TR" dirty="0" smtClean="0"/>
            <a:t>DE</a:t>
          </a:r>
          <a:endParaRPr lang="tr-TR" dirty="0"/>
        </a:p>
      </dgm:t>
    </dgm:pt>
    <dgm:pt modelId="{DFE86AE4-80E8-4F87-B236-19BCDD25B74B}" type="parTrans" cxnId="{E91EA5CC-E5D9-446E-8B5C-F4D07F1B2DBE}">
      <dgm:prSet/>
      <dgm:spPr/>
      <dgm:t>
        <a:bodyPr/>
        <a:lstStyle/>
        <a:p>
          <a:endParaRPr lang="tr-TR"/>
        </a:p>
      </dgm:t>
    </dgm:pt>
    <dgm:pt modelId="{FA2740BF-485E-46B9-8E48-0F554C0575C6}" type="sibTrans" cxnId="{E91EA5CC-E5D9-446E-8B5C-F4D07F1B2DBE}">
      <dgm:prSet/>
      <dgm:spPr/>
      <dgm:t>
        <a:bodyPr/>
        <a:lstStyle/>
        <a:p>
          <a:endParaRPr lang="tr-TR"/>
        </a:p>
      </dgm:t>
    </dgm:pt>
    <dgm:pt modelId="{39AB1FD7-F6F9-4F04-B5FE-764903868A81}">
      <dgm:prSet phldrT="[Metin]"/>
      <dgm:spPr/>
      <dgm:t>
        <a:bodyPr/>
        <a:lstStyle/>
        <a:p>
          <a:r>
            <a:rPr lang="tr-TR" dirty="0" smtClean="0"/>
            <a:t>Utangaçlık</a:t>
          </a:r>
          <a:endParaRPr lang="tr-TR" dirty="0"/>
        </a:p>
      </dgm:t>
    </dgm:pt>
    <dgm:pt modelId="{DB81F13E-3D05-414D-8277-94C12DA43282}" type="parTrans" cxnId="{0F87D428-BF65-4625-B8D7-19DB49A06D1E}">
      <dgm:prSet/>
      <dgm:spPr/>
      <dgm:t>
        <a:bodyPr/>
        <a:lstStyle/>
        <a:p>
          <a:endParaRPr lang="tr-TR"/>
        </a:p>
      </dgm:t>
    </dgm:pt>
    <dgm:pt modelId="{69DCBA97-CFB2-4A36-B566-2026668964CE}" type="sibTrans" cxnId="{0F87D428-BF65-4625-B8D7-19DB49A06D1E}">
      <dgm:prSet/>
      <dgm:spPr/>
      <dgm:t>
        <a:bodyPr/>
        <a:lstStyle/>
        <a:p>
          <a:endParaRPr lang="tr-TR"/>
        </a:p>
      </dgm:t>
    </dgm:pt>
    <dgm:pt modelId="{9E22B8A1-FE8A-4E36-BDDD-26A3D730CB1A}">
      <dgm:prSet phldrT="[Metin]"/>
      <dgm:spPr/>
      <dgm:t>
        <a:bodyPr/>
        <a:lstStyle/>
        <a:p>
          <a:r>
            <a:rPr lang="tr-TR" dirty="0" smtClean="0"/>
            <a:t>Edilgen sosyal davranışlar</a:t>
          </a:r>
          <a:endParaRPr lang="tr-TR" dirty="0"/>
        </a:p>
      </dgm:t>
    </dgm:pt>
    <dgm:pt modelId="{62D94234-C7B2-4B49-A8E2-5310625B7BDB}" type="parTrans" cxnId="{66EF7049-3039-457E-BB7E-F4D87FAEA636}">
      <dgm:prSet/>
      <dgm:spPr/>
      <dgm:t>
        <a:bodyPr/>
        <a:lstStyle/>
        <a:p>
          <a:endParaRPr lang="tr-TR"/>
        </a:p>
      </dgm:t>
    </dgm:pt>
    <dgm:pt modelId="{CD8A8AF5-2E2B-45B0-AC71-66390B1D9365}" type="sibTrans" cxnId="{66EF7049-3039-457E-BB7E-F4D87FAEA636}">
      <dgm:prSet/>
      <dgm:spPr/>
      <dgm:t>
        <a:bodyPr/>
        <a:lstStyle/>
        <a:p>
          <a:endParaRPr lang="tr-TR"/>
        </a:p>
      </dgm:t>
    </dgm:pt>
    <dgm:pt modelId="{8D32DD75-370D-4143-8ED9-9A5628BB67A4}">
      <dgm:prSet phldrT="[Metin]"/>
      <dgm:spPr/>
      <dgm:t>
        <a:bodyPr/>
        <a:lstStyle/>
        <a:p>
          <a:r>
            <a:rPr lang="tr-TR" dirty="0" smtClean="0"/>
            <a:t>Akran reddi</a:t>
          </a:r>
          <a:endParaRPr lang="tr-TR" dirty="0"/>
        </a:p>
      </dgm:t>
    </dgm:pt>
    <dgm:pt modelId="{B7113EFC-A653-4C63-8928-6F3B3B2D8549}" type="parTrans" cxnId="{403A16F2-7A0B-489F-A379-EB6F04CFC274}">
      <dgm:prSet/>
      <dgm:spPr/>
      <dgm:t>
        <a:bodyPr/>
        <a:lstStyle/>
        <a:p>
          <a:endParaRPr lang="tr-TR"/>
        </a:p>
      </dgm:t>
    </dgm:pt>
    <dgm:pt modelId="{DEFCB72F-7C6C-4B4A-A277-EA2B5A762E45}" type="sibTrans" cxnId="{403A16F2-7A0B-489F-A379-EB6F04CFC274}">
      <dgm:prSet/>
      <dgm:spPr/>
      <dgm:t>
        <a:bodyPr/>
        <a:lstStyle/>
        <a:p>
          <a:endParaRPr lang="tr-TR"/>
        </a:p>
      </dgm:t>
    </dgm:pt>
    <dgm:pt modelId="{505B9ED5-535B-4A51-8479-E18AD0647C0A}">
      <dgm:prSet phldrT="[Metin]"/>
      <dgm:spPr/>
      <dgm:t>
        <a:bodyPr/>
        <a:lstStyle/>
        <a:p>
          <a:r>
            <a:rPr lang="tr-TR" dirty="0" smtClean="0"/>
            <a:t>Erişkinlikte düşük yaşam doyumu</a:t>
          </a:r>
          <a:endParaRPr lang="tr-TR" dirty="0"/>
        </a:p>
      </dgm:t>
    </dgm:pt>
    <dgm:pt modelId="{74654427-0A83-47AD-A63F-0A4FC21388B6}" type="parTrans" cxnId="{8C7BB29F-EF58-4F85-A0F8-D6143EA420A0}">
      <dgm:prSet/>
      <dgm:spPr/>
      <dgm:t>
        <a:bodyPr/>
        <a:lstStyle/>
        <a:p>
          <a:endParaRPr lang="tr-TR"/>
        </a:p>
      </dgm:t>
    </dgm:pt>
    <dgm:pt modelId="{74FB8272-8444-4588-A2CC-C42F717EA1CC}" type="sibTrans" cxnId="{8C7BB29F-EF58-4F85-A0F8-D6143EA420A0}">
      <dgm:prSet/>
      <dgm:spPr/>
      <dgm:t>
        <a:bodyPr/>
        <a:lstStyle/>
        <a:p>
          <a:endParaRPr lang="tr-TR"/>
        </a:p>
      </dgm:t>
    </dgm:pt>
    <dgm:pt modelId="{BDA917E9-73A8-4FD8-B5B2-6E61D3B3C949}">
      <dgm:prSet phldrT="[Metin]"/>
      <dgm:spPr/>
      <dgm:t>
        <a:bodyPr/>
        <a:lstStyle/>
        <a:p>
          <a:r>
            <a:rPr lang="tr-TR" dirty="0" err="1" smtClean="0"/>
            <a:t>Agresyon</a:t>
          </a:r>
          <a:endParaRPr lang="tr-TR" dirty="0"/>
        </a:p>
      </dgm:t>
    </dgm:pt>
    <dgm:pt modelId="{90F67899-04FF-4AD7-AE54-7BCB233917E1}" type="parTrans" cxnId="{A6ADC8F8-3C4E-448F-B4CC-DCF45E321DEE}">
      <dgm:prSet/>
      <dgm:spPr/>
      <dgm:t>
        <a:bodyPr/>
        <a:lstStyle/>
        <a:p>
          <a:endParaRPr lang="tr-TR"/>
        </a:p>
      </dgm:t>
    </dgm:pt>
    <dgm:pt modelId="{7C8A3790-195A-40B7-9D4E-50C9145F12F5}" type="sibTrans" cxnId="{A6ADC8F8-3C4E-448F-B4CC-DCF45E321DEE}">
      <dgm:prSet/>
      <dgm:spPr/>
      <dgm:t>
        <a:bodyPr/>
        <a:lstStyle/>
        <a:p>
          <a:endParaRPr lang="tr-TR"/>
        </a:p>
      </dgm:t>
    </dgm:pt>
    <dgm:pt modelId="{DBCF6EE5-0B02-4DF0-931B-B3F53938CD35}">
      <dgm:prSet phldrT="[Metin]"/>
      <dgm:spPr/>
      <dgm:t>
        <a:bodyPr/>
        <a:lstStyle/>
        <a:p>
          <a:endParaRPr lang="tr-TR" dirty="0"/>
        </a:p>
      </dgm:t>
    </dgm:pt>
    <dgm:pt modelId="{25A30062-7D24-47FA-B5E0-1C53E23B35BD}" type="parTrans" cxnId="{3C846311-5BBF-4740-AF67-F8511D5E276B}">
      <dgm:prSet/>
      <dgm:spPr/>
      <dgm:t>
        <a:bodyPr/>
        <a:lstStyle/>
        <a:p>
          <a:endParaRPr lang="tr-TR"/>
        </a:p>
      </dgm:t>
    </dgm:pt>
    <dgm:pt modelId="{A4A8877B-856D-47E0-818B-606AB7685D30}" type="sibTrans" cxnId="{3C846311-5BBF-4740-AF67-F8511D5E276B}">
      <dgm:prSet/>
      <dgm:spPr/>
      <dgm:t>
        <a:bodyPr/>
        <a:lstStyle/>
        <a:p>
          <a:endParaRPr lang="tr-TR"/>
        </a:p>
      </dgm:t>
    </dgm:pt>
    <dgm:pt modelId="{C15019DB-9E32-4F84-9FEC-9D026F03CE75}" type="pres">
      <dgm:prSet presAssocID="{5A073B43-D3A9-4F17-B605-97BCD4B152AE}" presName="Name0" presStyleCnt="0">
        <dgm:presLayoutVars>
          <dgm:dir/>
          <dgm:animLvl val="lvl"/>
          <dgm:resizeHandles/>
        </dgm:presLayoutVars>
      </dgm:prSet>
      <dgm:spPr/>
      <dgm:t>
        <a:bodyPr/>
        <a:lstStyle/>
        <a:p>
          <a:endParaRPr lang="tr-TR"/>
        </a:p>
      </dgm:t>
    </dgm:pt>
    <dgm:pt modelId="{293D09EC-630B-4666-9AF8-6A2F7D20A0D8}" type="pres">
      <dgm:prSet presAssocID="{643821AB-F4D4-4C0E-8D30-58095F373752}" presName="linNode" presStyleCnt="0"/>
      <dgm:spPr/>
    </dgm:pt>
    <dgm:pt modelId="{B0C34716-C40C-49D5-A673-6A2043F50378}" type="pres">
      <dgm:prSet presAssocID="{643821AB-F4D4-4C0E-8D30-58095F373752}" presName="parentShp" presStyleLbl="node1" presStyleIdx="0" presStyleCnt="2" custScaleX="46739">
        <dgm:presLayoutVars>
          <dgm:bulletEnabled val="1"/>
        </dgm:presLayoutVars>
      </dgm:prSet>
      <dgm:spPr/>
      <dgm:t>
        <a:bodyPr/>
        <a:lstStyle/>
        <a:p>
          <a:endParaRPr lang="tr-TR"/>
        </a:p>
      </dgm:t>
    </dgm:pt>
    <dgm:pt modelId="{0C9B229B-948B-4684-BFF2-9B9A6420D67C}" type="pres">
      <dgm:prSet presAssocID="{643821AB-F4D4-4C0E-8D30-58095F373752}" presName="childShp" presStyleLbl="bgAccFollowNode1" presStyleIdx="0" presStyleCnt="2">
        <dgm:presLayoutVars>
          <dgm:bulletEnabled val="1"/>
        </dgm:presLayoutVars>
      </dgm:prSet>
      <dgm:spPr/>
      <dgm:t>
        <a:bodyPr/>
        <a:lstStyle/>
        <a:p>
          <a:endParaRPr lang="tr-TR"/>
        </a:p>
      </dgm:t>
    </dgm:pt>
    <dgm:pt modelId="{7AA46ADE-E824-4122-882D-DFC418CF836E}" type="pres">
      <dgm:prSet presAssocID="{C28A3D8E-7CDC-44AE-A937-C0E3F4BA5E49}" presName="spacing" presStyleCnt="0"/>
      <dgm:spPr/>
    </dgm:pt>
    <dgm:pt modelId="{2BBFEDAF-67F0-4F56-AAC5-A318D7EEAF4C}" type="pres">
      <dgm:prSet presAssocID="{3EEB7408-1E93-422E-9003-20D4DE254A2E}" presName="linNode" presStyleCnt="0"/>
      <dgm:spPr/>
    </dgm:pt>
    <dgm:pt modelId="{BD15907F-5DCA-4033-BAD2-6EA2696DEC2B}" type="pres">
      <dgm:prSet presAssocID="{3EEB7408-1E93-422E-9003-20D4DE254A2E}" presName="parentShp" presStyleLbl="node1" presStyleIdx="1" presStyleCnt="2" custScaleX="46739">
        <dgm:presLayoutVars>
          <dgm:bulletEnabled val="1"/>
        </dgm:presLayoutVars>
      </dgm:prSet>
      <dgm:spPr/>
      <dgm:t>
        <a:bodyPr/>
        <a:lstStyle/>
        <a:p>
          <a:endParaRPr lang="tr-TR"/>
        </a:p>
      </dgm:t>
    </dgm:pt>
    <dgm:pt modelId="{376CE4DE-3B75-40C2-9E15-B1386C2D445E}" type="pres">
      <dgm:prSet presAssocID="{3EEB7408-1E93-422E-9003-20D4DE254A2E}" presName="childShp" presStyleLbl="bgAccFollowNode1" presStyleIdx="1" presStyleCnt="2">
        <dgm:presLayoutVars>
          <dgm:bulletEnabled val="1"/>
        </dgm:presLayoutVars>
      </dgm:prSet>
      <dgm:spPr/>
      <dgm:t>
        <a:bodyPr/>
        <a:lstStyle/>
        <a:p>
          <a:endParaRPr lang="tr-TR"/>
        </a:p>
      </dgm:t>
    </dgm:pt>
  </dgm:ptLst>
  <dgm:cxnLst>
    <dgm:cxn modelId="{D309C0A5-2115-4D39-8333-BE44F79D3655}" type="presOf" srcId="{9E22B8A1-FE8A-4E36-BDDD-26A3D730CB1A}" destId="{376CE4DE-3B75-40C2-9E15-B1386C2D445E}" srcOrd="0" destOrd="1" presId="urn:microsoft.com/office/officeart/2005/8/layout/vList6"/>
    <dgm:cxn modelId="{00293937-955C-41D4-88D8-7D01EF888184}" srcId="{643821AB-F4D4-4C0E-8D30-58095F373752}" destId="{02C8D7B5-9AF6-4B8D-B7AA-9DB231187DE6}" srcOrd="3" destOrd="0" parTransId="{D3559B2D-E351-4ED8-ADFB-94AA3796ADF0}" sibTransId="{962460EB-4F9A-49E5-802E-A835CAA37E9C}"/>
    <dgm:cxn modelId="{E91EA5CC-E5D9-446E-8B5C-F4D07F1B2DBE}" srcId="{5A073B43-D3A9-4F17-B605-97BCD4B152AE}" destId="{3EEB7408-1E93-422E-9003-20D4DE254A2E}" srcOrd="1" destOrd="0" parTransId="{DFE86AE4-80E8-4F87-B236-19BCDD25B74B}" sibTransId="{FA2740BF-485E-46B9-8E48-0F554C0575C6}"/>
    <dgm:cxn modelId="{2CB71E19-BEEA-47AF-922A-310865DB46E5}" type="presOf" srcId="{02C8D7B5-9AF6-4B8D-B7AA-9DB231187DE6}" destId="{0C9B229B-948B-4684-BFF2-9B9A6420D67C}" srcOrd="0" destOrd="3" presId="urn:microsoft.com/office/officeart/2005/8/layout/vList6"/>
    <dgm:cxn modelId="{EBE32435-8FE0-4812-88EF-CF8564F02314}" type="presOf" srcId="{39AB1FD7-F6F9-4F04-B5FE-764903868A81}" destId="{376CE4DE-3B75-40C2-9E15-B1386C2D445E}" srcOrd="0" destOrd="0" presId="urn:microsoft.com/office/officeart/2005/8/layout/vList6"/>
    <dgm:cxn modelId="{2B8D2240-EA0E-4F8D-939F-7E5591129373}" type="presOf" srcId="{3EEB7408-1E93-422E-9003-20D4DE254A2E}" destId="{BD15907F-5DCA-4033-BAD2-6EA2696DEC2B}" srcOrd="0" destOrd="0" presId="urn:microsoft.com/office/officeart/2005/8/layout/vList6"/>
    <dgm:cxn modelId="{BA931DDC-1C08-4A26-82D7-713150D16B92}" srcId="{5A073B43-D3A9-4F17-B605-97BCD4B152AE}" destId="{643821AB-F4D4-4C0E-8D30-58095F373752}" srcOrd="0" destOrd="0" parTransId="{D611109E-639A-49C8-AA2C-96EB7E96DCA9}" sibTransId="{C28A3D8E-7CDC-44AE-A937-C0E3F4BA5E49}"/>
    <dgm:cxn modelId="{7851B05C-2C40-432E-8C52-3C2EC4C6C093}" type="presOf" srcId="{643821AB-F4D4-4C0E-8D30-58095F373752}" destId="{B0C34716-C40C-49D5-A673-6A2043F50378}" srcOrd="0" destOrd="0" presId="urn:microsoft.com/office/officeart/2005/8/layout/vList6"/>
    <dgm:cxn modelId="{A6ADC8F8-3C4E-448F-B4CC-DCF45E321DEE}" srcId="{643821AB-F4D4-4C0E-8D30-58095F373752}" destId="{BDA917E9-73A8-4FD8-B5B2-6E61D3B3C949}" srcOrd="1" destOrd="0" parTransId="{90F67899-04FF-4AD7-AE54-7BCB233917E1}" sibTransId="{7C8A3790-195A-40B7-9D4E-50C9145F12F5}"/>
    <dgm:cxn modelId="{A92A80CD-D166-454A-B148-4D9F97CD4A24}" type="presOf" srcId="{505B9ED5-535B-4A51-8479-E18AD0647C0A}" destId="{376CE4DE-3B75-40C2-9E15-B1386C2D445E}" srcOrd="0" destOrd="2" presId="urn:microsoft.com/office/officeart/2005/8/layout/vList6"/>
    <dgm:cxn modelId="{403A16F2-7A0B-489F-A379-EB6F04CFC274}" srcId="{643821AB-F4D4-4C0E-8D30-58095F373752}" destId="{8D32DD75-370D-4143-8ED9-9A5628BB67A4}" srcOrd="2" destOrd="0" parTransId="{B7113EFC-A653-4C63-8928-6F3B3B2D8549}" sibTransId="{DEFCB72F-7C6C-4B4A-A277-EA2B5A762E45}"/>
    <dgm:cxn modelId="{0F87D428-BF65-4625-B8D7-19DB49A06D1E}" srcId="{3EEB7408-1E93-422E-9003-20D4DE254A2E}" destId="{39AB1FD7-F6F9-4F04-B5FE-764903868A81}" srcOrd="0" destOrd="0" parTransId="{DB81F13E-3D05-414D-8277-94C12DA43282}" sibTransId="{69DCBA97-CFB2-4A36-B566-2026668964CE}"/>
    <dgm:cxn modelId="{66EF7049-3039-457E-BB7E-F4D87FAEA636}" srcId="{3EEB7408-1E93-422E-9003-20D4DE254A2E}" destId="{9E22B8A1-FE8A-4E36-BDDD-26A3D730CB1A}" srcOrd="1" destOrd="0" parTransId="{62D94234-C7B2-4B49-A8E2-5310625B7BDB}" sibTransId="{CD8A8AF5-2E2B-45B0-AC71-66390B1D9365}"/>
    <dgm:cxn modelId="{3B715AAF-5735-4631-AF22-D18237F2D176}" type="presOf" srcId="{BDA917E9-73A8-4FD8-B5B2-6E61D3B3C949}" destId="{0C9B229B-948B-4684-BFF2-9B9A6420D67C}" srcOrd="0" destOrd="1" presId="urn:microsoft.com/office/officeart/2005/8/layout/vList6"/>
    <dgm:cxn modelId="{72693BF4-D76A-457F-9DFA-F720066858F3}" type="presOf" srcId="{8D32DD75-370D-4143-8ED9-9A5628BB67A4}" destId="{0C9B229B-948B-4684-BFF2-9B9A6420D67C}" srcOrd="0" destOrd="2" presId="urn:microsoft.com/office/officeart/2005/8/layout/vList6"/>
    <dgm:cxn modelId="{3C846311-5BBF-4740-AF67-F8511D5E276B}" srcId="{643821AB-F4D4-4C0E-8D30-58095F373752}" destId="{DBCF6EE5-0B02-4DF0-931B-B3F53938CD35}" srcOrd="0" destOrd="0" parTransId="{25A30062-7D24-47FA-B5E0-1C53E23B35BD}" sibTransId="{A4A8877B-856D-47E0-818B-606AB7685D30}"/>
    <dgm:cxn modelId="{8C7BB29F-EF58-4F85-A0F8-D6143EA420A0}" srcId="{3EEB7408-1E93-422E-9003-20D4DE254A2E}" destId="{505B9ED5-535B-4A51-8479-E18AD0647C0A}" srcOrd="2" destOrd="0" parTransId="{74654427-0A83-47AD-A63F-0A4FC21388B6}" sibTransId="{74FB8272-8444-4588-A2CC-C42F717EA1CC}"/>
    <dgm:cxn modelId="{020FF99D-E8D7-4310-8150-C0A61A64EB69}" type="presOf" srcId="{DBCF6EE5-0B02-4DF0-931B-B3F53938CD35}" destId="{0C9B229B-948B-4684-BFF2-9B9A6420D67C}" srcOrd="0" destOrd="0" presId="urn:microsoft.com/office/officeart/2005/8/layout/vList6"/>
    <dgm:cxn modelId="{4AA48544-1B06-42AC-A813-45AFACF4C3BA}" type="presOf" srcId="{5A073B43-D3A9-4F17-B605-97BCD4B152AE}" destId="{C15019DB-9E32-4F84-9FEC-9D026F03CE75}" srcOrd="0" destOrd="0" presId="urn:microsoft.com/office/officeart/2005/8/layout/vList6"/>
    <dgm:cxn modelId="{D0243084-0229-4455-A41B-3BE874CB5D9A}" type="presParOf" srcId="{C15019DB-9E32-4F84-9FEC-9D026F03CE75}" destId="{293D09EC-630B-4666-9AF8-6A2F7D20A0D8}" srcOrd="0" destOrd="0" presId="urn:microsoft.com/office/officeart/2005/8/layout/vList6"/>
    <dgm:cxn modelId="{8D8021DF-D527-4C44-9219-DB783E03B419}" type="presParOf" srcId="{293D09EC-630B-4666-9AF8-6A2F7D20A0D8}" destId="{B0C34716-C40C-49D5-A673-6A2043F50378}" srcOrd="0" destOrd="0" presId="urn:microsoft.com/office/officeart/2005/8/layout/vList6"/>
    <dgm:cxn modelId="{3821F738-A21E-486F-B1AB-D50E9426E987}" type="presParOf" srcId="{293D09EC-630B-4666-9AF8-6A2F7D20A0D8}" destId="{0C9B229B-948B-4684-BFF2-9B9A6420D67C}" srcOrd="1" destOrd="0" presId="urn:microsoft.com/office/officeart/2005/8/layout/vList6"/>
    <dgm:cxn modelId="{50DF49F7-F725-434F-B019-D703AF7AC421}" type="presParOf" srcId="{C15019DB-9E32-4F84-9FEC-9D026F03CE75}" destId="{7AA46ADE-E824-4122-882D-DFC418CF836E}" srcOrd="1" destOrd="0" presId="urn:microsoft.com/office/officeart/2005/8/layout/vList6"/>
    <dgm:cxn modelId="{0D9695C7-57F8-4ADB-8DD2-3D89BA1731EB}" type="presParOf" srcId="{C15019DB-9E32-4F84-9FEC-9D026F03CE75}" destId="{2BBFEDAF-67F0-4F56-AAC5-A318D7EEAF4C}" srcOrd="2" destOrd="0" presId="urn:microsoft.com/office/officeart/2005/8/layout/vList6"/>
    <dgm:cxn modelId="{DF953ED5-A66A-4692-9232-40FFA3797FDF}" type="presParOf" srcId="{2BBFEDAF-67F0-4F56-AAC5-A318D7EEAF4C}" destId="{BD15907F-5DCA-4033-BAD2-6EA2696DEC2B}" srcOrd="0" destOrd="0" presId="urn:microsoft.com/office/officeart/2005/8/layout/vList6"/>
    <dgm:cxn modelId="{8EFA59DC-2401-4E9C-A862-BEE47B003C9B}" type="presParOf" srcId="{2BBFEDAF-67F0-4F56-AAC5-A318D7EEAF4C}" destId="{376CE4DE-3B75-40C2-9E15-B1386C2D445E}"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642EDBE5-8BA6-413E-A064-E0288B8A776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24AED857-3FB4-49C4-A082-6A76DD2FD1DB}">
      <dgm:prSet phldrT="[Metin]" custT="1"/>
      <dgm:spPr/>
      <dgm:t>
        <a:bodyPr/>
        <a:lstStyle/>
        <a:p>
          <a:r>
            <a:rPr lang="tr-TR" sz="1800" b="1" dirty="0" smtClean="0"/>
            <a:t>Semptomlar: </a:t>
          </a:r>
          <a:r>
            <a:rPr lang="tr-TR" sz="1800" b="1" dirty="0" err="1" smtClean="0"/>
            <a:t>Anababa</a:t>
          </a:r>
          <a:r>
            <a:rPr lang="tr-TR" sz="1800" b="1" dirty="0" smtClean="0"/>
            <a:t>, Öğretmen, </a:t>
          </a:r>
          <a:r>
            <a:rPr lang="tr-TR" sz="1800" b="1" dirty="0" err="1" smtClean="0"/>
            <a:t>Özbildirim</a:t>
          </a:r>
          <a:endParaRPr lang="tr-TR" sz="1800" b="1" dirty="0" smtClean="0"/>
        </a:p>
        <a:p>
          <a:r>
            <a:rPr lang="tr-TR" sz="1800" b="1" dirty="0" smtClean="0"/>
            <a:t>SNAP, </a:t>
          </a:r>
          <a:r>
            <a:rPr lang="tr-TR" sz="1800" b="1" dirty="0" err="1" smtClean="0"/>
            <a:t>Conners</a:t>
          </a:r>
          <a:r>
            <a:rPr lang="tr-TR" sz="1800" b="1" dirty="0" smtClean="0"/>
            <a:t>: 0-1-</a:t>
          </a:r>
          <a:r>
            <a:rPr lang="tr-TR" sz="1800" b="1" dirty="0" smtClean="0">
              <a:solidFill>
                <a:srgbClr val="C00000"/>
              </a:solidFill>
            </a:rPr>
            <a:t>2-3</a:t>
          </a:r>
          <a:r>
            <a:rPr lang="tr-TR" sz="1800" b="1" dirty="0" smtClean="0">
              <a:solidFill>
                <a:srgbClr val="FF0000"/>
              </a:solidFill>
            </a:rPr>
            <a:t>  </a:t>
          </a:r>
          <a:r>
            <a:rPr lang="tr-TR" sz="1800" b="1" dirty="0" smtClean="0">
              <a:solidFill>
                <a:schemeClr val="bg1"/>
              </a:solidFill>
            </a:rPr>
            <a:t>(DSM-IV, DSM-5)</a:t>
          </a:r>
          <a:endParaRPr lang="tr-TR" sz="1800" b="1" dirty="0">
            <a:solidFill>
              <a:schemeClr val="bg1"/>
            </a:solidFill>
          </a:endParaRPr>
        </a:p>
      </dgm:t>
    </dgm:pt>
    <dgm:pt modelId="{8D390542-4A5F-4CD0-AABB-3EBCC1638A5D}" type="parTrans" cxnId="{87CF2ED2-6F95-4ED6-8F76-AD89D58ABA1F}">
      <dgm:prSet/>
      <dgm:spPr/>
      <dgm:t>
        <a:bodyPr/>
        <a:lstStyle/>
        <a:p>
          <a:endParaRPr lang="tr-TR"/>
        </a:p>
      </dgm:t>
    </dgm:pt>
    <dgm:pt modelId="{93911AC0-1988-447E-9334-FEF91171E12B}" type="sibTrans" cxnId="{87CF2ED2-6F95-4ED6-8F76-AD89D58ABA1F}">
      <dgm:prSet/>
      <dgm:spPr/>
      <dgm:t>
        <a:bodyPr/>
        <a:lstStyle/>
        <a:p>
          <a:endParaRPr lang="tr-TR"/>
        </a:p>
      </dgm:t>
    </dgm:pt>
    <dgm:pt modelId="{4FEB1E6E-7E97-4799-9F60-C74BBB8C0503}">
      <dgm:prSet phldrT="[Metin]" custT="1"/>
      <dgm:spPr/>
      <dgm:t>
        <a:bodyPr/>
        <a:lstStyle/>
        <a:p>
          <a:r>
            <a:rPr lang="tr-TR" sz="1800" b="1" dirty="0" smtClean="0"/>
            <a:t>Semptomlara bağlı “Bozulma” </a:t>
          </a:r>
          <a:r>
            <a:rPr lang="tr-TR" sz="1800" b="1" dirty="0" err="1" smtClean="0"/>
            <a:t>nın</a:t>
          </a:r>
          <a:r>
            <a:rPr lang="tr-TR" sz="1800" b="1" dirty="0" smtClean="0"/>
            <a:t> değerlendirilmesi</a:t>
          </a:r>
          <a:endParaRPr lang="tr-TR" sz="1800" b="1" dirty="0"/>
        </a:p>
      </dgm:t>
    </dgm:pt>
    <dgm:pt modelId="{CBED72DF-DCF8-41FA-89F0-18C7A378B629}" type="parTrans" cxnId="{479E8766-5B1B-4DD8-93C4-7BB7E8731DF4}">
      <dgm:prSet/>
      <dgm:spPr/>
      <dgm:t>
        <a:bodyPr/>
        <a:lstStyle/>
        <a:p>
          <a:endParaRPr lang="tr-TR"/>
        </a:p>
      </dgm:t>
    </dgm:pt>
    <dgm:pt modelId="{6BCCAC25-6021-4EB4-BC89-9F32B4A574C4}" type="sibTrans" cxnId="{479E8766-5B1B-4DD8-93C4-7BB7E8731DF4}">
      <dgm:prSet/>
      <dgm:spPr/>
      <dgm:t>
        <a:bodyPr/>
        <a:lstStyle/>
        <a:p>
          <a:endParaRPr lang="tr-TR"/>
        </a:p>
      </dgm:t>
    </dgm:pt>
    <dgm:pt modelId="{AECEB089-117D-407C-B214-EF1C7CD778F5}">
      <dgm:prSet phldrT="[Metin]" custT="1"/>
      <dgm:spPr/>
      <dgm:t>
        <a:bodyPr/>
        <a:lstStyle/>
        <a:p>
          <a:r>
            <a:rPr lang="tr-TR" sz="1800" b="1" dirty="0" smtClean="0"/>
            <a:t>Madde kullanımı ? </a:t>
          </a:r>
          <a:endParaRPr lang="tr-TR" sz="1800" b="1" dirty="0"/>
        </a:p>
      </dgm:t>
    </dgm:pt>
    <dgm:pt modelId="{C34CCA53-7F98-47BD-8254-595F88464517}" type="parTrans" cxnId="{39EB1F96-A4B4-4917-B435-3A5D5768C518}">
      <dgm:prSet/>
      <dgm:spPr/>
      <dgm:t>
        <a:bodyPr/>
        <a:lstStyle/>
        <a:p>
          <a:endParaRPr lang="tr-TR"/>
        </a:p>
      </dgm:t>
    </dgm:pt>
    <dgm:pt modelId="{B4DEC01C-C614-439B-A012-4761327AC55A}" type="sibTrans" cxnId="{39EB1F96-A4B4-4917-B435-3A5D5768C518}">
      <dgm:prSet/>
      <dgm:spPr/>
      <dgm:t>
        <a:bodyPr/>
        <a:lstStyle/>
        <a:p>
          <a:endParaRPr lang="tr-TR"/>
        </a:p>
      </dgm:t>
    </dgm:pt>
    <dgm:pt modelId="{3C39BAB6-600B-4D03-8DC7-9F9F2521016C}">
      <dgm:prSet phldrT="[Metin]" custT="1"/>
      <dgm:spPr/>
      <dgm:t>
        <a:bodyPr/>
        <a:lstStyle/>
        <a:p>
          <a:r>
            <a:rPr lang="tr-TR" sz="1800" b="1" dirty="0" smtClean="0"/>
            <a:t>Diğer ruhsal hastalıklar?</a:t>
          </a:r>
          <a:endParaRPr lang="tr-TR" sz="1800" b="1" dirty="0"/>
        </a:p>
      </dgm:t>
    </dgm:pt>
    <dgm:pt modelId="{75317A53-AAE5-4771-92F0-F167804C0BA6}" type="parTrans" cxnId="{14ADFF5E-8A50-4E8F-A309-A5EB2C732FEE}">
      <dgm:prSet/>
      <dgm:spPr/>
      <dgm:t>
        <a:bodyPr/>
        <a:lstStyle/>
        <a:p>
          <a:endParaRPr lang="tr-TR"/>
        </a:p>
      </dgm:t>
    </dgm:pt>
    <dgm:pt modelId="{6D9FF786-03AA-4624-97FA-58F83F5640C2}" type="sibTrans" cxnId="{14ADFF5E-8A50-4E8F-A309-A5EB2C732FEE}">
      <dgm:prSet/>
      <dgm:spPr/>
      <dgm:t>
        <a:bodyPr/>
        <a:lstStyle/>
        <a:p>
          <a:endParaRPr lang="tr-TR"/>
        </a:p>
      </dgm:t>
    </dgm:pt>
    <dgm:pt modelId="{A75EAF58-EF8C-4454-9710-379FDF35B268}">
      <dgm:prSet phldrT="[Metin]" custT="1"/>
      <dgm:spPr/>
      <dgm:t>
        <a:bodyPr/>
        <a:lstStyle/>
        <a:p>
          <a:r>
            <a:rPr lang="tr-TR" sz="1800" b="1" dirty="0" smtClean="0"/>
            <a:t>En </a:t>
          </a:r>
          <a:r>
            <a:rPr lang="tr-TR" sz="1800" b="1" dirty="0" smtClean="0">
              <a:solidFill>
                <a:schemeClr val="bg1"/>
              </a:solidFill>
            </a:rPr>
            <a:t>az iki farklı ortamda  en az 2 semptom </a:t>
          </a:r>
        </a:p>
        <a:p>
          <a:r>
            <a:rPr lang="tr-TR" sz="1800" b="1" dirty="0" smtClean="0"/>
            <a:t>Bağlamın farklı olması önemli!</a:t>
          </a:r>
          <a:endParaRPr lang="tr-TR" sz="1800" b="1" dirty="0"/>
        </a:p>
      </dgm:t>
    </dgm:pt>
    <dgm:pt modelId="{9BE8D022-030A-4A16-937C-67928ECD2A99}" type="parTrans" cxnId="{C6B52A80-9F9F-484C-9055-B1B5E85D020A}">
      <dgm:prSet/>
      <dgm:spPr/>
      <dgm:t>
        <a:bodyPr/>
        <a:lstStyle/>
        <a:p>
          <a:endParaRPr lang="tr-TR"/>
        </a:p>
      </dgm:t>
    </dgm:pt>
    <dgm:pt modelId="{6AA891F1-159D-4C5A-AF4B-D29B6931F2CF}" type="sibTrans" cxnId="{C6B52A80-9F9F-484C-9055-B1B5E85D020A}">
      <dgm:prSet/>
      <dgm:spPr/>
      <dgm:t>
        <a:bodyPr/>
        <a:lstStyle/>
        <a:p>
          <a:endParaRPr lang="tr-TR"/>
        </a:p>
      </dgm:t>
    </dgm:pt>
    <dgm:pt modelId="{57C1A678-E880-4AA3-9260-A4FEF0E582F5}" type="pres">
      <dgm:prSet presAssocID="{642EDBE5-8BA6-413E-A064-E0288B8A7761}" presName="outerComposite" presStyleCnt="0">
        <dgm:presLayoutVars>
          <dgm:chMax val="5"/>
          <dgm:dir/>
          <dgm:resizeHandles val="exact"/>
        </dgm:presLayoutVars>
      </dgm:prSet>
      <dgm:spPr/>
      <dgm:t>
        <a:bodyPr/>
        <a:lstStyle/>
        <a:p>
          <a:endParaRPr lang="tr-TR"/>
        </a:p>
      </dgm:t>
    </dgm:pt>
    <dgm:pt modelId="{D6F0DE56-33B3-4C8C-A9D4-D1FFFAD914CF}" type="pres">
      <dgm:prSet presAssocID="{642EDBE5-8BA6-413E-A064-E0288B8A7761}" presName="dummyMaxCanvas" presStyleCnt="0">
        <dgm:presLayoutVars/>
      </dgm:prSet>
      <dgm:spPr/>
    </dgm:pt>
    <dgm:pt modelId="{690A094E-2F86-41DC-9BC6-4B28D825F307}" type="pres">
      <dgm:prSet presAssocID="{642EDBE5-8BA6-413E-A064-E0288B8A7761}" presName="FiveNodes_1" presStyleLbl="node1" presStyleIdx="0" presStyleCnt="5" custLinFactNeighborX="-451" custLinFactNeighborY="-3509">
        <dgm:presLayoutVars>
          <dgm:bulletEnabled val="1"/>
        </dgm:presLayoutVars>
      </dgm:prSet>
      <dgm:spPr/>
      <dgm:t>
        <a:bodyPr/>
        <a:lstStyle/>
        <a:p>
          <a:endParaRPr lang="tr-TR"/>
        </a:p>
      </dgm:t>
    </dgm:pt>
    <dgm:pt modelId="{575916D2-D8FB-42DC-9198-25A63461F105}" type="pres">
      <dgm:prSet presAssocID="{642EDBE5-8BA6-413E-A064-E0288B8A7761}" presName="FiveNodes_2" presStyleLbl="node1" presStyleIdx="1" presStyleCnt="5">
        <dgm:presLayoutVars>
          <dgm:bulletEnabled val="1"/>
        </dgm:presLayoutVars>
      </dgm:prSet>
      <dgm:spPr/>
      <dgm:t>
        <a:bodyPr/>
        <a:lstStyle/>
        <a:p>
          <a:endParaRPr lang="tr-TR"/>
        </a:p>
      </dgm:t>
    </dgm:pt>
    <dgm:pt modelId="{56EA44AB-69EF-4F9D-AF9A-21D6EF51FA9E}" type="pres">
      <dgm:prSet presAssocID="{642EDBE5-8BA6-413E-A064-E0288B8A7761}" presName="FiveNodes_3" presStyleLbl="node1" presStyleIdx="2" presStyleCnt="5">
        <dgm:presLayoutVars>
          <dgm:bulletEnabled val="1"/>
        </dgm:presLayoutVars>
      </dgm:prSet>
      <dgm:spPr/>
      <dgm:t>
        <a:bodyPr/>
        <a:lstStyle/>
        <a:p>
          <a:endParaRPr lang="tr-TR"/>
        </a:p>
      </dgm:t>
    </dgm:pt>
    <dgm:pt modelId="{58337ABA-1EA8-4867-A49E-A1DD8CFFC2EB}" type="pres">
      <dgm:prSet presAssocID="{642EDBE5-8BA6-413E-A064-E0288B8A7761}" presName="FiveNodes_4" presStyleLbl="node1" presStyleIdx="3" presStyleCnt="5">
        <dgm:presLayoutVars>
          <dgm:bulletEnabled val="1"/>
        </dgm:presLayoutVars>
      </dgm:prSet>
      <dgm:spPr/>
      <dgm:t>
        <a:bodyPr/>
        <a:lstStyle/>
        <a:p>
          <a:endParaRPr lang="tr-TR"/>
        </a:p>
      </dgm:t>
    </dgm:pt>
    <dgm:pt modelId="{82DD15F4-2834-4DBC-B8C2-78D7EAEED305}" type="pres">
      <dgm:prSet presAssocID="{642EDBE5-8BA6-413E-A064-E0288B8A7761}" presName="FiveNodes_5" presStyleLbl="node1" presStyleIdx="4" presStyleCnt="5" custScaleX="102021">
        <dgm:presLayoutVars>
          <dgm:bulletEnabled val="1"/>
        </dgm:presLayoutVars>
      </dgm:prSet>
      <dgm:spPr/>
      <dgm:t>
        <a:bodyPr/>
        <a:lstStyle/>
        <a:p>
          <a:endParaRPr lang="tr-TR"/>
        </a:p>
      </dgm:t>
    </dgm:pt>
    <dgm:pt modelId="{7EECE758-5065-4389-819E-10468A160179}" type="pres">
      <dgm:prSet presAssocID="{642EDBE5-8BA6-413E-A064-E0288B8A7761}" presName="FiveConn_1-2" presStyleLbl="fgAccFollowNode1" presStyleIdx="0" presStyleCnt="4" custLinFactX="-69003" custLinFactNeighborX="-100000" custLinFactNeighborY="-9867">
        <dgm:presLayoutVars>
          <dgm:bulletEnabled val="1"/>
        </dgm:presLayoutVars>
      </dgm:prSet>
      <dgm:spPr/>
      <dgm:t>
        <a:bodyPr/>
        <a:lstStyle/>
        <a:p>
          <a:endParaRPr lang="tr-TR"/>
        </a:p>
      </dgm:t>
    </dgm:pt>
    <dgm:pt modelId="{76C5CF9E-D65C-4CBC-BFBA-FFB141AE2D29}" type="pres">
      <dgm:prSet presAssocID="{642EDBE5-8BA6-413E-A064-E0288B8A7761}" presName="FiveConn_2-3" presStyleLbl="fgAccFollowNode1" presStyleIdx="1" presStyleCnt="4" custLinFactX="-69003" custLinFactNeighborX="-100000" custLinFactNeighborY="-9867">
        <dgm:presLayoutVars>
          <dgm:bulletEnabled val="1"/>
        </dgm:presLayoutVars>
      </dgm:prSet>
      <dgm:spPr/>
      <dgm:t>
        <a:bodyPr/>
        <a:lstStyle/>
        <a:p>
          <a:endParaRPr lang="tr-TR"/>
        </a:p>
      </dgm:t>
    </dgm:pt>
    <dgm:pt modelId="{797B571F-63F3-4100-8140-5B2726B70841}" type="pres">
      <dgm:prSet presAssocID="{642EDBE5-8BA6-413E-A064-E0288B8A7761}" presName="FiveConn_3-4" presStyleLbl="fgAccFollowNode1" presStyleIdx="2" presStyleCnt="4" custLinFactX="-69003" custLinFactNeighborX="-100000" custLinFactNeighborY="-9867">
        <dgm:presLayoutVars>
          <dgm:bulletEnabled val="1"/>
        </dgm:presLayoutVars>
      </dgm:prSet>
      <dgm:spPr/>
      <dgm:t>
        <a:bodyPr/>
        <a:lstStyle/>
        <a:p>
          <a:endParaRPr lang="tr-TR"/>
        </a:p>
      </dgm:t>
    </dgm:pt>
    <dgm:pt modelId="{3147835A-8D07-4464-B82F-4A7B3CAF0EC9}" type="pres">
      <dgm:prSet presAssocID="{642EDBE5-8BA6-413E-A064-E0288B8A7761}" presName="FiveConn_4-5" presStyleLbl="fgAccFollowNode1" presStyleIdx="3" presStyleCnt="4" custLinFactX="-69003" custLinFactNeighborX="-100000" custLinFactNeighborY="-9867">
        <dgm:presLayoutVars>
          <dgm:bulletEnabled val="1"/>
        </dgm:presLayoutVars>
      </dgm:prSet>
      <dgm:spPr/>
      <dgm:t>
        <a:bodyPr/>
        <a:lstStyle/>
        <a:p>
          <a:endParaRPr lang="tr-TR"/>
        </a:p>
      </dgm:t>
    </dgm:pt>
    <dgm:pt modelId="{E450AFBE-F624-4537-961D-2E8B8D9C6786}" type="pres">
      <dgm:prSet presAssocID="{642EDBE5-8BA6-413E-A064-E0288B8A7761}" presName="FiveNodes_1_text" presStyleLbl="node1" presStyleIdx="4" presStyleCnt="5">
        <dgm:presLayoutVars>
          <dgm:bulletEnabled val="1"/>
        </dgm:presLayoutVars>
      </dgm:prSet>
      <dgm:spPr/>
      <dgm:t>
        <a:bodyPr/>
        <a:lstStyle/>
        <a:p>
          <a:endParaRPr lang="tr-TR"/>
        </a:p>
      </dgm:t>
    </dgm:pt>
    <dgm:pt modelId="{6CE3C667-97FD-47E4-9778-823CE724E7CB}" type="pres">
      <dgm:prSet presAssocID="{642EDBE5-8BA6-413E-A064-E0288B8A7761}" presName="FiveNodes_2_text" presStyleLbl="node1" presStyleIdx="4" presStyleCnt="5">
        <dgm:presLayoutVars>
          <dgm:bulletEnabled val="1"/>
        </dgm:presLayoutVars>
      </dgm:prSet>
      <dgm:spPr/>
      <dgm:t>
        <a:bodyPr/>
        <a:lstStyle/>
        <a:p>
          <a:endParaRPr lang="tr-TR"/>
        </a:p>
      </dgm:t>
    </dgm:pt>
    <dgm:pt modelId="{4678DFB9-DE8F-4204-A0B7-0466B01894CE}" type="pres">
      <dgm:prSet presAssocID="{642EDBE5-8BA6-413E-A064-E0288B8A7761}" presName="FiveNodes_3_text" presStyleLbl="node1" presStyleIdx="4" presStyleCnt="5">
        <dgm:presLayoutVars>
          <dgm:bulletEnabled val="1"/>
        </dgm:presLayoutVars>
      </dgm:prSet>
      <dgm:spPr/>
      <dgm:t>
        <a:bodyPr/>
        <a:lstStyle/>
        <a:p>
          <a:endParaRPr lang="tr-TR"/>
        </a:p>
      </dgm:t>
    </dgm:pt>
    <dgm:pt modelId="{C8C158E5-FF3F-452A-AAD9-68F7493664F4}" type="pres">
      <dgm:prSet presAssocID="{642EDBE5-8BA6-413E-A064-E0288B8A7761}" presName="FiveNodes_4_text" presStyleLbl="node1" presStyleIdx="4" presStyleCnt="5">
        <dgm:presLayoutVars>
          <dgm:bulletEnabled val="1"/>
        </dgm:presLayoutVars>
      </dgm:prSet>
      <dgm:spPr/>
      <dgm:t>
        <a:bodyPr/>
        <a:lstStyle/>
        <a:p>
          <a:endParaRPr lang="tr-TR"/>
        </a:p>
      </dgm:t>
    </dgm:pt>
    <dgm:pt modelId="{76623B96-65D5-4D0F-9B90-04910D9AF8A1}" type="pres">
      <dgm:prSet presAssocID="{642EDBE5-8BA6-413E-A064-E0288B8A7761}" presName="FiveNodes_5_text" presStyleLbl="node1" presStyleIdx="4" presStyleCnt="5">
        <dgm:presLayoutVars>
          <dgm:bulletEnabled val="1"/>
        </dgm:presLayoutVars>
      </dgm:prSet>
      <dgm:spPr/>
      <dgm:t>
        <a:bodyPr/>
        <a:lstStyle/>
        <a:p>
          <a:endParaRPr lang="tr-TR"/>
        </a:p>
      </dgm:t>
    </dgm:pt>
  </dgm:ptLst>
  <dgm:cxnLst>
    <dgm:cxn modelId="{D9C7D835-BB57-4BBF-8BD5-8994BBBCBBC8}" type="presOf" srcId="{B4DEC01C-C614-439B-A012-4761327AC55A}" destId="{797B571F-63F3-4100-8140-5B2726B70841}" srcOrd="0" destOrd="0" presId="urn:microsoft.com/office/officeart/2005/8/layout/vProcess5"/>
    <dgm:cxn modelId="{41514749-DECF-4882-8DB8-6C17691484D9}" type="presOf" srcId="{24AED857-3FB4-49C4-A082-6A76DD2FD1DB}" destId="{690A094E-2F86-41DC-9BC6-4B28D825F307}" srcOrd="0" destOrd="0" presId="urn:microsoft.com/office/officeart/2005/8/layout/vProcess5"/>
    <dgm:cxn modelId="{BB744EA9-5C65-4DFB-8B7A-8194F60D85C1}" type="presOf" srcId="{A75EAF58-EF8C-4454-9710-379FDF35B268}" destId="{76623B96-65D5-4D0F-9B90-04910D9AF8A1}" srcOrd="1" destOrd="0" presId="urn:microsoft.com/office/officeart/2005/8/layout/vProcess5"/>
    <dgm:cxn modelId="{C6B52A80-9F9F-484C-9055-B1B5E85D020A}" srcId="{642EDBE5-8BA6-413E-A064-E0288B8A7761}" destId="{A75EAF58-EF8C-4454-9710-379FDF35B268}" srcOrd="4" destOrd="0" parTransId="{9BE8D022-030A-4A16-937C-67928ECD2A99}" sibTransId="{6AA891F1-159D-4C5A-AF4B-D29B6931F2CF}"/>
    <dgm:cxn modelId="{69E00117-C55D-4A13-9AFB-B27EB71AC9CA}" type="presOf" srcId="{6BCCAC25-6021-4EB4-BC89-9F32B4A574C4}" destId="{76C5CF9E-D65C-4CBC-BFBA-FFB141AE2D29}" srcOrd="0" destOrd="0" presId="urn:microsoft.com/office/officeart/2005/8/layout/vProcess5"/>
    <dgm:cxn modelId="{CE62CCF8-0202-4017-81E2-8B64A3E89CB7}" type="presOf" srcId="{93911AC0-1988-447E-9334-FEF91171E12B}" destId="{7EECE758-5065-4389-819E-10468A160179}" srcOrd="0" destOrd="0" presId="urn:microsoft.com/office/officeart/2005/8/layout/vProcess5"/>
    <dgm:cxn modelId="{14ADFF5E-8A50-4E8F-A309-A5EB2C732FEE}" srcId="{642EDBE5-8BA6-413E-A064-E0288B8A7761}" destId="{3C39BAB6-600B-4D03-8DC7-9F9F2521016C}" srcOrd="3" destOrd="0" parTransId="{75317A53-AAE5-4771-92F0-F167804C0BA6}" sibTransId="{6D9FF786-03AA-4624-97FA-58F83F5640C2}"/>
    <dgm:cxn modelId="{AD1F7E14-FC54-4A4B-AA70-208FF0F790AF}" type="presOf" srcId="{4FEB1E6E-7E97-4799-9F60-C74BBB8C0503}" destId="{575916D2-D8FB-42DC-9198-25A63461F105}" srcOrd="0" destOrd="0" presId="urn:microsoft.com/office/officeart/2005/8/layout/vProcess5"/>
    <dgm:cxn modelId="{9D1301B8-FFFA-4ACD-B2E3-6AE47A4C7095}" type="presOf" srcId="{3C39BAB6-600B-4D03-8DC7-9F9F2521016C}" destId="{58337ABA-1EA8-4867-A49E-A1DD8CFFC2EB}" srcOrd="0" destOrd="0" presId="urn:microsoft.com/office/officeart/2005/8/layout/vProcess5"/>
    <dgm:cxn modelId="{6466BA09-742A-41C0-BEDF-1A7659BF1ED2}" type="presOf" srcId="{24AED857-3FB4-49C4-A082-6A76DD2FD1DB}" destId="{E450AFBE-F624-4537-961D-2E8B8D9C6786}" srcOrd="1" destOrd="0" presId="urn:microsoft.com/office/officeart/2005/8/layout/vProcess5"/>
    <dgm:cxn modelId="{479E8766-5B1B-4DD8-93C4-7BB7E8731DF4}" srcId="{642EDBE5-8BA6-413E-A064-E0288B8A7761}" destId="{4FEB1E6E-7E97-4799-9F60-C74BBB8C0503}" srcOrd="1" destOrd="0" parTransId="{CBED72DF-DCF8-41FA-89F0-18C7A378B629}" sibTransId="{6BCCAC25-6021-4EB4-BC89-9F32B4A574C4}"/>
    <dgm:cxn modelId="{50CEADBE-E569-4E84-AA86-0713FE39BA88}" type="presOf" srcId="{6D9FF786-03AA-4624-97FA-58F83F5640C2}" destId="{3147835A-8D07-4464-B82F-4A7B3CAF0EC9}" srcOrd="0" destOrd="0" presId="urn:microsoft.com/office/officeart/2005/8/layout/vProcess5"/>
    <dgm:cxn modelId="{DF5A15C9-7FEE-4BE7-BE7B-9FF1C369FDDB}" type="presOf" srcId="{A75EAF58-EF8C-4454-9710-379FDF35B268}" destId="{82DD15F4-2834-4DBC-B8C2-78D7EAEED305}" srcOrd="0" destOrd="0" presId="urn:microsoft.com/office/officeart/2005/8/layout/vProcess5"/>
    <dgm:cxn modelId="{39EB1F96-A4B4-4917-B435-3A5D5768C518}" srcId="{642EDBE5-8BA6-413E-A064-E0288B8A7761}" destId="{AECEB089-117D-407C-B214-EF1C7CD778F5}" srcOrd="2" destOrd="0" parTransId="{C34CCA53-7F98-47BD-8254-595F88464517}" sibTransId="{B4DEC01C-C614-439B-A012-4761327AC55A}"/>
    <dgm:cxn modelId="{DD97BCAF-31C8-4A19-A2B3-9544AED385B0}" type="presOf" srcId="{642EDBE5-8BA6-413E-A064-E0288B8A7761}" destId="{57C1A678-E880-4AA3-9260-A4FEF0E582F5}" srcOrd="0" destOrd="0" presId="urn:microsoft.com/office/officeart/2005/8/layout/vProcess5"/>
    <dgm:cxn modelId="{F7E33DC7-0E32-4062-B7EE-B06D95AD7889}" type="presOf" srcId="{4FEB1E6E-7E97-4799-9F60-C74BBB8C0503}" destId="{6CE3C667-97FD-47E4-9778-823CE724E7CB}" srcOrd="1" destOrd="0" presId="urn:microsoft.com/office/officeart/2005/8/layout/vProcess5"/>
    <dgm:cxn modelId="{FB837CD2-27E1-4980-8AD9-75F5B2EF5578}" type="presOf" srcId="{AECEB089-117D-407C-B214-EF1C7CD778F5}" destId="{4678DFB9-DE8F-4204-A0B7-0466B01894CE}" srcOrd="1" destOrd="0" presId="urn:microsoft.com/office/officeart/2005/8/layout/vProcess5"/>
    <dgm:cxn modelId="{E43B595D-2686-4D69-A5F0-D85F2C1A63B8}" type="presOf" srcId="{3C39BAB6-600B-4D03-8DC7-9F9F2521016C}" destId="{C8C158E5-FF3F-452A-AAD9-68F7493664F4}" srcOrd="1" destOrd="0" presId="urn:microsoft.com/office/officeart/2005/8/layout/vProcess5"/>
    <dgm:cxn modelId="{87CF2ED2-6F95-4ED6-8F76-AD89D58ABA1F}" srcId="{642EDBE5-8BA6-413E-A064-E0288B8A7761}" destId="{24AED857-3FB4-49C4-A082-6A76DD2FD1DB}" srcOrd="0" destOrd="0" parTransId="{8D390542-4A5F-4CD0-AABB-3EBCC1638A5D}" sibTransId="{93911AC0-1988-447E-9334-FEF91171E12B}"/>
    <dgm:cxn modelId="{091D3B5F-66A1-469D-96AB-5F210FDC6175}" type="presOf" srcId="{AECEB089-117D-407C-B214-EF1C7CD778F5}" destId="{56EA44AB-69EF-4F9D-AF9A-21D6EF51FA9E}" srcOrd="0" destOrd="0" presId="urn:microsoft.com/office/officeart/2005/8/layout/vProcess5"/>
    <dgm:cxn modelId="{A9469FDD-7250-474B-BDEF-75DE5A165670}" type="presParOf" srcId="{57C1A678-E880-4AA3-9260-A4FEF0E582F5}" destId="{D6F0DE56-33B3-4C8C-A9D4-D1FFFAD914CF}" srcOrd="0" destOrd="0" presId="urn:microsoft.com/office/officeart/2005/8/layout/vProcess5"/>
    <dgm:cxn modelId="{10CFC840-F62B-4CA5-897C-9F509C6E1257}" type="presParOf" srcId="{57C1A678-E880-4AA3-9260-A4FEF0E582F5}" destId="{690A094E-2F86-41DC-9BC6-4B28D825F307}" srcOrd="1" destOrd="0" presId="urn:microsoft.com/office/officeart/2005/8/layout/vProcess5"/>
    <dgm:cxn modelId="{9AC82D1F-9CC0-4722-99E3-501992D77349}" type="presParOf" srcId="{57C1A678-E880-4AA3-9260-A4FEF0E582F5}" destId="{575916D2-D8FB-42DC-9198-25A63461F105}" srcOrd="2" destOrd="0" presId="urn:microsoft.com/office/officeart/2005/8/layout/vProcess5"/>
    <dgm:cxn modelId="{8E030717-1CE5-4561-B8B6-C3C02EF13FD7}" type="presParOf" srcId="{57C1A678-E880-4AA3-9260-A4FEF0E582F5}" destId="{56EA44AB-69EF-4F9D-AF9A-21D6EF51FA9E}" srcOrd="3" destOrd="0" presId="urn:microsoft.com/office/officeart/2005/8/layout/vProcess5"/>
    <dgm:cxn modelId="{A773A83B-0273-480A-A54C-225EE40623C4}" type="presParOf" srcId="{57C1A678-E880-4AA3-9260-A4FEF0E582F5}" destId="{58337ABA-1EA8-4867-A49E-A1DD8CFFC2EB}" srcOrd="4" destOrd="0" presId="urn:microsoft.com/office/officeart/2005/8/layout/vProcess5"/>
    <dgm:cxn modelId="{E74ED277-0BE6-4036-BD2A-4E38DDFDAA16}" type="presParOf" srcId="{57C1A678-E880-4AA3-9260-A4FEF0E582F5}" destId="{82DD15F4-2834-4DBC-B8C2-78D7EAEED305}" srcOrd="5" destOrd="0" presId="urn:microsoft.com/office/officeart/2005/8/layout/vProcess5"/>
    <dgm:cxn modelId="{896B786A-1A86-46D1-989D-930C38E1888B}" type="presParOf" srcId="{57C1A678-E880-4AA3-9260-A4FEF0E582F5}" destId="{7EECE758-5065-4389-819E-10468A160179}" srcOrd="6" destOrd="0" presId="urn:microsoft.com/office/officeart/2005/8/layout/vProcess5"/>
    <dgm:cxn modelId="{8C391923-3404-4597-A34A-989004B5B95E}" type="presParOf" srcId="{57C1A678-E880-4AA3-9260-A4FEF0E582F5}" destId="{76C5CF9E-D65C-4CBC-BFBA-FFB141AE2D29}" srcOrd="7" destOrd="0" presId="urn:microsoft.com/office/officeart/2005/8/layout/vProcess5"/>
    <dgm:cxn modelId="{B9140BCC-F360-4690-B44A-01BC22164F8C}" type="presParOf" srcId="{57C1A678-E880-4AA3-9260-A4FEF0E582F5}" destId="{797B571F-63F3-4100-8140-5B2726B70841}" srcOrd="8" destOrd="0" presId="urn:microsoft.com/office/officeart/2005/8/layout/vProcess5"/>
    <dgm:cxn modelId="{3436EC5B-4873-47D7-B7DA-7651265350B9}" type="presParOf" srcId="{57C1A678-E880-4AA3-9260-A4FEF0E582F5}" destId="{3147835A-8D07-4464-B82F-4A7B3CAF0EC9}" srcOrd="9" destOrd="0" presId="urn:microsoft.com/office/officeart/2005/8/layout/vProcess5"/>
    <dgm:cxn modelId="{A1998A62-4F88-4A66-92A3-FFD1970BEFCF}" type="presParOf" srcId="{57C1A678-E880-4AA3-9260-A4FEF0E582F5}" destId="{E450AFBE-F624-4537-961D-2E8B8D9C6786}" srcOrd="10" destOrd="0" presId="urn:microsoft.com/office/officeart/2005/8/layout/vProcess5"/>
    <dgm:cxn modelId="{99E83AC0-1C48-4336-B9A6-D3BF8D45E164}" type="presParOf" srcId="{57C1A678-E880-4AA3-9260-A4FEF0E582F5}" destId="{6CE3C667-97FD-47E4-9778-823CE724E7CB}" srcOrd="11" destOrd="0" presId="urn:microsoft.com/office/officeart/2005/8/layout/vProcess5"/>
    <dgm:cxn modelId="{556A59F4-1597-44E8-BCAA-86482C490C85}" type="presParOf" srcId="{57C1A678-E880-4AA3-9260-A4FEF0E582F5}" destId="{4678DFB9-DE8F-4204-A0B7-0466B01894CE}" srcOrd="12" destOrd="0" presId="urn:microsoft.com/office/officeart/2005/8/layout/vProcess5"/>
    <dgm:cxn modelId="{502AC7C0-D575-42BD-BC1C-7A06F7AA2EF5}" type="presParOf" srcId="{57C1A678-E880-4AA3-9260-A4FEF0E582F5}" destId="{C8C158E5-FF3F-452A-AAD9-68F7493664F4}" srcOrd="13" destOrd="0" presId="urn:microsoft.com/office/officeart/2005/8/layout/vProcess5"/>
    <dgm:cxn modelId="{5AAFDBFB-B07E-44C3-B5A5-FA27EBC9EE8A}" type="presParOf" srcId="{57C1A678-E880-4AA3-9260-A4FEF0E582F5}" destId="{76623B96-65D5-4D0F-9B90-04910D9AF8A1}" srcOrd="14"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F76B82F9-C428-4B21-A4A8-B06952091273}" type="doc">
      <dgm:prSet loTypeId="urn:microsoft.com/office/officeart/2005/8/layout/venn3" loCatId="relationship" qsTypeId="urn:microsoft.com/office/officeart/2005/8/quickstyle/simple1" qsCatId="simple" csTypeId="urn:microsoft.com/office/officeart/2005/8/colors/accent1_2" csCatId="accent1" phldr="1"/>
      <dgm:spPr/>
    </dgm:pt>
    <dgm:pt modelId="{4FAEF75E-47DA-4901-B41F-5E73E33ED48E}">
      <dgm:prSet phldrT="[Text]" custT="1"/>
      <dgm:spPr/>
      <dgm:t>
        <a:bodyPr/>
        <a:lstStyle/>
        <a:p>
          <a:pPr algn="ctr"/>
          <a:r>
            <a:rPr lang="tr-TR" sz="1800" b="1" i="0" u="sng" dirty="0" smtClean="0"/>
            <a:t>Sadece ilaç</a:t>
          </a:r>
          <a:endParaRPr lang="en-US" sz="1800" b="1" i="0" u="sng" dirty="0" smtClean="0"/>
        </a:p>
        <a:p>
          <a:pPr algn="ctr"/>
          <a:r>
            <a:rPr lang="tr-TR" sz="1800" dirty="0" smtClean="0"/>
            <a:t>Ergenlikte tanı</a:t>
          </a:r>
          <a:r>
            <a:rPr lang="en-US" sz="1800" dirty="0" smtClean="0"/>
            <a:t> (</a:t>
          </a:r>
          <a:r>
            <a:rPr lang="tr-TR" sz="1800" dirty="0" smtClean="0"/>
            <a:t>başlangıç</a:t>
          </a:r>
          <a:r>
            <a:rPr lang="en-US" sz="1800" dirty="0" smtClean="0"/>
            <a:t>) </a:t>
          </a:r>
        </a:p>
        <a:p>
          <a:pPr algn="ctr"/>
          <a:r>
            <a:rPr lang="tr-TR" sz="1800" dirty="0" smtClean="0"/>
            <a:t>Davranışsal tedavilere erişim ve onları tamamlamada yetersiz</a:t>
          </a:r>
          <a:endParaRPr lang="en-US" sz="1800" b="1" i="0" dirty="0"/>
        </a:p>
      </dgm:t>
    </dgm:pt>
    <dgm:pt modelId="{863F5B63-1B27-4496-9795-142752D15FCD}" type="parTrans" cxnId="{D93A82F6-72E2-46EA-B0DD-AC8C4ADC1D46}">
      <dgm:prSet/>
      <dgm:spPr/>
      <dgm:t>
        <a:bodyPr/>
        <a:lstStyle/>
        <a:p>
          <a:endParaRPr lang="en-US"/>
        </a:p>
      </dgm:t>
    </dgm:pt>
    <dgm:pt modelId="{C4057EE4-5154-42FD-B3CE-256DE8143758}" type="sibTrans" cxnId="{D93A82F6-72E2-46EA-B0DD-AC8C4ADC1D46}">
      <dgm:prSet/>
      <dgm:spPr/>
      <dgm:t>
        <a:bodyPr/>
        <a:lstStyle/>
        <a:p>
          <a:endParaRPr lang="en-US"/>
        </a:p>
      </dgm:t>
    </dgm:pt>
    <dgm:pt modelId="{3564365E-0B77-4705-9BE0-D7BC00F74C4E}">
      <dgm:prSet phldrT="[Text]" custT="1"/>
      <dgm:spPr/>
      <dgm:t>
        <a:bodyPr/>
        <a:lstStyle/>
        <a:p>
          <a:pPr algn="ctr"/>
          <a:r>
            <a:rPr lang="tr-TR" sz="1800" b="1" u="sng" dirty="0" smtClean="0"/>
            <a:t>Sadece davranışsal girişimler</a:t>
          </a:r>
          <a:endParaRPr lang="en-US" sz="1800" b="1" u="sng" dirty="0" smtClean="0"/>
        </a:p>
        <a:p>
          <a:pPr algn="ctr"/>
          <a:r>
            <a:rPr lang="tr-TR" sz="1800" dirty="0" smtClean="0"/>
            <a:t>Okul öncesi yaş</a:t>
          </a:r>
        </a:p>
        <a:p>
          <a:pPr algn="ctr"/>
          <a:r>
            <a:rPr lang="en-US" sz="1800" dirty="0" smtClean="0"/>
            <a:t>(</a:t>
          </a:r>
          <a:r>
            <a:rPr lang="tr-TR" sz="1800" dirty="0" smtClean="0"/>
            <a:t>başlangıç</a:t>
          </a:r>
          <a:r>
            <a:rPr lang="en-US" sz="1800" dirty="0" smtClean="0"/>
            <a:t>)</a:t>
          </a:r>
        </a:p>
        <a:p>
          <a:pPr algn="ctr"/>
          <a:r>
            <a:rPr lang="tr-TR" sz="1800" dirty="0" smtClean="0"/>
            <a:t>Hasta/aile tercihi</a:t>
          </a:r>
          <a:endParaRPr lang="en-US" sz="1800" dirty="0" smtClean="0"/>
        </a:p>
        <a:p>
          <a:pPr algn="ctr"/>
          <a:r>
            <a:rPr lang="tr-TR" sz="1800" dirty="0" smtClean="0"/>
            <a:t>Tanı belirsizliği</a:t>
          </a:r>
          <a:endParaRPr lang="en-US" sz="1800" dirty="0" smtClean="0"/>
        </a:p>
        <a:p>
          <a:pPr algn="ctr"/>
          <a:r>
            <a:rPr lang="tr-TR" sz="1800" dirty="0" smtClean="0"/>
            <a:t>Hafif semptomlar</a:t>
          </a:r>
          <a:endParaRPr lang="en-US" sz="1800" b="1" dirty="0" smtClean="0"/>
        </a:p>
      </dgm:t>
    </dgm:pt>
    <dgm:pt modelId="{2425BCAB-DAA4-4388-AEEA-5F4E65877244}" type="parTrans" cxnId="{9FD5E86F-53CA-4DFC-9504-22BDEC2D11A5}">
      <dgm:prSet/>
      <dgm:spPr/>
      <dgm:t>
        <a:bodyPr/>
        <a:lstStyle/>
        <a:p>
          <a:endParaRPr lang="en-US"/>
        </a:p>
      </dgm:t>
    </dgm:pt>
    <dgm:pt modelId="{97BF4015-5BCE-4999-8321-CAD4C018D71D}" type="sibTrans" cxnId="{9FD5E86F-53CA-4DFC-9504-22BDEC2D11A5}">
      <dgm:prSet/>
      <dgm:spPr/>
      <dgm:t>
        <a:bodyPr/>
        <a:lstStyle/>
        <a:p>
          <a:endParaRPr lang="en-US"/>
        </a:p>
      </dgm:t>
    </dgm:pt>
    <dgm:pt modelId="{7C359962-6A16-42C5-9F9E-0277C4DB4926}">
      <dgm:prSet phldrT="[Text]" custT="1"/>
      <dgm:spPr/>
      <dgm:t>
        <a:bodyPr/>
        <a:lstStyle/>
        <a:p>
          <a:pPr algn="ctr"/>
          <a:r>
            <a:rPr lang="tr-TR" sz="1800" b="1" u="sng" dirty="0" smtClean="0"/>
            <a:t>Kombine tedavi</a:t>
          </a:r>
          <a:endParaRPr lang="en-US" sz="1800" b="1" u="sng" dirty="0" smtClean="0"/>
        </a:p>
        <a:p>
          <a:pPr algn="ctr"/>
          <a:r>
            <a:rPr lang="tr-TR" sz="1800" dirty="0" err="1" smtClean="0"/>
            <a:t>Komorbidite</a:t>
          </a:r>
          <a:endParaRPr lang="tr-TR" sz="1800" dirty="0" smtClean="0"/>
        </a:p>
        <a:p>
          <a:pPr algn="ctr"/>
          <a:r>
            <a:rPr lang="en-US" sz="1800" dirty="0" smtClean="0"/>
            <a:t>(</a:t>
          </a:r>
          <a:r>
            <a:rPr lang="tr-TR" sz="1800" dirty="0" err="1" smtClean="0"/>
            <a:t>anksiyete</a:t>
          </a:r>
          <a:r>
            <a:rPr lang="en-US" sz="1800" dirty="0" smtClean="0"/>
            <a:t>)</a:t>
          </a:r>
        </a:p>
        <a:p>
          <a:pPr algn="ctr"/>
          <a:r>
            <a:rPr lang="tr-TR" sz="1800" dirty="0" smtClean="0"/>
            <a:t>Ağır semptomlar</a:t>
          </a:r>
          <a:endParaRPr lang="en-US" sz="1800" dirty="0" smtClean="0"/>
        </a:p>
        <a:p>
          <a:pPr algn="ctr"/>
          <a:r>
            <a:rPr lang="tr-TR" sz="1800" dirty="0" smtClean="0"/>
            <a:t>SED düşük</a:t>
          </a:r>
          <a:endParaRPr lang="en-US" sz="1800" dirty="0" smtClean="0"/>
        </a:p>
        <a:p>
          <a:pPr algn="ctr"/>
          <a:r>
            <a:rPr lang="tr-TR" sz="1800" dirty="0" smtClean="0"/>
            <a:t>Olasılıkla daha düşük doz </a:t>
          </a:r>
          <a:r>
            <a:rPr lang="tr-TR" sz="1800" dirty="0" err="1" smtClean="0"/>
            <a:t>stimulan</a:t>
          </a:r>
          <a:endParaRPr lang="en-US" sz="1800" dirty="0" smtClean="0"/>
        </a:p>
        <a:p>
          <a:pPr algn="ctr"/>
          <a:r>
            <a:rPr lang="tr-TR" sz="1800" dirty="0" smtClean="0"/>
            <a:t>Aile/terapist tatmini</a:t>
          </a:r>
          <a:endParaRPr lang="en-US" sz="1800" b="1" dirty="0"/>
        </a:p>
      </dgm:t>
    </dgm:pt>
    <dgm:pt modelId="{B79587D2-B964-4890-8E63-90C2214B657A}" type="sibTrans" cxnId="{7338ABFD-B671-4ED5-8295-78B714238E4D}">
      <dgm:prSet/>
      <dgm:spPr/>
      <dgm:t>
        <a:bodyPr/>
        <a:lstStyle/>
        <a:p>
          <a:endParaRPr lang="en-US"/>
        </a:p>
      </dgm:t>
    </dgm:pt>
    <dgm:pt modelId="{805370DA-6D2B-4106-AE4C-F4859014130E}" type="parTrans" cxnId="{7338ABFD-B671-4ED5-8295-78B714238E4D}">
      <dgm:prSet/>
      <dgm:spPr/>
      <dgm:t>
        <a:bodyPr/>
        <a:lstStyle/>
        <a:p>
          <a:endParaRPr lang="en-US"/>
        </a:p>
      </dgm:t>
    </dgm:pt>
    <dgm:pt modelId="{1A66DAED-C1E6-4FFA-919C-AA642E2602B4}" type="pres">
      <dgm:prSet presAssocID="{F76B82F9-C428-4B21-A4A8-B06952091273}" presName="Name0" presStyleCnt="0">
        <dgm:presLayoutVars>
          <dgm:dir/>
          <dgm:resizeHandles val="exact"/>
        </dgm:presLayoutVars>
      </dgm:prSet>
      <dgm:spPr/>
    </dgm:pt>
    <dgm:pt modelId="{8070D7F0-085F-4935-A3DB-F95B3D75050D}" type="pres">
      <dgm:prSet presAssocID="{4FAEF75E-47DA-4901-B41F-5E73E33ED48E}" presName="Name5" presStyleLbl="vennNode1" presStyleIdx="0" presStyleCnt="3">
        <dgm:presLayoutVars>
          <dgm:bulletEnabled val="1"/>
        </dgm:presLayoutVars>
      </dgm:prSet>
      <dgm:spPr/>
      <dgm:t>
        <a:bodyPr/>
        <a:lstStyle/>
        <a:p>
          <a:endParaRPr lang="en-US"/>
        </a:p>
      </dgm:t>
    </dgm:pt>
    <dgm:pt modelId="{D428106B-0707-4B6B-B9C2-4181B669B561}" type="pres">
      <dgm:prSet presAssocID="{C4057EE4-5154-42FD-B3CE-256DE8143758}" presName="space" presStyleCnt="0"/>
      <dgm:spPr/>
    </dgm:pt>
    <dgm:pt modelId="{E6047C15-5AD8-4A63-864A-16C8B351658C}" type="pres">
      <dgm:prSet presAssocID="{7C359962-6A16-42C5-9F9E-0277C4DB4926}" presName="Name5" presStyleLbl="vennNode1" presStyleIdx="1" presStyleCnt="3">
        <dgm:presLayoutVars>
          <dgm:bulletEnabled val="1"/>
        </dgm:presLayoutVars>
      </dgm:prSet>
      <dgm:spPr/>
      <dgm:t>
        <a:bodyPr/>
        <a:lstStyle/>
        <a:p>
          <a:endParaRPr lang="en-US"/>
        </a:p>
      </dgm:t>
    </dgm:pt>
    <dgm:pt modelId="{0F8986F6-1CB3-477D-81E4-1B3116347445}" type="pres">
      <dgm:prSet presAssocID="{B79587D2-B964-4890-8E63-90C2214B657A}" presName="space" presStyleCnt="0"/>
      <dgm:spPr/>
    </dgm:pt>
    <dgm:pt modelId="{3C776495-666B-4C7A-82F0-5C197CC0CC57}" type="pres">
      <dgm:prSet presAssocID="{3564365E-0B77-4705-9BE0-D7BC00F74C4E}" presName="Name5" presStyleLbl="vennNode1" presStyleIdx="2" presStyleCnt="3">
        <dgm:presLayoutVars>
          <dgm:bulletEnabled val="1"/>
        </dgm:presLayoutVars>
      </dgm:prSet>
      <dgm:spPr/>
      <dgm:t>
        <a:bodyPr/>
        <a:lstStyle/>
        <a:p>
          <a:endParaRPr lang="en-US"/>
        </a:p>
      </dgm:t>
    </dgm:pt>
  </dgm:ptLst>
  <dgm:cxnLst>
    <dgm:cxn modelId="{9FD5E86F-53CA-4DFC-9504-22BDEC2D11A5}" srcId="{F76B82F9-C428-4B21-A4A8-B06952091273}" destId="{3564365E-0B77-4705-9BE0-D7BC00F74C4E}" srcOrd="2" destOrd="0" parTransId="{2425BCAB-DAA4-4388-AEEA-5F4E65877244}" sibTransId="{97BF4015-5BCE-4999-8321-CAD4C018D71D}"/>
    <dgm:cxn modelId="{7B7F70B4-7E1E-4A78-B004-1BBFA5213901}" type="presOf" srcId="{7C359962-6A16-42C5-9F9E-0277C4DB4926}" destId="{E6047C15-5AD8-4A63-864A-16C8B351658C}" srcOrd="0" destOrd="0" presId="urn:microsoft.com/office/officeart/2005/8/layout/venn3"/>
    <dgm:cxn modelId="{22243952-1496-4E77-841A-54C6EC3A0ECC}" type="presOf" srcId="{4FAEF75E-47DA-4901-B41F-5E73E33ED48E}" destId="{8070D7F0-085F-4935-A3DB-F95B3D75050D}" srcOrd="0" destOrd="0" presId="urn:microsoft.com/office/officeart/2005/8/layout/venn3"/>
    <dgm:cxn modelId="{CCEBEA8A-96E1-4E28-9990-068B465FD0BD}" type="presOf" srcId="{3564365E-0B77-4705-9BE0-D7BC00F74C4E}" destId="{3C776495-666B-4C7A-82F0-5C197CC0CC57}" srcOrd="0" destOrd="0" presId="urn:microsoft.com/office/officeart/2005/8/layout/venn3"/>
    <dgm:cxn modelId="{D93A82F6-72E2-46EA-B0DD-AC8C4ADC1D46}" srcId="{F76B82F9-C428-4B21-A4A8-B06952091273}" destId="{4FAEF75E-47DA-4901-B41F-5E73E33ED48E}" srcOrd="0" destOrd="0" parTransId="{863F5B63-1B27-4496-9795-142752D15FCD}" sibTransId="{C4057EE4-5154-42FD-B3CE-256DE8143758}"/>
    <dgm:cxn modelId="{7338ABFD-B671-4ED5-8295-78B714238E4D}" srcId="{F76B82F9-C428-4B21-A4A8-B06952091273}" destId="{7C359962-6A16-42C5-9F9E-0277C4DB4926}" srcOrd="1" destOrd="0" parTransId="{805370DA-6D2B-4106-AE4C-F4859014130E}" sibTransId="{B79587D2-B964-4890-8E63-90C2214B657A}"/>
    <dgm:cxn modelId="{51332F96-8E23-45E6-B474-5C9710A114FA}" type="presOf" srcId="{F76B82F9-C428-4B21-A4A8-B06952091273}" destId="{1A66DAED-C1E6-4FFA-919C-AA642E2602B4}" srcOrd="0" destOrd="0" presId="urn:microsoft.com/office/officeart/2005/8/layout/venn3"/>
    <dgm:cxn modelId="{BAB2A373-56FA-40A3-8E26-0F724627B67A}" type="presParOf" srcId="{1A66DAED-C1E6-4FFA-919C-AA642E2602B4}" destId="{8070D7F0-085F-4935-A3DB-F95B3D75050D}" srcOrd="0" destOrd="0" presId="urn:microsoft.com/office/officeart/2005/8/layout/venn3"/>
    <dgm:cxn modelId="{53527272-AAC5-4077-A4CA-702DE6B4AE02}" type="presParOf" srcId="{1A66DAED-C1E6-4FFA-919C-AA642E2602B4}" destId="{D428106B-0707-4B6B-B9C2-4181B669B561}" srcOrd="1" destOrd="0" presId="urn:microsoft.com/office/officeart/2005/8/layout/venn3"/>
    <dgm:cxn modelId="{8B5B0F36-F5A2-4F61-B5E8-CB2DE2E3B4A0}" type="presParOf" srcId="{1A66DAED-C1E6-4FFA-919C-AA642E2602B4}" destId="{E6047C15-5AD8-4A63-864A-16C8B351658C}" srcOrd="2" destOrd="0" presId="urn:microsoft.com/office/officeart/2005/8/layout/venn3"/>
    <dgm:cxn modelId="{241557D7-5A08-4024-8FB0-45E6C124D96E}" type="presParOf" srcId="{1A66DAED-C1E6-4FFA-919C-AA642E2602B4}" destId="{0F8986F6-1CB3-477D-81E4-1B3116347445}" srcOrd="3" destOrd="0" presId="urn:microsoft.com/office/officeart/2005/8/layout/venn3"/>
    <dgm:cxn modelId="{E98F7124-5808-4DFE-85F4-39C6088A8F9E}" type="presParOf" srcId="{1A66DAED-C1E6-4FFA-919C-AA642E2602B4}" destId="{3C776495-666B-4C7A-82F0-5C197CC0CC57}" srcOrd="4" destOrd="0" presId="urn:microsoft.com/office/officeart/2005/8/layout/venn3"/>
  </dgm:cxnLst>
  <dgm:bg/>
  <dgm:whole/>
</dgm:dataModel>
</file>

<file path=ppt/diagrams/data4.xml><?xml version="1.0" encoding="utf-8"?>
<dgm:dataModel xmlns:dgm="http://schemas.openxmlformats.org/drawingml/2006/diagram" xmlns:a="http://schemas.openxmlformats.org/drawingml/2006/main">
  <dgm:ptLst>
    <dgm:pt modelId="{F26038E7-A0A6-4888-8742-7934A0A903D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4E3E7C8A-EB11-48C3-BAE2-3E970DA96852}">
      <dgm:prSet phldrT="[Metin]"/>
      <dgm:spPr/>
      <dgm:t>
        <a:bodyPr/>
        <a:lstStyle/>
        <a:p>
          <a:r>
            <a:rPr lang="tr-TR" dirty="0" smtClean="0"/>
            <a:t>DA</a:t>
          </a:r>
          <a:endParaRPr lang="tr-TR" dirty="0"/>
        </a:p>
      </dgm:t>
    </dgm:pt>
    <dgm:pt modelId="{3965D629-606C-4E5F-8D43-C12B7495DA09}" type="parTrans" cxnId="{823DEEE0-3C84-4054-9053-B99A28A8C6C0}">
      <dgm:prSet/>
      <dgm:spPr/>
      <dgm:t>
        <a:bodyPr/>
        <a:lstStyle/>
        <a:p>
          <a:endParaRPr lang="tr-TR"/>
        </a:p>
      </dgm:t>
    </dgm:pt>
    <dgm:pt modelId="{E486382B-C82C-4633-96B5-85C34EA4E0CF}" type="sibTrans" cxnId="{823DEEE0-3C84-4054-9053-B99A28A8C6C0}">
      <dgm:prSet/>
      <dgm:spPr/>
      <dgm:t>
        <a:bodyPr/>
        <a:lstStyle/>
        <a:p>
          <a:endParaRPr lang="tr-TR"/>
        </a:p>
      </dgm:t>
    </dgm:pt>
    <dgm:pt modelId="{D4D0FB8F-EB69-4855-9F19-8BEEA55627FE}">
      <dgm:prSet phldrT="[Metin]"/>
      <dgm:spPr/>
      <dgm:t>
        <a:bodyPr/>
        <a:lstStyle/>
        <a:p>
          <a:r>
            <a:rPr lang="tr-TR" dirty="0" smtClean="0"/>
            <a:t>Motor yanıtların planlanması ve başlatılması</a:t>
          </a:r>
          <a:endParaRPr lang="tr-TR" dirty="0"/>
        </a:p>
      </dgm:t>
    </dgm:pt>
    <dgm:pt modelId="{CAA5FFE5-6DA9-40D6-88E2-B430E112244C}" type="parTrans" cxnId="{1DC495DF-D642-47A4-B3FD-2195AF25F54D}">
      <dgm:prSet/>
      <dgm:spPr/>
      <dgm:t>
        <a:bodyPr/>
        <a:lstStyle/>
        <a:p>
          <a:endParaRPr lang="tr-TR"/>
        </a:p>
      </dgm:t>
    </dgm:pt>
    <dgm:pt modelId="{7861B7DB-9BC3-4FA9-8448-32A49638C193}" type="sibTrans" cxnId="{1DC495DF-D642-47A4-B3FD-2195AF25F54D}">
      <dgm:prSet/>
      <dgm:spPr/>
      <dgm:t>
        <a:bodyPr/>
        <a:lstStyle/>
        <a:p>
          <a:endParaRPr lang="tr-TR"/>
        </a:p>
      </dgm:t>
    </dgm:pt>
    <dgm:pt modelId="{31D5235D-B546-45B2-9CE1-18DD69A1FA82}">
      <dgm:prSet phldrT="[Metin]"/>
      <dgm:spPr/>
      <dgm:t>
        <a:bodyPr/>
        <a:lstStyle/>
        <a:p>
          <a:r>
            <a:rPr lang="tr-TR" dirty="0" smtClean="0"/>
            <a:t>NE</a:t>
          </a:r>
          <a:endParaRPr lang="tr-TR" dirty="0"/>
        </a:p>
      </dgm:t>
    </dgm:pt>
    <dgm:pt modelId="{5310364B-294B-47F6-A598-F4C5716C81B2}" type="parTrans" cxnId="{0D5009CE-2B9A-4711-97F7-CA38063AC2AA}">
      <dgm:prSet/>
      <dgm:spPr/>
      <dgm:t>
        <a:bodyPr/>
        <a:lstStyle/>
        <a:p>
          <a:endParaRPr lang="tr-TR"/>
        </a:p>
      </dgm:t>
    </dgm:pt>
    <dgm:pt modelId="{D4E13589-96F0-4D00-8C8B-FDEB8BA9D6EC}" type="sibTrans" cxnId="{0D5009CE-2B9A-4711-97F7-CA38063AC2AA}">
      <dgm:prSet/>
      <dgm:spPr/>
      <dgm:t>
        <a:bodyPr/>
        <a:lstStyle/>
        <a:p>
          <a:endParaRPr lang="tr-TR"/>
        </a:p>
      </dgm:t>
    </dgm:pt>
    <dgm:pt modelId="{28A430B5-C0EF-4BE7-B7BD-4B9334F37191}">
      <dgm:prSet phldrT="[Metin]" custT="1"/>
      <dgm:spPr/>
      <dgm:t>
        <a:bodyPr/>
        <a:lstStyle/>
        <a:p>
          <a:r>
            <a:rPr lang="tr-TR" sz="1400" dirty="0" err="1" smtClean="0"/>
            <a:t>Arousal</a:t>
          </a:r>
          <a:r>
            <a:rPr lang="tr-TR" sz="1400" dirty="0" smtClean="0"/>
            <a:t> modülasyonu</a:t>
          </a:r>
          <a:endParaRPr lang="tr-TR" sz="1400" dirty="0"/>
        </a:p>
      </dgm:t>
    </dgm:pt>
    <dgm:pt modelId="{57E5CCDD-0024-454C-AD92-57A9B9F9950A}" type="parTrans" cxnId="{0E25F554-7AF1-4064-B639-66BA3857C73C}">
      <dgm:prSet/>
      <dgm:spPr/>
      <dgm:t>
        <a:bodyPr/>
        <a:lstStyle/>
        <a:p>
          <a:endParaRPr lang="tr-TR"/>
        </a:p>
      </dgm:t>
    </dgm:pt>
    <dgm:pt modelId="{F7C82ED8-744B-4F89-B303-052F0992B608}" type="sibTrans" cxnId="{0E25F554-7AF1-4064-B639-66BA3857C73C}">
      <dgm:prSet/>
      <dgm:spPr/>
      <dgm:t>
        <a:bodyPr/>
        <a:lstStyle/>
        <a:p>
          <a:endParaRPr lang="tr-TR"/>
        </a:p>
      </dgm:t>
    </dgm:pt>
    <dgm:pt modelId="{10998D61-44DB-4F7E-B2BB-574CD53B50D4}">
      <dgm:prSet phldrT="[Metin]" custT="1"/>
      <dgm:spPr/>
      <dgm:t>
        <a:bodyPr/>
        <a:lstStyle/>
        <a:p>
          <a:r>
            <a:rPr lang="tr-TR" sz="1400" dirty="0" err="1" smtClean="0"/>
            <a:t>Kortikal</a:t>
          </a:r>
          <a:r>
            <a:rPr lang="tr-TR" sz="1400" dirty="0" smtClean="0"/>
            <a:t> bölgelerde sinyal/gürültü oranını arttırır.</a:t>
          </a:r>
          <a:endParaRPr lang="tr-TR" sz="1400" dirty="0"/>
        </a:p>
      </dgm:t>
    </dgm:pt>
    <dgm:pt modelId="{0AC61A43-9A3E-4432-AA79-AA198AEAE867}" type="parTrans" cxnId="{85881D26-FB4F-47E3-89D4-FE89315136FE}">
      <dgm:prSet/>
      <dgm:spPr/>
      <dgm:t>
        <a:bodyPr/>
        <a:lstStyle/>
        <a:p>
          <a:endParaRPr lang="tr-TR"/>
        </a:p>
      </dgm:t>
    </dgm:pt>
    <dgm:pt modelId="{4CED11D8-57B0-4B2A-95F2-FC1F9FF9AA97}" type="sibTrans" cxnId="{85881D26-FB4F-47E3-89D4-FE89315136FE}">
      <dgm:prSet/>
      <dgm:spPr/>
      <dgm:t>
        <a:bodyPr/>
        <a:lstStyle/>
        <a:p>
          <a:endParaRPr lang="tr-TR"/>
        </a:p>
      </dgm:t>
    </dgm:pt>
    <dgm:pt modelId="{6B36E8AC-429E-4671-8242-59D9449A427C}">
      <dgm:prSet phldrT="[Metin]"/>
      <dgm:spPr/>
      <dgm:t>
        <a:bodyPr/>
        <a:lstStyle/>
        <a:p>
          <a:r>
            <a:rPr lang="tr-TR" dirty="0" smtClean="0"/>
            <a:t>Aktivasyon</a:t>
          </a:r>
          <a:endParaRPr lang="tr-TR" dirty="0"/>
        </a:p>
      </dgm:t>
    </dgm:pt>
    <dgm:pt modelId="{4DF5FFA2-EE62-46AB-A419-4A9935E6B06D}" type="parTrans" cxnId="{E81CC797-2CDA-4559-9BCE-47961BACCBB9}">
      <dgm:prSet/>
      <dgm:spPr/>
      <dgm:t>
        <a:bodyPr/>
        <a:lstStyle/>
        <a:p>
          <a:endParaRPr lang="tr-TR"/>
        </a:p>
      </dgm:t>
    </dgm:pt>
    <dgm:pt modelId="{A06A3DCE-5957-4989-9DAF-24FADDA9F48D}" type="sibTrans" cxnId="{E81CC797-2CDA-4559-9BCE-47961BACCBB9}">
      <dgm:prSet/>
      <dgm:spPr/>
      <dgm:t>
        <a:bodyPr/>
        <a:lstStyle/>
        <a:p>
          <a:endParaRPr lang="tr-TR"/>
        </a:p>
      </dgm:t>
    </dgm:pt>
    <dgm:pt modelId="{78225764-493D-45CB-AE97-1834AADD0BCE}">
      <dgm:prSet phldrT="[Metin]"/>
      <dgm:spPr/>
      <dgm:t>
        <a:bodyPr/>
        <a:lstStyle/>
        <a:p>
          <a:r>
            <a:rPr lang="tr-TR" dirty="0" smtClean="0"/>
            <a:t>Kaydırma</a:t>
          </a:r>
          <a:endParaRPr lang="tr-TR" dirty="0"/>
        </a:p>
      </dgm:t>
    </dgm:pt>
    <dgm:pt modelId="{CC007A59-7DDF-40D7-81D3-EC6AA465405A}" type="parTrans" cxnId="{3CE8F536-4B85-4E64-B9DC-8AC24EC5306B}">
      <dgm:prSet/>
      <dgm:spPr/>
      <dgm:t>
        <a:bodyPr/>
        <a:lstStyle/>
        <a:p>
          <a:endParaRPr lang="tr-TR"/>
        </a:p>
      </dgm:t>
    </dgm:pt>
    <dgm:pt modelId="{9AE69151-0C50-447A-B494-5CA7724C6DE0}" type="sibTrans" cxnId="{3CE8F536-4B85-4E64-B9DC-8AC24EC5306B}">
      <dgm:prSet/>
      <dgm:spPr/>
      <dgm:t>
        <a:bodyPr/>
        <a:lstStyle/>
        <a:p>
          <a:endParaRPr lang="tr-TR"/>
        </a:p>
      </dgm:t>
    </dgm:pt>
    <dgm:pt modelId="{F5081BFE-0261-40AC-AFE3-9C9DCFCF3644}">
      <dgm:prSet phldrT="[Metin]"/>
      <dgm:spPr/>
      <dgm:t>
        <a:bodyPr/>
        <a:lstStyle/>
        <a:p>
          <a:r>
            <a:rPr lang="tr-TR" dirty="0" smtClean="0"/>
            <a:t>Yeniliğe tepki</a:t>
          </a:r>
          <a:endParaRPr lang="tr-TR" dirty="0"/>
        </a:p>
      </dgm:t>
    </dgm:pt>
    <dgm:pt modelId="{FC11A158-D121-4B3D-AFB5-750657F38CE1}" type="parTrans" cxnId="{C1780559-914D-4017-AAAD-69E3E757D579}">
      <dgm:prSet/>
      <dgm:spPr/>
      <dgm:t>
        <a:bodyPr/>
        <a:lstStyle/>
        <a:p>
          <a:endParaRPr lang="tr-TR"/>
        </a:p>
      </dgm:t>
    </dgm:pt>
    <dgm:pt modelId="{3BCD251D-5BCC-4C25-8592-DEC70320FBA5}" type="sibTrans" cxnId="{C1780559-914D-4017-AAAD-69E3E757D579}">
      <dgm:prSet/>
      <dgm:spPr/>
      <dgm:t>
        <a:bodyPr/>
        <a:lstStyle/>
        <a:p>
          <a:endParaRPr lang="tr-TR"/>
        </a:p>
      </dgm:t>
    </dgm:pt>
    <dgm:pt modelId="{6687D8A7-DBC4-4538-8B42-684A9A6E98C7}">
      <dgm:prSet phldrT="[Metin]"/>
      <dgm:spPr/>
      <dgm:t>
        <a:bodyPr/>
        <a:lstStyle/>
        <a:p>
          <a:r>
            <a:rPr lang="tr-TR" dirty="0" smtClean="0"/>
            <a:t>Ödül değerlendirmesi</a:t>
          </a:r>
          <a:endParaRPr lang="tr-TR" dirty="0"/>
        </a:p>
      </dgm:t>
    </dgm:pt>
    <dgm:pt modelId="{BE30FA56-9AC2-47EA-9169-C369D30DA15A}" type="parTrans" cxnId="{6B7AD2D9-3070-48FC-ACC8-B6298D87066F}">
      <dgm:prSet/>
      <dgm:spPr/>
      <dgm:t>
        <a:bodyPr/>
        <a:lstStyle/>
        <a:p>
          <a:endParaRPr lang="tr-TR"/>
        </a:p>
      </dgm:t>
    </dgm:pt>
    <dgm:pt modelId="{381B4F77-28E9-4244-87EA-32DFC559C30E}" type="sibTrans" cxnId="{6B7AD2D9-3070-48FC-ACC8-B6298D87066F}">
      <dgm:prSet/>
      <dgm:spPr/>
      <dgm:t>
        <a:bodyPr/>
        <a:lstStyle/>
        <a:p>
          <a:endParaRPr lang="tr-TR"/>
        </a:p>
      </dgm:t>
    </dgm:pt>
    <dgm:pt modelId="{AC0FB9C9-DC1A-473C-8D00-DF022169F8DB}">
      <dgm:prSet phldrT="[Metin]" custT="1"/>
      <dgm:spPr/>
      <dgm:t>
        <a:bodyPr/>
        <a:lstStyle/>
        <a:p>
          <a:r>
            <a:rPr lang="tr-TR" sz="1400" dirty="0" smtClean="0"/>
            <a:t>Durum bağımlı bilişsel işlevler</a:t>
          </a:r>
          <a:endParaRPr lang="tr-TR" sz="1400" dirty="0"/>
        </a:p>
      </dgm:t>
    </dgm:pt>
    <dgm:pt modelId="{DC9F2B13-EBDE-4623-905F-7709EC8C2C26}" type="parTrans" cxnId="{11FFE0CB-B21F-4170-AD13-3FFD8A7EAB5E}">
      <dgm:prSet/>
      <dgm:spPr/>
      <dgm:t>
        <a:bodyPr/>
        <a:lstStyle/>
        <a:p>
          <a:endParaRPr lang="tr-TR"/>
        </a:p>
      </dgm:t>
    </dgm:pt>
    <dgm:pt modelId="{9476D9D8-BFDD-499D-97E1-48B5461E5556}" type="sibTrans" cxnId="{11FFE0CB-B21F-4170-AD13-3FFD8A7EAB5E}">
      <dgm:prSet/>
      <dgm:spPr/>
      <dgm:t>
        <a:bodyPr/>
        <a:lstStyle/>
        <a:p>
          <a:endParaRPr lang="tr-TR"/>
        </a:p>
      </dgm:t>
    </dgm:pt>
    <dgm:pt modelId="{303FA059-5F94-43AF-90B3-58502D237F1E}">
      <dgm:prSet phldrT="[Metin]" custT="1"/>
      <dgm:spPr/>
      <dgm:t>
        <a:bodyPr/>
        <a:lstStyle/>
        <a:p>
          <a:r>
            <a:rPr lang="tr-TR" sz="1400" dirty="0" smtClean="0"/>
            <a:t>Acil uyarana bilişsel hazır olma</a:t>
          </a:r>
          <a:endParaRPr lang="tr-TR" sz="1400" dirty="0"/>
        </a:p>
      </dgm:t>
    </dgm:pt>
    <dgm:pt modelId="{63FA6E12-113F-4611-8A7C-69585402E011}" type="parTrans" cxnId="{BD08EA9A-536E-46BA-9E13-431D7EA1ECD9}">
      <dgm:prSet/>
      <dgm:spPr/>
      <dgm:t>
        <a:bodyPr/>
        <a:lstStyle/>
        <a:p>
          <a:endParaRPr lang="tr-TR"/>
        </a:p>
      </dgm:t>
    </dgm:pt>
    <dgm:pt modelId="{6D08B5CF-FAE3-46DD-B066-96F457096F5B}" type="sibTrans" cxnId="{BD08EA9A-536E-46BA-9E13-431D7EA1ECD9}">
      <dgm:prSet/>
      <dgm:spPr/>
      <dgm:t>
        <a:bodyPr/>
        <a:lstStyle/>
        <a:p>
          <a:endParaRPr lang="tr-TR"/>
        </a:p>
      </dgm:t>
    </dgm:pt>
    <dgm:pt modelId="{96A293AD-098D-44C3-81EC-A304832842EB}" type="pres">
      <dgm:prSet presAssocID="{F26038E7-A0A6-4888-8742-7934A0A903D2}" presName="Name0" presStyleCnt="0">
        <dgm:presLayoutVars>
          <dgm:dir/>
          <dgm:animLvl val="lvl"/>
          <dgm:resizeHandles/>
        </dgm:presLayoutVars>
      </dgm:prSet>
      <dgm:spPr/>
      <dgm:t>
        <a:bodyPr/>
        <a:lstStyle/>
        <a:p>
          <a:endParaRPr lang="tr-TR"/>
        </a:p>
      </dgm:t>
    </dgm:pt>
    <dgm:pt modelId="{0BBD5B13-3E08-4A44-B489-A762C434CE5F}" type="pres">
      <dgm:prSet presAssocID="{4E3E7C8A-EB11-48C3-BAE2-3E970DA96852}" presName="linNode" presStyleCnt="0"/>
      <dgm:spPr/>
    </dgm:pt>
    <dgm:pt modelId="{A3A8975D-A239-4C15-9825-ED671C9A5398}" type="pres">
      <dgm:prSet presAssocID="{4E3E7C8A-EB11-48C3-BAE2-3E970DA96852}" presName="parentShp" presStyleLbl="node1" presStyleIdx="0" presStyleCnt="2" custScaleX="76888" custScaleY="47004">
        <dgm:presLayoutVars>
          <dgm:bulletEnabled val="1"/>
        </dgm:presLayoutVars>
      </dgm:prSet>
      <dgm:spPr/>
      <dgm:t>
        <a:bodyPr/>
        <a:lstStyle/>
        <a:p>
          <a:endParaRPr lang="tr-TR"/>
        </a:p>
      </dgm:t>
    </dgm:pt>
    <dgm:pt modelId="{4AEA903F-7A44-47AA-9B04-B24CBC52B1BA}" type="pres">
      <dgm:prSet presAssocID="{4E3E7C8A-EB11-48C3-BAE2-3E970DA96852}" presName="childShp" presStyleLbl="bgAccFollowNode1" presStyleIdx="0" presStyleCnt="2" custScaleX="106967">
        <dgm:presLayoutVars>
          <dgm:bulletEnabled val="1"/>
        </dgm:presLayoutVars>
      </dgm:prSet>
      <dgm:spPr/>
      <dgm:t>
        <a:bodyPr/>
        <a:lstStyle/>
        <a:p>
          <a:endParaRPr lang="tr-TR"/>
        </a:p>
      </dgm:t>
    </dgm:pt>
    <dgm:pt modelId="{BC6DED4E-ACF5-41DA-8883-4AEC94EF3793}" type="pres">
      <dgm:prSet presAssocID="{E486382B-C82C-4633-96B5-85C34EA4E0CF}" presName="spacing" presStyleCnt="0"/>
      <dgm:spPr/>
    </dgm:pt>
    <dgm:pt modelId="{88746FDC-791F-4E9A-AF64-095248F2308F}" type="pres">
      <dgm:prSet presAssocID="{31D5235D-B546-45B2-9CE1-18DD69A1FA82}" presName="linNode" presStyleCnt="0"/>
      <dgm:spPr/>
    </dgm:pt>
    <dgm:pt modelId="{627085A6-ED3E-4646-A9CF-30CC41F5D5F6}" type="pres">
      <dgm:prSet presAssocID="{31D5235D-B546-45B2-9CE1-18DD69A1FA82}" presName="parentShp" presStyleLbl="node1" presStyleIdx="1" presStyleCnt="2" custScaleX="76888" custScaleY="48184">
        <dgm:presLayoutVars>
          <dgm:bulletEnabled val="1"/>
        </dgm:presLayoutVars>
      </dgm:prSet>
      <dgm:spPr/>
      <dgm:t>
        <a:bodyPr/>
        <a:lstStyle/>
        <a:p>
          <a:endParaRPr lang="tr-TR"/>
        </a:p>
      </dgm:t>
    </dgm:pt>
    <dgm:pt modelId="{2422154C-0342-4BCB-8A73-54BBC55588A7}" type="pres">
      <dgm:prSet presAssocID="{31D5235D-B546-45B2-9CE1-18DD69A1FA82}" presName="childShp" presStyleLbl="bgAccFollowNode1" presStyleIdx="1" presStyleCnt="2" custScaleX="112473">
        <dgm:presLayoutVars>
          <dgm:bulletEnabled val="1"/>
        </dgm:presLayoutVars>
      </dgm:prSet>
      <dgm:spPr/>
      <dgm:t>
        <a:bodyPr/>
        <a:lstStyle/>
        <a:p>
          <a:endParaRPr lang="tr-TR"/>
        </a:p>
      </dgm:t>
    </dgm:pt>
  </dgm:ptLst>
  <dgm:cxnLst>
    <dgm:cxn modelId="{823DEEE0-3C84-4054-9053-B99A28A8C6C0}" srcId="{F26038E7-A0A6-4888-8742-7934A0A903D2}" destId="{4E3E7C8A-EB11-48C3-BAE2-3E970DA96852}" srcOrd="0" destOrd="0" parTransId="{3965D629-606C-4E5F-8D43-C12B7495DA09}" sibTransId="{E486382B-C82C-4633-96B5-85C34EA4E0CF}"/>
    <dgm:cxn modelId="{C268E922-C0EF-475A-AC2E-5BCEC93FD0B9}" type="presOf" srcId="{4E3E7C8A-EB11-48C3-BAE2-3E970DA96852}" destId="{A3A8975D-A239-4C15-9825-ED671C9A5398}" srcOrd="0" destOrd="0" presId="urn:microsoft.com/office/officeart/2005/8/layout/vList6"/>
    <dgm:cxn modelId="{E81CC797-2CDA-4559-9BCE-47961BACCBB9}" srcId="{4E3E7C8A-EB11-48C3-BAE2-3E970DA96852}" destId="{6B36E8AC-429E-4671-8242-59D9449A427C}" srcOrd="1" destOrd="0" parTransId="{4DF5FFA2-EE62-46AB-A419-4A9935E6B06D}" sibTransId="{A06A3DCE-5957-4989-9DAF-24FADDA9F48D}"/>
    <dgm:cxn modelId="{33A67920-D141-44D7-BDDA-E8AF45782FEE}" type="presOf" srcId="{28A430B5-C0EF-4BE7-B7BD-4B9334F37191}" destId="{2422154C-0342-4BCB-8A73-54BBC55588A7}" srcOrd="0" destOrd="0" presId="urn:microsoft.com/office/officeart/2005/8/layout/vList6"/>
    <dgm:cxn modelId="{BD08EA9A-536E-46BA-9E13-431D7EA1ECD9}" srcId="{31D5235D-B546-45B2-9CE1-18DD69A1FA82}" destId="{303FA059-5F94-43AF-90B3-58502D237F1E}" srcOrd="3" destOrd="0" parTransId="{63FA6E12-113F-4611-8A7C-69585402E011}" sibTransId="{6D08B5CF-FAE3-46DD-B066-96F457096F5B}"/>
    <dgm:cxn modelId="{9CB7AA8D-2F9A-4E73-ADA8-EF953FD5FCF4}" type="presOf" srcId="{F26038E7-A0A6-4888-8742-7934A0A903D2}" destId="{96A293AD-098D-44C3-81EC-A304832842EB}" srcOrd="0" destOrd="0" presId="urn:microsoft.com/office/officeart/2005/8/layout/vList6"/>
    <dgm:cxn modelId="{1DC495DF-D642-47A4-B3FD-2195AF25F54D}" srcId="{4E3E7C8A-EB11-48C3-BAE2-3E970DA96852}" destId="{D4D0FB8F-EB69-4855-9F19-8BEEA55627FE}" srcOrd="0" destOrd="0" parTransId="{CAA5FFE5-6DA9-40D6-88E2-B430E112244C}" sibTransId="{7861B7DB-9BC3-4FA9-8448-32A49638C193}"/>
    <dgm:cxn modelId="{0B67C4F0-EAF3-4CD5-97AD-6314CE46CF0E}" type="presOf" srcId="{303FA059-5F94-43AF-90B3-58502D237F1E}" destId="{2422154C-0342-4BCB-8A73-54BBC55588A7}" srcOrd="0" destOrd="3" presId="urn:microsoft.com/office/officeart/2005/8/layout/vList6"/>
    <dgm:cxn modelId="{11FFE0CB-B21F-4170-AD13-3FFD8A7EAB5E}" srcId="{31D5235D-B546-45B2-9CE1-18DD69A1FA82}" destId="{AC0FB9C9-DC1A-473C-8D00-DF022169F8DB}" srcOrd="2" destOrd="0" parTransId="{DC9F2B13-EBDE-4623-905F-7709EC8C2C26}" sibTransId="{9476D9D8-BFDD-499D-97E1-48B5461E5556}"/>
    <dgm:cxn modelId="{E5195399-7C17-4271-9D48-26210FDAED57}" type="presOf" srcId="{31D5235D-B546-45B2-9CE1-18DD69A1FA82}" destId="{627085A6-ED3E-4646-A9CF-30CC41F5D5F6}" srcOrd="0" destOrd="0" presId="urn:microsoft.com/office/officeart/2005/8/layout/vList6"/>
    <dgm:cxn modelId="{7C49128F-A52B-458E-A016-7FBE2D3BE075}" type="presOf" srcId="{AC0FB9C9-DC1A-473C-8D00-DF022169F8DB}" destId="{2422154C-0342-4BCB-8A73-54BBC55588A7}" srcOrd="0" destOrd="2" presId="urn:microsoft.com/office/officeart/2005/8/layout/vList6"/>
    <dgm:cxn modelId="{B5B5D490-B96D-46D2-9F25-8BBFA47BADAE}" type="presOf" srcId="{6B36E8AC-429E-4671-8242-59D9449A427C}" destId="{4AEA903F-7A44-47AA-9B04-B24CBC52B1BA}" srcOrd="0" destOrd="1" presId="urn:microsoft.com/office/officeart/2005/8/layout/vList6"/>
    <dgm:cxn modelId="{3CE8F536-4B85-4E64-B9DC-8AC24EC5306B}" srcId="{4E3E7C8A-EB11-48C3-BAE2-3E970DA96852}" destId="{78225764-493D-45CB-AE97-1834AADD0BCE}" srcOrd="2" destOrd="0" parTransId="{CC007A59-7DDF-40D7-81D3-EC6AA465405A}" sibTransId="{9AE69151-0C50-447A-B494-5CA7724C6DE0}"/>
    <dgm:cxn modelId="{C1780559-914D-4017-AAAD-69E3E757D579}" srcId="{4E3E7C8A-EB11-48C3-BAE2-3E970DA96852}" destId="{F5081BFE-0261-40AC-AFE3-9C9DCFCF3644}" srcOrd="3" destOrd="0" parTransId="{FC11A158-D121-4B3D-AFB5-750657F38CE1}" sibTransId="{3BCD251D-5BCC-4C25-8592-DEC70320FBA5}"/>
    <dgm:cxn modelId="{0D5009CE-2B9A-4711-97F7-CA38063AC2AA}" srcId="{F26038E7-A0A6-4888-8742-7934A0A903D2}" destId="{31D5235D-B546-45B2-9CE1-18DD69A1FA82}" srcOrd="1" destOrd="0" parTransId="{5310364B-294B-47F6-A598-F4C5716C81B2}" sibTransId="{D4E13589-96F0-4D00-8C8B-FDEB8BA9D6EC}"/>
    <dgm:cxn modelId="{A0F8450D-3E0C-48E6-B7B6-6E63C4A638EC}" type="presOf" srcId="{10998D61-44DB-4F7E-B2BB-574CD53B50D4}" destId="{2422154C-0342-4BCB-8A73-54BBC55588A7}" srcOrd="0" destOrd="1" presId="urn:microsoft.com/office/officeart/2005/8/layout/vList6"/>
    <dgm:cxn modelId="{0E25F554-7AF1-4064-B639-66BA3857C73C}" srcId="{31D5235D-B546-45B2-9CE1-18DD69A1FA82}" destId="{28A430B5-C0EF-4BE7-B7BD-4B9334F37191}" srcOrd="0" destOrd="0" parTransId="{57E5CCDD-0024-454C-AD92-57A9B9F9950A}" sibTransId="{F7C82ED8-744B-4F89-B303-052F0992B608}"/>
    <dgm:cxn modelId="{A9128F9F-5F31-468A-955C-C356E3FEE6D0}" type="presOf" srcId="{D4D0FB8F-EB69-4855-9F19-8BEEA55627FE}" destId="{4AEA903F-7A44-47AA-9B04-B24CBC52B1BA}" srcOrd="0" destOrd="0" presId="urn:microsoft.com/office/officeart/2005/8/layout/vList6"/>
    <dgm:cxn modelId="{85881D26-FB4F-47E3-89D4-FE89315136FE}" srcId="{31D5235D-B546-45B2-9CE1-18DD69A1FA82}" destId="{10998D61-44DB-4F7E-B2BB-574CD53B50D4}" srcOrd="1" destOrd="0" parTransId="{0AC61A43-9A3E-4432-AA79-AA198AEAE867}" sibTransId="{4CED11D8-57B0-4B2A-95F2-FC1F9FF9AA97}"/>
    <dgm:cxn modelId="{0FBE4ADD-FB02-442E-BC5F-20DEB019966F}" type="presOf" srcId="{6687D8A7-DBC4-4538-8B42-684A9A6E98C7}" destId="{4AEA903F-7A44-47AA-9B04-B24CBC52B1BA}" srcOrd="0" destOrd="4" presId="urn:microsoft.com/office/officeart/2005/8/layout/vList6"/>
    <dgm:cxn modelId="{6B7AD2D9-3070-48FC-ACC8-B6298D87066F}" srcId="{4E3E7C8A-EB11-48C3-BAE2-3E970DA96852}" destId="{6687D8A7-DBC4-4538-8B42-684A9A6E98C7}" srcOrd="4" destOrd="0" parTransId="{BE30FA56-9AC2-47EA-9169-C369D30DA15A}" sibTransId="{381B4F77-28E9-4244-87EA-32DFC559C30E}"/>
    <dgm:cxn modelId="{9E09CC8E-63CF-4A2A-B8CA-C2F37F7CCFE7}" type="presOf" srcId="{F5081BFE-0261-40AC-AFE3-9C9DCFCF3644}" destId="{4AEA903F-7A44-47AA-9B04-B24CBC52B1BA}" srcOrd="0" destOrd="3" presId="urn:microsoft.com/office/officeart/2005/8/layout/vList6"/>
    <dgm:cxn modelId="{034A9647-C78D-46C8-A5A5-291143A17D4F}" type="presOf" srcId="{78225764-493D-45CB-AE97-1834AADD0BCE}" destId="{4AEA903F-7A44-47AA-9B04-B24CBC52B1BA}" srcOrd="0" destOrd="2" presId="urn:microsoft.com/office/officeart/2005/8/layout/vList6"/>
    <dgm:cxn modelId="{7018637B-4964-4F12-AF0B-4DFBB9B3E28C}" type="presParOf" srcId="{96A293AD-098D-44C3-81EC-A304832842EB}" destId="{0BBD5B13-3E08-4A44-B489-A762C434CE5F}" srcOrd="0" destOrd="0" presId="urn:microsoft.com/office/officeart/2005/8/layout/vList6"/>
    <dgm:cxn modelId="{9EBF5473-9CAF-404E-829D-4B8D9601410E}" type="presParOf" srcId="{0BBD5B13-3E08-4A44-B489-A762C434CE5F}" destId="{A3A8975D-A239-4C15-9825-ED671C9A5398}" srcOrd="0" destOrd="0" presId="urn:microsoft.com/office/officeart/2005/8/layout/vList6"/>
    <dgm:cxn modelId="{ACCECEAE-9301-4AA5-8CCC-E0B09790B759}" type="presParOf" srcId="{0BBD5B13-3E08-4A44-B489-A762C434CE5F}" destId="{4AEA903F-7A44-47AA-9B04-B24CBC52B1BA}" srcOrd="1" destOrd="0" presId="urn:microsoft.com/office/officeart/2005/8/layout/vList6"/>
    <dgm:cxn modelId="{A4CD6BF2-E560-4A98-A61D-B78F627ADC79}" type="presParOf" srcId="{96A293AD-098D-44C3-81EC-A304832842EB}" destId="{BC6DED4E-ACF5-41DA-8883-4AEC94EF3793}" srcOrd="1" destOrd="0" presId="urn:microsoft.com/office/officeart/2005/8/layout/vList6"/>
    <dgm:cxn modelId="{FAACB487-3550-45B7-A04D-B1D227DCFAAF}" type="presParOf" srcId="{96A293AD-098D-44C3-81EC-A304832842EB}" destId="{88746FDC-791F-4E9A-AF64-095248F2308F}" srcOrd="2" destOrd="0" presId="urn:microsoft.com/office/officeart/2005/8/layout/vList6"/>
    <dgm:cxn modelId="{F404558D-834E-47AC-B289-D8A4B40D1764}" type="presParOf" srcId="{88746FDC-791F-4E9A-AF64-095248F2308F}" destId="{627085A6-ED3E-4646-A9CF-30CC41F5D5F6}" srcOrd="0" destOrd="0" presId="urn:microsoft.com/office/officeart/2005/8/layout/vList6"/>
    <dgm:cxn modelId="{AB69F192-9FCD-414A-B433-95BBBC6A04EE}" type="presParOf" srcId="{88746FDC-791F-4E9A-AF64-095248F2308F}" destId="{2422154C-0342-4BCB-8A73-54BBC55588A7}"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3E9B3769-F1A6-4E3E-8639-111E37852A9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1DFEB82D-9059-489E-AD90-1AA3B5690AD3}">
      <dgm:prSet phldrT="[Metin]"/>
      <dgm:spPr/>
      <dgm:t>
        <a:bodyPr/>
        <a:lstStyle/>
        <a:p>
          <a:r>
            <a:rPr lang="tr-TR" dirty="0" smtClean="0"/>
            <a:t>STİMULANLAR</a:t>
          </a:r>
          <a:endParaRPr lang="tr-TR" dirty="0"/>
        </a:p>
      </dgm:t>
    </dgm:pt>
    <dgm:pt modelId="{54D9821B-5904-4709-82FA-04F1F9BDC8AA}" type="parTrans" cxnId="{775BFF89-2C1B-4C8C-982D-6A1C188DB7C7}">
      <dgm:prSet/>
      <dgm:spPr/>
      <dgm:t>
        <a:bodyPr/>
        <a:lstStyle/>
        <a:p>
          <a:endParaRPr lang="tr-TR"/>
        </a:p>
      </dgm:t>
    </dgm:pt>
    <dgm:pt modelId="{8732264F-E8F9-48C8-A898-15F77A3F2C24}" type="sibTrans" cxnId="{775BFF89-2C1B-4C8C-982D-6A1C188DB7C7}">
      <dgm:prSet/>
      <dgm:spPr/>
      <dgm:t>
        <a:bodyPr/>
        <a:lstStyle/>
        <a:p>
          <a:endParaRPr lang="tr-TR"/>
        </a:p>
      </dgm:t>
    </dgm:pt>
    <dgm:pt modelId="{A98C8200-6255-4F04-BE38-8211A9AA0873}">
      <dgm:prSet phldrT="[Metin]"/>
      <dgm:spPr/>
      <dgm:t>
        <a:bodyPr/>
        <a:lstStyle/>
        <a:p>
          <a:r>
            <a:rPr lang="tr-TR" dirty="0" err="1" smtClean="0"/>
            <a:t>Metilfenidat</a:t>
          </a:r>
          <a:endParaRPr lang="tr-TR" dirty="0"/>
        </a:p>
      </dgm:t>
    </dgm:pt>
    <dgm:pt modelId="{4357EBDB-AEF0-4359-8AC1-CA156B5A31F3}" type="parTrans" cxnId="{FA1DE63C-1F85-4217-B8C3-4B9DFB3B83D3}">
      <dgm:prSet/>
      <dgm:spPr/>
      <dgm:t>
        <a:bodyPr/>
        <a:lstStyle/>
        <a:p>
          <a:endParaRPr lang="tr-TR"/>
        </a:p>
      </dgm:t>
    </dgm:pt>
    <dgm:pt modelId="{B9D51258-0015-4BCC-9387-21C4F8BA382C}" type="sibTrans" cxnId="{FA1DE63C-1F85-4217-B8C3-4B9DFB3B83D3}">
      <dgm:prSet/>
      <dgm:spPr/>
      <dgm:t>
        <a:bodyPr/>
        <a:lstStyle/>
        <a:p>
          <a:endParaRPr lang="tr-TR"/>
        </a:p>
      </dgm:t>
    </dgm:pt>
    <dgm:pt modelId="{71DE6B35-1B78-4BC7-B1B7-8D552F3B51B9}">
      <dgm:prSet phldrT="[Metin]"/>
      <dgm:spPr/>
      <dgm:t>
        <a:bodyPr/>
        <a:lstStyle/>
        <a:p>
          <a:r>
            <a:rPr lang="tr-TR" dirty="0" smtClean="0"/>
            <a:t>NON-STİMULANLAR</a:t>
          </a:r>
          <a:endParaRPr lang="tr-TR" dirty="0"/>
        </a:p>
      </dgm:t>
    </dgm:pt>
    <dgm:pt modelId="{6F0D0079-1FFB-4A28-991E-5D3CA01DC06D}" type="parTrans" cxnId="{2E33562C-42DB-4A66-A421-1895DC95359B}">
      <dgm:prSet/>
      <dgm:spPr/>
      <dgm:t>
        <a:bodyPr/>
        <a:lstStyle/>
        <a:p>
          <a:endParaRPr lang="tr-TR"/>
        </a:p>
      </dgm:t>
    </dgm:pt>
    <dgm:pt modelId="{44704450-2720-473F-9CD2-B59018083EB2}" type="sibTrans" cxnId="{2E33562C-42DB-4A66-A421-1895DC95359B}">
      <dgm:prSet/>
      <dgm:spPr/>
      <dgm:t>
        <a:bodyPr/>
        <a:lstStyle/>
        <a:p>
          <a:endParaRPr lang="tr-TR"/>
        </a:p>
      </dgm:t>
    </dgm:pt>
    <dgm:pt modelId="{0CB04562-6FB7-46C0-BB16-E08D1290FD62}">
      <dgm:prSet phldrT="[Metin]"/>
      <dgm:spPr/>
      <dgm:t>
        <a:bodyPr/>
        <a:lstStyle/>
        <a:p>
          <a:r>
            <a:rPr lang="tr-TR" dirty="0" err="1" smtClean="0"/>
            <a:t>Atomoksetin</a:t>
          </a:r>
          <a:endParaRPr lang="tr-TR" dirty="0"/>
        </a:p>
      </dgm:t>
    </dgm:pt>
    <dgm:pt modelId="{BF7D1547-4D64-4281-959E-8EAE6DA72766}" type="parTrans" cxnId="{2AC08328-7DE5-46EE-9FAF-0D5F776F9170}">
      <dgm:prSet/>
      <dgm:spPr/>
      <dgm:t>
        <a:bodyPr/>
        <a:lstStyle/>
        <a:p>
          <a:endParaRPr lang="tr-TR"/>
        </a:p>
      </dgm:t>
    </dgm:pt>
    <dgm:pt modelId="{2A14ACEF-1AE4-42D3-ACA0-6B46C907DD5B}" type="sibTrans" cxnId="{2AC08328-7DE5-46EE-9FAF-0D5F776F9170}">
      <dgm:prSet/>
      <dgm:spPr/>
      <dgm:t>
        <a:bodyPr/>
        <a:lstStyle/>
        <a:p>
          <a:endParaRPr lang="tr-TR"/>
        </a:p>
      </dgm:t>
    </dgm:pt>
    <dgm:pt modelId="{EB6B4301-A086-446A-A973-0AD9492063F4}">
      <dgm:prSet phldrT="[Metin]"/>
      <dgm:spPr/>
      <dgm:t>
        <a:bodyPr/>
        <a:lstStyle/>
        <a:p>
          <a:r>
            <a:rPr lang="tr-TR" dirty="0" err="1" smtClean="0"/>
            <a:t>Modafinil</a:t>
          </a:r>
          <a:endParaRPr lang="tr-TR" dirty="0"/>
        </a:p>
      </dgm:t>
    </dgm:pt>
    <dgm:pt modelId="{DDF5C59B-6363-4B48-AA65-DB1B789479C7}" type="parTrans" cxnId="{E6AB8124-5B80-415C-B92B-4CAC64B47309}">
      <dgm:prSet/>
      <dgm:spPr/>
      <dgm:t>
        <a:bodyPr/>
        <a:lstStyle/>
        <a:p>
          <a:endParaRPr lang="tr-TR"/>
        </a:p>
      </dgm:t>
    </dgm:pt>
    <dgm:pt modelId="{5B91A002-4C2C-44B7-B6AC-76A61FD3C9A2}" type="sibTrans" cxnId="{E6AB8124-5B80-415C-B92B-4CAC64B47309}">
      <dgm:prSet/>
      <dgm:spPr/>
      <dgm:t>
        <a:bodyPr/>
        <a:lstStyle/>
        <a:p>
          <a:endParaRPr lang="tr-TR"/>
        </a:p>
      </dgm:t>
    </dgm:pt>
    <dgm:pt modelId="{DEAA3808-DB75-412E-87EC-8919D08FE463}">
      <dgm:prSet phldrT="[Metin]"/>
      <dgm:spPr/>
      <dgm:t>
        <a:bodyPr/>
        <a:lstStyle/>
        <a:p>
          <a:r>
            <a:rPr lang="tr-TR" dirty="0" err="1" smtClean="0"/>
            <a:t>Bupropion</a:t>
          </a:r>
          <a:endParaRPr lang="tr-TR" dirty="0"/>
        </a:p>
      </dgm:t>
    </dgm:pt>
    <dgm:pt modelId="{3B4B5152-EFA2-4AC5-BEB4-49CD056DD2E3}" type="parTrans" cxnId="{6D62B034-859B-4243-94E1-1E36045B094E}">
      <dgm:prSet/>
      <dgm:spPr/>
      <dgm:t>
        <a:bodyPr/>
        <a:lstStyle/>
        <a:p>
          <a:endParaRPr lang="tr-TR"/>
        </a:p>
      </dgm:t>
    </dgm:pt>
    <dgm:pt modelId="{1972918F-5BCF-4372-A7A1-D353BAD58F58}" type="sibTrans" cxnId="{6D62B034-859B-4243-94E1-1E36045B094E}">
      <dgm:prSet/>
      <dgm:spPr/>
      <dgm:t>
        <a:bodyPr/>
        <a:lstStyle/>
        <a:p>
          <a:endParaRPr lang="tr-TR"/>
        </a:p>
      </dgm:t>
    </dgm:pt>
    <dgm:pt modelId="{C7F06024-BC56-42CD-AFB9-5ECDB6A5C0A0}">
      <dgm:prSet phldrT="[Metin]"/>
      <dgm:spPr/>
      <dgm:t>
        <a:bodyPr/>
        <a:lstStyle/>
        <a:p>
          <a:r>
            <a:rPr lang="tr-TR" dirty="0" err="1" smtClean="0"/>
            <a:t>Klonidin</a:t>
          </a:r>
          <a:endParaRPr lang="tr-TR" dirty="0"/>
        </a:p>
      </dgm:t>
    </dgm:pt>
    <dgm:pt modelId="{46446461-0425-4CA3-B2D9-14EBAE6CEA87}" type="parTrans" cxnId="{315A463D-4394-42B8-8349-25DC48EB5539}">
      <dgm:prSet/>
      <dgm:spPr/>
      <dgm:t>
        <a:bodyPr/>
        <a:lstStyle/>
        <a:p>
          <a:endParaRPr lang="tr-TR"/>
        </a:p>
      </dgm:t>
    </dgm:pt>
    <dgm:pt modelId="{63477A1D-D88B-4BC7-A688-C413F92EAF27}" type="sibTrans" cxnId="{315A463D-4394-42B8-8349-25DC48EB5539}">
      <dgm:prSet/>
      <dgm:spPr/>
      <dgm:t>
        <a:bodyPr/>
        <a:lstStyle/>
        <a:p>
          <a:endParaRPr lang="tr-TR"/>
        </a:p>
      </dgm:t>
    </dgm:pt>
    <dgm:pt modelId="{1730A9D6-D4AD-4E75-9393-35A0B5249771}">
      <dgm:prSet phldrT="[Metin]"/>
      <dgm:spPr/>
      <dgm:t>
        <a:bodyPr/>
        <a:lstStyle/>
        <a:p>
          <a:r>
            <a:rPr lang="tr-TR" dirty="0" err="1" smtClean="0"/>
            <a:t>Guanfazin</a:t>
          </a:r>
          <a:endParaRPr lang="tr-TR" dirty="0"/>
        </a:p>
      </dgm:t>
    </dgm:pt>
    <dgm:pt modelId="{829A64CB-D8B2-43D6-9BAA-3CB443460CBC}" type="parTrans" cxnId="{171E9159-42D5-4044-AA2E-096199887BDC}">
      <dgm:prSet/>
      <dgm:spPr/>
      <dgm:t>
        <a:bodyPr/>
        <a:lstStyle/>
        <a:p>
          <a:endParaRPr lang="tr-TR"/>
        </a:p>
      </dgm:t>
    </dgm:pt>
    <dgm:pt modelId="{07C758A9-7B72-4118-A2D3-9CD1BF876AE4}" type="sibTrans" cxnId="{171E9159-42D5-4044-AA2E-096199887BDC}">
      <dgm:prSet/>
      <dgm:spPr/>
      <dgm:t>
        <a:bodyPr/>
        <a:lstStyle/>
        <a:p>
          <a:endParaRPr lang="tr-TR"/>
        </a:p>
      </dgm:t>
    </dgm:pt>
    <dgm:pt modelId="{CA314477-12F9-4070-B253-7C7325DB5013}">
      <dgm:prSet phldrT="[Metin]"/>
      <dgm:spPr/>
      <dgm:t>
        <a:bodyPr/>
        <a:lstStyle/>
        <a:p>
          <a:endParaRPr lang="tr-TR" dirty="0"/>
        </a:p>
      </dgm:t>
    </dgm:pt>
    <dgm:pt modelId="{FAA42D87-14BC-46DC-B788-C13681532E46}" type="parTrans" cxnId="{05F696B7-533E-4577-A2C8-3A86EF5A77AC}">
      <dgm:prSet/>
      <dgm:spPr/>
      <dgm:t>
        <a:bodyPr/>
        <a:lstStyle/>
        <a:p>
          <a:endParaRPr lang="tr-TR"/>
        </a:p>
      </dgm:t>
    </dgm:pt>
    <dgm:pt modelId="{F7ED939D-3030-4AA5-9B80-ACB70DC863A9}" type="sibTrans" cxnId="{05F696B7-533E-4577-A2C8-3A86EF5A77AC}">
      <dgm:prSet/>
      <dgm:spPr/>
      <dgm:t>
        <a:bodyPr/>
        <a:lstStyle/>
        <a:p>
          <a:endParaRPr lang="tr-TR"/>
        </a:p>
      </dgm:t>
    </dgm:pt>
    <dgm:pt modelId="{EEFC3AFC-D034-4678-B639-FF8832354566}">
      <dgm:prSet phldrT="[Metin]"/>
      <dgm:spPr/>
      <dgm:t>
        <a:bodyPr/>
        <a:lstStyle/>
        <a:p>
          <a:r>
            <a:rPr lang="tr-TR" dirty="0" smtClean="0"/>
            <a:t>Amfetamin ve türevleri</a:t>
          </a:r>
          <a:endParaRPr lang="tr-TR" dirty="0"/>
        </a:p>
      </dgm:t>
    </dgm:pt>
    <dgm:pt modelId="{C41B0993-5C50-444E-A070-1EEE787137C4}" type="parTrans" cxnId="{48EACB37-34AA-4A82-A50C-4B3537667F07}">
      <dgm:prSet/>
      <dgm:spPr/>
      <dgm:t>
        <a:bodyPr/>
        <a:lstStyle/>
        <a:p>
          <a:endParaRPr lang="tr-TR"/>
        </a:p>
      </dgm:t>
    </dgm:pt>
    <dgm:pt modelId="{C460374B-6871-48D4-88C0-49DA222D08C7}" type="sibTrans" cxnId="{48EACB37-34AA-4A82-A50C-4B3537667F07}">
      <dgm:prSet/>
      <dgm:spPr/>
      <dgm:t>
        <a:bodyPr/>
        <a:lstStyle/>
        <a:p>
          <a:endParaRPr lang="tr-TR"/>
        </a:p>
      </dgm:t>
    </dgm:pt>
    <dgm:pt modelId="{D99AFBA3-6CC3-4211-96CE-C9784D5C4330}" type="pres">
      <dgm:prSet presAssocID="{3E9B3769-F1A6-4E3E-8639-111E37852A97}" presName="Name0" presStyleCnt="0">
        <dgm:presLayoutVars>
          <dgm:dir/>
          <dgm:animLvl val="lvl"/>
          <dgm:resizeHandles/>
        </dgm:presLayoutVars>
      </dgm:prSet>
      <dgm:spPr/>
      <dgm:t>
        <a:bodyPr/>
        <a:lstStyle/>
        <a:p>
          <a:endParaRPr lang="tr-TR"/>
        </a:p>
      </dgm:t>
    </dgm:pt>
    <dgm:pt modelId="{6284A683-146F-405E-AB58-1FAD18213C76}" type="pres">
      <dgm:prSet presAssocID="{1DFEB82D-9059-489E-AD90-1AA3B5690AD3}" presName="linNode" presStyleCnt="0"/>
      <dgm:spPr/>
    </dgm:pt>
    <dgm:pt modelId="{E0C1C7FF-28CE-4D27-8F64-664AABA8869C}" type="pres">
      <dgm:prSet presAssocID="{1DFEB82D-9059-489E-AD90-1AA3B5690AD3}" presName="parentShp" presStyleLbl="node1" presStyleIdx="0" presStyleCnt="2">
        <dgm:presLayoutVars>
          <dgm:bulletEnabled val="1"/>
        </dgm:presLayoutVars>
      </dgm:prSet>
      <dgm:spPr/>
      <dgm:t>
        <a:bodyPr/>
        <a:lstStyle/>
        <a:p>
          <a:endParaRPr lang="tr-TR"/>
        </a:p>
      </dgm:t>
    </dgm:pt>
    <dgm:pt modelId="{76D57F56-11D9-4151-9F0F-F0D4EFD8235A}" type="pres">
      <dgm:prSet presAssocID="{1DFEB82D-9059-489E-AD90-1AA3B5690AD3}" presName="childShp" presStyleLbl="bgAccFollowNode1" presStyleIdx="0" presStyleCnt="2">
        <dgm:presLayoutVars>
          <dgm:bulletEnabled val="1"/>
        </dgm:presLayoutVars>
      </dgm:prSet>
      <dgm:spPr/>
      <dgm:t>
        <a:bodyPr/>
        <a:lstStyle/>
        <a:p>
          <a:endParaRPr lang="tr-TR"/>
        </a:p>
      </dgm:t>
    </dgm:pt>
    <dgm:pt modelId="{EDFA8D3C-32CD-4594-A91D-6E84828A9E4A}" type="pres">
      <dgm:prSet presAssocID="{8732264F-E8F9-48C8-A898-15F77A3F2C24}" presName="spacing" presStyleCnt="0"/>
      <dgm:spPr/>
    </dgm:pt>
    <dgm:pt modelId="{E386063A-48EA-4DA2-A73D-6504984BEFD1}" type="pres">
      <dgm:prSet presAssocID="{71DE6B35-1B78-4BC7-B1B7-8D552F3B51B9}" presName="linNode" presStyleCnt="0"/>
      <dgm:spPr/>
    </dgm:pt>
    <dgm:pt modelId="{3798595A-E975-485B-8E77-0CF060679EE2}" type="pres">
      <dgm:prSet presAssocID="{71DE6B35-1B78-4BC7-B1B7-8D552F3B51B9}" presName="parentShp" presStyleLbl="node1" presStyleIdx="1" presStyleCnt="2">
        <dgm:presLayoutVars>
          <dgm:bulletEnabled val="1"/>
        </dgm:presLayoutVars>
      </dgm:prSet>
      <dgm:spPr/>
      <dgm:t>
        <a:bodyPr/>
        <a:lstStyle/>
        <a:p>
          <a:endParaRPr lang="tr-TR"/>
        </a:p>
      </dgm:t>
    </dgm:pt>
    <dgm:pt modelId="{87B53718-516F-46CD-AB45-5453F1F800BE}" type="pres">
      <dgm:prSet presAssocID="{71DE6B35-1B78-4BC7-B1B7-8D552F3B51B9}" presName="childShp" presStyleLbl="bgAccFollowNode1" presStyleIdx="1" presStyleCnt="2">
        <dgm:presLayoutVars>
          <dgm:bulletEnabled val="1"/>
        </dgm:presLayoutVars>
      </dgm:prSet>
      <dgm:spPr/>
      <dgm:t>
        <a:bodyPr/>
        <a:lstStyle/>
        <a:p>
          <a:endParaRPr lang="tr-TR"/>
        </a:p>
      </dgm:t>
    </dgm:pt>
  </dgm:ptLst>
  <dgm:cxnLst>
    <dgm:cxn modelId="{7D8FDC72-B2AD-4926-8962-4A55A26462CF}" type="presOf" srcId="{0CB04562-6FB7-46C0-BB16-E08D1290FD62}" destId="{87B53718-516F-46CD-AB45-5453F1F800BE}" srcOrd="0" destOrd="0" presId="urn:microsoft.com/office/officeart/2005/8/layout/vList6"/>
    <dgm:cxn modelId="{05F696B7-533E-4577-A2C8-3A86EF5A77AC}" srcId="{1DFEB82D-9059-489E-AD90-1AA3B5690AD3}" destId="{CA314477-12F9-4070-B253-7C7325DB5013}" srcOrd="0" destOrd="0" parTransId="{FAA42D87-14BC-46DC-B788-C13681532E46}" sibTransId="{F7ED939D-3030-4AA5-9B80-ACB70DC863A9}"/>
    <dgm:cxn modelId="{DDAA1315-AE93-42D3-BFF9-DA38B24E3FD5}" type="presOf" srcId="{1DFEB82D-9059-489E-AD90-1AA3B5690AD3}" destId="{E0C1C7FF-28CE-4D27-8F64-664AABA8869C}" srcOrd="0" destOrd="0" presId="urn:microsoft.com/office/officeart/2005/8/layout/vList6"/>
    <dgm:cxn modelId="{D5C5CD66-5F54-4ECA-B7F9-7CA35436BC66}" type="presOf" srcId="{A98C8200-6255-4F04-BE38-8211A9AA0873}" destId="{76D57F56-11D9-4151-9F0F-F0D4EFD8235A}" srcOrd="0" destOrd="2" presId="urn:microsoft.com/office/officeart/2005/8/layout/vList6"/>
    <dgm:cxn modelId="{145AA8C6-BE72-435E-B309-E2030F03E9A4}" type="presOf" srcId="{CA314477-12F9-4070-B253-7C7325DB5013}" destId="{76D57F56-11D9-4151-9F0F-F0D4EFD8235A}" srcOrd="0" destOrd="0" presId="urn:microsoft.com/office/officeart/2005/8/layout/vList6"/>
    <dgm:cxn modelId="{E6AB8124-5B80-415C-B92B-4CAC64B47309}" srcId="{71DE6B35-1B78-4BC7-B1B7-8D552F3B51B9}" destId="{EB6B4301-A086-446A-A973-0AD9492063F4}" srcOrd="4" destOrd="0" parTransId="{DDF5C59B-6363-4B48-AA65-DB1B789479C7}" sibTransId="{5B91A002-4C2C-44B7-B6AC-76A61FD3C9A2}"/>
    <dgm:cxn modelId="{315A463D-4394-42B8-8349-25DC48EB5539}" srcId="{71DE6B35-1B78-4BC7-B1B7-8D552F3B51B9}" destId="{C7F06024-BC56-42CD-AFB9-5ECDB6A5C0A0}" srcOrd="2" destOrd="0" parTransId="{46446461-0425-4CA3-B2D9-14EBAE6CEA87}" sibTransId="{63477A1D-D88B-4BC7-A688-C413F92EAF27}"/>
    <dgm:cxn modelId="{A9197521-31AE-4213-8740-8F7957610325}" type="presOf" srcId="{1730A9D6-D4AD-4E75-9393-35A0B5249771}" destId="{87B53718-516F-46CD-AB45-5453F1F800BE}" srcOrd="0" destOrd="3" presId="urn:microsoft.com/office/officeart/2005/8/layout/vList6"/>
    <dgm:cxn modelId="{4C6DFF94-A6CF-4987-B5DB-05AE5D9A5862}" type="presOf" srcId="{EB6B4301-A086-446A-A973-0AD9492063F4}" destId="{87B53718-516F-46CD-AB45-5453F1F800BE}" srcOrd="0" destOrd="4" presId="urn:microsoft.com/office/officeart/2005/8/layout/vList6"/>
    <dgm:cxn modelId="{2E33562C-42DB-4A66-A421-1895DC95359B}" srcId="{3E9B3769-F1A6-4E3E-8639-111E37852A97}" destId="{71DE6B35-1B78-4BC7-B1B7-8D552F3B51B9}" srcOrd="1" destOrd="0" parTransId="{6F0D0079-1FFB-4A28-991E-5D3CA01DC06D}" sibTransId="{44704450-2720-473F-9CD2-B59018083EB2}"/>
    <dgm:cxn modelId="{14602A5C-B2F2-4BF2-B2CC-F88E94855E1E}" type="presOf" srcId="{EEFC3AFC-D034-4678-B639-FF8832354566}" destId="{76D57F56-11D9-4151-9F0F-F0D4EFD8235A}" srcOrd="0" destOrd="1" presId="urn:microsoft.com/office/officeart/2005/8/layout/vList6"/>
    <dgm:cxn modelId="{F0529115-1061-407B-8F22-10BFD4F35319}" type="presOf" srcId="{C7F06024-BC56-42CD-AFB9-5ECDB6A5C0A0}" destId="{87B53718-516F-46CD-AB45-5453F1F800BE}" srcOrd="0" destOrd="2" presId="urn:microsoft.com/office/officeart/2005/8/layout/vList6"/>
    <dgm:cxn modelId="{2AC08328-7DE5-46EE-9FAF-0D5F776F9170}" srcId="{71DE6B35-1B78-4BC7-B1B7-8D552F3B51B9}" destId="{0CB04562-6FB7-46C0-BB16-E08D1290FD62}" srcOrd="0" destOrd="0" parTransId="{BF7D1547-4D64-4281-959E-8EAE6DA72766}" sibTransId="{2A14ACEF-1AE4-42D3-ACA0-6B46C907DD5B}"/>
    <dgm:cxn modelId="{29B9AB70-4ADB-479A-9045-AA0FFA549CD0}" type="presOf" srcId="{DEAA3808-DB75-412E-87EC-8919D08FE463}" destId="{87B53718-516F-46CD-AB45-5453F1F800BE}" srcOrd="0" destOrd="1" presId="urn:microsoft.com/office/officeart/2005/8/layout/vList6"/>
    <dgm:cxn modelId="{171E9159-42D5-4044-AA2E-096199887BDC}" srcId="{71DE6B35-1B78-4BC7-B1B7-8D552F3B51B9}" destId="{1730A9D6-D4AD-4E75-9393-35A0B5249771}" srcOrd="3" destOrd="0" parTransId="{829A64CB-D8B2-43D6-9BAA-3CB443460CBC}" sibTransId="{07C758A9-7B72-4118-A2D3-9CD1BF876AE4}"/>
    <dgm:cxn modelId="{48EACB37-34AA-4A82-A50C-4B3537667F07}" srcId="{1DFEB82D-9059-489E-AD90-1AA3B5690AD3}" destId="{EEFC3AFC-D034-4678-B639-FF8832354566}" srcOrd="1" destOrd="0" parTransId="{C41B0993-5C50-444E-A070-1EEE787137C4}" sibTransId="{C460374B-6871-48D4-88C0-49DA222D08C7}"/>
    <dgm:cxn modelId="{03BF7277-9A29-432C-A847-B66EE4591251}" type="presOf" srcId="{3E9B3769-F1A6-4E3E-8639-111E37852A97}" destId="{D99AFBA3-6CC3-4211-96CE-C9784D5C4330}" srcOrd="0" destOrd="0" presId="urn:microsoft.com/office/officeart/2005/8/layout/vList6"/>
    <dgm:cxn modelId="{6D62B034-859B-4243-94E1-1E36045B094E}" srcId="{71DE6B35-1B78-4BC7-B1B7-8D552F3B51B9}" destId="{DEAA3808-DB75-412E-87EC-8919D08FE463}" srcOrd="1" destOrd="0" parTransId="{3B4B5152-EFA2-4AC5-BEB4-49CD056DD2E3}" sibTransId="{1972918F-5BCF-4372-A7A1-D353BAD58F58}"/>
    <dgm:cxn modelId="{3362CE19-7650-491E-8D81-0EB8C77A7544}" type="presOf" srcId="{71DE6B35-1B78-4BC7-B1B7-8D552F3B51B9}" destId="{3798595A-E975-485B-8E77-0CF060679EE2}" srcOrd="0" destOrd="0" presId="urn:microsoft.com/office/officeart/2005/8/layout/vList6"/>
    <dgm:cxn modelId="{FA1DE63C-1F85-4217-B8C3-4B9DFB3B83D3}" srcId="{1DFEB82D-9059-489E-AD90-1AA3B5690AD3}" destId="{A98C8200-6255-4F04-BE38-8211A9AA0873}" srcOrd="2" destOrd="0" parTransId="{4357EBDB-AEF0-4359-8AC1-CA156B5A31F3}" sibTransId="{B9D51258-0015-4BCC-9387-21C4F8BA382C}"/>
    <dgm:cxn modelId="{775BFF89-2C1B-4C8C-982D-6A1C188DB7C7}" srcId="{3E9B3769-F1A6-4E3E-8639-111E37852A97}" destId="{1DFEB82D-9059-489E-AD90-1AA3B5690AD3}" srcOrd="0" destOrd="0" parTransId="{54D9821B-5904-4709-82FA-04F1F9BDC8AA}" sibTransId="{8732264F-E8F9-48C8-A898-15F77A3F2C24}"/>
    <dgm:cxn modelId="{949F7A75-47CA-465F-BD49-2274120A8138}" type="presParOf" srcId="{D99AFBA3-6CC3-4211-96CE-C9784D5C4330}" destId="{6284A683-146F-405E-AB58-1FAD18213C76}" srcOrd="0" destOrd="0" presId="urn:microsoft.com/office/officeart/2005/8/layout/vList6"/>
    <dgm:cxn modelId="{EE7C3C7B-1AB9-47DF-96EE-54EA44235162}" type="presParOf" srcId="{6284A683-146F-405E-AB58-1FAD18213C76}" destId="{E0C1C7FF-28CE-4D27-8F64-664AABA8869C}" srcOrd="0" destOrd="0" presId="urn:microsoft.com/office/officeart/2005/8/layout/vList6"/>
    <dgm:cxn modelId="{950B6D82-2234-42A1-92ED-2D1E7CF8BB53}" type="presParOf" srcId="{6284A683-146F-405E-AB58-1FAD18213C76}" destId="{76D57F56-11D9-4151-9F0F-F0D4EFD8235A}" srcOrd="1" destOrd="0" presId="urn:microsoft.com/office/officeart/2005/8/layout/vList6"/>
    <dgm:cxn modelId="{C3137CB8-EEF3-49B2-92E1-2DC5D1B39E34}" type="presParOf" srcId="{D99AFBA3-6CC3-4211-96CE-C9784D5C4330}" destId="{EDFA8D3C-32CD-4594-A91D-6E84828A9E4A}" srcOrd="1" destOrd="0" presId="urn:microsoft.com/office/officeart/2005/8/layout/vList6"/>
    <dgm:cxn modelId="{5EB9C701-6DD6-4D4D-942D-6EC852BC708E}" type="presParOf" srcId="{D99AFBA3-6CC3-4211-96CE-C9784D5C4330}" destId="{E386063A-48EA-4DA2-A73D-6504984BEFD1}" srcOrd="2" destOrd="0" presId="urn:microsoft.com/office/officeart/2005/8/layout/vList6"/>
    <dgm:cxn modelId="{C2296719-DC91-46DB-9B3C-996518662642}" type="presParOf" srcId="{E386063A-48EA-4DA2-A73D-6504984BEFD1}" destId="{3798595A-E975-485B-8E77-0CF060679EE2}" srcOrd="0" destOrd="0" presId="urn:microsoft.com/office/officeart/2005/8/layout/vList6"/>
    <dgm:cxn modelId="{818A8500-C24A-4CB4-8BF1-527DD6A1E4C1}" type="presParOf" srcId="{E386063A-48EA-4DA2-A73D-6504984BEFD1}" destId="{87B53718-516F-46CD-AB45-5453F1F800BE}"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EC3EF2E4-B586-4864-99D9-BA399C5F834C}"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tr-TR"/>
        </a:p>
      </dgm:t>
    </dgm:pt>
    <dgm:pt modelId="{2B732DFA-E7E7-4714-B469-CA803D85587D}">
      <dgm:prSet phldrT="[Metin]"/>
      <dgm:spPr/>
      <dgm:t>
        <a:bodyPr/>
        <a:lstStyle/>
        <a:p>
          <a:r>
            <a:rPr lang="tr-TR" b="1" smtClean="0"/>
            <a:t>ERİŞKİNDE İŞLEVSELLİK</a:t>
          </a:r>
          <a:endParaRPr lang="tr-TR" b="1" dirty="0"/>
        </a:p>
      </dgm:t>
    </dgm:pt>
    <dgm:pt modelId="{0F4317FD-C2AE-44C1-8AD5-E71E6E184430}" type="parTrans" cxnId="{3C6A35CE-D8C5-4C35-99EF-67B37A128C1D}">
      <dgm:prSet/>
      <dgm:spPr/>
      <dgm:t>
        <a:bodyPr/>
        <a:lstStyle/>
        <a:p>
          <a:endParaRPr lang="tr-TR"/>
        </a:p>
      </dgm:t>
    </dgm:pt>
    <dgm:pt modelId="{E291805E-21E6-4585-833D-2D59BF01A49B}" type="sibTrans" cxnId="{3C6A35CE-D8C5-4C35-99EF-67B37A128C1D}">
      <dgm:prSet/>
      <dgm:spPr/>
      <dgm:t>
        <a:bodyPr/>
        <a:lstStyle/>
        <a:p>
          <a:endParaRPr lang="tr-TR"/>
        </a:p>
      </dgm:t>
    </dgm:pt>
    <dgm:pt modelId="{B5E618DF-E80C-4BC6-B9B4-A24AB7D339F4}">
      <dgm:prSet phldrT="[Metin]"/>
      <dgm:spPr/>
      <dgm:t>
        <a:bodyPr/>
        <a:lstStyle/>
        <a:p>
          <a:r>
            <a:rPr lang="tr-TR" b="1" smtClean="0"/>
            <a:t>DEMOGRAFİK</a:t>
          </a:r>
        </a:p>
        <a:p>
          <a:r>
            <a:rPr lang="tr-TR" smtClean="0"/>
            <a:t>Ailenin geliri</a:t>
          </a:r>
        </a:p>
        <a:p>
          <a:r>
            <a:rPr lang="tr-TR" smtClean="0"/>
            <a:t>Ebeveyn eğitimi</a:t>
          </a:r>
          <a:endParaRPr lang="tr-TR" dirty="0"/>
        </a:p>
      </dgm:t>
    </dgm:pt>
    <dgm:pt modelId="{181DB729-5BFF-49A5-8BAE-944F45E6F288}" type="parTrans" cxnId="{2A0F354A-8780-4B16-999E-2835453B3A10}">
      <dgm:prSet/>
      <dgm:spPr/>
      <dgm:t>
        <a:bodyPr/>
        <a:lstStyle/>
        <a:p>
          <a:endParaRPr lang="tr-TR"/>
        </a:p>
      </dgm:t>
    </dgm:pt>
    <dgm:pt modelId="{5290C1C1-44C1-46AF-B72B-147A31780256}" type="sibTrans" cxnId="{2A0F354A-8780-4B16-999E-2835453B3A10}">
      <dgm:prSet/>
      <dgm:spPr/>
      <dgm:t>
        <a:bodyPr/>
        <a:lstStyle/>
        <a:p>
          <a:endParaRPr lang="tr-TR"/>
        </a:p>
      </dgm:t>
    </dgm:pt>
    <dgm:pt modelId="{B39357A0-4409-4A9A-8FCB-15A6DF86E66A}">
      <dgm:prSet phldrT="[Metin]"/>
      <dgm:spPr/>
      <dgm:t>
        <a:bodyPr/>
        <a:lstStyle/>
        <a:p>
          <a:r>
            <a:rPr lang="tr-TR" b="1" smtClean="0"/>
            <a:t>AİLEVİ</a:t>
          </a:r>
        </a:p>
        <a:p>
          <a:r>
            <a:rPr lang="tr-TR" smtClean="0"/>
            <a:t>Ebeveynlik stili (izlem ve gözetim)</a:t>
          </a:r>
        </a:p>
        <a:p>
          <a:r>
            <a:rPr lang="tr-TR" smtClean="0"/>
            <a:t>Evlilikle ilgili sorunlar</a:t>
          </a:r>
          <a:endParaRPr lang="tr-TR" dirty="0"/>
        </a:p>
      </dgm:t>
    </dgm:pt>
    <dgm:pt modelId="{7577D371-847D-420B-872C-8621B44BFA51}" type="parTrans" cxnId="{47BD6AB3-49E2-4842-8E86-6F0A832721E1}">
      <dgm:prSet/>
      <dgm:spPr/>
      <dgm:t>
        <a:bodyPr/>
        <a:lstStyle/>
        <a:p>
          <a:endParaRPr lang="tr-TR"/>
        </a:p>
      </dgm:t>
    </dgm:pt>
    <dgm:pt modelId="{5A1C0AA0-EE6A-438D-98EB-DDA9380A5544}" type="sibTrans" cxnId="{47BD6AB3-49E2-4842-8E86-6F0A832721E1}">
      <dgm:prSet/>
      <dgm:spPr/>
      <dgm:t>
        <a:bodyPr/>
        <a:lstStyle/>
        <a:p>
          <a:endParaRPr lang="tr-TR"/>
        </a:p>
      </dgm:t>
    </dgm:pt>
    <dgm:pt modelId="{663F59EE-08AF-4813-81CD-062938A87D01}">
      <dgm:prSet phldrT="[Metin]"/>
      <dgm:spPr/>
      <dgm:t>
        <a:bodyPr/>
        <a:lstStyle/>
        <a:p>
          <a:r>
            <a:rPr lang="tr-TR" b="1" dirty="0" smtClean="0"/>
            <a:t>KLİNİK</a:t>
          </a:r>
        </a:p>
        <a:p>
          <a:r>
            <a:rPr lang="tr-TR" dirty="0" smtClean="0"/>
            <a:t>DEHB semptom şiddeti</a:t>
          </a:r>
        </a:p>
        <a:p>
          <a:r>
            <a:rPr lang="tr-TR" dirty="0" smtClean="0"/>
            <a:t>IQ</a:t>
          </a:r>
        </a:p>
        <a:p>
          <a:r>
            <a:rPr lang="tr-TR" dirty="0" err="1" smtClean="0"/>
            <a:t>Komorbidite</a:t>
          </a:r>
          <a:endParaRPr lang="tr-TR" dirty="0"/>
        </a:p>
      </dgm:t>
    </dgm:pt>
    <dgm:pt modelId="{6960C696-7102-4673-A726-93F5D835DED8}" type="sibTrans" cxnId="{0B1B0021-B0F6-44A7-B345-754F1C41BD4E}">
      <dgm:prSet/>
      <dgm:spPr/>
      <dgm:t>
        <a:bodyPr/>
        <a:lstStyle/>
        <a:p>
          <a:endParaRPr lang="tr-TR"/>
        </a:p>
      </dgm:t>
    </dgm:pt>
    <dgm:pt modelId="{55E0B4FA-BAAF-41D8-B0FD-9C21ED4F1C1E}" type="parTrans" cxnId="{0B1B0021-B0F6-44A7-B345-754F1C41BD4E}">
      <dgm:prSet/>
      <dgm:spPr/>
      <dgm:t>
        <a:bodyPr/>
        <a:lstStyle/>
        <a:p>
          <a:endParaRPr lang="tr-TR"/>
        </a:p>
      </dgm:t>
    </dgm:pt>
    <dgm:pt modelId="{87BCB751-C1FF-4F05-93AE-A9C928C3DE26}" type="pres">
      <dgm:prSet presAssocID="{EC3EF2E4-B586-4864-99D9-BA399C5F834C}" presName="cycle" presStyleCnt="0">
        <dgm:presLayoutVars>
          <dgm:chMax val="1"/>
          <dgm:dir/>
          <dgm:animLvl val="ctr"/>
          <dgm:resizeHandles val="exact"/>
        </dgm:presLayoutVars>
      </dgm:prSet>
      <dgm:spPr/>
      <dgm:t>
        <a:bodyPr/>
        <a:lstStyle/>
        <a:p>
          <a:endParaRPr lang="tr-TR"/>
        </a:p>
      </dgm:t>
    </dgm:pt>
    <dgm:pt modelId="{BD3CF979-B195-4F3B-A672-3CA85DE014FC}" type="pres">
      <dgm:prSet presAssocID="{2B732DFA-E7E7-4714-B469-CA803D85587D}" presName="centerShape" presStyleLbl="node0" presStyleIdx="0" presStyleCnt="1"/>
      <dgm:spPr/>
      <dgm:t>
        <a:bodyPr/>
        <a:lstStyle/>
        <a:p>
          <a:endParaRPr lang="tr-TR"/>
        </a:p>
      </dgm:t>
    </dgm:pt>
    <dgm:pt modelId="{DF0A4630-F052-40B9-957E-894E93C4EFA8}" type="pres">
      <dgm:prSet presAssocID="{55E0B4FA-BAAF-41D8-B0FD-9C21ED4F1C1E}" presName="parTrans" presStyleLbl="bgSibTrans2D1" presStyleIdx="0" presStyleCnt="3"/>
      <dgm:spPr/>
      <dgm:t>
        <a:bodyPr/>
        <a:lstStyle/>
        <a:p>
          <a:endParaRPr lang="tr-TR"/>
        </a:p>
      </dgm:t>
    </dgm:pt>
    <dgm:pt modelId="{4296AD1E-C942-418A-B7C6-376DD3A7243D}" type="pres">
      <dgm:prSet presAssocID="{663F59EE-08AF-4813-81CD-062938A87D01}" presName="node" presStyleLbl="node1" presStyleIdx="0" presStyleCnt="3" custScaleX="116203">
        <dgm:presLayoutVars>
          <dgm:bulletEnabled val="1"/>
        </dgm:presLayoutVars>
      </dgm:prSet>
      <dgm:spPr/>
      <dgm:t>
        <a:bodyPr/>
        <a:lstStyle/>
        <a:p>
          <a:endParaRPr lang="tr-TR"/>
        </a:p>
      </dgm:t>
    </dgm:pt>
    <dgm:pt modelId="{A15446B8-1513-4515-B1D3-4A387D6BC8FE}" type="pres">
      <dgm:prSet presAssocID="{181DB729-5BFF-49A5-8BAE-944F45E6F288}" presName="parTrans" presStyleLbl="bgSibTrans2D1" presStyleIdx="1" presStyleCnt="3"/>
      <dgm:spPr/>
      <dgm:t>
        <a:bodyPr/>
        <a:lstStyle/>
        <a:p>
          <a:endParaRPr lang="tr-TR"/>
        </a:p>
      </dgm:t>
    </dgm:pt>
    <dgm:pt modelId="{80785ABA-80AD-446B-9D4A-9C722EB09B16}" type="pres">
      <dgm:prSet presAssocID="{B5E618DF-E80C-4BC6-B9B4-A24AB7D339F4}" presName="node" presStyleLbl="node1" presStyleIdx="1" presStyleCnt="3">
        <dgm:presLayoutVars>
          <dgm:bulletEnabled val="1"/>
        </dgm:presLayoutVars>
      </dgm:prSet>
      <dgm:spPr/>
      <dgm:t>
        <a:bodyPr/>
        <a:lstStyle/>
        <a:p>
          <a:endParaRPr lang="tr-TR"/>
        </a:p>
      </dgm:t>
    </dgm:pt>
    <dgm:pt modelId="{FF5065B4-617C-4414-A6D7-F73304850694}" type="pres">
      <dgm:prSet presAssocID="{7577D371-847D-420B-872C-8621B44BFA51}" presName="parTrans" presStyleLbl="bgSibTrans2D1" presStyleIdx="2" presStyleCnt="3"/>
      <dgm:spPr/>
      <dgm:t>
        <a:bodyPr/>
        <a:lstStyle/>
        <a:p>
          <a:endParaRPr lang="tr-TR"/>
        </a:p>
      </dgm:t>
    </dgm:pt>
    <dgm:pt modelId="{CDE01B67-23EC-4736-BEA2-DE4F3D54608D}" type="pres">
      <dgm:prSet presAssocID="{B39357A0-4409-4A9A-8FCB-15A6DF86E66A}" presName="node" presStyleLbl="node1" presStyleIdx="2" presStyleCnt="3">
        <dgm:presLayoutVars>
          <dgm:bulletEnabled val="1"/>
        </dgm:presLayoutVars>
      </dgm:prSet>
      <dgm:spPr/>
      <dgm:t>
        <a:bodyPr/>
        <a:lstStyle/>
        <a:p>
          <a:endParaRPr lang="tr-TR"/>
        </a:p>
      </dgm:t>
    </dgm:pt>
  </dgm:ptLst>
  <dgm:cxnLst>
    <dgm:cxn modelId="{5EFC6251-06E0-4C71-9B23-26EDE2664C4C}" type="presOf" srcId="{B39357A0-4409-4A9A-8FCB-15A6DF86E66A}" destId="{CDE01B67-23EC-4736-BEA2-DE4F3D54608D}" srcOrd="0" destOrd="0" presId="urn:microsoft.com/office/officeart/2005/8/layout/radial4"/>
    <dgm:cxn modelId="{2A0F354A-8780-4B16-999E-2835453B3A10}" srcId="{2B732DFA-E7E7-4714-B469-CA803D85587D}" destId="{B5E618DF-E80C-4BC6-B9B4-A24AB7D339F4}" srcOrd="1" destOrd="0" parTransId="{181DB729-5BFF-49A5-8BAE-944F45E6F288}" sibTransId="{5290C1C1-44C1-46AF-B72B-147A31780256}"/>
    <dgm:cxn modelId="{D1180B76-C3B2-4B7F-9666-39BE8F08899C}" type="presOf" srcId="{55E0B4FA-BAAF-41D8-B0FD-9C21ED4F1C1E}" destId="{DF0A4630-F052-40B9-957E-894E93C4EFA8}" srcOrd="0" destOrd="0" presId="urn:microsoft.com/office/officeart/2005/8/layout/radial4"/>
    <dgm:cxn modelId="{ED6BE7BC-A301-4919-A39F-B7BD10B17AA1}" type="presOf" srcId="{663F59EE-08AF-4813-81CD-062938A87D01}" destId="{4296AD1E-C942-418A-B7C6-376DD3A7243D}" srcOrd="0" destOrd="0" presId="urn:microsoft.com/office/officeart/2005/8/layout/radial4"/>
    <dgm:cxn modelId="{EE81AF5B-A407-4059-81B2-E6E764418707}" type="presOf" srcId="{B5E618DF-E80C-4BC6-B9B4-A24AB7D339F4}" destId="{80785ABA-80AD-446B-9D4A-9C722EB09B16}" srcOrd="0" destOrd="0" presId="urn:microsoft.com/office/officeart/2005/8/layout/radial4"/>
    <dgm:cxn modelId="{9C18B062-B03D-43CE-8B93-9009308D56A6}" type="presOf" srcId="{181DB729-5BFF-49A5-8BAE-944F45E6F288}" destId="{A15446B8-1513-4515-B1D3-4A387D6BC8FE}" srcOrd="0" destOrd="0" presId="urn:microsoft.com/office/officeart/2005/8/layout/radial4"/>
    <dgm:cxn modelId="{3C6A35CE-D8C5-4C35-99EF-67B37A128C1D}" srcId="{EC3EF2E4-B586-4864-99D9-BA399C5F834C}" destId="{2B732DFA-E7E7-4714-B469-CA803D85587D}" srcOrd="0" destOrd="0" parTransId="{0F4317FD-C2AE-44C1-8AD5-E71E6E184430}" sibTransId="{E291805E-21E6-4585-833D-2D59BF01A49B}"/>
    <dgm:cxn modelId="{657E77C2-8C6B-43DB-A96B-1E0244B67D7B}" type="presOf" srcId="{2B732DFA-E7E7-4714-B469-CA803D85587D}" destId="{BD3CF979-B195-4F3B-A672-3CA85DE014FC}" srcOrd="0" destOrd="0" presId="urn:microsoft.com/office/officeart/2005/8/layout/radial4"/>
    <dgm:cxn modelId="{6B28B082-7FFD-44D2-B5B0-36801B885BCD}" type="presOf" srcId="{7577D371-847D-420B-872C-8621B44BFA51}" destId="{FF5065B4-617C-4414-A6D7-F73304850694}" srcOrd="0" destOrd="0" presId="urn:microsoft.com/office/officeart/2005/8/layout/radial4"/>
    <dgm:cxn modelId="{47BD6AB3-49E2-4842-8E86-6F0A832721E1}" srcId="{2B732DFA-E7E7-4714-B469-CA803D85587D}" destId="{B39357A0-4409-4A9A-8FCB-15A6DF86E66A}" srcOrd="2" destOrd="0" parTransId="{7577D371-847D-420B-872C-8621B44BFA51}" sibTransId="{5A1C0AA0-EE6A-438D-98EB-DDA9380A5544}"/>
    <dgm:cxn modelId="{0B1B0021-B0F6-44A7-B345-754F1C41BD4E}" srcId="{2B732DFA-E7E7-4714-B469-CA803D85587D}" destId="{663F59EE-08AF-4813-81CD-062938A87D01}" srcOrd="0" destOrd="0" parTransId="{55E0B4FA-BAAF-41D8-B0FD-9C21ED4F1C1E}" sibTransId="{6960C696-7102-4673-A726-93F5D835DED8}"/>
    <dgm:cxn modelId="{909FE586-FDDD-4F51-8E18-6947BD7C472E}" type="presOf" srcId="{EC3EF2E4-B586-4864-99D9-BA399C5F834C}" destId="{87BCB751-C1FF-4F05-93AE-A9C928C3DE26}" srcOrd="0" destOrd="0" presId="urn:microsoft.com/office/officeart/2005/8/layout/radial4"/>
    <dgm:cxn modelId="{9C7478EF-E268-4AAF-BAB5-8D4278EE2F82}" type="presParOf" srcId="{87BCB751-C1FF-4F05-93AE-A9C928C3DE26}" destId="{BD3CF979-B195-4F3B-A672-3CA85DE014FC}" srcOrd="0" destOrd="0" presId="urn:microsoft.com/office/officeart/2005/8/layout/radial4"/>
    <dgm:cxn modelId="{3F031792-7186-42B3-B69E-874DA5BDAECA}" type="presParOf" srcId="{87BCB751-C1FF-4F05-93AE-A9C928C3DE26}" destId="{DF0A4630-F052-40B9-957E-894E93C4EFA8}" srcOrd="1" destOrd="0" presId="urn:microsoft.com/office/officeart/2005/8/layout/radial4"/>
    <dgm:cxn modelId="{BCF3F803-F8DA-46A4-8C92-2DE8D57F2B3F}" type="presParOf" srcId="{87BCB751-C1FF-4F05-93AE-A9C928C3DE26}" destId="{4296AD1E-C942-418A-B7C6-376DD3A7243D}" srcOrd="2" destOrd="0" presId="urn:microsoft.com/office/officeart/2005/8/layout/radial4"/>
    <dgm:cxn modelId="{5F783978-3729-4040-AF28-704591641AA6}" type="presParOf" srcId="{87BCB751-C1FF-4F05-93AE-A9C928C3DE26}" destId="{A15446B8-1513-4515-B1D3-4A387D6BC8FE}" srcOrd="3" destOrd="0" presId="urn:microsoft.com/office/officeart/2005/8/layout/radial4"/>
    <dgm:cxn modelId="{FA4F845F-FD1B-4FED-827F-F598AF82235C}" type="presParOf" srcId="{87BCB751-C1FF-4F05-93AE-A9C928C3DE26}" destId="{80785ABA-80AD-446B-9D4A-9C722EB09B16}" srcOrd="4" destOrd="0" presId="urn:microsoft.com/office/officeart/2005/8/layout/radial4"/>
    <dgm:cxn modelId="{F40D8F54-C079-4760-A1EA-7D602FABD362}" type="presParOf" srcId="{87BCB751-C1FF-4F05-93AE-A9C928C3DE26}" destId="{FF5065B4-617C-4414-A6D7-F73304850694}" srcOrd="5" destOrd="0" presId="urn:microsoft.com/office/officeart/2005/8/layout/radial4"/>
    <dgm:cxn modelId="{90516F41-2DA8-48D0-B60F-91196972D281}" type="presParOf" srcId="{87BCB751-C1FF-4F05-93AE-A9C928C3DE26}" destId="{CDE01B67-23EC-4736-BEA2-DE4F3D54608D}"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9DE57-C36A-4E46-A880-08F9AFF97CD8}" type="datetimeFigureOut">
              <a:rPr lang="tr-TR" smtClean="0"/>
              <a:pPr/>
              <a:t>09.10.2018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D12BD-8460-482D-AE21-BAA8E45638B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CCD12BD-8460-482D-AE21-BAA8E45638BF}"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4336B4-D7FD-40C0-9DC2-9B6FD7F11A96}" type="slidenum">
              <a:rPr lang="en-US" smtClean="0"/>
              <a:pPr/>
              <a:t>47</a:t>
            </a:fld>
            <a:endParaRPr lang="en-US"/>
          </a:p>
        </p:txBody>
      </p:sp>
    </p:spTree>
    <p:extLst>
      <p:ext uri="{BB962C8B-B14F-4D97-AF65-F5344CB8AC3E}">
        <p14:creationId xmlns:p14="http://schemas.microsoft.com/office/powerpoint/2010/main" xmlns="" val="265680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34336B4-D7FD-40C0-9DC2-9B6FD7F11A96}" type="slidenum">
              <a:rPr lang="en-US" smtClean="0"/>
              <a:pPr/>
              <a:t>48</a:t>
            </a:fld>
            <a:endParaRPr lang="en-US"/>
          </a:p>
        </p:txBody>
      </p:sp>
    </p:spTree>
    <p:extLst>
      <p:ext uri="{BB962C8B-B14F-4D97-AF65-F5344CB8AC3E}">
        <p14:creationId xmlns:p14="http://schemas.microsoft.com/office/powerpoint/2010/main" xmlns="" val="69421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CCD12BD-8460-482D-AE21-BAA8E45638BF}"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CCD12BD-8460-482D-AE21-BAA8E45638BF}" type="slidenum">
              <a:rPr lang="tr-TR" smtClean="0"/>
              <a:pPr/>
              <a:t>15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r>
              <a:rPr lang="en-US" b="1" dirty="0">
                <a:latin typeface="Arial" charset="0"/>
                <a:cs typeface="Arial" charset="0"/>
              </a:rPr>
              <a:t>Figure 1 </a:t>
            </a:r>
            <a:r>
              <a:rPr lang="en-US" dirty="0">
                <a:latin typeface="Arial" charset="0"/>
                <a:cs typeface="Arial" charset="0"/>
              </a:rPr>
              <a:t>(A) One sample t-tests in each group showed positive functional connectivity between the posterior </a:t>
            </a:r>
            <a:r>
              <a:rPr lang="en-US" dirty="0" err="1">
                <a:latin typeface="Arial" charset="0"/>
                <a:cs typeface="Arial" charset="0"/>
              </a:rPr>
              <a:t>cingulate</a:t>
            </a:r>
            <a:r>
              <a:rPr lang="en-US" dirty="0">
                <a:latin typeface="Arial" charset="0"/>
                <a:cs typeface="Arial" charset="0"/>
              </a:rPr>
              <a:t> cortex (MNI coordinates: x = 15, y = −56, z = 28) and regions of the medial prefrontal cortex (MPFC) in control and remitted ADHD groups, but not in the persistent ADHD group. (B) Between-group comparisons revealed greater positive functional connectivity between posterior </a:t>
            </a:r>
            <a:r>
              <a:rPr lang="en-US" dirty="0" err="1">
                <a:latin typeface="Arial" charset="0"/>
                <a:cs typeface="Arial" charset="0"/>
              </a:rPr>
              <a:t>cingulate</a:t>
            </a:r>
            <a:r>
              <a:rPr lang="en-US" dirty="0">
                <a:latin typeface="Arial" charset="0"/>
                <a:cs typeface="Arial" charset="0"/>
              </a:rPr>
              <a:t> cortex and medial prefrontal cortex for the control group than the persistent ADHD group. (C) The remitted ADHD group also showed greater positive functional connectivity between the posterior </a:t>
            </a:r>
            <a:r>
              <a:rPr lang="en-US" dirty="0" err="1">
                <a:latin typeface="Arial" charset="0"/>
                <a:cs typeface="Arial" charset="0"/>
              </a:rPr>
              <a:t>cingulate</a:t>
            </a:r>
            <a:r>
              <a:rPr lang="en-US" dirty="0">
                <a:latin typeface="Arial" charset="0"/>
                <a:cs typeface="Arial" charset="0"/>
              </a:rPr>
              <a:t> cortex and medial prefrontal cortex than the persistent ADHD group. Statistical height threshold P &lt; 0.05, FWE cluster corrected P &lt; 0.05.
</a:t>
            </a:r>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E166733-017B-4027-959E-6F5201B346B6}" type="slidenum">
              <a:rPr lang="en-US" sz="1200"/>
              <a:pPr algn="r" eaLnBrk="1" hangingPunct="1"/>
              <a:t>29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2FBA4-39D4-4C9F-98A8-9B1D18797C3C}" type="slidenum">
              <a:rPr lang="en-CA"/>
              <a:pPr/>
              <a:t>32</a:t>
            </a:fld>
            <a:endParaRPr lang="en-CA"/>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228600" y="4343400"/>
            <a:ext cx="6400800" cy="4648200"/>
          </a:xfrm>
        </p:spPr>
        <p:txBody>
          <a:bodyPr/>
          <a:lstStyle/>
          <a:p>
            <a:pPr marL="114300" lvl="1" indent="114300"/>
            <a:r>
              <a:rPr lang="tr-TR">
                <a:cs typeface="Times New Roman" pitchFamily="18" charset="0"/>
              </a:rPr>
              <a:t>Belirtilerde belli bir yüzde azalma cevap olarak tanımlanmıştır. DEHB için bu genelde </a:t>
            </a:r>
            <a:r>
              <a:rPr lang="en-CA">
                <a:cs typeface="Times New Roman" pitchFamily="18" charset="0"/>
                <a:sym typeface="Symbol" pitchFamily="18" charset="2"/>
              </a:rPr>
              <a:t></a:t>
            </a:r>
            <a:r>
              <a:rPr lang="en-CA">
                <a:cs typeface="Times New Roman" pitchFamily="18" charset="0"/>
              </a:rPr>
              <a:t>%25-30</a:t>
            </a:r>
            <a:r>
              <a:rPr lang="tr-TR">
                <a:cs typeface="Times New Roman" pitchFamily="18" charset="0"/>
              </a:rPr>
              <a:t> olarak kabul edilmektedir. Bununla birlikte DEHB ölçeklerinde belirti şiddetinde belli bir yüzde azalma örneğin </a:t>
            </a:r>
            <a:r>
              <a:rPr lang="en-CA">
                <a:latin typeface="Times New Roman" pitchFamily="18" charset="0"/>
                <a:cs typeface="Times New Roman" pitchFamily="18" charset="0"/>
                <a:sym typeface="Symbol" pitchFamily="18" charset="2"/>
              </a:rPr>
              <a:t> </a:t>
            </a:r>
            <a:r>
              <a:rPr lang="en-CA">
                <a:cs typeface="Times New Roman" pitchFamily="18" charset="0"/>
              </a:rPr>
              <a:t>%25</a:t>
            </a:r>
            <a:r>
              <a:rPr lang="tr-TR">
                <a:cs typeface="Times New Roman" pitchFamily="18" charset="0"/>
              </a:rPr>
              <a:t> azalma başlangıçtaki belirti şiddetini dikkate almayacağından cevap veren olarak değerlendirilen bir hasta halen şiddetli düzeyde semptomatik olmaya devam ediyor olabilir.</a:t>
            </a:r>
          </a:p>
          <a:p>
            <a:pPr marL="114300" lvl="1" indent="114300"/>
            <a:r>
              <a:rPr lang="en-CA">
                <a:cs typeface="Times New Roman" pitchFamily="18" charset="0"/>
              </a:rPr>
              <a:t> </a:t>
            </a:r>
          </a:p>
          <a:p>
            <a:pPr marL="344488" lvl="2"/>
            <a:r>
              <a:rPr lang="en-CA"/>
              <a:t>Greenhill L, Remission of ADHD symptoms with stimulant therapy [Abstract NR480]. </a:t>
            </a:r>
            <a:r>
              <a:rPr lang="en-CA" i="1"/>
              <a:t>New Research Abstracts, Annual Meeting of the American Psychiatric Association</a:t>
            </a:r>
            <a:r>
              <a:rPr lang="en-CA"/>
              <a:t>. Washington, DC: APA, 2004. 2. Biederman J, ve arkPredictors of persistence and remission of ADHD into adolescence: results from a four-year prospective follow-up study. </a:t>
            </a:r>
            <a:r>
              <a:rPr lang="en-CA" i="1"/>
              <a:t>JAACAP</a:t>
            </a:r>
            <a:r>
              <a:rPr lang="en-CA"/>
              <a:t> 1996;35:343-51.</a:t>
            </a: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336B4-D7FD-40C0-9DC2-9B6FD7F11A96}" type="slidenum">
              <a:rPr lang="en-US" smtClean="0"/>
              <a:pPr/>
              <a:t>33</a:t>
            </a:fld>
            <a:endParaRPr lang="en-US"/>
          </a:p>
        </p:txBody>
      </p:sp>
    </p:spTree>
    <p:extLst>
      <p:ext uri="{BB962C8B-B14F-4D97-AF65-F5344CB8AC3E}">
        <p14:creationId xmlns:p14="http://schemas.microsoft.com/office/powerpoint/2010/main" xmlns="" val="197796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err="1" smtClean="0"/>
              <a:t>norepinephrine</a:t>
            </a:r>
            <a:r>
              <a:rPr lang="tr-TR" sz="1200" dirty="0" smtClean="0"/>
              <a:t> (1) → alpha2 (2) → ↓</a:t>
            </a:r>
            <a:r>
              <a:rPr lang="tr-TR" sz="1200" dirty="0" err="1" smtClean="0"/>
              <a:t>cAMP</a:t>
            </a:r>
            <a:r>
              <a:rPr lang="tr-TR" sz="1200" dirty="0" smtClean="0"/>
              <a:t> (3) → ↓PKA (4) →</a:t>
            </a:r>
          </a:p>
          <a:p>
            <a:r>
              <a:rPr lang="tr-TR" sz="1200" dirty="0" err="1" smtClean="0"/>
              <a:t>close</a:t>
            </a:r>
            <a:r>
              <a:rPr lang="tr-TR" sz="1200" dirty="0" smtClean="0"/>
              <a:t> HCN K </a:t>
            </a:r>
            <a:r>
              <a:rPr lang="tr-TR" sz="1200" dirty="0" err="1" smtClean="0"/>
              <a:t>channel</a:t>
            </a:r>
            <a:r>
              <a:rPr lang="tr-TR" sz="1200" dirty="0" smtClean="0"/>
              <a:t> (5) → ↓</a:t>
            </a:r>
            <a:r>
              <a:rPr lang="tr-TR" sz="1200" dirty="0" err="1" smtClean="0"/>
              <a:t>hyperpolarization</a:t>
            </a:r>
            <a:r>
              <a:rPr lang="tr-TR" sz="1200" dirty="0" smtClean="0"/>
              <a:t>→ ↑</a:t>
            </a:r>
            <a:r>
              <a:rPr lang="tr-TR" sz="1200" dirty="0" err="1" smtClean="0"/>
              <a:t>neuron</a:t>
            </a:r>
            <a:r>
              <a:rPr lang="tr-TR" sz="1200" dirty="0" smtClean="0"/>
              <a:t> </a:t>
            </a:r>
            <a:r>
              <a:rPr lang="tr-TR" sz="1200" dirty="0" err="1" smtClean="0"/>
              <a:t>firing</a:t>
            </a:r>
            <a:endParaRPr lang="tr-TR" sz="1200" dirty="0" smtClean="0"/>
          </a:p>
          <a:p>
            <a:endParaRPr lang="tr-TR" sz="1200" dirty="0" smtClean="0"/>
          </a:p>
          <a:p>
            <a:r>
              <a:rPr lang="tr-TR" sz="1200" kern="1200" baseline="0" dirty="0" err="1" smtClean="0">
                <a:solidFill>
                  <a:schemeClr val="tx1"/>
                </a:solidFill>
                <a:latin typeface="+mn-lt"/>
                <a:ea typeface="+mn-ea"/>
                <a:cs typeface="+mn-cs"/>
              </a:rPr>
              <a:t>dopamine</a:t>
            </a:r>
            <a:r>
              <a:rPr lang="tr-TR" sz="1200" kern="1200" baseline="0" dirty="0" smtClean="0">
                <a:solidFill>
                  <a:schemeClr val="tx1"/>
                </a:solidFill>
                <a:latin typeface="+mn-lt"/>
                <a:ea typeface="+mn-ea"/>
                <a:cs typeface="+mn-cs"/>
              </a:rPr>
              <a:t> (6) → D1 (7)→ ↑</a:t>
            </a:r>
            <a:r>
              <a:rPr lang="tr-TR" sz="1200" kern="1200" baseline="0" dirty="0" err="1" smtClean="0">
                <a:solidFill>
                  <a:schemeClr val="tx1"/>
                </a:solidFill>
                <a:latin typeface="+mn-lt"/>
                <a:ea typeface="+mn-ea"/>
                <a:cs typeface="+mn-cs"/>
              </a:rPr>
              <a:t>cAMP</a:t>
            </a:r>
            <a:r>
              <a:rPr lang="tr-TR" sz="1200" kern="1200" baseline="0" dirty="0" smtClean="0">
                <a:solidFill>
                  <a:schemeClr val="tx1"/>
                </a:solidFill>
                <a:latin typeface="+mn-lt"/>
                <a:ea typeface="+mn-ea"/>
                <a:cs typeface="+mn-cs"/>
              </a:rPr>
              <a:t> (8) → ↑PKA (9) →</a:t>
            </a:r>
          </a:p>
          <a:p>
            <a:r>
              <a:rPr lang="tr-TR" sz="1200" kern="1200" baseline="0" dirty="0" err="1" smtClean="0">
                <a:solidFill>
                  <a:schemeClr val="tx1"/>
                </a:solidFill>
                <a:latin typeface="+mn-lt"/>
                <a:ea typeface="+mn-ea"/>
                <a:cs typeface="+mn-cs"/>
              </a:rPr>
              <a:t>open</a:t>
            </a:r>
            <a:r>
              <a:rPr lang="tr-TR" sz="1200" kern="1200" baseline="0" dirty="0" smtClean="0">
                <a:solidFill>
                  <a:schemeClr val="tx1"/>
                </a:solidFill>
                <a:latin typeface="+mn-lt"/>
                <a:ea typeface="+mn-ea"/>
                <a:cs typeface="+mn-cs"/>
              </a:rPr>
              <a:t> HCN K </a:t>
            </a:r>
            <a:r>
              <a:rPr lang="tr-TR" sz="1200" kern="1200" baseline="0" dirty="0" err="1" smtClean="0">
                <a:solidFill>
                  <a:schemeClr val="tx1"/>
                </a:solidFill>
                <a:latin typeface="+mn-lt"/>
                <a:ea typeface="+mn-ea"/>
                <a:cs typeface="+mn-cs"/>
              </a:rPr>
              <a:t>channel</a:t>
            </a:r>
            <a:r>
              <a:rPr lang="tr-TR" sz="1200" kern="1200" baseline="0" dirty="0" smtClean="0">
                <a:solidFill>
                  <a:schemeClr val="tx1"/>
                </a:solidFill>
                <a:latin typeface="+mn-lt"/>
                <a:ea typeface="+mn-ea"/>
                <a:cs typeface="+mn-cs"/>
              </a:rPr>
              <a:t> (10) → ↑</a:t>
            </a:r>
            <a:r>
              <a:rPr lang="tr-TR" sz="1200" kern="1200" baseline="0" dirty="0" err="1" smtClean="0">
                <a:solidFill>
                  <a:schemeClr val="tx1"/>
                </a:solidFill>
                <a:latin typeface="+mn-lt"/>
                <a:ea typeface="+mn-ea"/>
                <a:cs typeface="+mn-cs"/>
              </a:rPr>
              <a:t>hyperpolarization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neuron</a:t>
            </a:r>
            <a:r>
              <a:rPr lang="tr-TR" sz="1200" kern="1200" baseline="0" dirty="0" smtClean="0">
                <a:solidFill>
                  <a:schemeClr val="tx1"/>
                </a:solidFill>
                <a:latin typeface="+mn-lt"/>
                <a:ea typeface="+mn-ea"/>
                <a:cs typeface="+mn-cs"/>
              </a:rPr>
              <a:t> </a:t>
            </a:r>
            <a:r>
              <a:rPr lang="tr-TR" sz="1200" kern="1200" baseline="0" smtClean="0">
                <a:solidFill>
                  <a:schemeClr val="tx1"/>
                </a:solidFill>
                <a:latin typeface="+mn-lt"/>
                <a:ea typeface="+mn-ea"/>
                <a:cs typeface="+mn-cs"/>
              </a:rPr>
              <a:t>firing</a:t>
            </a:r>
            <a:endParaRPr lang="tr-TR" sz="1200" dirty="0" smtClean="0"/>
          </a:p>
        </p:txBody>
      </p:sp>
      <p:sp>
        <p:nvSpPr>
          <p:cNvPr id="4" name="3 Slayt Numarası Yer Tutucusu"/>
          <p:cNvSpPr>
            <a:spLocks noGrp="1"/>
          </p:cNvSpPr>
          <p:nvPr>
            <p:ph type="sldNum" sz="quarter" idx="10"/>
          </p:nvPr>
        </p:nvSpPr>
        <p:spPr/>
        <p:txBody>
          <a:bodyPr/>
          <a:lstStyle/>
          <a:p>
            <a:fld id="{9CCD12BD-8460-482D-AE21-BAA8E45638BF}" type="slidenum">
              <a:rPr lang="tr-TR" smtClean="0"/>
              <a:pPr/>
              <a:t>36</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CCD12BD-8460-482D-AE21-BAA8E45638BF}" type="slidenum">
              <a:rPr lang="tr-TR" smtClean="0"/>
              <a:pPr/>
              <a:t>38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4336B4-D7FD-40C0-9DC2-9B6FD7F11A96}" type="slidenum">
              <a:rPr lang="en-US" smtClean="0"/>
              <a:pPr/>
              <a:t>39</a:t>
            </a:fld>
            <a:endParaRPr lang="en-US"/>
          </a:p>
        </p:txBody>
      </p:sp>
    </p:spTree>
    <p:extLst>
      <p:ext uri="{BB962C8B-B14F-4D97-AF65-F5344CB8AC3E}">
        <p14:creationId xmlns:p14="http://schemas.microsoft.com/office/powerpoint/2010/main" xmlns="" val="205739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CB7DD67-EE46-4439-9694-B88ED19C0010}" type="datetime1">
              <a:rPr lang="tr-TR" smtClean="0"/>
              <a:pPr/>
              <a:t>09.10.2018</a:t>
            </a:fld>
            <a:endParaRPr lang="tr-TR"/>
          </a:p>
        </p:txBody>
      </p:sp>
      <p:sp>
        <p:nvSpPr>
          <p:cNvPr id="5" name="4 Altbilgi Yer Tutucusu"/>
          <p:cNvSpPr>
            <a:spLocks noGrp="1"/>
          </p:cNvSpPr>
          <p:nvPr>
            <p:ph type="ftr" sz="quarter" idx="11"/>
          </p:nvPr>
        </p:nvSpPr>
        <p:spPr/>
        <p:txBody>
          <a:bodyPr/>
          <a:lstStyle/>
          <a:p>
            <a:r>
              <a:rPr lang="tr-TR" smtClean="0"/>
              <a:t>10.10.2018-BGK</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79E07B7-60FF-43AC-B01E-78C4AFD5781E}" type="datetime1">
              <a:rPr lang="tr-TR" smtClean="0"/>
              <a:pPr/>
              <a:t>09.10.2018</a:t>
            </a:fld>
            <a:endParaRPr lang="tr-TR"/>
          </a:p>
        </p:txBody>
      </p:sp>
      <p:sp>
        <p:nvSpPr>
          <p:cNvPr id="5" name="4 Altbilgi Yer Tutucusu"/>
          <p:cNvSpPr>
            <a:spLocks noGrp="1"/>
          </p:cNvSpPr>
          <p:nvPr>
            <p:ph type="ftr" sz="quarter" idx="11"/>
          </p:nvPr>
        </p:nvSpPr>
        <p:spPr/>
        <p:txBody>
          <a:bodyPr/>
          <a:lstStyle/>
          <a:p>
            <a:r>
              <a:rPr lang="tr-TR" smtClean="0"/>
              <a:t>10.10.2018-BGK</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835575-14E9-4098-B9D6-84E80988A127}" type="datetime1">
              <a:rPr lang="tr-TR" smtClean="0"/>
              <a:pPr/>
              <a:t>09.10.2018</a:t>
            </a:fld>
            <a:endParaRPr lang="tr-TR"/>
          </a:p>
        </p:txBody>
      </p:sp>
      <p:sp>
        <p:nvSpPr>
          <p:cNvPr id="5" name="4 Altbilgi Yer Tutucusu"/>
          <p:cNvSpPr>
            <a:spLocks noGrp="1"/>
          </p:cNvSpPr>
          <p:nvPr>
            <p:ph type="ftr" sz="quarter" idx="11"/>
          </p:nvPr>
        </p:nvSpPr>
        <p:spPr/>
        <p:txBody>
          <a:bodyPr/>
          <a:lstStyle/>
          <a:p>
            <a:r>
              <a:rPr lang="tr-TR" smtClean="0"/>
              <a:t>10.10.2018-BGK</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762F28C-B9A1-467C-8F93-3090368C8988}" type="datetime1">
              <a:rPr lang="tr-TR" smtClean="0"/>
              <a:pPr/>
              <a:t>09.10.2018</a:t>
            </a:fld>
            <a:endParaRPr lang="tr-TR"/>
          </a:p>
        </p:txBody>
      </p:sp>
      <p:sp>
        <p:nvSpPr>
          <p:cNvPr id="5" name="4 Altbilgi Yer Tutucusu"/>
          <p:cNvSpPr>
            <a:spLocks noGrp="1"/>
          </p:cNvSpPr>
          <p:nvPr>
            <p:ph type="ftr" sz="quarter" idx="11"/>
          </p:nvPr>
        </p:nvSpPr>
        <p:spPr/>
        <p:txBody>
          <a:bodyPr/>
          <a:lstStyle/>
          <a:p>
            <a:r>
              <a:rPr lang="tr-TR" smtClean="0"/>
              <a:t>10.10.2018-BGK</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8BED56A-FA0C-48A5-8DB3-6A9B09606C56}" type="datetime1">
              <a:rPr lang="tr-TR" smtClean="0"/>
              <a:pPr/>
              <a:t>09.10.2018</a:t>
            </a:fld>
            <a:endParaRPr lang="tr-TR"/>
          </a:p>
        </p:txBody>
      </p:sp>
      <p:sp>
        <p:nvSpPr>
          <p:cNvPr id="5" name="4 Altbilgi Yer Tutucusu"/>
          <p:cNvSpPr>
            <a:spLocks noGrp="1"/>
          </p:cNvSpPr>
          <p:nvPr>
            <p:ph type="ftr" sz="quarter" idx="11"/>
          </p:nvPr>
        </p:nvSpPr>
        <p:spPr/>
        <p:txBody>
          <a:bodyPr/>
          <a:lstStyle/>
          <a:p>
            <a:r>
              <a:rPr lang="tr-TR" smtClean="0"/>
              <a:t>10.10.2018-BGK</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CAD2AA3-0ADF-4D37-8D1B-38C23CB6F58D}" type="datetime1">
              <a:rPr lang="tr-TR" smtClean="0"/>
              <a:pPr/>
              <a:t>09.10.2018</a:t>
            </a:fld>
            <a:endParaRPr lang="tr-TR"/>
          </a:p>
        </p:txBody>
      </p:sp>
      <p:sp>
        <p:nvSpPr>
          <p:cNvPr id="6" name="5 Altbilgi Yer Tutucusu"/>
          <p:cNvSpPr>
            <a:spLocks noGrp="1"/>
          </p:cNvSpPr>
          <p:nvPr>
            <p:ph type="ftr" sz="quarter" idx="11"/>
          </p:nvPr>
        </p:nvSpPr>
        <p:spPr/>
        <p:txBody>
          <a:bodyPr/>
          <a:lstStyle/>
          <a:p>
            <a:r>
              <a:rPr lang="tr-TR" smtClean="0"/>
              <a:t>10.10.2018-BGK</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9B76B54-476D-47CB-A0B6-6F078A37485B}" type="datetime1">
              <a:rPr lang="tr-TR" smtClean="0"/>
              <a:pPr/>
              <a:t>09.10.2018</a:t>
            </a:fld>
            <a:endParaRPr lang="tr-TR"/>
          </a:p>
        </p:txBody>
      </p:sp>
      <p:sp>
        <p:nvSpPr>
          <p:cNvPr id="8" name="7 Altbilgi Yer Tutucusu"/>
          <p:cNvSpPr>
            <a:spLocks noGrp="1"/>
          </p:cNvSpPr>
          <p:nvPr>
            <p:ph type="ftr" sz="quarter" idx="11"/>
          </p:nvPr>
        </p:nvSpPr>
        <p:spPr/>
        <p:txBody>
          <a:bodyPr/>
          <a:lstStyle/>
          <a:p>
            <a:r>
              <a:rPr lang="tr-TR" smtClean="0"/>
              <a:t>10.10.2018-BGK</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DB6D701-FA0D-48AB-B8B9-22B61D5D99C2}" type="datetime1">
              <a:rPr lang="tr-TR" smtClean="0"/>
              <a:pPr/>
              <a:t>09.10.2018</a:t>
            </a:fld>
            <a:endParaRPr lang="tr-TR"/>
          </a:p>
        </p:txBody>
      </p:sp>
      <p:sp>
        <p:nvSpPr>
          <p:cNvPr id="4" name="3 Altbilgi Yer Tutucusu"/>
          <p:cNvSpPr>
            <a:spLocks noGrp="1"/>
          </p:cNvSpPr>
          <p:nvPr>
            <p:ph type="ftr" sz="quarter" idx="11"/>
          </p:nvPr>
        </p:nvSpPr>
        <p:spPr/>
        <p:txBody>
          <a:bodyPr/>
          <a:lstStyle/>
          <a:p>
            <a:r>
              <a:rPr lang="tr-TR" smtClean="0"/>
              <a:t>10.10.2018-BGK</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E77E821-7A25-48DD-AD8F-9C228B8E750D}" type="datetime1">
              <a:rPr lang="tr-TR" smtClean="0"/>
              <a:pPr/>
              <a:t>09.10.2018</a:t>
            </a:fld>
            <a:endParaRPr lang="tr-TR"/>
          </a:p>
        </p:txBody>
      </p:sp>
      <p:sp>
        <p:nvSpPr>
          <p:cNvPr id="3" name="2 Altbilgi Yer Tutucusu"/>
          <p:cNvSpPr>
            <a:spLocks noGrp="1"/>
          </p:cNvSpPr>
          <p:nvPr>
            <p:ph type="ftr" sz="quarter" idx="11"/>
          </p:nvPr>
        </p:nvSpPr>
        <p:spPr/>
        <p:txBody>
          <a:bodyPr/>
          <a:lstStyle/>
          <a:p>
            <a:r>
              <a:rPr lang="tr-TR" smtClean="0"/>
              <a:t>10.10.2018-BGK</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902D9BD-F2CF-4083-8C3B-9D851DC3E070}" type="datetime1">
              <a:rPr lang="tr-TR" smtClean="0"/>
              <a:pPr/>
              <a:t>09.10.2018</a:t>
            </a:fld>
            <a:endParaRPr lang="tr-TR"/>
          </a:p>
        </p:txBody>
      </p:sp>
      <p:sp>
        <p:nvSpPr>
          <p:cNvPr id="6" name="5 Altbilgi Yer Tutucusu"/>
          <p:cNvSpPr>
            <a:spLocks noGrp="1"/>
          </p:cNvSpPr>
          <p:nvPr>
            <p:ph type="ftr" sz="quarter" idx="11"/>
          </p:nvPr>
        </p:nvSpPr>
        <p:spPr/>
        <p:txBody>
          <a:bodyPr/>
          <a:lstStyle/>
          <a:p>
            <a:r>
              <a:rPr lang="tr-TR" smtClean="0"/>
              <a:t>10.10.2018-BGK</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AB29025-879A-482C-A0F7-6F326D1788E4}" type="datetime1">
              <a:rPr lang="tr-TR" smtClean="0"/>
              <a:pPr/>
              <a:t>09.10.2018</a:t>
            </a:fld>
            <a:endParaRPr lang="tr-TR"/>
          </a:p>
        </p:txBody>
      </p:sp>
      <p:sp>
        <p:nvSpPr>
          <p:cNvPr id="6" name="5 Altbilgi Yer Tutucusu"/>
          <p:cNvSpPr>
            <a:spLocks noGrp="1"/>
          </p:cNvSpPr>
          <p:nvPr>
            <p:ph type="ftr" sz="quarter" idx="11"/>
          </p:nvPr>
        </p:nvSpPr>
        <p:spPr/>
        <p:txBody>
          <a:bodyPr/>
          <a:lstStyle/>
          <a:p>
            <a:r>
              <a:rPr lang="tr-TR" smtClean="0"/>
              <a:t>10.10.2018-BGK</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0C6F1-160D-475A-A3F6-783E95AA95C5}" type="datetime1">
              <a:rPr lang="tr-TR" smtClean="0"/>
              <a:pPr/>
              <a:t>09.10.2018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10.10.2018-BGK</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ncbi.nlm.nih.gov/pmc/articles/PMC4506752/" TargetMode="Externa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ncbi.nlm.nih.gov/pubmed/2915985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0" y="4286256"/>
            <a:ext cx="9144000" cy="1643074"/>
          </a:xfrm>
        </p:spPr>
        <p:txBody>
          <a:bodyPr>
            <a:noAutofit/>
          </a:bodyPr>
          <a:lstStyle/>
          <a:p>
            <a:r>
              <a:rPr lang="tr-TR" sz="2600" b="1" dirty="0" smtClean="0">
                <a:solidFill>
                  <a:schemeClr val="tx1">
                    <a:lumMod val="75000"/>
                    <a:lumOff val="25000"/>
                  </a:schemeClr>
                </a:solidFill>
              </a:rPr>
              <a:t>Prof. Dr. Birim </a:t>
            </a:r>
            <a:r>
              <a:rPr lang="tr-TR" sz="2600" b="1" dirty="0" err="1" smtClean="0">
                <a:solidFill>
                  <a:schemeClr val="tx1">
                    <a:lumMod val="75000"/>
                    <a:lumOff val="25000"/>
                  </a:schemeClr>
                </a:solidFill>
              </a:rPr>
              <a:t>Günay</a:t>
            </a:r>
            <a:r>
              <a:rPr lang="tr-TR" sz="2600" b="1" dirty="0" smtClean="0">
                <a:solidFill>
                  <a:schemeClr val="tx1">
                    <a:lumMod val="75000"/>
                    <a:lumOff val="25000"/>
                  </a:schemeClr>
                </a:solidFill>
              </a:rPr>
              <a:t> KILIÇ</a:t>
            </a:r>
          </a:p>
          <a:p>
            <a:r>
              <a:rPr lang="tr-TR" sz="2600" b="1" dirty="0" smtClean="0">
                <a:solidFill>
                  <a:schemeClr val="tx1">
                    <a:lumMod val="75000"/>
                    <a:lumOff val="25000"/>
                  </a:schemeClr>
                </a:solidFill>
              </a:rPr>
              <a:t>Ankara Üniversitesi Tıp Fakültesi</a:t>
            </a:r>
          </a:p>
          <a:p>
            <a:r>
              <a:rPr lang="tr-TR" sz="2600" b="1" dirty="0" smtClean="0">
                <a:solidFill>
                  <a:schemeClr val="tx1">
                    <a:lumMod val="75000"/>
                    <a:lumOff val="25000"/>
                  </a:schemeClr>
                </a:solidFill>
              </a:rPr>
              <a:t>Çocuk ve Ergen Ruh Sağlığı ve Hastalıkları Anabilim Dalı</a:t>
            </a:r>
            <a:endParaRPr lang="tr-TR" sz="2600" b="1" dirty="0">
              <a:solidFill>
                <a:schemeClr val="tx1">
                  <a:lumMod val="75000"/>
                  <a:lumOff val="25000"/>
                </a:schemeClr>
              </a:solidFill>
            </a:endParaRPr>
          </a:p>
        </p:txBody>
      </p:sp>
      <p:pic>
        <p:nvPicPr>
          <p:cNvPr id="3075" name="Picture 3" descr="C:\Users\user\Desktop\b258e62df4cbedbb326b2f0abd2b4a78--tattoo-small-a-tattoo.PNG"/>
          <p:cNvPicPr>
            <a:picLocks noChangeAspect="1" noChangeArrowheads="1"/>
          </p:cNvPicPr>
          <p:nvPr/>
        </p:nvPicPr>
        <p:blipFill>
          <a:blip r:embed="rId3"/>
          <a:srcRect/>
          <a:stretch>
            <a:fillRect/>
          </a:stretch>
        </p:blipFill>
        <p:spPr bwMode="auto">
          <a:xfrm rot="20770954">
            <a:off x="430520" y="2645483"/>
            <a:ext cx="1456531" cy="1987301"/>
          </a:xfrm>
          <a:prstGeom prst="rect">
            <a:avLst/>
          </a:prstGeom>
          <a:noFill/>
        </p:spPr>
      </p:pic>
      <p:sp>
        <p:nvSpPr>
          <p:cNvPr id="5" name="4 Altbilgi Yer Tutucusu"/>
          <p:cNvSpPr>
            <a:spLocks noGrp="1"/>
          </p:cNvSpPr>
          <p:nvPr>
            <p:ph type="ftr" sz="quarter" idx="11"/>
          </p:nvPr>
        </p:nvSpPr>
        <p:spPr/>
        <p:txBody>
          <a:bodyPr/>
          <a:lstStyle/>
          <a:p>
            <a:r>
              <a:rPr lang="tr-TR" dirty="0" smtClean="0"/>
              <a:t>10.10.2018-BGK</a:t>
            </a:r>
            <a:endParaRPr lang="tr-TR" dirty="0"/>
          </a:p>
        </p:txBody>
      </p:sp>
      <p:sp>
        <p:nvSpPr>
          <p:cNvPr id="2" name="1 Başlık"/>
          <p:cNvSpPr>
            <a:spLocks noGrp="1"/>
          </p:cNvSpPr>
          <p:nvPr>
            <p:ph type="ctrTitle"/>
          </p:nvPr>
        </p:nvSpPr>
        <p:spPr>
          <a:xfrm>
            <a:off x="714348" y="928670"/>
            <a:ext cx="7772400" cy="2571768"/>
          </a:xfrm>
        </p:spPr>
        <p:txBody>
          <a:bodyPr>
            <a:normAutofit/>
          </a:bodyPr>
          <a:lstStyle/>
          <a:p>
            <a:r>
              <a:rPr lang="tr-TR" sz="4900" b="1" dirty="0" smtClean="0">
                <a:solidFill>
                  <a:srgbClr val="CB3B23"/>
                </a:solidFill>
              </a:rPr>
              <a:t>Yaşam </a:t>
            </a:r>
            <a:r>
              <a:rPr lang="tr-TR" sz="4900" b="1" dirty="0" smtClean="0">
                <a:solidFill>
                  <a:srgbClr val="CB3B23"/>
                </a:solidFill>
              </a:rPr>
              <a:t>Boyu </a:t>
            </a:r>
            <a:r>
              <a:rPr lang="tr-TR" sz="4900" b="1" dirty="0" smtClean="0">
                <a:solidFill>
                  <a:srgbClr val="CB3B23"/>
                </a:solidFill>
              </a:rPr>
              <a:t>Dikkat Eksikliği Hiperaktivite Bozukluğu</a:t>
            </a:r>
            <a:br>
              <a:rPr lang="tr-TR" sz="4900" b="1" dirty="0" smtClean="0">
                <a:solidFill>
                  <a:srgbClr val="CB3B23"/>
                </a:solidFill>
              </a:rPr>
            </a:br>
            <a:r>
              <a:rPr lang="tr-TR" sz="4900" b="1" dirty="0" smtClean="0">
                <a:solidFill>
                  <a:srgbClr val="CB3B23"/>
                </a:solidFill>
              </a:rPr>
              <a:t>Tanı &amp; Tedavi </a:t>
            </a:r>
            <a:r>
              <a:rPr lang="tr-TR" sz="4900" b="1" dirty="0" smtClean="0">
                <a:solidFill>
                  <a:srgbClr val="CB3B23"/>
                </a:solidFill>
              </a:rPr>
              <a:t>İlkeleri</a:t>
            </a:r>
            <a:endParaRPr lang="tr-TR" dirty="0">
              <a:solidFill>
                <a:srgbClr val="CB3B2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Ergenlik dönemiyle sınırlı </a:t>
            </a:r>
            <a:br>
              <a:rPr lang="tr-TR" b="1" dirty="0" smtClean="0"/>
            </a:br>
            <a:r>
              <a:rPr lang="tr-TR" b="1" dirty="0" smtClean="0"/>
              <a:t>DEHB-benzeri semptomlar</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5122" name="Picture 2"/>
          <p:cNvPicPr>
            <a:picLocks noGrp="1" noChangeAspect="1" noChangeArrowheads="1"/>
          </p:cNvPicPr>
          <p:nvPr>
            <p:ph idx="1"/>
          </p:nvPr>
        </p:nvPicPr>
        <p:blipFill>
          <a:blip r:embed="rId2"/>
          <a:srcRect/>
          <a:stretch>
            <a:fillRect/>
          </a:stretch>
        </p:blipFill>
        <p:spPr bwMode="auto">
          <a:xfrm>
            <a:off x="428596" y="1500174"/>
            <a:ext cx="8215370" cy="45005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smtClean="0"/>
              <a:t>10.10.2018-BGK</a:t>
            </a:r>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428596" y="1500174"/>
            <a:ext cx="8358245" cy="4786346"/>
          </a:xfrm>
          <a:prstGeom prst="rect">
            <a:avLst/>
          </a:prstGeom>
          <a:noFill/>
          <a:ln w="9525">
            <a:noFill/>
            <a:miter lim="800000"/>
            <a:headEnd/>
            <a:tailEnd/>
          </a:ln>
          <a:effectLst/>
        </p:spPr>
      </p:pic>
      <p:sp>
        <p:nvSpPr>
          <p:cNvPr id="2" name="1 Başlık"/>
          <p:cNvSpPr>
            <a:spLocks noGrp="1"/>
          </p:cNvSpPr>
          <p:nvPr>
            <p:ph type="title"/>
          </p:nvPr>
        </p:nvSpPr>
        <p:spPr>
          <a:xfrm>
            <a:off x="0" y="0"/>
            <a:ext cx="9144000" cy="1643050"/>
          </a:xfrm>
        </p:spPr>
        <p:txBody>
          <a:bodyPr>
            <a:normAutofit fontScale="90000"/>
          </a:bodyPr>
          <a:lstStyle/>
          <a:p>
            <a:r>
              <a:rPr lang="tr-TR" b="1" dirty="0" smtClean="0"/>
              <a:t>Ergenlik-başlangıçlı DEHB</a:t>
            </a:r>
            <a:br>
              <a:rPr lang="tr-TR" b="1" dirty="0" smtClean="0"/>
            </a:br>
            <a:r>
              <a:rPr lang="tr-TR" b="1" dirty="0" smtClean="0"/>
              <a:t>geç başlangıç mı?/geç tanınmış mı? </a:t>
            </a:r>
            <a:br>
              <a:rPr lang="tr-TR" b="1" dirty="0" smtClean="0"/>
            </a:br>
            <a:r>
              <a:rPr lang="tr-TR" sz="1800" dirty="0" smtClean="0"/>
              <a:t>(</a:t>
            </a:r>
            <a:r>
              <a:rPr lang="tr-TR" sz="1800" dirty="0" err="1" smtClean="0"/>
              <a:t>Sibley</a:t>
            </a:r>
            <a:r>
              <a:rPr lang="tr-TR" sz="1800" dirty="0" smtClean="0"/>
              <a:t> ve ark. 2018)</a:t>
            </a:r>
            <a:endParaRPr lang="tr-T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Ergenlik-başlangıçlı DEHB</a:t>
            </a:r>
            <a:br>
              <a:rPr lang="tr-TR" b="1" dirty="0" smtClean="0"/>
            </a:br>
            <a:r>
              <a:rPr lang="tr-TR" b="1" dirty="0" smtClean="0"/>
              <a:t>geç başlangıç mı?/geç tanınmış mı?</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2050" name="Picture 2"/>
          <p:cNvPicPr>
            <a:picLocks noGrp="1" noChangeAspect="1" noChangeArrowheads="1"/>
          </p:cNvPicPr>
          <p:nvPr>
            <p:ph idx="1"/>
          </p:nvPr>
        </p:nvPicPr>
        <p:blipFill>
          <a:blip r:embed="rId2"/>
          <a:srcRect/>
          <a:stretch>
            <a:fillRect/>
          </a:stretch>
        </p:blipFill>
        <p:spPr bwMode="auto">
          <a:xfrm>
            <a:off x="500034" y="1428736"/>
            <a:ext cx="8429684" cy="47149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Erişkin başlangıçlı DEHB??</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457200" y="1428736"/>
            <a:ext cx="8229600" cy="47149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Erişkin başlangıçlı DEHB??</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2050" name="Picture 2"/>
          <p:cNvPicPr>
            <a:picLocks noGrp="1" noChangeAspect="1" noChangeArrowheads="1"/>
          </p:cNvPicPr>
          <p:nvPr>
            <p:ph idx="1"/>
          </p:nvPr>
        </p:nvPicPr>
        <p:blipFill>
          <a:blip r:embed="rId2"/>
          <a:srcRect/>
          <a:stretch>
            <a:fillRect/>
          </a:stretch>
        </p:blipFill>
        <p:spPr bwMode="auto">
          <a:xfrm>
            <a:off x="457200" y="1500174"/>
            <a:ext cx="8229600" cy="46434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Tanısal </a:t>
            </a:r>
            <a:r>
              <a:rPr lang="tr-TR" b="1" dirty="0" smtClean="0"/>
              <a:t>S</a:t>
            </a:r>
            <a:r>
              <a:rPr lang="tr-TR" b="1" dirty="0" smtClean="0"/>
              <a:t>orunlar-Erişkin</a:t>
            </a:r>
            <a:endParaRPr lang="tr-TR" b="1" dirty="0"/>
          </a:p>
        </p:txBody>
      </p:sp>
      <p:sp>
        <p:nvSpPr>
          <p:cNvPr id="3" name="2 İçerik Yer Tutucusu"/>
          <p:cNvSpPr>
            <a:spLocks noGrp="1"/>
          </p:cNvSpPr>
          <p:nvPr>
            <p:ph idx="1"/>
          </p:nvPr>
        </p:nvSpPr>
        <p:spPr>
          <a:xfrm>
            <a:off x="457200" y="1428736"/>
            <a:ext cx="8329642" cy="4697427"/>
          </a:xfrm>
        </p:spPr>
        <p:txBody>
          <a:bodyPr>
            <a:normAutofit/>
          </a:bodyPr>
          <a:lstStyle/>
          <a:p>
            <a:pPr>
              <a:buNone/>
            </a:pPr>
            <a:endParaRPr lang="tr-TR" dirty="0" smtClean="0"/>
          </a:p>
          <a:p>
            <a:r>
              <a:rPr lang="tr-TR" dirty="0" smtClean="0"/>
              <a:t>DEHB semptomlarının ilk kez erişkinlikte görülmesi nadirdir.</a:t>
            </a:r>
          </a:p>
          <a:p>
            <a:pPr>
              <a:buNone/>
            </a:pPr>
            <a:r>
              <a:rPr lang="tr-TR" dirty="0" smtClean="0"/>
              <a:t>    - Madde kullanımı ?</a:t>
            </a:r>
          </a:p>
          <a:p>
            <a:pPr>
              <a:buNone/>
            </a:pPr>
            <a:r>
              <a:rPr lang="tr-TR" dirty="0" smtClean="0"/>
              <a:t>    - Erken </a:t>
            </a:r>
            <a:r>
              <a:rPr lang="tr-TR" dirty="0" err="1" smtClean="0"/>
              <a:t>demans</a:t>
            </a:r>
            <a:r>
              <a:rPr lang="tr-TR" dirty="0" smtClean="0"/>
              <a:t> ?</a:t>
            </a:r>
          </a:p>
          <a:p>
            <a:pPr>
              <a:buNone/>
            </a:pPr>
            <a:r>
              <a:rPr lang="tr-TR" dirty="0" smtClean="0"/>
              <a:t>    - Mani ?</a:t>
            </a:r>
          </a:p>
          <a:p>
            <a:pPr>
              <a:buNone/>
            </a:pPr>
            <a:r>
              <a:rPr lang="tr-TR" dirty="0" smtClean="0"/>
              <a:t>    - </a:t>
            </a:r>
            <a:r>
              <a:rPr lang="tr-TR" dirty="0" err="1" smtClean="0"/>
              <a:t>Ensefalopati</a:t>
            </a:r>
            <a:r>
              <a:rPr lang="tr-TR" dirty="0" smtClean="0"/>
              <a:t> </a:t>
            </a:r>
            <a:r>
              <a:rPr lang="tr-TR" dirty="0" smtClean="0"/>
              <a:t>?</a:t>
            </a:r>
          </a:p>
          <a:p>
            <a:pPr>
              <a:buNone/>
            </a:pPr>
            <a:r>
              <a:rPr lang="tr-TR" dirty="0" smtClean="0"/>
              <a:t> </a:t>
            </a:r>
            <a:r>
              <a:rPr lang="tr-TR" dirty="0" smtClean="0"/>
              <a:t>   - </a:t>
            </a:r>
            <a:r>
              <a:rPr lang="tr-TR" dirty="0" smtClean="0"/>
              <a:t>Beyin </a:t>
            </a:r>
            <a:r>
              <a:rPr lang="tr-TR" dirty="0" smtClean="0"/>
              <a:t>zedelenmesi?</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Ayırıcı Tanı</a:t>
            </a:r>
            <a:endParaRPr lang="tr-TR" b="1" dirty="0"/>
          </a:p>
        </p:txBody>
      </p:sp>
      <p:sp>
        <p:nvSpPr>
          <p:cNvPr id="3" name="2 Metin Yer Tutucusu"/>
          <p:cNvSpPr>
            <a:spLocks noGrp="1"/>
          </p:cNvSpPr>
          <p:nvPr>
            <p:ph type="body" idx="1"/>
          </p:nvPr>
        </p:nvSpPr>
        <p:spPr/>
        <p:txBody>
          <a:bodyPr>
            <a:normAutofit fontScale="92500" lnSpcReduction="20000"/>
          </a:bodyPr>
          <a:lstStyle/>
          <a:p>
            <a:r>
              <a:rPr lang="tr-TR" dirty="0" smtClean="0"/>
              <a:t>DEHB ile belirtileri örtüşen tıbbi durumlar</a:t>
            </a:r>
            <a:endParaRPr lang="tr-TR" dirty="0"/>
          </a:p>
        </p:txBody>
      </p:sp>
      <p:sp>
        <p:nvSpPr>
          <p:cNvPr id="4" name="3 İçerik Yer Tutucusu"/>
          <p:cNvSpPr>
            <a:spLocks noGrp="1"/>
          </p:cNvSpPr>
          <p:nvPr>
            <p:ph sz="half" idx="2"/>
          </p:nvPr>
        </p:nvSpPr>
        <p:spPr/>
        <p:txBody>
          <a:bodyPr/>
          <a:lstStyle/>
          <a:p>
            <a:r>
              <a:rPr lang="tr-TR" dirty="0" smtClean="0"/>
              <a:t>İşitme ya da görme bozukluğu</a:t>
            </a:r>
          </a:p>
          <a:p>
            <a:r>
              <a:rPr lang="tr-TR" dirty="0" err="1" smtClean="0"/>
              <a:t>Tiroid</a:t>
            </a:r>
            <a:r>
              <a:rPr lang="tr-TR" dirty="0" smtClean="0"/>
              <a:t> hormon </a:t>
            </a:r>
            <a:r>
              <a:rPr lang="tr-TR" dirty="0" err="1" smtClean="0"/>
              <a:t>disfonksiyonu</a:t>
            </a:r>
            <a:endParaRPr lang="tr-TR" dirty="0" smtClean="0"/>
          </a:p>
          <a:p>
            <a:r>
              <a:rPr lang="tr-TR" dirty="0" smtClean="0"/>
              <a:t>Ağır anemi</a:t>
            </a:r>
          </a:p>
          <a:p>
            <a:r>
              <a:rPr lang="tr-TR" dirty="0" smtClean="0"/>
              <a:t>Kurşun zehirlenmesi</a:t>
            </a:r>
          </a:p>
          <a:p>
            <a:r>
              <a:rPr lang="tr-TR" dirty="0" smtClean="0"/>
              <a:t>Uyku bozuklukları</a:t>
            </a:r>
          </a:p>
          <a:p>
            <a:r>
              <a:rPr lang="tr-TR" dirty="0" smtClean="0"/>
              <a:t>FAS</a:t>
            </a:r>
          </a:p>
          <a:p>
            <a:r>
              <a:rPr lang="tr-TR" dirty="0" err="1" smtClean="0"/>
              <a:t>Nörofibromatosis</a:t>
            </a:r>
            <a:endParaRPr lang="tr-TR" dirty="0"/>
          </a:p>
        </p:txBody>
      </p:sp>
      <p:sp>
        <p:nvSpPr>
          <p:cNvPr id="5" name="4 Metin Yer Tutucusu"/>
          <p:cNvSpPr>
            <a:spLocks noGrp="1"/>
          </p:cNvSpPr>
          <p:nvPr>
            <p:ph type="body" sz="quarter" idx="3"/>
          </p:nvPr>
        </p:nvSpPr>
        <p:spPr/>
        <p:txBody>
          <a:bodyPr>
            <a:normAutofit fontScale="92500" lnSpcReduction="20000"/>
          </a:bodyPr>
          <a:lstStyle/>
          <a:p>
            <a:r>
              <a:rPr lang="tr-TR" dirty="0" err="1" smtClean="0"/>
              <a:t>Psikomotor</a:t>
            </a:r>
            <a:r>
              <a:rPr lang="tr-TR" dirty="0" smtClean="0"/>
              <a:t> yan etkileri olan ilaçlar</a:t>
            </a:r>
            <a:endParaRPr lang="tr-TR" dirty="0"/>
          </a:p>
        </p:txBody>
      </p:sp>
      <p:sp>
        <p:nvSpPr>
          <p:cNvPr id="8" name="7 İçerik Yer Tutucusu"/>
          <p:cNvSpPr>
            <a:spLocks noGrp="1"/>
          </p:cNvSpPr>
          <p:nvPr>
            <p:ph sz="quarter" idx="4"/>
          </p:nvPr>
        </p:nvSpPr>
        <p:spPr/>
        <p:txBody>
          <a:bodyPr/>
          <a:lstStyle/>
          <a:p>
            <a:r>
              <a:rPr lang="tr-TR" dirty="0" err="1" smtClean="0"/>
              <a:t>Kognitif</a:t>
            </a:r>
            <a:r>
              <a:rPr lang="tr-TR" dirty="0" smtClean="0"/>
              <a:t> donukluk yapan ilaçlar (duygu durum düzenleyicileri)</a:t>
            </a:r>
          </a:p>
          <a:p>
            <a:r>
              <a:rPr lang="tr-TR" dirty="0" err="1" smtClean="0"/>
              <a:t>Psikomotor</a:t>
            </a:r>
            <a:r>
              <a:rPr lang="tr-TR" dirty="0" smtClean="0"/>
              <a:t> aktivasyon yapan ilaçlar (</a:t>
            </a:r>
            <a:r>
              <a:rPr lang="tr-TR" dirty="0" err="1" smtClean="0"/>
              <a:t>dekonjestanlar</a:t>
            </a:r>
            <a:r>
              <a:rPr lang="tr-TR" dirty="0" smtClean="0"/>
              <a:t>, beta </a:t>
            </a:r>
            <a:r>
              <a:rPr lang="tr-TR" dirty="0" err="1" smtClean="0"/>
              <a:t>agonist</a:t>
            </a:r>
            <a:r>
              <a:rPr lang="tr-TR" dirty="0" smtClean="0"/>
              <a:t> </a:t>
            </a:r>
            <a:r>
              <a:rPr lang="tr-TR" dirty="0" err="1" smtClean="0"/>
              <a:t>astma</a:t>
            </a:r>
            <a:r>
              <a:rPr lang="tr-TR" dirty="0" smtClean="0"/>
              <a:t> ilaçları)</a:t>
            </a:r>
            <a:endParaRPr lang="tr-TR" dirty="0"/>
          </a:p>
        </p:txBody>
      </p:sp>
      <p:sp>
        <p:nvSpPr>
          <p:cNvPr id="7" name="6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2000"/>
                                        <p:tgtEl>
                                          <p:spTgt spid="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2000"/>
                                        <p:tgtEl>
                                          <p:spTgt spid="4">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20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2000"/>
                                        <p:tgtEl>
                                          <p:spTgt spid="8">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fade">
                                      <p:cBhvr>
                                        <p:cTn id="48"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P spid="5" grpId="0"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Komorbidite</a:t>
            </a:r>
            <a:endParaRPr lang="tr-TR" b="1" dirty="0"/>
          </a:p>
        </p:txBody>
      </p:sp>
      <p:sp>
        <p:nvSpPr>
          <p:cNvPr id="3" name="2 İçerik Yer Tutucusu"/>
          <p:cNvSpPr>
            <a:spLocks noGrp="1"/>
          </p:cNvSpPr>
          <p:nvPr>
            <p:ph idx="1"/>
          </p:nvPr>
        </p:nvSpPr>
        <p:spPr/>
        <p:txBody>
          <a:bodyPr>
            <a:normAutofit/>
          </a:bodyPr>
          <a:lstStyle/>
          <a:p>
            <a:pPr>
              <a:buNone/>
            </a:pPr>
            <a:endParaRPr lang="tr-TR" dirty="0" smtClean="0"/>
          </a:p>
          <a:p>
            <a:r>
              <a:rPr lang="tr-TR" dirty="0" err="1" smtClean="0"/>
              <a:t>DEHB’li</a:t>
            </a:r>
            <a:r>
              <a:rPr lang="tr-TR" dirty="0" smtClean="0"/>
              <a:t> çocuk ve gençlerin </a:t>
            </a:r>
            <a:r>
              <a:rPr lang="en-US" dirty="0" smtClean="0"/>
              <a:t>%50-90</a:t>
            </a:r>
            <a:r>
              <a:rPr lang="tr-TR" dirty="0" smtClean="0"/>
              <a:t>’</a:t>
            </a:r>
            <a:r>
              <a:rPr lang="tr-TR" dirty="0" err="1" smtClean="0"/>
              <a:t>ında</a:t>
            </a:r>
            <a:r>
              <a:rPr lang="tr-TR" dirty="0" smtClean="0"/>
              <a:t> en az bir, %50’sinde en az 2  </a:t>
            </a:r>
            <a:r>
              <a:rPr lang="tr-TR" dirty="0" err="1" smtClean="0"/>
              <a:t>komorbid</a:t>
            </a:r>
            <a:r>
              <a:rPr lang="tr-TR" dirty="0" smtClean="0"/>
              <a:t> durum var. </a:t>
            </a:r>
          </a:p>
          <a:p>
            <a:endParaRPr lang="tr-TR" dirty="0" smtClean="0"/>
          </a:p>
          <a:p>
            <a:r>
              <a:rPr lang="tr-TR" dirty="0" err="1" smtClean="0"/>
              <a:t>DEHB’li</a:t>
            </a:r>
            <a:r>
              <a:rPr lang="tr-TR" dirty="0" smtClean="0"/>
              <a:t>  erişkinlerin </a:t>
            </a:r>
            <a:r>
              <a:rPr lang="en-US" dirty="0" smtClean="0"/>
              <a:t>%85</a:t>
            </a:r>
            <a:r>
              <a:rPr lang="tr-TR" dirty="0" smtClean="0"/>
              <a:t>’inde en az bir </a:t>
            </a:r>
            <a:r>
              <a:rPr lang="tr-TR" dirty="0" err="1" smtClean="0"/>
              <a:t>komorbidite</a:t>
            </a:r>
            <a:r>
              <a:rPr lang="tr-TR" dirty="0" smtClean="0"/>
              <a:t> bulunmaktadır. </a:t>
            </a:r>
          </a:p>
          <a:p>
            <a:pPr>
              <a:buNone/>
            </a:pPr>
            <a:r>
              <a:rPr lang="tr-TR" dirty="0" smtClean="0"/>
              <a:t>   </a:t>
            </a:r>
            <a:r>
              <a:rPr lang="tr-TR" dirty="0" smtClean="0"/>
              <a:t>                            </a:t>
            </a:r>
            <a:r>
              <a:rPr lang="tr-TR" sz="2400" dirty="0" smtClean="0"/>
              <a:t>(</a:t>
            </a:r>
            <a:r>
              <a:rPr lang="tr-TR" sz="2400" dirty="0" err="1" smtClean="0"/>
              <a:t>Banaschewski</a:t>
            </a:r>
            <a:r>
              <a:rPr lang="tr-TR" sz="2400" dirty="0" smtClean="0"/>
              <a:t> ve ark. 2017, NICE, 2018) </a:t>
            </a:r>
            <a:r>
              <a:rPr lang="en-US" sz="2400" dirty="0" smtClean="0"/>
              <a:t> </a:t>
            </a:r>
            <a:endParaRPr lang="tr-TR" sz="24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sz="4000" b="1" dirty="0" smtClean="0"/>
              <a:t>Psikiyatrik </a:t>
            </a:r>
            <a:r>
              <a:rPr lang="tr-TR" sz="4000" b="1" dirty="0" err="1" smtClean="0"/>
              <a:t>K</a:t>
            </a:r>
            <a:r>
              <a:rPr lang="tr-TR" sz="4000" b="1" dirty="0" err="1" smtClean="0"/>
              <a:t>omorbidite</a:t>
            </a:r>
            <a:r>
              <a:rPr lang="tr-TR" sz="4000" b="1" dirty="0" smtClean="0"/>
              <a:t> </a:t>
            </a:r>
            <a:r>
              <a:rPr lang="tr-TR" sz="4000" b="1" dirty="0" err="1" smtClean="0"/>
              <a:t>P</a:t>
            </a:r>
            <a:r>
              <a:rPr lang="tr-TR" sz="4000" b="1" dirty="0" err="1" smtClean="0"/>
              <a:t>revalansı</a:t>
            </a:r>
            <a:r>
              <a:rPr lang="tr-TR" sz="1800" dirty="0" smtClean="0"/>
              <a:t/>
            </a:r>
            <a:br>
              <a:rPr lang="tr-TR" sz="1800" dirty="0" smtClean="0"/>
            </a:br>
            <a:r>
              <a:rPr lang="tr-TR" sz="2400" b="1" dirty="0" smtClean="0"/>
              <a:t>+  %1-10      ++ %11-30    +++ %&gt;31   ? Tartışmalı/bilinmiyor</a:t>
            </a:r>
            <a:endParaRPr lang="tr-TR" sz="2400" b="1" dirty="0"/>
          </a:p>
        </p:txBody>
      </p:sp>
      <p:pic>
        <p:nvPicPr>
          <p:cNvPr id="1026" name="Picture 2"/>
          <p:cNvPicPr>
            <a:picLocks noGrp="1" noChangeAspect="1" noChangeArrowheads="1"/>
          </p:cNvPicPr>
          <p:nvPr>
            <p:ph idx="1"/>
          </p:nvPr>
        </p:nvPicPr>
        <p:blipFill>
          <a:blip r:embed="rId2"/>
          <a:srcRect/>
          <a:stretch>
            <a:fillRect/>
          </a:stretch>
        </p:blipFill>
        <p:spPr bwMode="auto">
          <a:xfrm>
            <a:off x="214282" y="1571612"/>
            <a:ext cx="8715437" cy="4786346"/>
          </a:xfrm>
          <a:prstGeom prst="rect">
            <a:avLst/>
          </a:prstGeom>
          <a:noFill/>
          <a:ln w="9525">
            <a:noFill/>
            <a:miter lim="800000"/>
            <a:headEnd/>
            <a:tailEnd/>
          </a:ln>
          <a:effectLst/>
        </p:spPr>
      </p:pic>
      <p:sp>
        <p:nvSpPr>
          <p:cNvPr id="5" name="4 Metin kutusu"/>
          <p:cNvSpPr txBox="1"/>
          <p:nvPr/>
        </p:nvSpPr>
        <p:spPr>
          <a:xfrm>
            <a:off x="7643834" y="6429396"/>
            <a:ext cx="1523174" cy="369332"/>
          </a:xfrm>
          <a:prstGeom prst="rect">
            <a:avLst/>
          </a:prstGeom>
          <a:noFill/>
        </p:spPr>
        <p:txBody>
          <a:bodyPr wrap="square" rtlCol="0">
            <a:spAutoFit/>
          </a:bodyPr>
          <a:lstStyle/>
          <a:p>
            <a:r>
              <a:rPr lang="tr-TR" dirty="0" smtClean="0"/>
              <a:t>CADDRA-2018</a:t>
            </a:r>
            <a:endParaRPr lang="tr-TR" dirty="0"/>
          </a:p>
        </p:txBody>
      </p:sp>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500174"/>
          </a:xfrm>
        </p:spPr>
        <p:txBody>
          <a:bodyPr>
            <a:noAutofit/>
          </a:bodyPr>
          <a:lstStyle/>
          <a:p>
            <a:r>
              <a:rPr lang="tr-TR" sz="2800" b="1" dirty="0" smtClean="0"/>
              <a:t>DEHB</a:t>
            </a:r>
            <a:r>
              <a:rPr lang="tr-TR" sz="2800" b="1" dirty="0" smtClean="0"/>
              <a:t>: </a:t>
            </a:r>
            <a:r>
              <a:rPr lang="tr-TR" sz="2800" b="1" dirty="0" err="1" smtClean="0"/>
              <a:t>Homotipik</a:t>
            </a:r>
            <a:r>
              <a:rPr lang="tr-TR" sz="2800" b="1" dirty="0" smtClean="0"/>
              <a:t> </a:t>
            </a:r>
            <a:r>
              <a:rPr lang="tr-TR" sz="2800" b="1" dirty="0" smtClean="0"/>
              <a:t>ve </a:t>
            </a:r>
            <a:r>
              <a:rPr lang="tr-TR" sz="2800" b="1" dirty="0" err="1" smtClean="0"/>
              <a:t>H</a:t>
            </a:r>
            <a:r>
              <a:rPr lang="tr-TR" sz="2800" b="1" dirty="0" err="1" smtClean="0"/>
              <a:t>eterotipik</a:t>
            </a:r>
            <a:r>
              <a:rPr lang="tr-TR" sz="2800" b="1" dirty="0" smtClean="0"/>
              <a:t> </a:t>
            </a:r>
            <a:r>
              <a:rPr lang="tr-TR" sz="2800" b="1" dirty="0" smtClean="0"/>
              <a:t>S</a:t>
            </a:r>
            <a:r>
              <a:rPr lang="tr-TR" sz="2800" b="1" dirty="0" smtClean="0"/>
              <a:t>üreklilik</a:t>
            </a:r>
            <a:r>
              <a:rPr lang="tr-TR" sz="2400" dirty="0" smtClean="0"/>
              <a:t/>
            </a:r>
            <a:br>
              <a:rPr lang="tr-TR" sz="2400" dirty="0" smtClean="0"/>
            </a:br>
            <a:r>
              <a:rPr lang="tr-TR" sz="2400" dirty="0" smtClean="0"/>
              <a:t>DEHB sonraki </a:t>
            </a:r>
            <a:r>
              <a:rPr lang="tr-TR" sz="2400" dirty="0" err="1" smtClean="0"/>
              <a:t>internalizasyon</a:t>
            </a:r>
            <a:r>
              <a:rPr lang="tr-TR" sz="2400" dirty="0" smtClean="0"/>
              <a:t> bozukluklarının güçlü bir </a:t>
            </a:r>
            <a:r>
              <a:rPr lang="tr-TR" sz="2400" dirty="0" err="1" smtClean="0"/>
              <a:t>yordayıcısı</a:t>
            </a:r>
            <a:r>
              <a:rPr lang="tr-TR" sz="1600" dirty="0" smtClean="0"/>
              <a:t/>
            </a:r>
            <a:br>
              <a:rPr lang="tr-TR" sz="1600" dirty="0" smtClean="0"/>
            </a:br>
            <a:r>
              <a:rPr lang="tr-TR" sz="1600" dirty="0" smtClean="0"/>
              <a:t>(N= 4815), </a:t>
            </a:r>
            <a:r>
              <a:rPr lang="tr-TR" sz="1600" b="1" dirty="0" err="1" smtClean="0"/>
              <a:t>Shevlin</a:t>
            </a:r>
            <a:r>
              <a:rPr lang="tr-TR" sz="1600" b="1" dirty="0" smtClean="0"/>
              <a:t> ve ark. 2017</a:t>
            </a:r>
            <a:endParaRPr lang="tr-TR" sz="1600" b="1" dirty="0"/>
          </a:p>
        </p:txBody>
      </p:sp>
      <p:pic>
        <p:nvPicPr>
          <p:cNvPr id="14338" name="Picture 2"/>
          <p:cNvPicPr>
            <a:picLocks noGrp="1" noChangeAspect="1" noChangeArrowheads="1"/>
          </p:cNvPicPr>
          <p:nvPr>
            <p:ph idx="1"/>
          </p:nvPr>
        </p:nvPicPr>
        <p:blipFill>
          <a:blip r:embed="rId2"/>
          <a:srcRect/>
          <a:stretch>
            <a:fillRect/>
          </a:stretch>
        </p:blipFill>
        <p:spPr bwMode="auto">
          <a:xfrm>
            <a:off x="1672886" y="1600200"/>
            <a:ext cx="5606387" cy="4686320"/>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dow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SUNUM AKIŞI</a:t>
            </a:r>
            <a:endParaRPr lang="tr-TR" b="1" dirty="0"/>
          </a:p>
        </p:txBody>
      </p:sp>
      <p:sp>
        <p:nvSpPr>
          <p:cNvPr id="3" name="2 İçerik Yer Tutucusu"/>
          <p:cNvSpPr>
            <a:spLocks noGrp="1"/>
          </p:cNvSpPr>
          <p:nvPr>
            <p:ph idx="1"/>
          </p:nvPr>
        </p:nvSpPr>
        <p:spPr>
          <a:xfrm>
            <a:off x="785786" y="1785926"/>
            <a:ext cx="7901014" cy="4340237"/>
          </a:xfrm>
        </p:spPr>
        <p:txBody>
          <a:bodyPr/>
          <a:lstStyle/>
          <a:p>
            <a:pPr>
              <a:buNone/>
            </a:pPr>
            <a:endParaRPr lang="tr-TR" dirty="0" smtClean="0"/>
          </a:p>
          <a:p>
            <a:pPr>
              <a:buNone/>
            </a:pPr>
            <a:r>
              <a:rPr lang="tr-TR" dirty="0" smtClean="0"/>
              <a:t>I- DEHB: Gözden geçirme</a:t>
            </a:r>
          </a:p>
          <a:p>
            <a:pPr>
              <a:buNone/>
            </a:pPr>
            <a:r>
              <a:rPr lang="tr-TR" dirty="0" smtClean="0"/>
              <a:t>II- DEHB: </a:t>
            </a:r>
            <a:r>
              <a:rPr lang="tr-TR" dirty="0" err="1" smtClean="0"/>
              <a:t>Farmakoterapi</a:t>
            </a:r>
            <a:endParaRPr lang="tr-TR" dirty="0" smtClean="0"/>
          </a:p>
          <a:p>
            <a:pPr>
              <a:buNone/>
            </a:pPr>
            <a:r>
              <a:rPr lang="tr-TR" dirty="0" smtClean="0"/>
              <a:t>III- MTA </a:t>
            </a:r>
            <a:r>
              <a:rPr lang="tr-TR" dirty="0" smtClean="0"/>
              <a:t>Çalışması Sonuçları</a:t>
            </a:r>
            <a:endParaRPr lang="tr-TR" dirty="0" smtClean="0"/>
          </a:p>
          <a:p>
            <a:pPr>
              <a:buNone/>
            </a:pPr>
            <a:r>
              <a:rPr lang="tr-TR" dirty="0" smtClean="0"/>
              <a:t>IV- Tedavi Algoritmaları</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sz="3100" b="1" dirty="0" smtClean="0"/>
              <a:t>DSM-5…DEHB, Kaygı, Otizm: Erken </a:t>
            </a:r>
            <a:r>
              <a:rPr lang="tr-TR" sz="3100" b="1" dirty="0" smtClean="0"/>
              <a:t>Gelişimsel </a:t>
            </a:r>
            <a:r>
              <a:rPr lang="tr-TR" sz="3100" b="1" dirty="0" smtClean="0"/>
              <a:t>Y</a:t>
            </a:r>
            <a:r>
              <a:rPr lang="tr-TR" sz="3100" b="1" dirty="0" smtClean="0"/>
              <a:t>olaklar</a:t>
            </a:r>
            <a:r>
              <a:rPr lang="tr-TR" dirty="0" smtClean="0"/>
              <a:t/>
            </a:r>
            <a:br>
              <a:rPr lang="tr-TR" dirty="0" smtClean="0"/>
            </a:br>
            <a:r>
              <a:rPr lang="tr-TR" sz="2000" b="1" dirty="0" smtClean="0"/>
              <a:t>(</a:t>
            </a:r>
            <a:r>
              <a:rPr lang="tr-TR" sz="2000" b="1" dirty="0" err="1" smtClean="0"/>
              <a:t>Shephard</a:t>
            </a:r>
            <a:r>
              <a:rPr lang="tr-TR" sz="2000" b="1" dirty="0" smtClean="0"/>
              <a:t> ve ark.2018)</a:t>
            </a:r>
            <a:endParaRPr lang="tr-TR" sz="2000" dirty="0"/>
          </a:p>
        </p:txBody>
      </p:sp>
      <p:sp>
        <p:nvSpPr>
          <p:cNvPr id="3" name="2 İçerik Yer Tutucusu"/>
          <p:cNvSpPr>
            <a:spLocks noGrp="1"/>
          </p:cNvSpPr>
          <p:nvPr>
            <p:ph sz="half" idx="1"/>
          </p:nvPr>
        </p:nvSpPr>
        <p:spPr>
          <a:xfrm>
            <a:off x="457200" y="1444053"/>
            <a:ext cx="4038600" cy="4525963"/>
          </a:xfrm>
        </p:spPr>
        <p:txBody>
          <a:bodyPr>
            <a:normAutofit/>
          </a:bodyPr>
          <a:lstStyle/>
          <a:p>
            <a:r>
              <a:rPr lang="tr-TR" dirty="0" smtClean="0"/>
              <a:t>Otizm açısından yüksek ya da düşük risk grubunda olan 104 bebeğin 7,14,24,38 ay ve 7 yaş izlemi</a:t>
            </a:r>
          </a:p>
          <a:p>
            <a:r>
              <a:rPr lang="tr-TR" dirty="0" smtClean="0"/>
              <a:t>DEHB ve </a:t>
            </a:r>
            <a:r>
              <a:rPr lang="tr-TR" dirty="0" err="1" smtClean="0"/>
              <a:t>anksiyete</a:t>
            </a:r>
            <a:r>
              <a:rPr lang="tr-TR" dirty="0" smtClean="0"/>
              <a:t> semptomlarının Otizm semptomlarıyla karşılaştırılması.</a:t>
            </a:r>
            <a:endParaRPr lang="tr-TR" dirty="0"/>
          </a:p>
        </p:txBody>
      </p:sp>
      <p:sp>
        <p:nvSpPr>
          <p:cNvPr id="5" name="4 Altbilgi Yer Tutucusu"/>
          <p:cNvSpPr>
            <a:spLocks noGrp="1"/>
          </p:cNvSpPr>
          <p:nvPr>
            <p:ph type="ftr" sz="quarter" idx="11"/>
          </p:nvPr>
        </p:nvSpPr>
        <p:spPr/>
        <p:txBody>
          <a:bodyPr/>
          <a:lstStyle/>
          <a:p>
            <a:r>
              <a:rPr lang="tr-TR" smtClean="0"/>
              <a:t>10.10.2018-BGK</a:t>
            </a:r>
            <a:endParaRPr lang="tr-TR"/>
          </a:p>
        </p:txBody>
      </p:sp>
      <p:pic>
        <p:nvPicPr>
          <p:cNvPr id="6" name="Picture 3"/>
          <p:cNvPicPr>
            <a:picLocks noGrp="1" noChangeAspect="1" noChangeArrowheads="1"/>
          </p:cNvPicPr>
          <p:nvPr>
            <p:ph sz="half" idx="2"/>
          </p:nvPr>
        </p:nvPicPr>
        <p:blipFill>
          <a:blip r:embed="rId2"/>
          <a:srcRect/>
          <a:stretch>
            <a:fillRect/>
          </a:stretch>
        </p:blipFill>
        <p:spPr bwMode="auto">
          <a:xfrm>
            <a:off x="4648200" y="1558341"/>
            <a:ext cx="4038600" cy="4000528"/>
          </a:xfrm>
          <a:prstGeom prst="rect">
            <a:avLst/>
          </a:prstGeom>
          <a:noFill/>
          <a:ln w="9525">
            <a:noFill/>
            <a:miter lim="800000"/>
            <a:headEnd/>
            <a:tailEnd/>
          </a:ln>
          <a:effectLst/>
        </p:spPr>
      </p:pic>
      <p:sp>
        <p:nvSpPr>
          <p:cNvPr id="7" name="6 Metin kutusu"/>
          <p:cNvSpPr txBox="1"/>
          <p:nvPr/>
        </p:nvSpPr>
        <p:spPr>
          <a:xfrm>
            <a:off x="1071538" y="5701745"/>
            <a:ext cx="7215238" cy="584775"/>
          </a:xfrm>
          <a:prstGeom prst="rect">
            <a:avLst/>
          </a:prstGeom>
          <a:noFill/>
        </p:spPr>
        <p:txBody>
          <a:bodyPr wrap="square" rtlCol="0">
            <a:spAutoFit/>
          </a:bodyPr>
          <a:lstStyle/>
          <a:p>
            <a:r>
              <a:rPr lang="tr-TR" sz="3200" b="1" dirty="0" smtClean="0">
                <a:solidFill>
                  <a:srgbClr val="C00000"/>
                </a:solidFill>
              </a:rPr>
              <a:t>Erken müdahale ve koruma mümkün mü?</a:t>
            </a:r>
            <a:endParaRPr lang="tr-TR"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Nörobiyoloji</a:t>
            </a:r>
            <a:endParaRPr lang="tr-TR" b="1" dirty="0"/>
          </a:p>
        </p:txBody>
      </p:sp>
      <p:pic>
        <p:nvPicPr>
          <p:cNvPr id="1026" name="Picture 2"/>
          <p:cNvPicPr>
            <a:picLocks noGrp="1" noChangeAspect="1" noChangeArrowheads="1"/>
          </p:cNvPicPr>
          <p:nvPr>
            <p:ph idx="1"/>
          </p:nvPr>
        </p:nvPicPr>
        <p:blipFill>
          <a:blip r:embed="rId2"/>
          <a:srcRect/>
          <a:stretch>
            <a:fillRect/>
          </a:stretch>
        </p:blipFill>
        <p:spPr bwMode="auto">
          <a:xfrm>
            <a:off x="1071538" y="1428736"/>
            <a:ext cx="6640013" cy="4786106"/>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572560" cy="1143000"/>
          </a:xfrm>
        </p:spPr>
        <p:txBody>
          <a:bodyPr>
            <a:noAutofit/>
          </a:bodyPr>
          <a:lstStyle/>
          <a:p>
            <a:r>
              <a:rPr lang="tr-TR" b="1" dirty="0" err="1" smtClean="0"/>
              <a:t>DEHB’de</a:t>
            </a:r>
            <a:r>
              <a:rPr lang="tr-TR" b="1" dirty="0" smtClean="0"/>
              <a:t> </a:t>
            </a:r>
            <a:r>
              <a:rPr lang="tr-TR" b="1" dirty="0" smtClean="0"/>
              <a:t>Rolü </a:t>
            </a:r>
            <a:r>
              <a:rPr lang="tr-TR" b="1" dirty="0" smtClean="0"/>
              <a:t>O</a:t>
            </a:r>
            <a:r>
              <a:rPr lang="tr-TR" b="1" dirty="0" smtClean="0"/>
              <a:t>lan </a:t>
            </a:r>
            <a:r>
              <a:rPr lang="tr-TR" b="1" dirty="0" err="1" smtClean="0"/>
              <a:t>K</a:t>
            </a:r>
            <a:r>
              <a:rPr lang="tr-TR" b="1" dirty="0" err="1" smtClean="0"/>
              <a:t>ortikal</a:t>
            </a:r>
            <a:r>
              <a:rPr lang="tr-TR" b="1" dirty="0" smtClean="0"/>
              <a:t> Bölgeler</a:t>
            </a:r>
            <a:endParaRPr lang="tr-TR" b="1" dirty="0"/>
          </a:p>
        </p:txBody>
      </p:sp>
      <p:sp>
        <p:nvSpPr>
          <p:cNvPr id="4" name="3 İçerik Yer Tutucusu"/>
          <p:cNvSpPr>
            <a:spLocks noGrp="1"/>
          </p:cNvSpPr>
          <p:nvPr>
            <p:ph sz="half" idx="2"/>
          </p:nvPr>
        </p:nvSpPr>
        <p:spPr>
          <a:xfrm>
            <a:off x="4500562" y="1831995"/>
            <a:ext cx="4495800" cy="4525963"/>
          </a:xfrm>
        </p:spPr>
        <p:txBody>
          <a:bodyPr>
            <a:normAutofit/>
          </a:bodyPr>
          <a:lstStyle/>
          <a:p>
            <a:r>
              <a:rPr lang="tr-TR" dirty="0" smtClean="0"/>
              <a:t>DLPK…..WM</a:t>
            </a:r>
          </a:p>
          <a:p>
            <a:r>
              <a:rPr lang="tr-TR" dirty="0" smtClean="0"/>
              <a:t>VMPFC…..Karar </a:t>
            </a:r>
            <a:r>
              <a:rPr lang="tr-TR" dirty="0" err="1" smtClean="0"/>
              <a:t>veme</a:t>
            </a:r>
            <a:r>
              <a:rPr lang="tr-TR" dirty="0" smtClean="0"/>
              <a:t>, strateji planlama</a:t>
            </a:r>
          </a:p>
          <a:p>
            <a:r>
              <a:rPr lang="tr-TR" dirty="0" err="1" smtClean="0"/>
              <a:t>Parietal</a:t>
            </a:r>
            <a:r>
              <a:rPr lang="tr-TR" dirty="0" smtClean="0"/>
              <a:t> korteks….dikkatin </a:t>
            </a:r>
            <a:r>
              <a:rPr lang="tr-TR" dirty="0" smtClean="0"/>
              <a:t>oryantasyonu</a:t>
            </a:r>
            <a:endParaRPr lang="tr-TR" dirty="0" smtClean="0"/>
          </a:p>
          <a:p>
            <a:endParaRPr lang="tr-TR" dirty="0" smtClean="0"/>
          </a:p>
          <a:p>
            <a:pPr>
              <a:buNone/>
            </a:pPr>
            <a:r>
              <a:rPr lang="tr-TR" sz="1800" dirty="0" smtClean="0"/>
              <a:t>    </a:t>
            </a:r>
            <a:r>
              <a:rPr lang="tr-TR" sz="1800" dirty="0" err="1" smtClean="0"/>
              <a:t>Faraone</a:t>
            </a:r>
            <a:r>
              <a:rPr lang="tr-TR" sz="1800" dirty="0" smtClean="0"/>
              <a:t>,  </a:t>
            </a:r>
            <a:r>
              <a:rPr lang="tr-TR" sz="1800" i="1" dirty="0" smtClean="0"/>
              <a:t>N</a:t>
            </a:r>
            <a:r>
              <a:rPr lang="en-US" sz="1800" i="1" dirty="0" err="1" smtClean="0"/>
              <a:t>eurosci</a:t>
            </a:r>
            <a:r>
              <a:rPr lang="tr-TR" sz="1800" i="1" dirty="0" smtClean="0"/>
              <a:t> </a:t>
            </a:r>
            <a:r>
              <a:rPr lang="en-US" sz="1800" i="1" dirty="0" err="1" smtClean="0"/>
              <a:t>Biobehav</a:t>
            </a:r>
            <a:r>
              <a:rPr lang="tr-TR" sz="1800" i="1" dirty="0" smtClean="0"/>
              <a:t> </a:t>
            </a:r>
            <a:r>
              <a:rPr lang="en-US" sz="1800" i="1" dirty="0" err="1" smtClean="0"/>
              <a:t>Revi</a:t>
            </a:r>
            <a:r>
              <a:rPr lang="en-US" sz="1800" i="1" dirty="0" smtClean="0"/>
              <a:t> 87 (2018)</a:t>
            </a:r>
            <a:endParaRPr lang="tr-TR" sz="1800" dirty="0"/>
          </a:p>
        </p:txBody>
      </p:sp>
      <p:pic>
        <p:nvPicPr>
          <p:cNvPr id="1026" name="Picture 2"/>
          <p:cNvPicPr>
            <a:picLocks noGrp="1" noChangeAspect="1" noChangeArrowheads="1"/>
          </p:cNvPicPr>
          <p:nvPr>
            <p:ph sz="half" idx="1"/>
          </p:nvPr>
        </p:nvPicPr>
        <p:blipFill>
          <a:blip r:embed="rId2"/>
          <a:srcRect/>
          <a:stretch>
            <a:fillRect/>
          </a:stretch>
        </p:blipFill>
        <p:spPr bwMode="auto">
          <a:xfrm>
            <a:off x="285720" y="1285860"/>
            <a:ext cx="4214842" cy="4714907"/>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err="1" smtClean="0"/>
              <a:t>DEHB’de</a:t>
            </a:r>
            <a:r>
              <a:rPr lang="tr-TR" sz="4000" b="1" dirty="0" smtClean="0"/>
              <a:t> </a:t>
            </a:r>
            <a:r>
              <a:rPr lang="tr-TR" sz="4000" b="1" dirty="0" smtClean="0"/>
              <a:t>Rolü </a:t>
            </a:r>
            <a:r>
              <a:rPr lang="tr-TR" sz="4000" b="1" dirty="0" smtClean="0"/>
              <a:t>O</a:t>
            </a:r>
            <a:r>
              <a:rPr lang="tr-TR" sz="4000" b="1" dirty="0" smtClean="0"/>
              <a:t>lan </a:t>
            </a:r>
            <a:r>
              <a:rPr lang="tr-TR" sz="4000" b="1" dirty="0" err="1" smtClean="0"/>
              <a:t>S</a:t>
            </a:r>
            <a:r>
              <a:rPr lang="tr-TR" sz="4000" b="1" dirty="0" err="1" smtClean="0"/>
              <a:t>ubkortikal</a:t>
            </a:r>
            <a:r>
              <a:rPr lang="tr-TR" sz="4000" b="1" dirty="0" smtClean="0"/>
              <a:t> </a:t>
            </a:r>
            <a:r>
              <a:rPr lang="tr-TR" sz="4000" b="1" dirty="0" smtClean="0"/>
              <a:t>Y</a:t>
            </a:r>
            <a:r>
              <a:rPr lang="tr-TR" sz="4000" b="1" dirty="0" smtClean="0"/>
              <a:t>apılar</a:t>
            </a:r>
            <a:r>
              <a:rPr lang="tr-TR" sz="4000" b="1" dirty="0" smtClean="0"/>
              <a:t/>
            </a:r>
            <a:br>
              <a:rPr lang="tr-TR" sz="4000" b="1" dirty="0" smtClean="0"/>
            </a:br>
            <a:r>
              <a:rPr lang="tr-TR" sz="4000" b="1" dirty="0" smtClean="0"/>
              <a:t>(</a:t>
            </a:r>
            <a:r>
              <a:rPr lang="tr-TR" sz="4000" b="1" dirty="0" err="1" smtClean="0"/>
              <a:t>Frontostiatal</a:t>
            </a:r>
            <a:r>
              <a:rPr lang="tr-TR" sz="4000" b="1" dirty="0" smtClean="0"/>
              <a:t> </a:t>
            </a:r>
            <a:r>
              <a:rPr lang="tr-TR" sz="4000" b="1" dirty="0" smtClean="0"/>
              <a:t>D</a:t>
            </a:r>
            <a:r>
              <a:rPr lang="tr-TR" sz="4000" b="1" dirty="0" smtClean="0"/>
              <a:t>öngü</a:t>
            </a:r>
            <a:r>
              <a:rPr lang="tr-TR" sz="4000" b="1" dirty="0" smtClean="0"/>
              <a:t>)</a:t>
            </a:r>
            <a:endParaRPr lang="tr-TR" sz="4000" b="1" dirty="0"/>
          </a:p>
        </p:txBody>
      </p:sp>
      <p:sp>
        <p:nvSpPr>
          <p:cNvPr id="4" name="3 İçerik Yer Tutucusu"/>
          <p:cNvSpPr>
            <a:spLocks noGrp="1"/>
          </p:cNvSpPr>
          <p:nvPr>
            <p:ph sz="half" idx="2"/>
          </p:nvPr>
        </p:nvSpPr>
        <p:spPr>
          <a:xfrm>
            <a:off x="4500562" y="1600200"/>
            <a:ext cx="4500594" cy="4525963"/>
          </a:xfrm>
        </p:spPr>
        <p:txBody>
          <a:bodyPr>
            <a:normAutofit/>
          </a:bodyPr>
          <a:lstStyle/>
          <a:p>
            <a:endParaRPr lang="tr-TR" dirty="0" smtClean="0"/>
          </a:p>
          <a:p>
            <a:r>
              <a:rPr lang="tr-TR" dirty="0" smtClean="0"/>
              <a:t>Yürütücü </a:t>
            </a:r>
            <a:r>
              <a:rPr lang="tr-TR" dirty="0" smtClean="0"/>
              <a:t>kontrolün </a:t>
            </a:r>
            <a:r>
              <a:rPr lang="tr-TR" dirty="0" err="1" smtClean="0"/>
              <a:t>affektif</a:t>
            </a:r>
            <a:r>
              <a:rPr lang="tr-TR" dirty="0" smtClean="0"/>
              <a:t> ve </a:t>
            </a:r>
            <a:r>
              <a:rPr lang="tr-TR" dirty="0" err="1" smtClean="0"/>
              <a:t>kognitif</a:t>
            </a:r>
            <a:r>
              <a:rPr lang="tr-TR" dirty="0" smtClean="0"/>
              <a:t> bileşenleri</a:t>
            </a:r>
          </a:p>
          <a:p>
            <a:pPr>
              <a:buNone/>
            </a:pPr>
            <a:r>
              <a:rPr lang="tr-TR" dirty="0" smtClean="0"/>
              <a:t>     - </a:t>
            </a:r>
            <a:r>
              <a:rPr lang="tr-TR" dirty="0" err="1" smtClean="0"/>
              <a:t>Ventral</a:t>
            </a:r>
            <a:r>
              <a:rPr lang="tr-TR" dirty="0" smtClean="0"/>
              <a:t> ACC</a:t>
            </a:r>
          </a:p>
          <a:p>
            <a:pPr>
              <a:buNone/>
            </a:pPr>
            <a:r>
              <a:rPr lang="tr-TR" dirty="0" smtClean="0"/>
              <a:t>      - </a:t>
            </a:r>
            <a:r>
              <a:rPr lang="tr-TR" dirty="0" err="1" smtClean="0"/>
              <a:t>Dorsal</a:t>
            </a:r>
            <a:r>
              <a:rPr lang="tr-TR" dirty="0" smtClean="0"/>
              <a:t> ACC</a:t>
            </a:r>
          </a:p>
          <a:p>
            <a:r>
              <a:rPr lang="tr-TR" dirty="0" err="1" smtClean="0"/>
              <a:t>BG’lar</a:t>
            </a:r>
            <a:r>
              <a:rPr lang="tr-TR" dirty="0" smtClean="0"/>
              <a:t> (</a:t>
            </a:r>
            <a:r>
              <a:rPr lang="tr-TR" dirty="0" err="1" smtClean="0"/>
              <a:t>Nuc</a:t>
            </a:r>
            <a:r>
              <a:rPr lang="tr-TR" dirty="0" smtClean="0"/>
              <a:t>. </a:t>
            </a:r>
            <a:r>
              <a:rPr lang="tr-TR" dirty="0" err="1" smtClean="0"/>
              <a:t>Acc</a:t>
            </a:r>
            <a:r>
              <a:rPr lang="tr-TR" dirty="0" smtClean="0"/>
              <a:t>.,</a:t>
            </a:r>
            <a:r>
              <a:rPr lang="tr-TR" dirty="0" err="1" smtClean="0"/>
              <a:t>Caudat</a:t>
            </a:r>
            <a:r>
              <a:rPr lang="tr-TR" dirty="0" smtClean="0"/>
              <a:t>, </a:t>
            </a:r>
            <a:r>
              <a:rPr lang="tr-TR" dirty="0" err="1" smtClean="0"/>
              <a:t>Putamen</a:t>
            </a:r>
            <a:endParaRPr lang="tr-TR" dirty="0" smtClean="0"/>
          </a:p>
          <a:p>
            <a:pPr>
              <a:buNone/>
            </a:pPr>
            <a:endParaRPr lang="tr-TR" dirty="0" smtClean="0"/>
          </a:p>
          <a:p>
            <a:pPr>
              <a:buNone/>
            </a:pPr>
            <a:endParaRPr lang="tr-TR" dirty="0" smtClean="0"/>
          </a:p>
          <a:p>
            <a:pPr>
              <a:buNone/>
            </a:pPr>
            <a:endParaRPr lang="tr-TR" dirty="0"/>
          </a:p>
        </p:txBody>
      </p:sp>
      <p:pic>
        <p:nvPicPr>
          <p:cNvPr id="2050" name="Picture 2"/>
          <p:cNvPicPr>
            <a:picLocks noGrp="1" noChangeAspect="1" noChangeArrowheads="1"/>
          </p:cNvPicPr>
          <p:nvPr>
            <p:ph sz="half" idx="1"/>
          </p:nvPr>
        </p:nvPicPr>
        <p:blipFill>
          <a:blip r:embed="rId2"/>
          <a:srcRect/>
          <a:stretch>
            <a:fillRect/>
          </a:stretch>
        </p:blipFill>
        <p:spPr bwMode="auto">
          <a:xfrm>
            <a:off x="428596" y="1643050"/>
            <a:ext cx="3929090" cy="4143404"/>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Autofit/>
          </a:bodyPr>
          <a:lstStyle/>
          <a:p>
            <a:r>
              <a:rPr lang="tr-TR" sz="3600" b="1" dirty="0" smtClean="0"/>
              <a:t>“</a:t>
            </a:r>
            <a:r>
              <a:rPr lang="tr-TR" sz="3600" b="1" dirty="0" err="1" smtClean="0"/>
              <a:t>Executive</a:t>
            </a:r>
            <a:r>
              <a:rPr lang="tr-TR" sz="3600" b="1" dirty="0" smtClean="0"/>
              <a:t> </a:t>
            </a:r>
            <a:r>
              <a:rPr lang="tr-TR" sz="3600" b="1" dirty="0" err="1" smtClean="0"/>
              <a:t>Control</a:t>
            </a:r>
            <a:r>
              <a:rPr lang="tr-TR" sz="3600" b="1" dirty="0" smtClean="0"/>
              <a:t>” ve </a:t>
            </a:r>
            <a:r>
              <a:rPr lang="tr-TR" sz="3600" b="1" dirty="0" smtClean="0"/>
              <a:t>“</a:t>
            </a:r>
            <a:r>
              <a:rPr lang="tr-TR" sz="3600" b="1" dirty="0" err="1" smtClean="0"/>
              <a:t>C</a:t>
            </a:r>
            <a:r>
              <a:rPr lang="tr-TR" sz="3600" b="1" dirty="0" err="1" smtClean="0"/>
              <a:t>ortico</a:t>
            </a:r>
            <a:r>
              <a:rPr lang="tr-TR" sz="3600" b="1" dirty="0" smtClean="0"/>
              <a:t>-</a:t>
            </a:r>
            <a:r>
              <a:rPr lang="tr-TR" sz="3600" b="1" dirty="0" err="1" smtClean="0"/>
              <a:t>cerebellar</a:t>
            </a:r>
            <a:r>
              <a:rPr lang="tr-TR" sz="3600" b="1" dirty="0" smtClean="0"/>
              <a:t>” </a:t>
            </a:r>
            <a:r>
              <a:rPr lang="tr-TR" sz="3600" b="1" dirty="0" smtClean="0"/>
              <a:t>Ağlar</a:t>
            </a:r>
            <a:endParaRPr lang="tr-TR" sz="3600" b="1" dirty="0"/>
          </a:p>
        </p:txBody>
      </p:sp>
      <p:sp>
        <p:nvSpPr>
          <p:cNvPr id="4" name="3 İçerik Yer Tutucusu"/>
          <p:cNvSpPr>
            <a:spLocks noGrp="1"/>
          </p:cNvSpPr>
          <p:nvPr>
            <p:ph sz="half" idx="2"/>
          </p:nvPr>
        </p:nvSpPr>
        <p:spPr/>
        <p:txBody>
          <a:bodyPr>
            <a:normAutofit fontScale="92500" lnSpcReduction="10000"/>
          </a:bodyPr>
          <a:lstStyle/>
          <a:p>
            <a:r>
              <a:rPr lang="tr-TR" dirty="0" smtClean="0"/>
              <a:t>Bu ağlar “yönetici işlevleri” koordine eder. (planlama, amaca yönelik davranış, </a:t>
            </a:r>
            <a:r>
              <a:rPr lang="tr-TR" dirty="0" err="1" smtClean="0"/>
              <a:t>ketleme</a:t>
            </a:r>
            <a:r>
              <a:rPr lang="tr-TR" dirty="0" smtClean="0"/>
              <a:t>, WM, bağlama adaptasyonda esneklik)</a:t>
            </a:r>
          </a:p>
          <a:p>
            <a:r>
              <a:rPr lang="tr-TR" dirty="0" err="1" smtClean="0"/>
              <a:t>DEHB’li</a:t>
            </a:r>
            <a:r>
              <a:rPr lang="tr-TR" dirty="0" smtClean="0"/>
              <a:t> bireylerde, kontrollere göre bu ağların aktivasyonu düşük ve </a:t>
            </a:r>
            <a:r>
              <a:rPr lang="tr-TR" dirty="0" err="1" smtClean="0"/>
              <a:t>internal</a:t>
            </a:r>
            <a:r>
              <a:rPr lang="tr-TR" dirty="0" smtClean="0"/>
              <a:t> işlevsel bağlantıları daha azdır.</a:t>
            </a:r>
            <a:endParaRPr lang="tr-TR" dirty="0"/>
          </a:p>
        </p:txBody>
      </p:sp>
      <p:pic>
        <p:nvPicPr>
          <p:cNvPr id="4098" name="Picture 2"/>
          <p:cNvPicPr>
            <a:picLocks noGrp="1" noChangeAspect="1" noChangeArrowheads="1"/>
          </p:cNvPicPr>
          <p:nvPr>
            <p:ph sz="half" idx="1"/>
          </p:nvPr>
        </p:nvPicPr>
        <p:blipFill>
          <a:blip r:embed="rId2"/>
          <a:srcRect l="1887" t="7812"/>
          <a:stretch>
            <a:fillRect/>
          </a:stretch>
        </p:blipFill>
        <p:spPr bwMode="auto">
          <a:xfrm>
            <a:off x="454024" y="1714488"/>
            <a:ext cx="3903662" cy="4429156"/>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DEHB’de</a:t>
            </a:r>
            <a:r>
              <a:rPr lang="tr-TR" b="1" dirty="0" smtClean="0"/>
              <a:t> ödül yanıtları anormaldir.</a:t>
            </a:r>
            <a:endParaRPr lang="tr-TR" b="1" dirty="0"/>
          </a:p>
        </p:txBody>
      </p:sp>
      <p:sp>
        <p:nvSpPr>
          <p:cNvPr id="4" name="3 İçerik Yer Tutucusu"/>
          <p:cNvSpPr>
            <a:spLocks noGrp="1"/>
          </p:cNvSpPr>
          <p:nvPr>
            <p:ph sz="half" idx="2"/>
          </p:nvPr>
        </p:nvSpPr>
        <p:spPr>
          <a:xfrm>
            <a:off x="4500562" y="1600200"/>
            <a:ext cx="4357718" cy="4757758"/>
          </a:xfrm>
        </p:spPr>
        <p:txBody>
          <a:bodyPr>
            <a:noAutofit/>
          </a:bodyPr>
          <a:lstStyle/>
          <a:p>
            <a:endParaRPr lang="tr-TR" sz="2000" dirty="0" smtClean="0"/>
          </a:p>
          <a:p>
            <a:r>
              <a:rPr lang="tr-TR" sz="2000" dirty="0" smtClean="0"/>
              <a:t>Beynin </a:t>
            </a:r>
            <a:r>
              <a:rPr lang="tr-TR" sz="2000" dirty="0" smtClean="0"/>
              <a:t>merkezinde yer alan VMPFC, OFC ve </a:t>
            </a:r>
            <a:r>
              <a:rPr lang="tr-TR" sz="2000" dirty="0" err="1" smtClean="0"/>
              <a:t>ventral</a:t>
            </a:r>
            <a:r>
              <a:rPr lang="tr-TR" sz="2000" dirty="0" smtClean="0"/>
              <a:t> </a:t>
            </a:r>
            <a:r>
              <a:rPr lang="tr-TR" sz="2000" dirty="0" err="1" smtClean="0"/>
              <a:t>striatum</a:t>
            </a:r>
            <a:r>
              <a:rPr lang="tr-TR" sz="2000" dirty="0" smtClean="0"/>
              <a:t>  ödül beklentisi ve ödül alma ile ilgilidir. </a:t>
            </a:r>
          </a:p>
          <a:p>
            <a:pPr>
              <a:buNone/>
            </a:pPr>
            <a:r>
              <a:rPr lang="tr-TR" sz="2000" dirty="0" smtClean="0"/>
              <a:t>       </a:t>
            </a:r>
            <a:r>
              <a:rPr lang="tr-TR" sz="2000" dirty="0" err="1" smtClean="0"/>
              <a:t>DEHB’de</a:t>
            </a:r>
            <a:endParaRPr lang="tr-TR" sz="2000" dirty="0" smtClean="0"/>
          </a:p>
          <a:p>
            <a:r>
              <a:rPr lang="tr-TR" sz="2000" b="1" dirty="0" smtClean="0"/>
              <a:t>*</a:t>
            </a:r>
            <a:r>
              <a:rPr lang="tr-TR" sz="2000" dirty="0" smtClean="0"/>
              <a:t> gelecekteki ödüllere ilişkin, değişmiş özellikler ya da değer azalması</a:t>
            </a:r>
          </a:p>
          <a:p>
            <a:r>
              <a:rPr lang="tr-TR" sz="2000" b="1" dirty="0" smtClean="0"/>
              <a:t>*</a:t>
            </a:r>
            <a:r>
              <a:rPr lang="tr-TR" sz="2000" dirty="0" smtClean="0"/>
              <a:t> gecikmeden kaçma </a:t>
            </a:r>
            <a:r>
              <a:rPr lang="tr-TR" sz="2000" dirty="0" err="1" smtClean="0"/>
              <a:t>primer</a:t>
            </a:r>
            <a:r>
              <a:rPr lang="tr-TR" sz="2000" dirty="0" smtClean="0"/>
              <a:t> motivasyon (gecikme ipuçları ya da cezanın ortaya çıkardığı negatif </a:t>
            </a:r>
            <a:r>
              <a:rPr lang="tr-TR" sz="2000" dirty="0" err="1" smtClean="0"/>
              <a:t>affektif</a:t>
            </a:r>
            <a:r>
              <a:rPr lang="tr-TR" sz="2000" dirty="0" smtClean="0"/>
              <a:t> durum (</a:t>
            </a:r>
            <a:r>
              <a:rPr lang="tr-TR" sz="2000" dirty="0" err="1" smtClean="0"/>
              <a:t>delay</a:t>
            </a:r>
            <a:r>
              <a:rPr lang="tr-TR" sz="2000" dirty="0" smtClean="0"/>
              <a:t> </a:t>
            </a:r>
            <a:r>
              <a:rPr lang="tr-TR" sz="2000" dirty="0" err="1" smtClean="0"/>
              <a:t>aversion</a:t>
            </a:r>
            <a:r>
              <a:rPr lang="tr-TR" sz="2000" dirty="0" smtClean="0"/>
              <a:t>)</a:t>
            </a:r>
          </a:p>
        </p:txBody>
      </p:sp>
      <p:pic>
        <p:nvPicPr>
          <p:cNvPr id="5122" name="Picture 2"/>
          <p:cNvPicPr>
            <a:picLocks noGrp="1" noChangeAspect="1" noChangeArrowheads="1"/>
          </p:cNvPicPr>
          <p:nvPr>
            <p:ph sz="half" idx="1"/>
          </p:nvPr>
        </p:nvPicPr>
        <p:blipFill>
          <a:blip r:embed="rId2"/>
          <a:srcRect t="6250"/>
          <a:stretch>
            <a:fillRect/>
          </a:stretch>
        </p:blipFill>
        <p:spPr bwMode="auto">
          <a:xfrm>
            <a:off x="500034" y="1785926"/>
            <a:ext cx="3929089" cy="4286280"/>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t>
            </a:r>
            <a:r>
              <a:rPr lang="tr-TR" b="1" dirty="0" err="1" smtClean="0"/>
              <a:t>Alerting</a:t>
            </a:r>
            <a:r>
              <a:rPr lang="tr-TR" b="1" dirty="0" smtClean="0"/>
              <a:t> network”</a:t>
            </a:r>
            <a:endParaRPr lang="tr-TR" b="1" dirty="0"/>
          </a:p>
        </p:txBody>
      </p:sp>
      <p:sp>
        <p:nvSpPr>
          <p:cNvPr id="4" name="3 İçerik Yer Tutucusu"/>
          <p:cNvSpPr>
            <a:spLocks noGrp="1"/>
          </p:cNvSpPr>
          <p:nvPr>
            <p:ph sz="half" idx="2"/>
          </p:nvPr>
        </p:nvSpPr>
        <p:spPr/>
        <p:txBody>
          <a:bodyPr>
            <a:normAutofit lnSpcReduction="10000"/>
          </a:bodyPr>
          <a:lstStyle/>
          <a:p>
            <a:r>
              <a:rPr lang="tr-TR" dirty="0" err="1" smtClean="0"/>
              <a:t>DEHB’de</a:t>
            </a:r>
            <a:r>
              <a:rPr lang="tr-TR" dirty="0" smtClean="0"/>
              <a:t> “</a:t>
            </a:r>
            <a:r>
              <a:rPr lang="en-US" dirty="0" smtClean="0"/>
              <a:t>alerting</a:t>
            </a:r>
            <a:r>
              <a:rPr lang="tr-TR" dirty="0" smtClean="0"/>
              <a:t>” uyanıklık</a:t>
            </a:r>
            <a:r>
              <a:rPr lang="en-US" dirty="0" smtClean="0"/>
              <a:t> </a:t>
            </a:r>
            <a:r>
              <a:rPr lang="tr-TR" dirty="0" smtClean="0"/>
              <a:t>ağı bozulmuştur.</a:t>
            </a:r>
          </a:p>
          <a:p>
            <a:r>
              <a:rPr lang="tr-TR" dirty="0" err="1" smtClean="0"/>
              <a:t>Frontal</a:t>
            </a:r>
            <a:r>
              <a:rPr lang="tr-TR" dirty="0" smtClean="0"/>
              <a:t>, </a:t>
            </a:r>
            <a:r>
              <a:rPr lang="tr-TR" dirty="0" err="1" smtClean="0"/>
              <a:t>parietal</a:t>
            </a:r>
            <a:r>
              <a:rPr lang="tr-TR" dirty="0" smtClean="0"/>
              <a:t> </a:t>
            </a:r>
            <a:r>
              <a:rPr lang="tr-TR" dirty="0" err="1" smtClean="0"/>
              <a:t>kortikal</a:t>
            </a:r>
            <a:r>
              <a:rPr lang="tr-TR" dirty="0" smtClean="0"/>
              <a:t> bölgeler ve </a:t>
            </a:r>
            <a:r>
              <a:rPr lang="tr-TR" dirty="0" err="1" smtClean="0"/>
              <a:t>talamus</a:t>
            </a:r>
            <a:r>
              <a:rPr lang="tr-TR" dirty="0" smtClean="0"/>
              <a:t> </a:t>
            </a:r>
          </a:p>
          <a:p>
            <a:r>
              <a:rPr lang="tr-TR" dirty="0" smtClean="0"/>
              <a:t>Bu ağdaki yoğun etkileşim dikkat ile ilgili işlevselliği destekler ve </a:t>
            </a:r>
            <a:r>
              <a:rPr lang="tr-TR" dirty="0" err="1" smtClean="0"/>
              <a:t>DEHB’li</a:t>
            </a:r>
            <a:r>
              <a:rPr lang="tr-TR" dirty="0" smtClean="0"/>
              <a:t> bireylerde kontrollerden daha zayıftır. </a:t>
            </a:r>
            <a:endParaRPr lang="tr-TR" dirty="0"/>
          </a:p>
        </p:txBody>
      </p:sp>
      <p:pic>
        <p:nvPicPr>
          <p:cNvPr id="6146" name="Picture 2"/>
          <p:cNvPicPr>
            <a:picLocks noGrp="1" noChangeAspect="1" noChangeArrowheads="1"/>
          </p:cNvPicPr>
          <p:nvPr>
            <p:ph sz="half" idx="1"/>
          </p:nvPr>
        </p:nvPicPr>
        <p:blipFill>
          <a:blip r:embed="rId2"/>
          <a:srcRect l="3774" t="7936" b="7937"/>
          <a:stretch>
            <a:fillRect/>
          </a:stretch>
        </p:blipFill>
        <p:spPr bwMode="auto">
          <a:xfrm>
            <a:off x="571472" y="1703282"/>
            <a:ext cx="3929090" cy="4083172"/>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274786"/>
          </a:xfrm>
        </p:spPr>
        <p:txBody>
          <a:bodyPr>
            <a:normAutofit fontScale="90000"/>
          </a:bodyPr>
          <a:lstStyle/>
          <a:p>
            <a:r>
              <a:rPr lang="tr-TR" sz="4000" b="1" dirty="0" smtClean="0"/>
              <a:t/>
            </a:r>
            <a:br>
              <a:rPr lang="tr-TR" sz="4000" b="1" dirty="0" smtClean="0"/>
            </a:br>
            <a:r>
              <a:rPr lang="tr-TR" sz="4000" b="1" dirty="0" err="1" smtClean="0"/>
              <a:t>Default</a:t>
            </a:r>
            <a:r>
              <a:rPr lang="tr-TR" sz="4000" b="1" dirty="0" smtClean="0"/>
              <a:t>-</a:t>
            </a:r>
            <a:r>
              <a:rPr lang="tr-TR" sz="4000" b="1" dirty="0" err="1" smtClean="0"/>
              <a:t>mode</a:t>
            </a:r>
            <a:r>
              <a:rPr lang="tr-TR" sz="4000" b="1" dirty="0" smtClean="0"/>
              <a:t> network </a:t>
            </a:r>
            <a:br>
              <a:rPr lang="tr-TR" sz="4000" b="1" dirty="0" smtClean="0"/>
            </a:br>
            <a:r>
              <a:rPr lang="tr-TR" sz="4000" b="1" dirty="0" err="1" smtClean="0"/>
              <a:t>İntroseptif</a:t>
            </a:r>
            <a:r>
              <a:rPr lang="tr-TR" sz="4000" b="1" dirty="0" smtClean="0"/>
              <a:t> düşünme ve  öz-</a:t>
            </a:r>
            <a:r>
              <a:rPr lang="tr-TR" sz="4000" b="1" dirty="0" err="1" smtClean="0"/>
              <a:t>farkındalık</a:t>
            </a:r>
            <a:r>
              <a:rPr lang="tr-TR" sz="4000" b="1" dirty="0" smtClean="0"/>
              <a:t> </a:t>
            </a:r>
            <a:r>
              <a:rPr lang="tr-TR" dirty="0" smtClean="0"/>
              <a:t/>
            </a:r>
            <a:br>
              <a:rPr lang="tr-TR" dirty="0" smtClean="0"/>
            </a:br>
            <a:endParaRPr lang="tr-TR" dirty="0"/>
          </a:p>
        </p:txBody>
      </p:sp>
      <p:sp>
        <p:nvSpPr>
          <p:cNvPr id="4" name="3 İçerik Yer Tutucusu"/>
          <p:cNvSpPr>
            <a:spLocks noGrp="1"/>
          </p:cNvSpPr>
          <p:nvPr>
            <p:ph sz="half" idx="2"/>
          </p:nvPr>
        </p:nvSpPr>
        <p:spPr>
          <a:xfrm>
            <a:off x="4648200" y="1600200"/>
            <a:ext cx="4495800" cy="4525963"/>
          </a:xfrm>
        </p:spPr>
        <p:txBody>
          <a:bodyPr>
            <a:normAutofit fontScale="92500" lnSpcReduction="10000"/>
          </a:bodyPr>
          <a:lstStyle/>
          <a:p>
            <a:r>
              <a:rPr lang="tr-TR" dirty="0" smtClean="0"/>
              <a:t>Orta hat yapıları; </a:t>
            </a:r>
            <a:endParaRPr lang="tr-TR" dirty="0" smtClean="0"/>
          </a:p>
          <a:p>
            <a:r>
              <a:rPr lang="tr-TR" dirty="0" err="1" smtClean="0"/>
              <a:t>medial</a:t>
            </a:r>
            <a:r>
              <a:rPr lang="tr-TR" dirty="0" smtClean="0"/>
              <a:t> </a:t>
            </a:r>
            <a:r>
              <a:rPr lang="tr-TR" dirty="0" smtClean="0"/>
              <a:t>PFC, post. </a:t>
            </a:r>
            <a:r>
              <a:rPr lang="tr-TR" dirty="0" err="1" smtClean="0"/>
              <a:t>Singulat</a:t>
            </a:r>
            <a:r>
              <a:rPr lang="tr-TR" dirty="0" smtClean="0"/>
              <a:t>/</a:t>
            </a:r>
            <a:r>
              <a:rPr lang="tr-TR" dirty="0" err="1" smtClean="0"/>
              <a:t>precuneus</a:t>
            </a:r>
            <a:r>
              <a:rPr lang="tr-TR" dirty="0" smtClean="0"/>
              <a:t>)</a:t>
            </a:r>
          </a:p>
          <a:p>
            <a:r>
              <a:rPr lang="tr-TR" dirty="0" smtClean="0"/>
              <a:t>* </a:t>
            </a:r>
            <a:r>
              <a:rPr lang="tr-TR" dirty="0" err="1" smtClean="0"/>
              <a:t>Dinlenimde</a:t>
            </a:r>
            <a:r>
              <a:rPr lang="tr-TR" dirty="0" smtClean="0"/>
              <a:t> </a:t>
            </a:r>
            <a:r>
              <a:rPr lang="tr-TR" dirty="0" err="1" smtClean="0"/>
              <a:t>konnektivitede</a:t>
            </a:r>
            <a:r>
              <a:rPr lang="tr-TR" dirty="0" smtClean="0"/>
              <a:t> azalma</a:t>
            </a:r>
          </a:p>
          <a:p>
            <a:r>
              <a:rPr lang="tr-TR" dirty="0" smtClean="0"/>
              <a:t>*Göreve geçişte etkinliğin sürmesi</a:t>
            </a:r>
          </a:p>
          <a:p>
            <a:r>
              <a:rPr lang="tr-TR" dirty="0" smtClean="0"/>
              <a:t>Sonuç: Görev başarımında birey içi değişkenlik ve aralıklı hata </a:t>
            </a:r>
          </a:p>
          <a:p>
            <a:pPr>
              <a:buNone/>
            </a:pPr>
            <a:r>
              <a:rPr lang="tr-TR" dirty="0" smtClean="0"/>
              <a:t>    (</a:t>
            </a:r>
            <a:r>
              <a:rPr lang="tr-TR" dirty="0" err="1" smtClean="0"/>
              <a:t>attentional</a:t>
            </a:r>
            <a:r>
              <a:rPr lang="tr-TR" dirty="0" smtClean="0"/>
              <a:t> </a:t>
            </a:r>
            <a:r>
              <a:rPr lang="tr-TR" dirty="0" err="1" smtClean="0"/>
              <a:t>lapses</a:t>
            </a:r>
            <a:r>
              <a:rPr lang="tr-TR" dirty="0" smtClean="0"/>
              <a:t>) </a:t>
            </a:r>
          </a:p>
          <a:p>
            <a:pPr>
              <a:buNone/>
            </a:pPr>
            <a:endParaRPr lang="tr-TR" dirty="0"/>
          </a:p>
        </p:txBody>
      </p:sp>
      <p:pic>
        <p:nvPicPr>
          <p:cNvPr id="7170" name="Picture 2"/>
          <p:cNvPicPr>
            <a:picLocks noGrp="1" noChangeAspect="1" noChangeArrowheads="1"/>
          </p:cNvPicPr>
          <p:nvPr>
            <p:ph sz="half" idx="1"/>
          </p:nvPr>
        </p:nvPicPr>
        <p:blipFill>
          <a:blip r:embed="rId2"/>
          <a:srcRect t="5128"/>
          <a:stretch>
            <a:fillRect/>
          </a:stretch>
        </p:blipFill>
        <p:spPr bwMode="auto">
          <a:xfrm>
            <a:off x="0" y="1365955"/>
            <a:ext cx="2968342" cy="2848863"/>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840212" y="3714752"/>
            <a:ext cx="2860362" cy="2786067"/>
          </a:xfrm>
          <a:prstGeom prst="rect">
            <a:avLst/>
          </a:prstGeom>
          <a:noFill/>
          <a:ln w="9525">
            <a:noFill/>
            <a:miter lim="800000"/>
            <a:headEnd/>
            <a:tailEnd/>
          </a:ln>
          <a:effectLst/>
        </p:spPr>
      </p:pic>
      <p:sp>
        <p:nvSpPr>
          <p:cNvPr id="7" name="6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down)">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down)">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wipe(down)">
                                      <p:cBhvr>
                                        <p:cTn id="4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sz="3200" b="1" dirty="0" err="1" smtClean="0"/>
              <a:t>fMRI</a:t>
            </a:r>
            <a:r>
              <a:rPr lang="tr-TR" sz="3200" b="1" dirty="0" smtClean="0"/>
              <a:t> verilerinin </a:t>
            </a:r>
            <a:r>
              <a:rPr lang="tr-TR" sz="3200" b="1" dirty="0" smtClean="0"/>
              <a:t>Meta-analizi</a:t>
            </a:r>
            <a:r>
              <a:rPr lang="tr-TR" sz="3200" b="1" dirty="0" smtClean="0"/>
              <a:t>: </a:t>
            </a:r>
            <a:r>
              <a:rPr lang="tr-TR" sz="3200" b="1" u="sng" dirty="0" err="1" smtClean="0"/>
              <a:t>Kognisyon</a:t>
            </a:r>
            <a:r>
              <a:rPr lang="tr-TR" sz="3200" b="1" dirty="0" smtClean="0"/>
              <a:t>, </a:t>
            </a:r>
            <a:r>
              <a:rPr lang="tr-TR" sz="3200" b="1" u="sng" dirty="0" err="1" smtClean="0"/>
              <a:t>emosyon</a:t>
            </a:r>
            <a:r>
              <a:rPr lang="tr-TR" sz="3200" b="1" dirty="0" smtClean="0"/>
              <a:t> ve </a:t>
            </a:r>
            <a:r>
              <a:rPr lang="tr-TR" sz="3200" b="1" u="sng" dirty="0" smtClean="0"/>
              <a:t>motivasyon</a:t>
            </a:r>
            <a:r>
              <a:rPr lang="tr-TR" sz="3200" b="1" dirty="0" smtClean="0"/>
              <a:t>la ilgili yaygın ve </a:t>
            </a:r>
            <a:r>
              <a:rPr lang="tr-TR" sz="3200" b="1" dirty="0" err="1" smtClean="0"/>
              <a:t>multisistemik</a:t>
            </a:r>
            <a:r>
              <a:rPr lang="tr-TR" sz="3200" b="1" dirty="0" smtClean="0"/>
              <a:t> bozulmalar</a:t>
            </a:r>
            <a:endParaRPr lang="tr-TR" sz="3200" b="1" dirty="0"/>
          </a:p>
        </p:txBody>
      </p:sp>
      <p:pic>
        <p:nvPicPr>
          <p:cNvPr id="6146" name="Picture 2"/>
          <p:cNvPicPr>
            <a:picLocks noGrp="1" noChangeAspect="1" noChangeArrowheads="1"/>
          </p:cNvPicPr>
          <p:nvPr>
            <p:ph idx="1"/>
          </p:nvPr>
        </p:nvPicPr>
        <p:blipFill>
          <a:blip r:embed="rId2"/>
          <a:srcRect/>
          <a:stretch>
            <a:fillRect/>
          </a:stretch>
        </p:blipFill>
        <p:spPr bwMode="auto">
          <a:xfrm>
            <a:off x="0" y="1428736"/>
            <a:ext cx="9144000" cy="4929222"/>
          </a:xfrm>
          <a:prstGeom prst="rect">
            <a:avLst/>
          </a:prstGeom>
          <a:noFill/>
          <a:ln w="9525">
            <a:noFill/>
            <a:miter lim="800000"/>
            <a:headEnd/>
            <a:tailEnd/>
          </a:ln>
          <a:effectLst/>
        </p:spPr>
      </p:pic>
      <p:sp>
        <p:nvSpPr>
          <p:cNvPr id="5" name="4 Metin kutusu"/>
          <p:cNvSpPr txBox="1"/>
          <p:nvPr/>
        </p:nvSpPr>
        <p:spPr>
          <a:xfrm>
            <a:off x="6643702" y="6357958"/>
            <a:ext cx="2214579" cy="369332"/>
          </a:xfrm>
          <a:prstGeom prst="rect">
            <a:avLst/>
          </a:prstGeom>
          <a:noFill/>
        </p:spPr>
        <p:txBody>
          <a:bodyPr wrap="square" rtlCol="0">
            <a:spAutoFit/>
          </a:bodyPr>
          <a:lstStyle/>
          <a:p>
            <a:r>
              <a:rPr lang="tr-TR" dirty="0" err="1" smtClean="0"/>
              <a:t>Rubia</a:t>
            </a:r>
            <a:r>
              <a:rPr lang="tr-TR" dirty="0" smtClean="0"/>
              <a:t>, 2018</a:t>
            </a:r>
            <a:endParaRPr lang="tr-TR" dirty="0"/>
          </a:p>
        </p:txBody>
      </p:sp>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txBox="1">
            <a:spLocks/>
          </p:cNvSpPr>
          <p:nvPr/>
        </p:nvSpPr>
        <p:spPr bwMode="auto">
          <a:xfrm>
            <a:off x="0" y="6000768"/>
            <a:ext cx="9144000" cy="857232"/>
          </a:xfrm>
          <a:prstGeom prst="rect">
            <a:avLst/>
          </a:prstGeom>
          <a:noFill/>
          <a:ln w="9525">
            <a:noFill/>
            <a:miter lim="800000"/>
            <a:headEnd/>
            <a:tailEnd/>
          </a:ln>
        </p:spPr>
        <p:txBody>
          <a:bodyPr lIns="228600" tIns="0" rIns="228600" bIns="0"/>
          <a:lstStyle/>
          <a:p>
            <a:pPr eaLnBrk="1" hangingPunct="1"/>
            <a:r>
              <a:rPr lang="en-US" sz="1600" dirty="0" smtClean="0"/>
              <a:t>Brain </a:t>
            </a:r>
            <a:r>
              <a:rPr lang="en-US" sz="1600" dirty="0"/>
              <a:t>differences between persistent and remitted attention deficit hyperactivity disorder</a:t>
            </a:r>
          </a:p>
          <a:p>
            <a:pPr eaLnBrk="1" hangingPunct="1"/>
            <a:r>
              <a:rPr lang="tr-TR" sz="1600" dirty="0" err="1" smtClean="0"/>
              <a:t>Mattfeld</a:t>
            </a:r>
            <a:r>
              <a:rPr lang="tr-TR" sz="1600" dirty="0" smtClean="0"/>
              <a:t> ve ark. </a:t>
            </a:r>
            <a:r>
              <a:rPr lang="en-US" sz="1600" dirty="0" smtClean="0"/>
              <a:t>Brain</a:t>
            </a:r>
            <a:r>
              <a:rPr lang="en-US" sz="1600" dirty="0"/>
              <a:t>. </a:t>
            </a:r>
            <a:r>
              <a:rPr lang="en-US" sz="1600" dirty="0" smtClean="0"/>
              <a:t>2014</a:t>
            </a:r>
            <a:endParaRPr lang="en-US" sz="1600" dirty="0"/>
          </a:p>
          <a:p>
            <a:pPr eaLnBrk="1" hangingPunct="1"/>
            <a:endParaRPr lang="en-US" sz="1200" dirty="0"/>
          </a:p>
        </p:txBody>
      </p:sp>
      <p:sp>
        <p:nvSpPr>
          <p:cNvPr id="16387"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p:spPr>
        <p:txBody>
          <a:bodyPr anchor="ctr"/>
          <a:lstStyle/>
          <a:p>
            <a:pPr algn="ctr"/>
            <a:endParaRPr lang="tr-TR">
              <a:solidFill>
                <a:srgbClr val="FFFFFF"/>
              </a:solidFill>
            </a:endParaRPr>
          </a:p>
        </p:txBody>
      </p:sp>
      <p:sp>
        <p:nvSpPr>
          <p:cNvPr id="16389" name="TextBox 3"/>
          <p:cNvSpPr txBox="1">
            <a:spLocks noChangeArrowheads="1"/>
          </p:cNvSpPr>
          <p:nvPr/>
        </p:nvSpPr>
        <p:spPr bwMode="auto">
          <a:xfrm>
            <a:off x="0" y="231775"/>
            <a:ext cx="9144000" cy="304800"/>
          </a:xfrm>
          <a:prstGeom prst="rect">
            <a:avLst/>
          </a:prstGeom>
          <a:noFill/>
          <a:ln w="9525">
            <a:noFill/>
            <a:miter lim="800000"/>
            <a:headEnd/>
            <a:tailEnd/>
          </a:ln>
        </p:spPr>
        <p:txBody>
          <a:bodyPr>
            <a:spAutoFit/>
          </a:bodyPr>
          <a:lstStyle/>
          <a:p>
            <a:pPr algn="ctr"/>
            <a:endParaRPr lang="tr-TR" sz="1400"/>
          </a:p>
        </p:txBody>
      </p:sp>
      <p:pic>
        <p:nvPicPr>
          <p:cNvPr id="16391" name="Picture 7" descr="Cover"/>
          <p:cNvPicPr>
            <a:picLocks noChangeAspect="1" noChangeArrowheads="1"/>
          </p:cNvPicPr>
          <p:nvPr/>
        </p:nvPicPr>
        <p:blipFill>
          <a:blip r:embed="rId3" cstate="print"/>
          <a:srcRect/>
          <a:stretch>
            <a:fillRect/>
          </a:stretch>
        </p:blipFill>
        <p:spPr bwMode="auto">
          <a:xfrm>
            <a:off x="1600200" y="1785926"/>
            <a:ext cx="5943600" cy="4000528"/>
          </a:xfrm>
          <a:prstGeom prst="rect">
            <a:avLst/>
          </a:prstGeom>
          <a:noFill/>
        </p:spPr>
      </p:pic>
      <p:sp>
        <p:nvSpPr>
          <p:cNvPr id="8" name="7 Metin kutusu"/>
          <p:cNvSpPr txBox="1"/>
          <p:nvPr/>
        </p:nvSpPr>
        <p:spPr>
          <a:xfrm>
            <a:off x="0" y="178994"/>
            <a:ext cx="9144000" cy="892552"/>
          </a:xfrm>
          <a:prstGeom prst="rect">
            <a:avLst/>
          </a:prstGeom>
          <a:noFill/>
        </p:spPr>
        <p:txBody>
          <a:bodyPr wrap="square" rtlCol="0">
            <a:spAutoFit/>
          </a:bodyPr>
          <a:lstStyle/>
          <a:p>
            <a:pPr algn="ctr"/>
            <a:r>
              <a:rPr lang="tr-TR" sz="3200" b="1" dirty="0" smtClean="0">
                <a:latin typeface="Arial" charset="0"/>
                <a:cs typeface="Arial" charset="0"/>
              </a:rPr>
              <a:t>DEHB </a:t>
            </a:r>
            <a:r>
              <a:rPr lang="tr-TR" sz="3200" b="1" dirty="0" err="1" smtClean="0">
                <a:latin typeface="Arial" charset="0"/>
                <a:cs typeface="Arial" charset="0"/>
              </a:rPr>
              <a:t>Remisyon</a:t>
            </a:r>
            <a:endParaRPr lang="tr-TR" sz="3200" b="1" dirty="0" smtClean="0">
              <a:latin typeface="Arial" charset="0"/>
              <a:cs typeface="Arial" charset="0"/>
            </a:endParaRPr>
          </a:p>
          <a:p>
            <a:pPr algn="ctr">
              <a:tabLst>
                <a:tab pos="6632575" algn="l"/>
              </a:tabLst>
            </a:pPr>
            <a:r>
              <a:rPr lang="tr-TR" sz="2000" b="1" dirty="0" smtClean="0">
                <a:latin typeface="Arial" charset="0"/>
                <a:cs typeface="Arial" charset="0"/>
              </a:rPr>
              <a:t>Post.CC  ve MPFK arasındaki işlevsel bağlantılar daha fazla</a:t>
            </a:r>
            <a:r>
              <a:rPr lang="tr-TR" sz="2000" b="1" dirty="0" smtClean="0">
                <a:latin typeface="Arial" charset="0"/>
                <a:cs typeface="Arial" charset="0"/>
              </a:rPr>
              <a:t>.</a:t>
            </a:r>
            <a:endParaRPr lang="tr-TR" sz="2400" dirty="0"/>
          </a:p>
        </p:txBody>
      </p:sp>
      <p:sp>
        <p:nvSpPr>
          <p:cNvPr id="9" name="8 Dikdörtgen"/>
          <p:cNvSpPr/>
          <p:nvPr/>
        </p:nvSpPr>
        <p:spPr>
          <a:xfrm>
            <a:off x="714348" y="987966"/>
            <a:ext cx="7358114" cy="369332"/>
          </a:xfrm>
          <a:prstGeom prst="rect">
            <a:avLst/>
          </a:prstGeom>
        </p:spPr>
        <p:txBody>
          <a:bodyPr wrap="square">
            <a:spAutoFit/>
          </a:bodyPr>
          <a:lstStyle/>
          <a:p>
            <a:pPr algn="ctr"/>
            <a:r>
              <a:rPr lang="tr-TR" b="1" dirty="0" err="1" smtClean="0">
                <a:latin typeface="Arial" charset="0"/>
                <a:cs typeface="Arial" charset="0"/>
              </a:rPr>
              <a:t>Nöral</a:t>
            </a:r>
            <a:r>
              <a:rPr lang="tr-TR" b="1" dirty="0" smtClean="0">
                <a:latin typeface="Arial" charset="0"/>
                <a:cs typeface="Arial" charset="0"/>
              </a:rPr>
              <a:t> aktivitede senkronizasyonun normale dönüşü</a:t>
            </a:r>
          </a:p>
        </p:txBody>
      </p:sp>
      <p:sp>
        <p:nvSpPr>
          <p:cNvPr id="10" name="9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00"/>
                                        <p:tgtEl>
                                          <p:spTgt spid="16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wipe(down)">
                                      <p:cBhvr>
                                        <p:cTn id="12" dur="500"/>
                                        <p:tgtEl>
                                          <p:spTgt spid="1638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386">
                                            <p:txEl>
                                              <p:pRg st="1" end="1"/>
                                            </p:txEl>
                                          </p:spTgt>
                                        </p:tgtEl>
                                        <p:attrNameLst>
                                          <p:attrName>style.visibility</p:attrName>
                                        </p:attrNameLst>
                                      </p:cBhvr>
                                      <p:to>
                                        <p:strVal val="visible"/>
                                      </p:to>
                                    </p:set>
                                    <p:animEffect transition="in" filter="wipe(down)">
                                      <p:cBhvr>
                                        <p:cTn id="15" dur="500"/>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DEHB: gelişimsel psikopatoloji</a:t>
            </a:r>
            <a:endParaRPr lang="tr-TR" b="1" dirty="0"/>
          </a:p>
        </p:txBody>
      </p:sp>
      <p:sp>
        <p:nvSpPr>
          <p:cNvPr id="3" name="2 İçerik Yer Tutucusu"/>
          <p:cNvSpPr>
            <a:spLocks noGrp="1"/>
          </p:cNvSpPr>
          <p:nvPr>
            <p:ph sz="half" idx="1"/>
          </p:nvPr>
        </p:nvSpPr>
        <p:spPr>
          <a:xfrm>
            <a:off x="214282" y="1571612"/>
            <a:ext cx="3429024" cy="4757758"/>
          </a:xfrm>
        </p:spPr>
        <p:txBody>
          <a:bodyPr>
            <a:noAutofit/>
          </a:bodyPr>
          <a:lstStyle/>
          <a:p>
            <a:pPr>
              <a:buNone/>
            </a:pPr>
            <a:r>
              <a:rPr lang="tr-TR" sz="3200" b="1" dirty="0" smtClean="0">
                <a:solidFill>
                  <a:srgbClr val="FF0000"/>
                </a:solidFill>
              </a:rPr>
              <a:t>Kırılganlık/Risk</a:t>
            </a:r>
          </a:p>
          <a:p>
            <a:pPr>
              <a:buNone/>
            </a:pPr>
            <a:r>
              <a:rPr lang="tr-TR" sz="2000" b="1" dirty="0" smtClean="0"/>
              <a:t>Genler </a:t>
            </a:r>
          </a:p>
          <a:p>
            <a:pPr>
              <a:buNone/>
            </a:pPr>
            <a:r>
              <a:rPr lang="tr-TR" sz="1400" dirty="0" smtClean="0"/>
              <a:t>(DAT1, DRD4,DRD5, 5HTT, HTR1B, SNAP25)</a:t>
            </a:r>
          </a:p>
          <a:p>
            <a:pPr>
              <a:buNone/>
            </a:pPr>
            <a:r>
              <a:rPr lang="tr-TR" sz="2000" b="1" dirty="0" err="1" smtClean="0"/>
              <a:t>Prematürite</a:t>
            </a:r>
            <a:endParaRPr lang="tr-TR" sz="2000" b="1" dirty="0" smtClean="0"/>
          </a:p>
          <a:p>
            <a:pPr>
              <a:buNone/>
            </a:pPr>
            <a:r>
              <a:rPr lang="tr-TR" sz="2000" b="1" dirty="0" err="1" smtClean="0"/>
              <a:t>İntra</a:t>
            </a:r>
            <a:r>
              <a:rPr lang="tr-TR" sz="2000" b="1" dirty="0" smtClean="0"/>
              <a:t>-</a:t>
            </a:r>
            <a:r>
              <a:rPr lang="tr-TR" sz="2000" b="1" dirty="0" err="1" smtClean="0"/>
              <a:t>uterin</a:t>
            </a:r>
            <a:r>
              <a:rPr lang="tr-TR" sz="2000" b="1" dirty="0" smtClean="0"/>
              <a:t> tütün </a:t>
            </a:r>
            <a:r>
              <a:rPr lang="tr-TR" sz="2000" b="1" dirty="0" err="1" smtClean="0"/>
              <a:t>maruziyeti</a:t>
            </a:r>
            <a:endParaRPr lang="tr-TR" sz="2000" b="1" dirty="0" smtClean="0"/>
          </a:p>
          <a:p>
            <a:pPr>
              <a:buNone/>
            </a:pPr>
            <a:r>
              <a:rPr lang="tr-TR" sz="2000" b="1" dirty="0" smtClean="0"/>
              <a:t>Düşük doğum ağırlığı</a:t>
            </a:r>
          </a:p>
          <a:p>
            <a:pPr>
              <a:buNone/>
            </a:pPr>
            <a:r>
              <a:rPr lang="tr-TR" sz="2000" b="1" dirty="0" err="1" smtClean="0"/>
              <a:t>Pestisitler</a:t>
            </a:r>
            <a:endParaRPr lang="tr-TR" sz="2000" b="1" dirty="0" smtClean="0"/>
          </a:p>
          <a:p>
            <a:pPr>
              <a:buNone/>
            </a:pPr>
            <a:r>
              <a:rPr lang="tr-TR" sz="3200" b="1" dirty="0" smtClean="0">
                <a:solidFill>
                  <a:srgbClr val="FF0000"/>
                </a:solidFill>
              </a:rPr>
              <a:t>Esneklik/Koruyucu </a:t>
            </a:r>
          </a:p>
          <a:p>
            <a:pPr>
              <a:buNone/>
            </a:pPr>
            <a:r>
              <a:rPr lang="tr-TR" sz="2000" b="1" dirty="0" smtClean="0"/>
              <a:t>Bilişsel yetenekler</a:t>
            </a:r>
          </a:p>
          <a:p>
            <a:pPr>
              <a:buNone/>
            </a:pPr>
            <a:r>
              <a:rPr lang="tr-TR" sz="2000" b="1" dirty="0" smtClean="0"/>
              <a:t>Olumlu sosyal ilişkiler</a:t>
            </a:r>
          </a:p>
          <a:p>
            <a:pPr>
              <a:buNone/>
            </a:pPr>
            <a:r>
              <a:rPr lang="tr-TR" sz="2000" b="1" dirty="0" smtClean="0"/>
              <a:t>Erken tedavi</a:t>
            </a:r>
          </a:p>
          <a:p>
            <a:endParaRPr lang="tr-TR" dirty="0"/>
          </a:p>
        </p:txBody>
      </p:sp>
      <p:pic>
        <p:nvPicPr>
          <p:cNvPr id="5" name="Picture 2"/>
          <p:cNvPicPr>
            <a:picLocks noGrp="1" noChangeAspect="1" noChangeArrowheads="1"/>
          </p:cNvPicPr>
          <p:nvPr>
            <p:ph sz="half" idx="2"/>
          </p:nvPr>
        </p:nvPicPr>
        <p:blipFill>
          <a:blip r:embed="rId2"/>
          <a:srcRect l="4762" t="6849" r="10714" b="1370"/>
          <a:stretch>
            <a:fillRect/>
          </a:stretch>
        </p:blipFill>
        <p:spPr bwMode="auto">
          <a:xfrm>
            <a:off x="3714744" y="1428736"/>
            <a:ext cx="5223504" cy="4929222"/>
          </a:xfrm>
          <a:prstGeom prst="rect">
            <a:avLst/>
          </a:prstGeom>
          <a:noFill/>
          <a:ln w="9525">
            <a:noFill/>
            <a:miter lim="800000"/>
            <a:headEnd/>
            <a:tailEnd/>
          </a:ln>
          <a:effectLst/>
        </p:spPr>
      </p:pic>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Erişkinlikte Devam Eden DEHB </a:t>
            </a:r>
            <a:endParaRPr lang="tr-TR" b="1" dirty="0"/>
          </a:p>
        </p:txBody>
      </p:sp>
      <p:sp>
        <p:nvSpPr>
          <p:cNvPr id="3" name="2 İçerik Yer Tutucusu"/>
          <p:cNvSpPr>
            <a:spLocks noGrp="1"/>
          </p:cNvSpPr>
          <p:nvPr>
            <p:ph idx="1"/>
          </p:nvPr>
        </p:nvSpPr>
        <p:spPr>
          <a:xfrm>
            <a:off x="0" y="1500174"/>
            <a:ext cx="9144000" cy="4625989"/>
          </a:xfrm>
        </p:spPr>
        <p:txBody>
          <a:bodyPr>
            <a:normAutofit fontScale="92500"/>
          </a:bodyPr>
          <a:lstStyle/>
          <a:p>
            <a:pPr>
              <a:buNone/>
            </a:pPr>
            <a:endParaRPr lang="tr-TR" dirty="0" smtClean="0"/>
          </a:p>
          <a:p>
            <a:r>
              <a:rPr lang="tr-TR" b="1" dirty="0" err="1" smtClean="0"/>
              <a:t>Kaudatta</a:t>
            </a:r>
            <a:r>
              <a:rPr lang="tr-TR" b="1" dirty="0" smtClean="0"/>
              <a:t> düşük aktivasyon </a:t>
            </a:r>
            <a:r>
              <a:rPr lang="tr-TR" dirty="0" smtClean="0"/>
              <a:t>çocukluk çağı </a:t>
            </a:r>
            <a:r>
              <a:rPr lang="tr-TR" dirty="0" err="1" smtClean="0"/>
              <a:t>DEHB’si</a:t>
            </a:r>
            <a:r>
              <a:rPr lang="tr-TR" dirty="0" smtClean="0"/>
              <a:t> ile ilişkilidir</a:t>
            </a:r>
            <a:r>
              <a:rPr lang="en-US" dirty="0" smtClean="0"/>
              <a:t> </a:t>
            </a:r>
            <a:r>
              <a:rPr lang="en-US" sz="2200" dirty="0" smtClean="0"/>
              <a:t>(</a:t>
            </a:r>
            <a:r>
              <a:rPr lang="en-US" sz="2200" dirty="0" err="1" smtClean="0"/>
              <a:t>Szekely</a:t>
            </a:r>
            <a:r>
              <a:rPr lang="en-US" sz="2200" dirty="0" smtClean="0"/>
              <a:t> </a:t>
            </a:r>
            <a:r>
              <a:rPr lang="tr-TR" sz="2200" dirty="0" smtClean="0"/>
              <a:t> v</a:t>
            </a:r>
            <a:r>
              <a:rPr lang="en-US" sz="2200" dirty="0" smtClean="0"/>
              <a:t>et a</a:t>
            </a:r>
            <a:r>
              <a:rPr lang="tr-TR" sz="2200" dirty="0" err="1" smtClean="0"/>
              <a:t>rk</a:t>
            </a:r>
            <a:r>
              <a:rPr lang="en-US" sz="2200" dirty="0" smtClean="0"/>
              <a:t>, 2017)</a:t>
            </a:r>
            <a:r>
              <a:rPr lang="tr-TR" sz="2200" dirty="0" smtClean="0"/>
              <a:t>.</a:t>
            </a:r>
          </a:p>
          <a:p>
            <a:r>
              <a:rPr lang="tr-TR" dirty="0" smtClean="0"/>
              <a:t>Belirtilerin sürdüğü erişkin </a:t>
            </a:r>
            <a:r>
              <a:rPr lang="tr-TR" dirty="0" err="1" smtClean="0"/>
              <a:t>DEHB’de</a:t>
            </a:r>
            <a:r>
              <a:rPr lang="tr-TR" dirty="0" smtClean="0"/>
              <a:t> ise  </a:t>
            </a:r>
            <a:r>
              <a:rPr lang="tr-TR" b="1" dirty="0" err="1" smtClean="0"/>
              <a:t>fronto</a:t>
            </a:r>
            <a:r>
              <a:rPr lang="tr-TR" b="1" dirty="0" smtClean="0"/>
              <a:t>-</a:t>
            </a:r>
            <a:r>
              <a:rPr lang="tr-TR" b="1" dirty="0" err="1" smtClean="0"/>
              <a:t>parietal</a:t>
            </a:r>
            <a:r>
              <a:rPr lang="tr-TR" b="1" dirty="0" smtClean="0"/>
              <a:t> </a:t>
            </a:r>
            <a:r>
              <a:rPr lang="tr-TR" dirty="0" err="1" smtClean="0"/>
              <a:t>disfonksiyon</a:t>
            </a:r>
            <a:r>
              <a:rPr lang="tr-TR" dirty="0" smtClean="0"/>
              <a:t> bulguları  ve </a:t>
            </a:r>
            <a:r>
              <a:rPr lang="en-US" dirty="0" smtClean="0"/>
              <a:t>lateral </a:t>
            </a:r>
            <a:r>
              <a:rPr lang="en-US" dirty="0" err="1" smtClean="0"/>
              <a:t>fronto</a:t>
            </a:r>
            <a:r>
              <a:rPr lang="en-US" dirty="0" smtClean="0"/>
              <a:t>-parietal </a:t>
            </a:r>
            <a:r>
              <a:rPr lang="tr-TR" dirty="0" smtClean="0"/>
              <a:t> bölgelerde  anormal </a:t>
            </a:r>
            <a:r>
              <a:rPr lang="tr-TR" dirty="0" err="1" smtClean="0"/>
              <a:t>kortikal</a:t>
            </a:r>
            <a:r>
              <a:rPr lang="tr-TR" dirty="0" smtClean="0"/>
              <a:t> incelme saptanmaktadır. </a:t>
            </a:r>
          </a:p>
          <a:p>
            <a:r>
              <a:rPr lang="tr-TR" dirty="0" smtClean="0"/>
              <a:t>Dikkat işlevlerine aracılık eden bu bölgelerdeki anormallikler erişkinlerde  “dikkat </a:t>
            </a:r>
            <a:r>
              <a:rPr lang="tr-TR" dirty="0" err="1" smtClean="0"/>
              <a:t>eksikliği”nin</a:t>
            </a:r>
            <a:r>
              <a:rPr lang="tr-TR" dirty="0" smtClean="0"/>
              <a:t> sürdüğünün de bir kanıtıdır </a:t>
            </a:r>
            <a:r>
              <a:rPr lang="en-US" sz="2200" dirty="0" smtClean="0"/>
              <a:t>(Shaw </a:t>
            </a:r>
            <a:r>
              <a:rPr lang="tr-TR" sz="2200" dirty="0" smtClean="0"/>
              <a:t>v</a:t>
            </a:r>
            <a:r>
              <a:rPr lang="en-US" sz="2200" dirty="0" smtClean="0"/>
              <a:t>e</a:t>
            </a:r>
            <a:r>
              <a:rPr lang="tr-TR" sz="2200" dirty="0" smtClean="0"/>
              <a:t> </a:t>
            </a:r>
            <a:r>
              <a:rPr lang="en-US" sz="2200" dirty="0" smtClean="0"/>
              <a:t>a</a:t>
            </a:r>
            <a:r>
              <a:rPr lang="tr-TR" sz="2200" dirty="0" err="1" smtClean="0"/>
              <a:t>rk</a:t>
            </a:r>
            <a:r>
              <a:rPr lang="en-US" sz="2200" dirty="0" smtClean="0"/>
              <a:t>.,2013</a:t>
            </a:r>
            <a:r>
              <a:rPr lang="tr-TR" sz="2200" dirty="0" smtClean="0"/>
              <a:t>,</a:t>
            </a:r>
            <a:r>
              <a:rPr lang="it-IT" sz="2200" dirty="0" smtClean="0"/>
              <a:t>Schulz </a:t>
            </a:r>
            <a:r>
              <a:rPr lang="tr-TR" sz="2200" dirty="0" smtClean="0"/>
              <a:t>v</a:t>
            </a:r>
            <a:r>
              <a:rPr lang="it-IT" sz="2200" dirty="0" smtClean="0"/>
              <a:t>e a</a:t>
            </a:r>
            <a:r>
              <a:rPr lang="tr-TR" sz="2200" dirty="0" err="1" smtClean="0"/>
              <a:t>rk</a:t>
            </a:r>
            <a:r>
              <a:rPr lang="it-IT" sz="2200" dirty="0" smtClean="0"/>
              <a:t>.,</a:t>
            </a:r>
            <a:r>
              <a:rPr lang="tr-TR" sz="2200" dirty="0" smtClean="0"/>
              <a:t>2017)</a:t>
            </a:r>
            <a:r>
              <a:rPr lang="en-US" sz="2200" dirty="0" smtClean="0"/>
              <a:t>.</a:t>
            </a:r>
            <a:endParaRPr lang="tr-TR" sz="22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2050" name="Picture 2"/>
          <p:cNvPicPr>
            <a:picLocks noGrp="1" noChangeAspect="1" noChangeArrowheads="1"/>
          </p:cNvPicPr>
          <p:nvPr>
            <p:ph idx="1"/>
          </p:nvPr>
        </p:nvPicPr>
        <p:blipFill>
          <a:blip r:embed="rId2"/>
          <a:srcRect/>
          <a:stretch>
            <a:fillRect/>
          </a:stretch>
        </p:blipFill>
        <p:spPr bwMode="auto">
          <a:xfrm>
            <a:off x="2571737" y="642918"/>
            <a:ext cx="3286148"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noAutofit/>
          </a:bodyPr>
          <a:lstStyle/>
          <a:p>
            <a:r>
              <a:rPr lang="tr-TR" sz="4000" b="1" dirty="0"/>
              <a:t>DEHB </a:t>
            </a:r>
            <a:r>
              <a:rPr lang="tr-TR" sz="4000" b="1" dirty="0" smtClean="0"/>
              <a:t>Tedavisinde </a:t>
            </a:r>
            <a:r>
              <a:rPr lang="tr-TR" sz="4000" b="1" dirty="0"/>
              <a:t>A</a:t>
            </a:r>
            <a:r>
              <a:rPr lang="tr-TR" sz="4000" b="1" dirty="0" smtClean="0"/>
              <a:t>maç </a:t>
            </a:r>
            <a:r>
              <a:rPr lang="tr-TR" sz="4000" dirty="0" smtClean="0"/>
              <a:t> </a:t>
            </a:r>
            <a:r>
              <a:rPr lang="tr-TR" sz="4000" dirty="0" smtClean="0"/>
              <a:t/>
            </a:r>
            <a:br>
              <a:rPr lang="tr-TR" sz="4000" dirty="0" smtClean="0"/>
            </a:br>
            <a:r>
              <a:rPr lang="tr-TR" sz="4000" b="1" dirty="0" smtClean="0"/>
              <a:t>Yanıt ve İyileşme</a:t>
            </a:r>
            <a:endParaRPr lang="en-US" sz="4000" b="1" dirty="0"/>
          </a:p>
        </p:txBody>
      </p:sp>
      <p:sp>
        <p:nvSpPr>
          <p:cNvPr id="525315" name="Rectangle 3"/>
          <p:cNvSpPr>
            <a:spLocks noGrp="1" noChangeArrowheads="1"/>
          </p:cNvSpPr>
          <p:nvPr>
            <p:ph type="body" idx="1"/>
          </p:nvPr>
        </p:nvSpPr>
        <p:spPr/>
        <p:txBody>
          <a:bodyPr/>
          <a:lstStyle/>
          <a:p>
            <a:pPr>
              <a:lnSpc>
                <a:spcPct val="110000"/>
              </a:lnSpc>
            </a:pPr>
            <a:r>
              <a:rPr lang="tr-TR" sz="2400" b="1" dirty="0" smtClean="0"/>
              <a:t>Yanıt</a:t>
            </a:r>
            <a:endParaRPr lang="en-CA" sz="2400" b="1" dirty="0"/>
          </a:p>
          <a:p>
            <a:pPr lvl="1">
              <a:lnSpc>
                <a:spcPct val="110000"/>
              </a:lnSpc>
            </a:pPr>
            <a:r>
              <a:rPr lang="tr-TR" sz="2000" dirty="0"/>
              <a:t>Belirtilerde % 25 -30 gibi bir </a:t>
            </a:r>
            <a:r>
              <a:rPr lang="tr-TR" sz="2000" dirty="0" smtClean="0"/>
              <a:t>oranda </a:t>
            </a:r>
            <a:r>
              <a:rPr lang="tr-TR" sz="2000" dirty="0"/>
              <a:t>düzelme</a:t>
            </a:r>
          </a:p>
          <a:p>
            <a:pPr lvl="1">
              <a:lnSpc>
                <a:spcPct val="110000"/>
              </a:lnSpc>
            </a:pPr>
            <a:r>
              <a:rPr lang="tr-TR" sz="2000" dirty="0" smtClean="0"/>
              <a:t>Kişi </a:t>
            </a:r>
            <a:r>
              <a:rPr lang="tr-TR" sz="2000" dirty="0"/>
              <a:t>halen temel bazı belirtilere sahip olabilir</a:t>
            </a:r>
            <a:endParaRPr lang="en-CA" sz="2000" dirty="0"/>
          </a:p>
          <a:p>
            <a:pPr>
              <a:lnSpc>
                <a:spcPct val="110000"/>
              </a:lnSpc>
            </a:pPr>
            <a:r>
              <a:rPr lang="tr-TR" sz="2400" b="1" dirty="0" err="1"/>
              <a:t>Semptomatik</a:t>
            </a:r>
            <a:r>
              <a:rPr lang="tr-TR" sz="2400" b="1" dirty="0"/>
              <a:t> iyileşme</a:t>
            </a:r>
            <a:endParaRPr lang="en-CA" sz="2400" b="1" dirty="0"/>
          </a:p>
          <a:p>
            <a:pPr lvl="1">
              <a:lnSpc>
                <a:spcPct val="110000"/>
              </a:lnSpc>
            </a:pPr>
            <a:r>
              <a:rPr lang="tr-TR" sz="2000" dirty="0"/>
              <a:t>Tanı </a:t>
            </a:r>
            <a:r>
              <a:rPr lang="tr-TR" sz="2000" dirty="0" smtClean="0"/>
              <a:t>ölçütlerini </a:t>
            </a:r>
            <a:r>
              <a:rPr lang="tr-TR" sz="2000" dirty="0"/>
              <a:t>karşılamayacak düzeyde düzelme</a:t>
            </a:r>
            <a:endParaRPr lang="en-CA" sz="2000" dirty="0"/>
          </a:p>
          <a:p>
            <a:pPr lvl="1">
              <a:lnSpc>
                <a:spcPct val="110000"/>
              </a:lnSpc>
            </a:pPr>
            <a:r>
              <a:rPr lang="tr-TR" sz="2000" dirty="0"/>
              <a:t>Normal popülasyonun ortalama skoruyla eş skora sahip olma</a:t>
            </a:r>
            <a:endParaRPr lang="en-CA" sz="2000" dirty="0"/>
          </a:p>
          <a:p>
            <a:pPr lvl="1">
              <a:lnSpc>
                <a:spcPct val="110000"/>
              </a:lnSpc>
            </a:pPr>
            <a:r>
              <a:rPr lang="tr-TR" sz="2000" dirty="0" smtClean="0"/>
              <a:t>İşlevsellikte kısmi </a:t>
            </a:r>
            <a:r>
              <a:rPr lang="tr-TR" sz="2000" dirty="0"/>
              <a:t>düzelmenin de olması </a:t>
            </a:r>
          </a:p>
          <a:p>
            <a:pPr>
              <a:lnSpc>
                <a:spcPct val="110000"/>
              </a:lnSpc>
            </a:pPr>
            <a:r>
              <a:rPr lang="tr-TR" sz="2400" b="1" dirty="0"/>
              <a:t>Tam iyileşme</a:t>
            </a:r>
            <a:endParaRPr lang="en-CA" sz="2400" b="1" dirty="0"/>
          </a:p>
          <a:p>
            <a:pPr lvl="1">
              <a:lnSpc>
                <a:spcPct val="110000"/>
              </a:lnSpc>
            </a:pPr>
            <a:r>
              <a:rPr lang="tr-TR" sz="2000" dirty="0"/>
              <a:t>Tedavini </a:t>
            </a:r>
            <a:r>
              <a:rPr lang="tr-TR" sz="2000" dirty="0" smtClean="0"/>
              <a:t> asıl amacı</a:t>
            </a:r>
            <a:endParaRPr lang="en-CA" sz="2000" dirty="0"/>
          </a:p>
          <a:p>
            <a:pPr lvl="1">
              <a:lnSpc>
                <a:spcPct val="110000"/>
              </a:lnSpc>
            </a:pPr>
            <a:r>
              <a:rPr lang="tr-TR" sz="2000" dirty="0" err="1"/>
              <a:t>Semptomatik</a:t>
            </a:r>
            <a:r>
              <a:rPr lang="tr-TR" sz="2000" dirty="0"/>
              <a:t> iyileşme ve yeterince işlevsellik</a:t>
            </a:r>
            <a:endParaRPr lang="en-CA" sz="2000" dirty="0"/>
          </a:p>
        </p:txBody>
      </p:sp>
      <p:sp>
        <p:nvSpPr>
          <p:cNvPr id="525316" name="Text Box 4"/>
          <p:cNvSpPr txBox="1">
            <a:spLocks noChangeArrowheads="1"/>
          </p:cNvSpPr>
          <p:nvPr/>
        </p:nvSpPr>
        <p:spPr bwMode="auto">
          <a:xfrm>
            <a:off x="76200" y="6507163"/>
            <a:ext cx="6858000" cy="274637"/>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US" sz="1200">
                <a:solidFill>
                  <a:srgbClr val="000000"/>
                </a:solidFill>
                <a:latin typeface="Arial Narrow" pitchFamily="34" charset="0"/>
              </a:rPr>
              <a:t>1. Greenhill. </a:t>
            </a:r>
            <a:r>
              <a:rPr lang="en-US" sz="1200" i="1">
                <a:solidFill>
                  <a:srgbClr val="000000"/>
                </a:solidFill>
                <a:latin typeface="Arial Narrow" pitchFamily="34" charset="0"/>
              </a:rPr>
              <a:t>APA</a:t>
            </a:r>
            <a:r>
              <a:rPr lang="en-US" sz="1200">
                <a:solidFill>
                  <a:srgbClr val="000000"/>
                </a:solidFill>
                <a:latin typeface="Arial Narrow" pitchFamily="34" charset="0"/>
              </a:rPr>
              <a:t> 2004; 2. Biederman </a:t>
            </a:r>
            <a:r>
              <a:rPr lang="en-US" sz="1200" i="1">
                <a:solidFill>
                  <a:srgbClr val="000000"/>
                </a:solidFill>
                <a:latin typeface="Arial Narrow" pitchFamily="34" charset="0"/>
              </a:rPr>
              <a:t>JAACAP</a:t>
            </a:r>
            <a:r>
              <a:rPr lang="en-US" sz="1200">
                <a:solidFill>
                  <a:srgbClr val="000000"/>
                </a:solidFill>
                <a:latin typeface="Arial Narrow" pitchFamily="34" charset="0"/>
              </a:rPr>
              <a:t> 1996;35:343-51 </a:t>
            </a:r>
          </a:p>
        </p:txBody>
      </p:sp>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5314"/>
                                        </p:tgtEl>
                                        <p:attrNameLst>
                                          <p:attrName>style.visibility</p:attrName>
                                        </p:attrNameLst>
                                      </p:cBhvr>
                                      <p:to>
                                        <p:strVal val="visible"/>
                                      </p:to>
                                    </p:set>
                                    <p:animEffect transition="in" filter="fade">
                                      <p:cBhvr>
                                        <p:cTn id="7" dur="2000"/>
                                        <p:tgtEl>
                                          <p:spTgt spid="525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5315">
                                            <p:txEl>
                                              <p:pRg st="0" end="0"/>
                                            </p:txEl>
                                          </p:spTgt>
                                        </p:tgtEl>
                                        <p:attrNameLst>
                                          <p:attrName>style.visibility</p:attrName>
                                        </p:attrNameLst>
                                      </p:cBhvr>
                                      <p:to>
                                        <p:strVal val="visible"/>
                                      </p:to>
                                    </p:set>
                                    <p:animEffect transition="in" filter="wipe(down)">
                                      <p:cBhvr>
                                        <p:cTn id="12" dur="500"/>
                                        <p:tgtEl>
                                          <p:spTgt spid="52531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25315">
                                            <p:txEl>
                                              <p:pRg st="1" end="1"/>
                                            </p:txEl>
                                          </p:spTgt>
                                        </p:tgtEl>
                                        <p:attrNameLst>
                                          <p:attrName>style.visibility</p:attrName>
                                        </p:attrNameLst>
                                      </p:cBhvr>
                                      <p:to>
                                        <p:strVal val="visible"/>
                                      </p:to>
                                    </p:set>
                                    <p:animEffect transition="in" filter="wipe(down)">
                                      <p:cBhvr>
                                        <p:cTn id="15" dur="500"/>
                                        <p:tgtEl>
                                          <p:spTgt spid="52531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25315">
                                            <p:txEl>
                                              <p:pRg st="2" end="2"/>
                                            </p:txEl>
                                          </p:spTgt>
                                        </p:tgtEl>
                                        <p:attrNameLst>
                                          <p:attrName>style.visibility</p:attrName>
                                        </p:attrNameLst>
                                      </p:cBhvr>
                                      <p:to>
                                        <p:strVal val="visible"/>
                                      </p:to>
                                    </p:set>
                                    <p:animEffect transition="in" filter="wipe(down)">
                                      <p:cBhvr>
                                        <p:cTn id="18" dur="500"/>
                                        <p:tgtEl>
                                          <p:spTgt spid="5253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25315">
                                            <p:txEl>
                                              <p:pRg st="3" end="3"/>
                                            </p:txEl>
                                          </p:spTgt>
                                        </p:tgtEl>
                                        <p:attrNameLst>
                                          <p:attrName>style.visibility</p:attrName>
                                        </p:attrNameLst>
                                      </p:cBhvr>
                                      <p:to>
                                        <p:strVal val="visible"/>
                                      </p:to>
                                    </p:set>
                                    <p:animEffect transition="in" filter="wipe(down)">
                                      <p:cBhvr>
                                        <p:cTn id="23" dur="500"/>
                                        <p:tgtEl>
                                          <p:spTgt spid="525315">
                                            <p:txEl>
                                              <p:pRg st="3" end="3"/>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25315">
                                            <p:txEl>
                                              <p:pRg st="4" end="4"/>
                                            </p:txEl>
                                          </p:spTgt>
                                        </p:tgtEl>
                                        <p:attrNameLst>
                                          <p:attrName>style.visibility</p:attrName>
                                        </p:attrNameLst>
                                      </p:cBhvr>
                                      <p:to>
                                        <p:strVal val="visible"/>
                                      </p:to>
                                    </p:set>
                                    <p:animEffect transition="in" filter="wipe(down)">
                                      <p:cBhvr>
                                        <p:cTn id="26" dur="500"/>
                                        <p:tgtEl>
                                          <p:spTgt spid="525315">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25315">
                                            <p:txEl>
                                              <p:pRg st="5" end="5"/>
                                            </p:txEl>
                                          </p:spTgt>
                                        </p:tgtEl>
                                        <p:attrNameLst>
                                          <p:attrName>style.visibility</p:attrName>
                                        </p:attrNameLst>
                                      </p:cBhvr>
                                      <p:to>
                                        <p:strVal val="visible"/>
                                      </p:to>
                                    </p:set>
                                    <p:animEffect transition="in" filter="wipe(down)">
                                      <p:cBhvr>
                                        <p:cTn id="29" dur="500"/>
                                        <p:tgtEl>
                                          <p:spTgt spid="525315">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25315">
                                            <p:txEl>
                                              <p:pRg st="6" end="6"/>
                                            </p:txEl>
                                          </p:spTgt>
                                        </p:tgtEl>
                                        <p:attrNameLst>
                                          <p:attrName>style.visibility</p:attrName>
                                        </p:attrNameLst>
                                      </p:cBhvr>
                                      <p:to>
                                        <p:strVal val="visible"/>
                                      </p:to>
                                    </p:set>
                                    <p:animEffect transition="in" filter="wipe(down)">
                                      <p:cBhvr>
                                        <p:cTn id="32" dur="500"/>
                                        <p:tgtEl>
                                          <p:spTgt spid="5253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25315">
                                            <p:txEl>
                                              <p:pRg st="7" end="7"/>
                                            </p:txEl>
                                          </p:spTgt>
                                        </p:tgtEl>
                                        <p:attrNameLst>
                                          <p:attrName>style.visibility</p:attrName>
                                        </p:attrNameLst>
                                      </p:cBhvr>
                                      <p:to>
                                        <p:strVal val="visible"/>
                                      </p:to>
                                    </p:set>
                                    <p:animEffect transition="in" filter="wipe(down)">
                                      <p:cBhvr>
                                        <p:cTn id="37" dur="500"/>
                                        <p:tgtEl>
                                          <p:spTgt spid="525315">
                                            <p:txEl>
                                              <p:pRg st="7" end="7"/>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5315">
                                            <p:txEl>
                                              <p:pRg st="8" end="8"/>
                                            </p:txEl>
                                          </p:spTgt>
                                        </p:tgtEl>
                                        <p:attrNameLst>
                                          <p:attrName>style.visibility</p:attrName>
                                        </p:attrNameLst>
                                      </p:cBhvr>
                                      <p:to>
                                        <p:strVal val="visible"/>
                                      </p:to>
                                    </p:set>
                                    <p:animEffect transition="in" filter="wipe(down)">
                                      <p:cBhvr>
                                        <p:cTn id="40" dur="500"/>
                                        <p:tgtEl>
                                          <p:spTgt spid="525315">
                                            <p:txEl>
                                              <p:pRg st="8" end="8"/>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25315">
                                            <p:txEl>
                                              <p:pRg st="9" end="9"/>
                                            </p:txEl>
                                          </p:spTgt>
                                        </p:tgtEl>
                                        <p:attrNameLst>
                                          <p:attrName>style.visibility</p:attrName>
                                        </p:attrNameLst>
                                      </p:cBhvr>
                                      <p:to>
                                        <p:strVal val="visible"/>
                                      </p:to>
                                    </p:set>
                                    <p:animEffect transition="in" filter="wipe(down)">
                                      <p:cBhvr>
                                        <p:cTn id="43" dur="500"/>
                                        <p:tgtEl>
                                          <p:spTgt spid="525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p:bldP spid="5253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smtClean="0"/>
              <a:t>Tedavi </a:t>
            </a:r>
            <a:r>
              <a:rPr lang="tr-TR" b="1" dirty="0" smtClean="0"/>
              <a:t>Bileşenleri</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30104082"/>
              </p:ext>
            </p:extLst>
          </p:nvPr>
        </p:nvGraphicFramePr>
        <p:xfrm>
          <a:off x="429657" y="1531346"/>
          <a:ext cx="8287439" cy="4645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050432" y="6422670"/>
            <a:ext cx="1093569" cy="430887"/>
          </a:xfrm>
          <a:prstGeom prst="rect">
            <a:avLst/>
          </a:prstGeom>
        </p:spPr>
        <p:txBody>
          <a:bodyPr wrap="none">
            <a:spAutoFit/>
          </a:bodyPr>
          <a:lstStyle/>
          <a:p>
            <a:pPr algn="r"/>
            <a:r>
              <a:rPr lang="en-US" sz="1100" i="1" dirty="0"/>
              <a:t>JAACAP, </a:t>
            </a:r>
            <a:r>
              <a:rPr lang="en-US" sz="1100" dirty="0"/>
              <a:t>2007 </a:t>
            </a:r>
          </a:p>
          <a:p>
            <a:pPr algn="r"/>
            <a:r>
              <a:rPr lang="en-US" sz="1100" i="1" dirty="0" smtClean="0"/>
              <a:t>Pediatrics</a:t>
            </a:r>
            <a:r>
              <a:rPr lang="en-US" sz="1100" dirty="0" smtClean="0"/>
              <a:t> 2011 </a:t>
            </a:r>
            <a:endParaRPr lang="en-US" sz="1100" dirty="0"/>
          </a:p>
        </p:txBody>
      </p:sp>
      <p:sp>
        <p:nvSpPr>
          <p:cNvPr id="6" name="5 Altbilgi Yer Tutucusu"/>
          <p:cNvSpPr>
            <a:spLocks noGrp="1"/>
          </p:cNvSpPr>
          <p:nvPr>
            <p:ph type="ftr" sz="quarter" idx="11"/>
          </p:nvPr>
        </p:nvSpPr>
        <p:spPr/>
        <p:txBody>
          <a:bodyPr/>
          <a:lstStyle/>
          <a:p>
            <a:r>
              <a:rPr lang="tr-TR" smtClean="0"/>
              <a:t>10.10.2018-BGK</a:t>
            </a:r>
            <a:endParaRPr lang="tr-TR"/>
          </a:p>
        </p:txBody>
      </p:sp>
    </p:spTree>
    <p:extLst>
      <p:ext uri="{BB962C8B-B14F-4D97-AF65-F5344CB8AC3E}">
        <p14:creationId xmlns:p14="http://schemas.microsoft.com/office/powerpoint/2010/main" xmlns="" val="23493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8070D7F0-085F-4935-A3DB-F95B3D75050D}"/>
                                            </p:graphicEl>
                                          </p:spTgt>
                                        </p:tgtEl>
                                        <p:attrNameLst>
                                          <p:attrName>style.visibility</p:attrName>
                                        </p:attrNameLst>
                                      </p:cBhvr>
                                      <p:to>
                                        <p:strVal val="visible"/>
                                      </p:to>
                                    </p:set>
                                    <p:animEffect transition="in" filter="fade">
                                      <p:cBhvr>
                                        <p:cTn id="12" dur="2000"/>
                                        <p:tgtEl>
                                          <p:spTgt spid="7">
                                            <p:graphicEl>
                                              <a:dgm id="{8070D7F0-085F-4935-A3DB-F95B3D7505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047C15-5AD8-4A63-864A-16C8B351658C}"/>
                                            </p:graphicEl>
                                          </p:spTgt>
                                        </p:tgtEl>
                                        <p:attrNameLst>
                                          <p:attrName>style.visibility</p:attrName>
                                        </p:attrNameLst>
                                      </p:cBhvr>
                                      <p:to>
                                        <p:strVal val="visible"/>
                                      </p:to>
                                    </p:set>
                                    <p:animEffect transition="in" filter="fade">
                                      <p:cBhvr>
                                        <p:cTn id="17" dur="2000"/>
                                        <p:tgtEl>
                                          <p:spTgt spid="7">
                                            <p:graphicEl>
                                              <a:dgm id="{E6047C15-5AD8-4A63-864A-16C8B35165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3C776495-666B-4C7A-82F0-5C197CC0CC57}"/>
                                            </p:graphicEl>
                                          </p:spTgt>
                                        </p:tgtEl>
                                        <p:attrNameLst>
                                          <p:attrName>style.visibility</p:attrName>
                                        </p:attrNameLst>
                                      </p:cBhvr>
                                      <p:to>
                                        <p:strVal val="visible"/>
                                      </p:to>
                                    </p:set>
                                    <p:animEffect transition="in" filter="fade">
                                      <p:cBhvr>
                                        <p:cTn id="22" dur="2000"/>
                                        <p:tgtEl>
                                          <p:spTgt spid="7">
                                            <p:graphicEl>
                                              <a:dgm id="{3C776495-666B-4C7A-82F0-5C197CC0CC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Tedavi Tipi ve Yararları</a:t>
            </a:r>
            <a:br>
              <a:rPr lang="tr-TR" b="1" dirty="0" smtClean="0"/>
            </a:br>
            <a:r>
              <a:rPr lang="tr-TR" sz="2000" b="1" dirty="0" smtClean="0"/>
              <a:t>(</a:t>
            </a:r>
            <a:r>
              <a:rPr lang="tr-TR" sz="2000" b="1" dirty="0" err="1" smtClean="0"/>
              <a:t>Arnold</a:t>
            </a:r>
            <a:r>
              <a:rPr lang="tr-TR" sz="2000" b="1" dirty="0" smtClean="0"/>
              <a:t> ve ark. 2015)</a:t>
            </a:r>
            <a:endParaRPr lang="tr-TR" b="1" dirty="0"/>
          </a:p>
        </p:txBody>
      </p:sp>
      <p:pic>
        <p:nvPicPr>
          <p:cNvPr id="1026" name="Picture 2"/>
          <p:cNvPicPr>
            <a:picLocks noGrp="1" noChangeAspect="1" noChangeArrowheads="1"/>
          </p:cNvPicPr>
          <p:nvPr>
            <p:ph sz="half" idx="1"/>
          </p:nvPr>
        </p:nvPicPr>
        <p:blipFill>
          <a:blip r:embed="rId2"/>
          <a:srcRect/>
          <a:stretch>
            <a:fillRect/>
          </a:stretch>
        </p:blipFill>
        <p:spPr bwMode="auto">
          <a:xfrm>
            <a:off x="457200" y="2357431"/>
            <a:ext cx="4038600" cy="2862896"/>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648200" y="2340052"/>
            <a:ext cx="4038600" cy="3046258"/>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sz="3600" b="1" dirty="0" err="1" smtClean="0"/>
              <a:t>DEHB’de</a:t>
            </a:r>
            <a:r>
              <a:rPr lang="tr-TR" sz="3600" b="1" dirty="0" smtClean="0"/>
              <a:t> rolü olan </a:t>
            </a:r>
            <a:r>
              <a:rPr lang="tr-TR" sz="3600" b="1" dirty="0" err="1" smtClean="0"/>
              <a:t>nörotransmitter</a:t>
            </a:r>
            <a:r>
              <a:rPr lang="tr-TR" sz="3600" b="1" dirty="0" smtClean="0"/>
              <a:t> devreleri</a:t>
            </a:r>
            <a:br>
              <a:rPr lang="tr-TR" sz="3600" b="1" dirty="0" smtClean="0"/>
            </a:br>
            <a:r>
              <a:rPr lang="tr-TR" sz="3600" b="1" dirty="0" smtClean="0"/>
              <a:t>…</a:t>
            </a:r>
            <a:r>
              <a:rPr lang="en-US" sz="3600" dirty="0" smtClean="0"/>
              <a:t> serotonin</a:t>
            </a:r>
            <a:r>
              <a:rPr lang="tr-TR" sz="3600" dirty="0" smtClean="0"/>
              <a:t>, </a:t>
            </a:r>
            <a:r>
              <a:rPr lang="en-US" sz="3600" dirty="0" smtClean="0"/>
              <a:t>a</a:t>
            </a:r>
            <a:r>
              <a:rPr lang="tr-TR" sz="3600" dirty="0" smtClean="0"/>
              <a:t>s</a:t>
            </a:r>
            <a:r>
              <a:rPr lang="en-US" sz="3600" dirty="0" smtClean="0"/>
              <a:t>et</a:t>
            </a:r>
            <a:r>
              <a:rPr lang="tr-TR" sz="3600" dirty="0" smtClean="0"/>
              <a:t>i</a:t>
            </a:r>
            <a:r>
              <a:rPr lang="en-US" sz="3600" dirty="0" smtClean="0"/>
              <a:t>l</a:t>
            </a:r>
            <a:r>
              <a:rPr lang="tr-TR" sz="3600" dirty="0" smtClean="0"/>
              <a:t>kolin</a:t>
            </a:r>
            <a:r>
              <a:rPr lang="en-US" sz="3600" dirty="0" smtClean="0"/>
              <a:t>, </a:t>
            </a:r>
            <a:r>
              <a:rPr lang="en-US" sz="3600" dirty="0" err="1" smtClean="0"/>
              <a:t>opioid</a:t>
            </a:r>
            <a:r>
              <a:rPr lang="en-US" sz="3600" dirty="0" smtClean="0"/>
              <a:t>, </a:t>
            </a:r>
            <a:r>
              <a:rPr lang="en-US" sz="3600" dirty="0" err="1" smtClean="0"/>
              <a:t>glutamat</a:t>
            </a:r>
            <a:endParaRPr lang="tr-TR" sz="3600" b="1" dirty="0"/>
          </a:p>
        </p:txBody>
      </p:sp>
      <p:graphicFrame>
        <p:nvGraphicFramePr>
          <p:cNvPr id="6" name="5 İçerik Yer Tutucusu"/>
          <p:cNvGraphicFramePr>
            <a:graphicFrameLocks noGrp="1"/>
          </p:cNvGraphicFramePr>
          <p:nvPr>
            <p:ph sz="half" idx="2"/>
          </p:nvPr>
        </p:nvGraphicFramePr>
        <p:xfrm>
          <a:off x="4429124" y="1643050"/>
          <a:ext cx="432435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Grp="1" noChangeAspect="1" noChangeArrowheads="1"/>
          </p:cNvPicPr>
          <p:nvPr>
            <p:ph sz="half" idx="1"/>
          </p:nvPr>
        </p:nvPicPr>
        <p:blipFill>
          <a:blip r:embed="rId6"/>
          <a:srcRect t="3226"/>
          <a:stretch>
            <a:fillRect/>
          </a:stretch>
        </p:blipFill>
        <p:spPr bwMode="auto">
          <a:xfrm>
            <a:off x="571472" y="1714488"/>
            <a:ext cx="3643338" cy="4286280"/>
          </a:xfrm>
          <a:prstGeom prst="rect">
            <a:avLst/>
          </a:prstGeom>
          <a:noFill/>
          <a:ln w="9525">
            <a:noFill/>
            <a:miter lim="800000"/>
            <a:headEnd/>
            <a:tailEnd/>
          </a:ln>
          <a:effectLst/>
        </p:spPr>
      </p:pic>
      <p:sp>
        <p:nvSpPr>
          <p:cNvPr id="5" name="4 Metin kutusu"/>
          <p:cNvSpPr txBox="1"/>
          <p:nvPr/>
        </p:nvSpPr>
        <p:spPr>
          <a:xfrm>
            <a:off x="142844" y="6429396"/>
            <a:ext cx="8286807" cy="338554"/>
          </a:xfrm>
          <a:prstGeom prst="rect">
            <a:avLst/>
          </a:prstGeom>
          <a:noFill/>
        </p:spPr>
        <p:txBody>
          <a:bodyPr wrap="square" rtlCol="0">
            <a:spAutoFit/>
          </a:bodyPr>
          <a:lstStyle/>
          <a:p>
            <a:r>
              <a:rPr lang="tr-TR" sz="800" dirty="0" err="1" smtClean="0"/>
              <a:t>Midbrain</a:t>
            </a:r>
            <a:r>
              <a:rPr lang="tr-TR" sz="800" dirty="0" smtClean="0"/>
              <a:t> </a:t>
            </a:r>
            <a:r>
              <a:rPr lang="tr-TR" sz="800" dirty="0" err="1" smtClean="0"/>
              <a:t>dopaminergic</a:t>
            </a:r>
            <a:r>
              <a:rPr lang="tr-TR" sz="800" dirty="0" smtClean="0"/>
              <a:t> </a:t>
            </a:r>
            <a:r>
              <a:rPr lang="tr-TR" sz="800" dirty="0" err="1" smtClean="0"/>
              <a:t>neurons</a:t>
            </a:r>
            <a:r>
              <a:rPr lang="tr-TR" sz="800" dirty="0" smtClean="0"/>
              <a:t> </a:t>
            </a:r>
            <a:r>
              <a:rPr lang="tr-TR" sz="800" dirty="0" err="1" smtClean="0"/>
              <a:t>project</a:t>
            </a:r>
            <a:r>
              <a:rPr lang="tr-TR" sz="800" dirty="0" smtClean="0"/>
              <a:t> </a:t>
            </a:r>
            <a:r>
              <a:rPr lang="tr-TR" sz="800" dirty="0" err="1" smtClean="0"/>
              <a:t>to</a:t>
            </a:r>
            <a:r>
              <a:rPr lang="tr-TR" sz="800" dirty="0" smtClean="0"/>
              <a:t> </a:t>
            </a:r>
            <a:r>
              <a:rPr lang="tr-TR" sz="800" dirty="0" err="1" smtClean="0"/>
              <a:t>the</a:t>
            </a:r>
            <a:r>
              <a:rPr lang="tr-TR" sz="800" dirty="0" smtClean="0"/>
              <a:t> </a:t>
            </a:r>
            <a:r>
              <a:rPr lang="tr-TR" sz="800" dirty="0" err="1" smtClean="0"/>
              <a:t>basal</a:t>
            </a:r>
            <a:r>
              <a:rPr lang="tr-TR" sz="800" dirty="0" smtClean="0"/>
              <a:t> </a:t>
            </a:r>
            <a:r>
              <a:rPr lang="tr-TR" sz="800" dirty="0" err="1" smtClean="0"/>
              <a:t>ganglia</a:t>
            </a:r>
            <a:r>
              <a:rPr lang="tr-TR" sz="800" dirty="0" smtClean="0"/>
              <a:t>, </a:t>
            </a:r>
            <a:r>
              <a:rPr lang="tr-TR" sz="800" dirty="0" err="1" smtClean="0"/>
              <a:t>including</a:t>
            </a:r>
            <a:r>
              <a:rPr lang="tr-TR" sz="800" dirty="0" smtClean="0"/>
              <a:t> </a:t>
            </a:r>
            <a:r>
              <a:rPr lang="tr-TR" sz="800" dirty="0" err="1" smtClean="0"/>
              <a:t>the</a:t>
            </a:r>
            <a:r>
              <a:rPr lang="tr-TR" sz="800" dirty="0" smtClean="0"/>
              <a:t> </a:t>
            </a:r>
            <a:r>
              <a:rPr lang="tr-TR" sz="800" dirty="0" err="1" smtClean="0"/>
              <a:t>caudate</a:t>
            </a:r>
            <a:r>
              <a:rPr lang="tr-TR" sz="800" dirty="0" smtClean="0"/>
              <a:t>, </a:t>
            </a:r>
            <a:r>
              <a:rPr lang="tr-TR" sz="800" dirty="0" err="1" smtClean="0"/>
              <a:t>putamen</a:t>
            </a:r>
            <a:r>
              <a:rPr lang="tr-TR" sz="800" dirty="0" smtClean="0"/>
              <a:t>, </a:t>
            </a:r>
            <a:r>
              <a:rPr lang="tr-TR" sz="800" dirty="0" err="1" smtClean="0"/>
              <a:t>pallidum</a:t>
            </a:r>
            <a:r>
              <a:rPr lang="tr-TR" sz="800" dirty="0" smtClean="0"/>
              <a:t> </a:t>
            </a:r>
            <a:r>
              <a:rPr lang="tr-TR" sz="800" dirty="0" err="1" smtClean="0"/>
              <a:t>and</a:t>
            </a:r>
            <a:r>
              <a:rPr lang="tr-TR" sz="800" dirty="0" smtClean="0"/>
              <a:t> </a:t>
            </a:r>
            <a:r>
              <a:rPr lang="tr-TR" sz="800" dirty="0" err="1" smtClean="0"/>
              <a:t>throughout</a:t>
            </a:r>
            <a:r>
              <a:rPr lang="tr-TR" sz="800" dirty="0" smtClean="0"/>
              <a:t> </a:t>
            </a:r>
            <a:r>
              <a:rPr lang="tr-TR" sz="800" dirty="0" err="1" smtClean="0"/>
              <a:t>the</a:t>
            </a:r>
            <a:r>
              <a:rPr lang="tr-TR" sz="800" dirty="0" smtClean="0"/>
              <a:t> </a:t>
            </a:r>
            <a:r>
              <a:rPr lang="tr-TR" sz="800" dirty="0" err="1" smtClean="0"/>
              <a:t>cerebral</a:t>
            </a:r>
            <a:r>
              <a:rPr lang="tr-TR" sz="800" dirty="0" smtClean="0"/>
              <a:t> </a:t>
            </a:r>
            <a:r>
              <a:rPr lang="tr-TR" sz="800" dirty="0" err="1" smtClean="0"/>
              <a:t>cortex</a:t>
            </a:r>
            <a:r>
              <a:rPr lang="tr-TR" sz="800" dirty="0" smtClean="0"/>
              <a:t> (</a:t>
            </a:r>
            <a:r>
              <a:rPr lang="tr-TR" sz="800" dirty="0" err="1" smtClean="0">
                <a:hlinkClick r:id="rId7"/>
              </a:rPr>
              <a:t>Bentivoglio</a:t>
            </a:r>
            <a:r>
              <a:rPr lang="tr-TR" sz="800" dirty="0" smtClean="0">
                <a:hlinkClick r:id="rId7"/>
              </a:rPr>
              <a:t> </a:t>
            </a:r>
            <a:r>
              <a:rPr lang="tr-TR" sz="800" dirty="0" err="1" smtClean="0">
                <a:hlinkClick r:id="rId7"/>
              </a:rPr>
              <a:t>and</a:t>
            </a:r>
            <a:r>
              <a:rPr lang="tr-TR" sz="800" dirty="0" smtClean="0">
                <a:hlinkClick r:id="rId7"/>
              </a:rPr>
              <a:t> </a:t>
            </a:r>
            <a:r>
              <a:rPr lang="tr-TR" sz="800" dirty="0" err="1" smtClean="0">
                <a:hlinkClick r:id="rId7"/>
              </a:rPr>
              <a:t>Morelli</a:t>
            </a:r>
            <a:r>
              <a:rPr lang="tr-TR" sz="800" dirty="0" smtClean="0">
                <a:hlinkClick r:id="rId7"/>
              </a:rPr>
              <a:t>, 2005</a:t>
            </a:r>
            <a:r>
              <a:rPr lang="tr-TR" sz="800" dirty="0" smtClean="0"/>
              <a:t>). </a:t>
            </a:r>
            <a:r>
              <a:rPr lang="tr-TR" sz="800" dirty="0" err="1" smtClean="0"/>
              <a:t>Noradrenergic</a:t>
            </a:r>
            <a:r>
              <a:rPr lang="tr-TR" sz="800" dirty="0" smtClean="0"/>
              <a:t> </a:t>
            </a:r>
            <a:r>
              <a:rPr lang="tr-TR" sz="800" dirty="0" err="1" smtClean="0"/>
              <a:t>neurons</a:t>
            </a:r>
            <a:r>
              <a:rPr lang="tr-TR" sz="800" dirty="0" smtClean="0"/>
              <a:t> of </a:t>
            </a:r>
            <a:r>
              <a:rPr lang="tr-TR" sz="800" dirty="0" err="1" smtClean="0"/>
              <a:t>the</a:t>
            </a:r>
            <a:r>
              <a:rPr lang="tr-TR" sz="800" dirty="0" smtClean="0"/>
              <a:t> </a:t>
            </a:r>
            <a:r>
              <a:rPr lang="tr-TR" sz="800" dirty="0" err="1" smtClean="0"/>
              <a:t>locus</a:t>
            </a:r>
            <a:r>
              <a:rPr lang="tr-TR" sz="800" dirty="0" smtClean="0"/>
              <a:t> </a:t>
            </a:r>
            <a:r>
              <a:rPr lang="tr-TR" sz="800" dirty="0" err="1" smtClean="0"/>
              <a:t>coeruleus</a:t>
            </a:r>
            <a:r>
              <a:rPr lang="tr-TR" sz="800" dirty="0" smtClean="0"/>
              <a:t> </a:t>
            </a:r>
            <a:r>
              <a:rPr lang="tr-TR" sz="800" dirty="0" err="1" smtClean="0"/>
              <a:t>heavily</a:t>
            </a:r>
            <a:r>
              <a:rPr lang="tr-TR" sz="800" dirty="0" smtClean="0"/>
              <a:t> </a:t>
            </a:r>
            <a:r>
              <a:rPr lang="tr-TR" sz="800" dirty="0" err="1" smtClean="0"/>
              <a:t>innervate</a:t>
            </a:r>
            <a:r>
              <a:rPr lang="tr-TR" sz="800" dirty="0" smtClean="0"/>
              <a:t> </a:t>
            </a:r>
            <a:r>
              <a:rPr lang="tr-TR" sz="800" dirty="0" err="1" smtClean="0"/>
              <a:t>the</a:t>
            </a:r>
            <a:r>
              <a:rPr lang="tr-TR" sz="800" dirty="0" smtClean="0"/>
              <a:t> </a:t>
            </a:r>
            <a:r>
              <a:rPr lang="tr-TR" sz="800" dirty="0" err="1" smtClean="0"/>
              <a:t>thalamus</a:t>
            </a:r>
            <a:r>
              <a:rPr lang="tr-TR" sz="800" dirty="0" smtClean="0"/>
              <a:t> </a:t>
            </a:r>
            <a:r>
              <a:rPr lang="tr-TR" sz="800" dirty="0" err="1" smtClean="0"/>
              <a:t>and</a:t>
            </a:r>
            <a:r>
              <a:rPr lang="tr-TR" sz="800" dirty="0" smtClean="0"/>
              <a:t> </a:t>
            </a:r>
            <a:r>
              <a:rPr lang="tr-TR" sz="800" dirty="0" err="1" smtClean="0"/>
              <a:t>cerebral</a:t>
            </a:r>
            <a:r>
              <a:rPr lang="tr-TR" sz="800" dirty="0" smtClean="0"/>
              <a:t> </a:t>
            </a:r>
            <a:r>
              <a:rPr lang="tr-TR" sz="800" dirty="0" err="1" smtClean="0"/>
              <a:t>cortex</a:t>
            </a:r>
            <a:r>
              <a:rPr lang="tr-TR" sz="800" dirty="0" smtClean="0"/>
              <a:t> (</a:t>
            </a:r>
            <a:r>
              <a:rPr lang="tr-TR" sz="800" dirty="0" err="1" smtClean="0">
                <a:hlinkClick r:id="rId7"/>
              </a:rPr>
              <a:t>Descarries</a:t>
            </a:r>
            <a:r>
              <a:rPr lang="tr-TR" sz="800" dirty="0" smtClean="0">
                <a:hlinkClick r:id="rId7"/>
              </a:rPr>
              <a:t> </a:t>
            </a:r>
            <a:r>
              <a:rPr lang="tr-TR" sz="800" dirty="0" err="1" smtClean="0">
                <a:hlinkClick r:id="rId7"/>
              </a:rPr>
              <a:t>and</a:t>
            </a:r>
            <a:r>
              <a:rPr lang="tr-TR" sz="800" dirty="0" smtClean="0">
                <a:hlinkClick r:id="rId7"/>
              </a:rPr>
              <a:t> </a:t>
            </a:r>
            <a:r>
              <a:rPr lang="tr-TR" sz="800" dirty="0" err="1" smtClean="0">
                <a:hlinkClick r:id="rId7"/>
              </a:rPr>
              <a:t>Saucier</a:t>
            </a:r>
            <a:r>
              <a:rPr lang="tr-TR" sz="800" dirty="0" smtClean="0">
                <a:hlinkClick r:id="rId7"/>
              </a:rPr>
              <a:t>, 1972</a:t>
            </a:r>
            <a:r>
              <a:rPr lang="tr-TR" sz="800" dirty="0" smtClean="0"/>
              <a:t>; </a:t>
            </a:r>
            <a:r>
              <a:rPr lang="tr-TR" sz="800" dirty="0" err="1" smtClean="0">
                <a:hlinkClick r:id="rId7"/>
              </a:rPr>
              <a:t>O’Donnell</a:t>
            </a:r>
            <a:r>
              <a:rPr lang="tr-TR" sz="800" dirty="0" smtClean="0">
                <a:hlinkClick r:id="rId7"/>
              </a:rPr>
              <a:t> et al., 2012</a:t>
            </a:r>
            <a:r>
              <a:rPr lang="tr-TR" sz="800" dirty="0" smtClean="0"/>
              <a:t>). </a:t>
            </a:r>
            <a:endParaRPr lang="tr-TR" sz="800" dirty="0"/>
          </a:p>
        </p:txBody>
      </p:sp>
      <p:sp>
        <p:nvSpPr>
          <p:cNvPr id="7" name="6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A3A8975D-A239-4C15-9825-ED671C9A5398}"/>
                                            </p:graphicEl>
                                          </p:spTgt>
                                        </p:tgtEl>
                                        <p:attrNameLst>
                                          <p:attrName>style.visibility</p:attrName>
                                        </p:attrNameLst>
                                      </p:cBhvr>
                                      <p:to>
                                        <p:strVal val="visible"/>
                                      </p:to>
                                    </p:set>
                                    <p:animEffect transition="in" filter="wipe(down)">
                                      <p:cBhvr>
                                        <p:cTn id="17" dur="500"/>
                                        <p:tgtEl>
                                          <p:spTgt spid="6">
                                            <p:graphicEl>
                                              <a:dgm id="{A3A8975D-A239-4C15-9825-ED671C9A539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4AEA903F-7A44-47AA-9B04-B24CBC52B1BA}"/>
                                            </p:graphicEl>
                                          </p:spTgt>
                                        </p:tgtEl>
                                        <p:attrNameLst>
                                          <p:attrName>style.visibility</p:attrName>
                                        </p:attrNameLst>
                                      </p:cBhvr>
                                      <p:to>
                                        <p:strVal val="visible"/>
                                      </p:to>
                                    </p:set>
                                    <p:animEffect transition="in" filter="wipe(down)">
                                      <p:cBhvr>
                                        <p:cTn id="22" dur="500"/>
                                        <p:tgtEl>
                                          <p:spTgt spid="6">
                                            <p:graphicEl>
                                              <a:dgm id="{4AEA903F-7A44-47AA-9B04-B24CBC52B1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627085A6-ED3E-4646-A9CF-30CC41F5D5F6}"/>
                                            </p:graphicEl>
                                          </p:spTgt>
                                        </p:tgtEl>
                                        <p:attrNameLst>
                                          <p:attrName>style.visibility</p:attrName>
                                        </p:attrNameLst>
                                      </p:cBhvr>
                                      <p:to>
                                        <p:strVal val="visible"/>
                                      </p:to>
                                    </p:set>
                                    <p:animEffect transition="in" filter="wipe(down)">
                                      <p:cBhvr>
                                        <p:cTn id="27" dur="500"/>
                                        <p:tgtEl>
                                          <p:spTgt spid="6">
                                            <p:graphicEl>
                                              <a:dgm id="{627085A6-ED3E-4646-A9CF-30CC41F5D5F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dgm id="{2422154C-0342-4BCB-8A73-54BBC55588A7}"/>
                                            </p:graphicEl>
                                          </p:spTgt>
                                        </p:tgtEl>
                                        <p:attrNameLst>
                                          <p:attrName>style.visibility</p:attrName>
                                        </p:attrNameLst>
                                      </p:cBhvr>
                                      <p:to>
                                        <p:strVal val="visible"/>
                                      </p:to>
                                    </p:set>
                                    <p:animEffect transition="in" filter="wipe(down)">
                                      <p:cBhvr>
                                        <p:cTn id="32" dur="500"/>
                                        <p:tgtEl>
                                          <p:spTgt spid="6">
                                            <p:graphicEl>
                                              <a:dgm id="{2422154C-0342-4BCB-8A73-54BBC55588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PFK’de</a:t>
            </a:r>
            <a:r>
              <a:rPr lang="tr-TR" b="1" dirty="0" smtClean="0"/>
              <a:t> DA ve NE</a:t>
            </a:r>
            <a:endParaRPr lang="tr-TR" b="1" dirty="0"/>
          </a:p>
        </p:txBody>
      </p:sp>
      <p:sp>
        <p:nvSpPr>
          <p:cNvPr id="4" name="3 İçerik Yer Tutucusu"/>
          <p:cNvSpPr>
            <a:spLocks noGrp="1"/>
          </p:cNvSpPr>
          <p:nvPr>
            <p:ph sz="half" idx="2"/>
          </p:nvPr>
        </p:nvSpPr>
        <p:spPr>
          <a:xfrm>
            <a:off x="4648200" y="1600200"/>
            <a:ext cx="4210080" cy="4525963"/>
          </a:xfrm>
        </p:spPr>
        <p:txBody>
          <a:bodyPr>
            <a:normAutofit/>
          </a:bodyPr>
          <a:lstStyle/>
          <a:p>
            <a:r>
              <a:rPr lang="en-US" b="1" dirty="0" smtClean="0">
                <a:solidFill>
                  <a:srgbClr val="FF0000"/>
                </a:solidFill>
              </a:rPr>
              <a:t>D</a:t>
            </a:r>
            <a:r>
              <a:rPr lang="en-US" b="1" baseline="-25000" dirty="0" smtClean="0">
                <a:solidFill>
                  <a:srgbClr val="FF0000"/>
                </a:solidFill>
              </a:rPr>
              <a:t>1</a:t>
            </a:r>
            <a:r>
              <a:rPr lang="tr-TR" baseline="-25000" dirty="0" smtClean="0"/>
              <a:t> </a:t>
            </a:r>
            <a:r>
              <a:rPr lang="tr-TR" dirty="0" smtClean="0"/>
              <a:t>reseptörleri uygun ayarda uyarıldığında “gürültü” azalır (uygun olmayan girdiler zayıflar), </a:t>
            </a:r>
          </a:p>
          <a:p>
            <a:r>
              <a:rPr lang="en-US" b="1" dirty="0" smtClean="0">
                <a:solidFill>
                  <a:srgbClr val="FF0000"/>
                </a:solidFill>
              </a:rPr>
              <a:t>α</a:t>
            </a:r>
            <a:r>
              <a:rPr lang="en-US" b="1" baseline="-25000" dirty="0" smtClean="0">
                <a:solidFill>
                  <a:srgbClr val="FF0000"/>
                </a:solidFill>
              </a:rPr>
              <a:t>2A</a:t>
            </a:r>
            <a:r>
              <a:rPr lang="tr-TR" b="1" baseline="-25000" dirty="0" smtClean="0">
                <a:solidFill>
                  <a:srgbClr val="FF0000"/>
                </a:solidFill>
              </a:rPr>
              <a:t>  </a:t>
            </a:r>
            <a:r>
              <a:rPr lang="tr-TR" dirty="0" smtClean="0"/>
              <a:t>reseptörlerinin uyarımı ile de “sinyal” artar (uygun girdiler güçlenir). </a:t>
            </a:r>
          </a:p>
          <a:p>
            <a:r>
              <a:rPr lang="tr-TR" sz="2000" dirty="0" smtClean="0"/>
              <a:t>(</a:t>
            </a:r>
            <a:r>
              <a:rPr lang="tr-TR" sz="2000" dirty="0" err="1" smtClean="0"/>
              <a:t>Berridge</a:t>
            </a:r>
            <a:r>
              <a:rPr lang="tr-TR" sz="2000" dirty="0" smtClean="0"/>
              <a:t> ve ark. 2006)</a:t>
            </a:r>
          </a:p>
          <a:p>
            <a:endParaRPr lang="tr-TR" dirty="0" smtClean="0"/>
          </a:p>
          <a:p>
            <a:endParaRPr lang="tr-TR" dirty="0"/>
          </a:p>
        </p:txBody>
      </p:sp>
      <p:pic>
        <p:nvPicPr>
          <p:cNvPr id="5" name="Picture 2"/>
          <p:cNvPicPr>
            <a:picLocks noGrp="1" noChangeAspect="1" noChangeArrowheads="1"/>
          </p:cNvPicPr>
          <p:nvPr>
            <p:ph sz="half" idx="1"/>
          </p:nvPr>
        </p:nvPicPr>
        <p:blipFill>
          <a:blip r:embed="rId3"/>
          <a:srcRect t="7143" b="4286"/>
          <a:stretch>
            <a:fillRect/>
          </a:stretch>
        </p:blipFill>
        <p:spPr bwMode="auto">
          <a:xfrm>
            <a:off x="285720" y="1603930"/>
            <a:ext cx="4210080" cy="4468276"/>
          </a:xfrm>
          <a:prstGeom prst="rect">
            <a:avLst/>
          </a:prstGeom>
          <a:solidFill>
            <a:schemeClr val="bg1"/>
          </a:solidFill>
          <a:ln w="9525">
            <a:noFill/>
            <a:miter lim="800000"/>
            <a:headEnd/>
            <a:tailEnd/>
          </a:ln>
          <a:effectLst/>
        </p:spPr>
      </p:pic>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DEHB İLAÇLARI</a:t>
            </a:r>
            <a:endParaRPr lang="tr-TR" b="1" dirty="0"/>
          </a:p>
        </p:txBody>
      </p:sp>
      <p:graphicFrame>
        <p:nvGraphicFramePr>
          <p:cNvPr id="5" name="4 İçerik Yer Tutucusu"/>
          <p:cNvGraphicFramePr>
            <a:graphicFrameLocks noGrp="1"/>
          </p:cNvGraphicFramePr>
          <p:nvPr>
            <p:ph idx="1"/>
          </p:nvPr>
        </p:nvGraphicFramePr>
        <p:xfrm>
          <a:off x="1785918" y="1600200"/>
          <a:ext cx="55721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E0C1C7FF-28CE-4D27-8F64-664AABA8869C}"/>
                                            </p:graphicEl>
                                          </p:spTgt>
                                        </p:tgtEl>
                                        <p:attrNameLst>
                                          <p:attrName>style.visibility</p:attrName>
                                        </p:attrNameLst>
                                      </p:cBhvr>
                                      <p:to>
                                        <p:strVal val="visible"/>
                                      </p:to>
                                    </p:set>
                                    <p:animEffect transition="in" filter="wipe(down)">
                                      <p:cBhvr>
                                        <p:cTn id="12" dur="500"/>
                                        <p:tgtEl>
                                          <p:spTgt spid="5">
                                            <p:graphicEl>
                                              <a:dgm id="{E0C1C7FF-28CE-4D27-8F64-664AABA8869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76D57F56-11D9-4151-9F0F-F0D4EFD8235A}"/>
                                            </p:graphicEl>
                                          </p:spTgt>
                                        </p:tgtEl>
                                        <p:attrNameLst>
                                          <p:attrName>style.visibility</p:attrName>
                                        </p:attrNameLst>
                                      </p:cBhvr>
                                      <p:to>
                                        <p:strVal val="visible"/>
                                      </p:to>
                                    </p:set>
                                    <p:animEffect transition="in" filter="wipe(down)">
                                      <p:cBhvr>
                                        <p:cTn id="17" dur="500"/>
                                        <p:tgtEl>
                                          <p:spTgt spid="5">
                                            <p:graphicEl>
                                              <a:dgm id="{76D57F56-11D9-4151-9F0F-F0D4EFD8235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3798595A-E975-485B-8E77-0CF060679EE2}"/>
                                            </p:graphicEl>
                                          </p:spTgt>
                                        </p:tgtEl>
                                        <p:attrNameLst>
                                          <p:attrName>style.visibility</p:attrName>
                                        </p:attrNameLst>
                                      </p:cBhvr>
                                      <p:to>
                                        <p:strVal val="visible"/>
                                      </p:to>
                                    </p:set>
                                    <p:animEffect transition="in" filter="wipe(down)">
                                      <p:cBhvr>
                                        <p:cTn id="22" dur="500"/>
                                        <p:tgtEl>
                                          <p:spTgt spid="5">
                                            <p:graphicEl>
                                              <a:dgm id="{3798595A-E975-485B-8E77-0CF060679EE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87B53718-516F-46CD-AB45-5453F1F800BE}"/>
                                            </p:graphicEl>
                                          </p:spTgt>
                                        </p:tgtEl>
                                        <p:attrNameLst>
                                          <p:attrName>style.visibility</p:attrName>
                                        </p:attrNameLst>
                                      </p:cBhvr>
                                      <p:to>
                                        <p:strVal val="visible"/>
                                      </p:to>
                                    </p:set>
                                    <p:animEffect transition="in" filter="wipe(down)">
                                      <p:cBhvr>
                                        <p:cTn id="27" dur="500"/>
                                        <p:tgtEl>
                                          <p:spTgt spid="5">
                                            <p:graphicEl>
                                              <a:dgm id="{87B53718-516F-46CD-AB45-5453F1F800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57356" y="71438"/>
            <a:ext cx="5572164" cy="1285860"/>
          </a:xfrm>
        </p:spPr>
        <p:txBody>
          <a:bodyPr>
            <a:normAutofit/>
          </a:bodyPr>
          <a:lstStyle/>
          <a:p>
            <a:r>
              <a:rPr lang="tr-TR" sz="3200" b="1" dirty="0" smtClean="0"/>
              <a:t>Amfetaminler  ve  </a:t>
            </a:r>
            <a:r>
              <a:rPr lang="tr-TR" sz="3200" b="1" dirty="0" err="1" smtClean="0"/>
              <a:t>Metilfenidat</a:t>
            </a:r>
            <a:r>
              <a:rPr lang="tr-TR" sz="3200" b="1" dirty="0" smtClean="0"/>
              <a:t>  Etki Mekanizması</a:t>
            </a:r>
            <a:endParaRPr lang="tr-TR" sz="3200" b="1" dirty="0"/>
          </a:p>
        </p:txBody>
      </p:sp>
      <p:pic>
        <p:nvPicPr>
          <p:cNvPr id="4098" name="Picture 2"/>
          <p:cNvPicPr>
            <a:picLocks noGrp="1" noChangeAspect="1" noChangeArrowheads="1"/>
          </p:cNvPicPr>
          <p:nvPr>
            <p:ph idx="1"/>
          </p:nvPr>
        </p:nvPicPr>
        <p:blipFill>
          <a:blip r:embed="rId3"/>
          <a:srcRect/>
          <a:stretch>
            <a:fillRect/>
          </a:stretch>
        </p:blipFill>
        <p:spPr bwMode="auto">
          <a:xfrm>
            <a:off x="357158" y="1500174"/>
            <a:ext cx="8358246" cy="4429156"/>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196425693"/>
              </p:ext>
            </p:extLst>
          </p:nvPr>
        </p:nvGraphicFramePr>
        <p:xfrm>
          <a:off x="428596" y="285728"/>
          <a:ext cx="8215370" cy="5929338"/>
        </p:xfrm>
        <a:graphic>
          <a:graphicData uri="http://schemas.openxmlformats.org/drawingml/2006/table">
            <a:tbl>
              <a:tblPr firstRow="1" bandRow="1">
                <a:tableStyleId>{5C22544A-7EE6-4342-B048-85BDC9FD1C3A}</a:tableStyleId>
              </a:tblPr>
              <a:tblGrid>
                <a:gridCol w="2175037"/>
                <a:gridCol w="3185948"/>
                <a:gridCol w="2854385"/>
              </a:tblGrid>
              <a:tr h="1098820">
                <a:tc>
                  <a:txBody>
                    <a:bodyPr/>
                    <a:lstStyle/>
                    <a:p>
                      <a:endParaRPr lang="en-US" dirty="0"/>
                    </a:p>
                  </a:txBody>
                  <a:tcPr marL="68580" marR="68580"/>
                </a:tc>
                <a:tc>
                  <a:txBody>
                    <a:bodyPr/>
                    <a:lstStyle/>
                    <a:p>
                      <a:pPr algn="ctr"/>
                      <a:r>
                        <a:rPr lang="tr-TR" sz="2400" dirty="0" err="1" smtClean="0"/>
                        <a:t>Metilfenidat</a:t>
                      </a:r>
                      <a:endParaRPr lang="en-US" sz="2400" dirty="0"/>
                    </a:p>
                  </a:txBody>
                  <a:tcPr marL="68580" marR="68580" anchor="ctr"/>
                </a:tc>
                <a:tc>
                  <a:txBody>
                    <a:bodyPr/>
                    <a:lstStyle/>
                    <a:p>
                      <a:pPr algn="ctr"/>
                      <a:r>
                        <a:rPr lang="tr-TR" sz="2400" dirty="0" smtClean="0"/>
                        <a:t>Amfetamin</a:t>
                      </a:r>
                      <a:r>
                        <a:rPr lang="tr-TR" sz="2400" baseline="0" dirty="0" smtClean="0"/>
                        <a:t> ve türevleri</a:t>
                      </a:r>
                      <a:endParaRPr lang="en-US" sz="2400" dirty="0"/>
                    </a:p>
                  </a:txBody>
                  <a:tcPr marL="68580" marR="68580" anchor="ctr"/>
                </a:tc>
              </a:tr>
              <a:tr h="883874">
                <a:tc>
                  <a:txBody>
                    <a:bodyPr/>
                    <a:lstStyle/>
                    <a:p>
                      <a:r>
                        <a:rPr lang="tr-TR" b="1" dirty="0" smtClean="0"/>
                        <a:t>Mekanizma</a:t>
                      </a:r>
                      <a:endParaRPr lang="en-US" b="1" dirty="0"/>
                    </a:p>
                  </a:txBody>
                  <a:tcPr marL="68580" marR="6858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smtClean="0"/>
                        <a:t>Presinaptik</a:t>
                      </a:r>
                      <a:r>
                        <a:rPr lang="tr-TR" baseline="0" dirty="0" smtClean="0"/>
                        <a:t> terminalde DA ve </a:t>
                      </a:r>
                      <a:r>
                        <a:rPr lang="tr-TR" baseline="0" dirty="0" err="1" smtClean="0"/>
                        <a:t>NE’i</a:t>
                      </a:r>
                      <a:r>
                        <a:rPr lang="tr-TR" baseline="0" dirty="0" smtClean="0"/>
                        <a:t> arttırmak.</a:t>
                      </a:r>
                      <a:endParaRPr lang="en-US" dirty="0" smtClean="0"/>
                    </a:p>
                  </a:txBody>
                  <a:tcPr marL="68580" marR="68580" anchor="ctr"/>
                </a:tc>
                <a:tc hMerge="1">
                  <a:txBody>
                    <a:bodyPr/>
                    <a:lstStyle/>
                    <a:p>
                      <a:endParaRPr lang="en-US"/>
                    </a:p>
                  </a:txBody>
                  <a:tcPr/>
                </a:tc>
              </a:tr>
              <a:tr h="1113232">
                <a:tc>
                  <a:txBody>
                    <a:bodyPr/>
                    <a:lstStyle/>
                    <a:p>
                      <a:r>
                        <a:rPr lang="tr-TR" b="1" dirty="0" smtClean="0"/>
                        <a:t>Metabolizma</a:t>
                      </a:r>
                      <a:endParaRPr lang="en-US" b="1" dirty="0"/>
                    </a:p>
                  </a:txBody>
                  <a:tcPr marL="68580" marR="685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a:t>
                      </a:r>
                      <a:r>
                        <a:rPr lang="en-US" dirty="0" err="1" smtClean="0"/>
                        <a:t>esterifi</a:t>
                      </a:r>
                      <a:r>
                        <a:rPr lang="tr-TR" dirty="0" smtClean="0"/>
                        <a:t>k</a:t>
                      </a:r>
                      <a:r>
                        <a:rPr lang="en-US" dirty="0" smtClean="0"/>
                        <a:t>a</a:t>
                      </a:r>
                      <a:r>
                        <a:rPr lang="tr-TR" dirty="0" err="1" smtClean="0"/>
                        <a:t>sy</a:t>
                      </a:r>
                      <a:r>
                        <a:rPr lang="en-US" dirty="0" smtClean="0"/>
                        <a:t>on</a:t>
                      </a: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K</a:t>
                      </a:r>
                      <a:r>
                        <a:rPr lang="en-US" baseline="0" dirty="0" err="1" smtClean="0"/>
                        <a:t>arbo</a:t>
                      </a:r>
                      <a:r>
                        <a:rPr lang="tr-TR" baseline="0" dirty="0" err="1" smtClean="0"/>
                        <a:t>ksilesteraz</a:t>
                      </a:r>
                      <a:r>
                        <a:rPr lang="tr-TR" baseline="0" dirty="0" smtClean="0"/>
                        <a:t> </a:t>
                      </a:r>
                      <a:r>
                        <a:rPr lang="en-US" baseline="0" dirty="0" smtClean="0"/>
                        <a:t> CES1A1 </a:t>
                      </a:r>
                      <a:r>
                        <a:rPr lang="tr-TR" baseline="0" dirty="0" smtClean="0"/>
                        <a:t> ile</a:t>
                      </a:r>
                      <a:r>
                        <a:rPr lang="en-US" baseline="0" dirty="0" smtClean="0"/>
                        <a:t> </a:t>
                      </a:r>
                      <a:r>
                        <a:rPr lang="en-US" baseline="0" dirty="0" err="1" smtClean="0"/>
                        <a:t>ritalini</a:t>
                      </a:r>
                      <a:r>
                        <a:rPr lang="tr-TR" baseline="0" dirty="0" smtClean="0"/>
                        <a:t>k</a:t>
                      </a:r>
                      <a:r>
                        <a:rPr lang="en-US" baseline="0" dirty="0" smtClean="0"/>
                        <a:t> a</a:t>
                      </a:r>
                      <a:r>
                        <a:rPr lang="tr-TR" baseline="0" dirty="0" err="1" smtClean="0"/>
                        <a:t>side</a:t>
                      </a:r>
                      <a:r>
                        <a:rPr lang="tr-TR" baseline="0" dirty="0" smtClean="0"/>
                        <a:t> (</a:t>
                      </a:r>
                      <a:r>
                        <a:rPr lang="en-US" dirty="0" smtClean="0">
                          <a:effectLst/>
                        </a:rPr>
                        <a:t>al</a:t>
                      </a:r>
                      <a:r>
                        <a:rPr lang="tr-TR" dirty="0" smtClean="0">
                          <a:effectLst/>
                        </a:rPr>
                        <a:t>fa</a:t>
                      </a:r>
                      <a:r>
                        <a:rPr lang="en-US" dirty="0" smtClean="0">
                          <a:effectLst/>
                        </a:rPr>
                        <a:t>-</a:t>
                      </a:r>
                      <a:r>
                        <a:rPr lang="tr-TR" dirty="0" err="1" smtClean="0">
                          <a:effectLst/>
                        </a:rPr>
                        <a:t>fenil</a:t>
                      </a:r>
                      <a:r>
                        <a:rPr lang="en-US" dirty="0" smtClean="0">
                          <a:effectLst/>
                        </a:rPr>
                        <a:t>-</a:t>
                      </a:r>
                      <a:r>
                        <a:rPr lang="en-US" dirty="0" err="1" smtClean="0">
                          <a:effectLst/>
                        </a:rPr>
                        <a:t>piperidin</a:t>
                      </a:r>
                      <a:r>
                        <a:rPr lang="en-US" dirty="0" smtClean="0">
                          <a:effectLst/>
                        </a:rPr>
                        <a:t> </a:t>
                      </a:r>
                      <a:r>
                        <a:rPr lang="tr-TR" dirty="0" smtClean="0">
                          <a:effectLst/>
                        </a:rPr>
                        <a:t>asetik</a:t>
                      </a:r>
                      <a:r>
                        <a:rPr lang="tr-TR" baseline="0" dirty="0" smtClean="0">
                          <a:effectLst/>
                        </a:rPr>
                        <a:t> asit=PPAA)</a:t>
                      </a:r>
                      <a:r>
                        <a:rPr lang="en-US" dirty="0" smtClean="0">
                          <a:effectLst/>
                        </a:rPr>
                        <a:t> </a:t>
                      </a:r>
                      <a:endParaRPr lang="en-US" dirty="0" smtClean="0"/>
                    </a:p>
                  </a:txBody>
                  <a:tcPr marL="68580" marR="68580" anchor="ctr"/>
                </a:tc>
                <a:tc>
                  <a:txBody>
                    <a:bodyPr/>
                    <a:lstStyle/>
                    <a:p>
                      <a:r>
                        <a:rPr lang="en-US" dirty="0" err="1" smtClean="0"/>
                        <a:t>Hepati</a:t>
                      </a:r>
                      <a:r>
                        <a:rPr lang="tr-TR" dirty="0" smtClean="0"/>
                        <a:t>K</a:t>
                      </a:r>
                      <a:r>
                        <a:rPr lang="en-US" dirty="0" smtClean="0"/>
                        <a:t> </a:t>
                      </a:r>
                      <a:r>
                        <a:rPr lang="tr-TR" dirty="0" err="1" smtClean="0"/>
                        <a:t>sitokrom</a:t>
                      </a:r>
                      <a:r>
                        <a:rPr lang="en-US" dirty="0" smtClean="0"/>
                        <a:t> P450</a:t>
                      </a:r>
                      <a:r>
                        <a:rPr lang="tr-TR" baseline="0" dirty="0" smtClean="0"/>
                        <a:t> ile</a:t>
                      </a:r>
                      <a:r>
                        <a:rPr lang="en-US" dirty="0" smtClean="0"/>
                        <a:t>  a</a:t>
                      </a:r>
                      <a:r>
                        <a:rPr lang="tr-TR" dirty="0" err="1" smtClean="0"/>
                        <a:t>ktif</a:t>
                      </a:r>
                      <a:r>
                        <a:rPr lang="en-US" dirty="0" smtClean="0"/>
                        <a:t> </a:t>
                      </a:r>
                      <a:r>
                        <a:rPr lang="en-US" dirty="0" err="1" smtClean="0"/>
                        <a:t>metaboli</a:t>
                      </a:r>
                      <a:r>
                        <a:rPr lang="tr-TR" dirty="0" err="1" smtClean="0"/>
                        <a:t>tlerine</a:t>
                      </a:r>
                      <a:endParaRPr lang="en-US" dirty="0"/>
                    </a:p>
                  </a:txBody>
                  <a:tcPr marL="68580" marR="68580" anchor="ctr"/>
                </a:tc>
              </a:tr>
              <a:tr h="471924">
                <a:tc>
                  <a:txBody>
                    <a:bodyPr/>
                    <a:lstStyle/>
                    <a:p>
                      <a:r>
                        <a:rPr lang="tr-TR" b="1" dirty="0" smtClean="0"/>
                        <a:t>Atılım</a:t>
                      </a:r>
                      <a:endParaRPr lang="en-US" b="1" dirty="0"/>
                    </a:p>
                  </a:txBody>
                  <a:tcPr marL="68580" marR="68580" anchor="ctr"/>
                </a:tc>
                <a:tc>
                  <a:txBody>
                    <a:bodyPr/>
                    <a:lstStyle/>
                    <a:p>
                      <a:r>
                        <a:rPr lang="tr-TR" dirty="0" smtClean="0"/>
                        <a:t>İdrar</a:t>
                      </a:r>
                      <a:endParaRPr lang="en-US" dirty="0"/>
                    </a:p>
                  </a:txBody>
                  <a:tcPr marL="68580" marR="68580" anchor="ctr"/>
                </a:tc>
                <a:tc>
                  <a:txBody>
                    <a:bodyPr/>
                    <a:lstStyle/>
                    <a:p>
                      <a:r>
                        <a:rPr lang="tr-TR" dirty="0" smtClean="0"/>
                        <a:t>İdrar</a:t>
                      </a:r>
                      <a:endParaRPr lang="en-US" dirty="0"/>
                    </a:p>
                  </a:txBody>
                  <a:tcPr marL="68580" marR="68580" anchor="ctr"/>
                </a:tc>
              </a:tr>
              <a:tr h="1781173">
                <a:tc>
                  <a:txBody>
                    <a:bodyPr/>
                    <a:lstStyle/>
                    <a:p>
                      <a:r>
                        <a:rPr lang="tr-TR" b="1" dirty="0" smtClean="0"/>
                        <a:t>Etkileşim</a:t>
                      </a:r>
                      <a:endParaRPr lang="en-US" b="1" dirty="0"/>
                    </a:p>
                  </a:txBody>
                  <a:tcPr marL="68580" marR="68580" anchor="ctr"/>
                </a:tc>
                <a:tc>
                  <a:txBody>
                    <a:bodyPr/>
                    <a:lstStyle/>
                    <a:p>
                      <a:r>
                        <a:rPr lang="tr-TR" dirty="0" smtClean="0"/>
                        <a:t>Yağlı besinler </a:t>
                      </a:r>
                      <a:r>
                        <a:rPr lang="tr-TR" dirty="0" err="1" smtClean="0"/>
                        <a:t>absorbsiyonu</a:t>
                      </a:r>
                      <a:r>
                        <a:rPr lang="tr-TR" dirty="0" smtClean="0"/>
                        <a:t> ve pik zamanını geciktirir.</a:t>
                      </a:r>
                    </a:p>
                    <a:p>
                      <a:r>
                        <a:rPr lang="en-US" dirty="0" smtClean="0"/>
                        <a:t>Ant</a:t>
                      </a:r>
                      <a:r>
                        <a:rPr lang="tr-TR" dirty="0" err="1" smtClean="0"/>
                        <a:t>iasitler</a:t>
                      </a:r>
                      <a:endParaRPr lang="en-US" dirty="0" smtClean="0"/>
                    </a:p>
                    <a:p>
                      <a:r>
                        <a:rPr lang="en-US" dirty="0" err="1" smtClean="0"/>
                        <a:t>Antiepile</a:t>
                      </a:r>
                      <a:r>
                        <a:rPr lang="tr-TR" dirty="0" err="1" smtClean="0"/>
                        <a:t>ptikler</a:t>
                      </a:r>
                      <a:endParaRPr lang="en-US" dirty="0" smtClean="0"/>
                    </a:p>
                    <a:p>
                      <a:r>
                        <a:rPr lang="en-US" dirty="0" err="1" smtClean="0"/>
                        <a:t>Serotoner</a:t>
                      </a:r>
                      <a:r>
                        <a:rPr lang="tr-TR" dirty="0" err="1" smtClean="0"/>
                        <a:t>jik</a:t>
                      </a:r>
                      <a:r>
                        <a:rPr lang="en-US" dirty="0" smtClean="0"/>
                        <a:t> </a:t>
                      </a:r>
                      <a:r>
                        <a:rPr lang="tr-TR" baseline="0" dirty="0" smtClean="0"/>
                        <a:t> ilaçlar</a:t>
                      </a:r>
                      <a:r>
                        <a:rPr lang="en-US" dirty="0" smtClean="0"/>
                        <a:t>/MAOI</a:t>
                      </a:r>
                    </a:p>
                  </a:txBody>
                  <a:tcPr marL="68580" marR="68580" anchor="ctr"/>
                </a:tc>
                <a:tc>
                  <a:txBody>
                    <a:bodyPr/>
                    <a:lstStyle/>
                    <a:p>
                      <a:r>
                        <a:rPr lang="en-US" dirty="0" smtClean="0"/>
                        <a:t>A</a:t>
                      </a:r>
                      <a:r>
                        <a:rPr lang="tr-TR" dirty="0" smtClean="0"/>
                        <a:t>sidik</a:t>
                      </a:r>
                      <a:r>
                        <a:rPr lang="tr-TR" baseline="0" dirty="0" smtClean="0"/>
                        <a:t> besinler</a:t>
                      </a:r>
                      <a:r>
                        <a:rPr lang="en-US" dirty="0" smtClean="0"/>
                        <a:t>, </a:t>
                      </a:r>
                      <a:r>
                        <a:rPr lang="tr-TR" dirty="0" smtClean="0"/>
                        <a:t>meyve</a:t>
                      </a:r>
                      <a:r>
                        <a:rPr lang="tr-TR" baseline="0" dirty="0" smtClean="0"/>
                        <a:t> suları</a:t>
                      </a:r>
                      <a:r>
                        <a:rPr lang="en-US" dirty="0" smtClean="0"/>
                        <a:t>, vitamin C</a:t>
                      </a:r>
                      <a:r>
                        <a:rPr lang="tr-TR" dirty="0" smtClean="0"/>
                        <a:t> (serum</a:t>
                      </a:r>
                      <a:r>
                        <a:rPr lang="tr-TR" baseline="0" dirty="0" smtClean="0"/>
                        <a:t> düzeyi düşebilir)</a:t>
                      </a:r>
                    </a:p>
                    <a:p>
                      <a:r>
                        <a:rPr lang="tr-TR" baseline="0" dirty="0" smtClean="0"/>
                        <a:t>Hızlı </a:t>
                      </a:r>
                      <a:r>
                        <a:rPr lang="tr-TR" baseline="0" dirty="0" err="1" smtClean="0"/>
                        <a:t>salınımlıların</a:t>
                      </a:r>
                      <a:r>
                        <a:rPr lang="tr-TR" baseline="0" dirty="0" smtClean="0"/>
                        <a:t> emilimi besinlerle artabilir.</a:t>
                      </a:r>
                      <a:endParaRPr lang="en-US" dirty="0" smtClean="0"/>
                    </a:p>
                    <a:p>
                      <a:r>
                        <a:rPr lang="en-US" dirty="0" smtClean="0"/>
                        <a:t>Ant</a:t>
                      </a:r>
                      <a:r>
                        <a:rPr lang="tr-TR" dirty="0" err="1" smtClean="0"/>
                        <a:t>iasitler</a:t>
                      </a:r>
                      <a:endParaRPr lang="en-US" dirty="0" smtClean="0"/>
                    </a:p>
                    <a:p>
                      <a:r>
                        <a:rPr lang="en-US" dirty="0" err="1" smtClean="0"/>
                        <a:t>Antiepilept</a:t>
                      </a:r>
                      <a:r>
                        <a:rPr lang="tr-TR" dirty="0" err="1" smtClean="0"/>
                        <a:t>ikler</a:t>
                      </a:r>
                      <a:endParaRPr lang="en-US" dirty="0" smtClean="0"/>
                    </a:p>
                    <a:p>
                      <a:r>
                        <a:rPr lang="en-US" dirty="0" smtClean="0"/>
                        <a:t>TCA/MAOI</a:t>
                      </a:r>
                      <a:endParaRPr lang="en-US" dirty="0"/>
                    </a:p>
                  </a:txBody>
                  <a:tcPr marL="68580" marR="68580" anchor="ctr"/>
                </a:tc>
              </a:tr>
            </a:tbl>
          </a:graphicData>
        </a:graphic>
      </p:graphicFrame>
      <p:sp>
        <p:nvSpPr>
          <p:cNvPr id="9" name="TextBox 8"/>
          <p:cNvSpPr txBox="1"/>
          <p:nvPr/>
        </p:nvSpPr>
        <p:spPr>
          <a:xfrm>
            <a:off x="0" y="6215082"/>
            <a:ext cx="9144000" cy="646331"/>
          </a:xfrm>
          <a:prstGeom prst="rect">
            <a:avLst/>
          </a:prstGeom>
          <a:noFill/>
        </p:spPr>
        <p:txBody>
          <a:bodyPr wrap="square" rtlCol="0">
            <a:spAutoFit/>
          </a:bodyPr>
          <a:lstStyle/>
          <a:p>
            <a:r>
              <a:rPr lang="tr-TR" b="1" dirty="0" err="1" smtClean="0"/>
              <a:t>Lisdeksamfetamin</a:t>
            </a:r>
            <a:r>
              <a:rPr lang="tr-TR" dirty="0" smtClean="0"/>
              <a:t>  eritrosit </a:t>
            </a:r>
            <a:r>
              <a:rPr lang="tr-TR" dirty="0" err="1" smtClean="0"/>
              <a:t>hidrolitik</a:t>
            </a:r>
            <a:r>
              <a:rPr lang="tr-TR" dirty="0" smtClean="0"/>
              <a:t> aktivitesiyle </a:t>
            </a:r>
            <a:r>
              <a:rPr lang="tr-TR" dirty="0" err="1" smtClean="0"/>
              <a:t>dekstroamfetamin</a:t>
            </a:r>
            <a:r>
              <a:rPr lang="tr-TR" dirty="0" smtClean="0"/>
              <a:t> ve l-</a:t>
            </a:r>
            <a:r>
              <a:rPr lang="tr-TR" dirty="0" err="1" smtClean="0"/>
              <a:t>lizine</a:t>
            </a:r>
            <a:r>
              <a:rPr lang="tr-TR" dirty="0" smtClean="0"/>
              <a:t> </a:t>
            </a:r>
            <a:r>
              <a:rPr lang="tr-TR" dirty="0" err="1" smtClean="0"/>
              <a:t>metabolize</a:t>
            </a:r>
            <a:r>
              <a:rPr lang="tr-TR" dirty="0" smtClean="0"/>
              <a:t> olur. CYP metabolizması yok.</a:t>
            </a:r>
            <a:endParaRPr lang="en-US" dirty="0"/>
          </a:p>
        </p:txBody>
      </p:sp>
      <p:sp>
        <p:nvSpPr>
          <p:cNvPr id="5" name="4 Altbilgi Yer Tutucusu"/>
          <p:cNvSpPr>
            <a:spLocks noGrp="1"/>
          </p:cNvSpPr>
          <p:nvPr>
            <p:ph type="ftr" sz="quarter" idx="11"/>
          </p:nvPr>
        </p:nvSpPr>
        <p:spPr/>
        <p:txBody>
          <a:bodyPr/>
          <a:lstStyle/>
          <a:p>
            <a:r>
              <a:rPr lang="tr-TR" smtClean="0"/>
              <a:t>10.10.2018-BGK</a:t>
            </a:r>
            <a:endParaRPr lang="tr-TR"/>
          </a:p>
        </p:txBody>
      </p:sp>
    </p:spTree>
    <p:extLst>
      <p:ext uri="{BB962C8B-B14F-4D97-AF65-F5344CB8AC3E}">
        <p14:creationId xmlns:p14="http://schemas.microsoft.com/office/powerpoint/2010/main" xmlns="" val="96340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643050"/>
          </a:xfrm>
        </p:spPr>
        <p:txBody>
          <a:bodyPr>
            <a:noAutofit/>
          </a:bodyPr>
          <a:lstStyle/>
          <a:p>
            <a:r>
              <a:rPr lang="tr-TR" b="1" dirty="0" smtClean="0"/>
              <a:t>DEHB Semptomları: İki </a:t>
            </a:r>
            <a:r>
              <a:rPr lang="tr-TR" b="1" dirty="0" smtClean="0"/>
              <a:t>Boyut </a:t>
            </a:r>
            <a:r>
              <a:rPr lang="tr-TR" b="1" dirty="0" smtClean="0"/>
              <a:t/>
            </a:r>
            <a:br>
              <a:rPr lang="tr-TR" b="1" dirty="0" smtClean="0"/>
            </a:br>
            <a:r>
              <a:rPr lang="tr-TR" sz="2000" dirty="0" smtClean="0"/>
              <a:t>546 çalışmanın meta-analizi </a:t>
            </a:r>
            <a:br>
              <a:rPr lang="tr-TR" sz="2000" dirty="0" smtClean="0"/>
            </a:br>
            <a:r>
              <a:rPr lang="tr-TR" sz="2000" dirty="0" smtClean="0"/>
              <a:t>semptomların öngörülebilir ilişkileri </a:t>
            </a:r>
            <a:br>
              <a:rPr lang="tr-TR" sz="2000" dirty="0" smtClean="0"/>
            </a:br>
            <a:r>
              <a:rPr lang="tr-TR" sz="2000" dirty="0" smtClean="0"/>
              <a:t>(</a:t>
            </a:r>
            <a:r>
              <a:rPr lang="tr-TR" sz="2000" dirty="0" err="1" smtClean="0"/>
              <a:t>Willcut</a:t>
            </a:r>
            <a:r>
              <a:rPr lang="tr-TR" sz="2000" dirty="0" smtClean="0"/>
              <a:t> ve ark. 2012</a:t>
            </a:r>
            <a:r>
              <a:rPr lang="tr-TR" sz="2000" dirty="0" smtClean="0"/>
              <a:t>)</a:t>
            </a:r>
            <a:endParaRPr lang="tr-TR" sz="2700" dirty="0"/>
          </a:p>
        </p:txBody>
      </p:sp>
      <p:graphicFrame>
        <p:nvGraphicFramePr>
          <p:cNvPr id="4" name="3 İçerik Yer Tutucusu"/>
          <p:cNvGraphicFramePr>
            <a:graphicFrameLocks noGrp="1"/>
          </p:cNvGraphicFramePr>
          <p:nvPr>
            <p:ph idx="1"/>
          </p:nvPr>
        </p:nvGraphicFramePr>
        <p:xfrm>
          <a:off x="1285852" y="1857364"/>
          <a:ext cx="6572296" cy="4240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B0C34716-C40C-49D5-A673-6A2043F50378}"/>
                                            </p:graphicEl>
                                          </p:spTgt>
                                        </p:tgtEl>
                                        <p:attrNameLst>
                                          <p:attrName>style.visibility</p:attrName>
                                        </p:attrNameLst>
                                      </p:cBhvr>
                                      <p:to>
                                        <p:strVal val="visible"/>
                                      </p:to>
                                    </p:set>
                                    <p:animEffect transition="in" filter="wipe(down)">
                                      <p:cBhvr>
                                        <p:cTn id="12" dur="500"/>
                                        <p:tgtEl>
                                          <p:spTgt spid="4">
                                            <p:graphicEl>
                                              <a:dgm id="{B0C34716-C40C-49D5-A673-6A2043F5037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BD15907F-5DCA-4033-BAD2-6EA2696DEC2B}"/>
                                            </p:graphicEl>
                                          </p:spTgt>
                                        </p:tgtEl>
                                        <p:attrNameLst>
                                          <p:attrName>style.visibility</p:attrName>
                                        </p:attrNameLst>
                                      </p:cBhvr>
                                      <p:to>
                                        <p:strVal val="visible"/>
                                      </p:to>
                                    </p:set>
                                    <p:animEffect transition="in" filter="wipe(down)">
                                      <p:cBhvr>
                                        <p:cTn id="17" dur="500"/>
                                        <p:tgtEl>
                                          <p:spTgt spid="4">
                                            <p:graphicEl>
                                              <a:dgm id="{BD15907F-5DCA-4033-BAD2-6EA2696DEC2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0C9B229B-948B-4684-BFF2-9B9A6420D67C}"/>
                                            </p:graphicEl>
                                          </p:spTgt>
                                        </p:tgtEl>
                                        <p:attrNameLst>
                                          <p:attrName>style.visibility</p:attrName>
                                        </p:attrNameLst>
                                      </p:cBhvr>
                                      <p:to>
                                        <p:strVal val="visible"/>
                                      </p:to>
                                    </p:set>
                                    <p:animEffect transition="in" filter="wipe(down)">
                                      <p:cBhvr>
                                        <p:cTn id="22" dur="500"/>
                                        <p:tgtEl>
                                          <p:spTgt spid="4">
                                            <p:graphicEl>
                                              <a:dgm id="{0C9B229B-948B-4684-BFF2-9B9A6420D67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376CE4DE-3B75-40C2-9E15-B1386C2D445E}"/>
                                            </p:graphicEl>
                                          </p:spTgt>
                                        </p:tgtEl>
                                        <p:attrNameLst>
                                          <p:attrName>style.visibility</p:attrName>
                                        </p:attrNameLst>
                                      </p:cBhvr>
                                      <p:to>
                                        <p:strVal val="visible"/>
                                      </p:to>
                                    </p:set>
                                    <p:animEffect transition="in" filter="wipe(down)">
                                      <p:cBhvr>
                                        <p:cTn id="27" dur="500"/>
                                        <p:tgtEl>
                                          <p:spTgt spid="4">
                                            <p:graphicEl>
                                              <a:dgm id="{376CE4DE-3B75-40C2-9E15-B1386C2D44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785926"/>
          </a:xfrm>
        </p:spPr>
        <p:txBody>
          <a:bodyPr>
            <a:normAutofit fontScale="90000"/>
          </a:bodyPr>
          <a:lstStyle/>
          <a:p>
            <a:r>
              <a:rPr lang="tr-TR" b="1" dirty="0" smtClean="0"/>
              <a:t>Amfetaminler </a:t>
            </a:r>
            <a:r>
              <a:rPr lang="tr-TR" dirty="0" smtClean="0"/>
              <a:t/>
            </a:r>
            <a:br>
              <a:rPr lang="tr-TR" dirty="0" smtClean="0"/>
            </a:br>
            <a:r>
              <a:rPr lang="tr-TR" sz="3100" u="sng" dirty="0" err="1" smtClean="0"/>
              <a:t>Cochrane</a:t>
            </a:r>
            <a:r>
              <a:rPr lang="tr-TR" sz="3100" u="sng" dirty="0" smtClean="0"/>
              <a:t> </a:t>
            </a:r>
            <a:r>
              <a:rPr lang="tr-TR" sz="3100" u="sng" dirty="0" err="1" smtClean="0"/>
              <a:t>Database</a:t>
            </a:r>
            <a:r>
              <a:rPr lang="tr-TR" sz="3100" u="sng" dirty="0" smtClean="0"/>
              <a:t> </a:t>
            </a:r>
            <a:r>
              <a:rPr lang="tr-TR" sz="3100" u="sng" dirty="0" err="1" smtClean="0"/>
              <a:t>Syst</a:t>
            </a:r>
            <a:r>
              <a:rPr lang="tr-TR" sz="3100" u="sng" dirty="0" smtClean="0"/>
              <a:t> </a:t>
            </a:r>
            <a:r>
              <a:rPr lang="tr-TR" sz="3100" u="sng" dirty="0" err="1" smtClean="0"/>
              <a:t>Rev</a:t>
            </a:r>
            <a:r>
              <a:rPr lang="tr-TR" sz="3100" u="sng" dirty="0" smtClean="0"/>
              <a:t>.</a:t>
            </a:r>
            <a:r>
              <a:rPr lang="tr-TR" sz="3100" dirty="0" smtClean="0"/>
              <a:t> 2016 </a:t>
            </a:r>
            <a:br>
              <a:rPr lang="tr-TR" sz="3100" dirty="0" smtClean="0"/>
            </a:br>
            <a:r>
              <a:rPr lang="tr-TR" sz="2700" dirty="0" smtClean="0"/>
              <a:t>(Çocuk ve Ergen) </a:t>
            </a:r>
            <a:r>
              <a:rPr lang="tr-TR" sz="2700" dirty="0" smtClean="0"/>
              <a:t>n=2675</a:t>
            </a:r>
            <a:r>
              <a:rPr lang="tr-TR" dirty="0" smtClean="0"/>
              <a:t> </a:t>
            </a:r>
            <a:endParaRPr lang="tr-TR" dirty="0"/>
          </a:p>
        </p:txBody>
      </p:sp>
      <p:sp>
        <p:nvSpPr>
          <p:cNvPr id="3" name="2 İçerik Yer Tutucusu"/>
          <p:cNvSpPr>
            <a:spLocks noGrp="1"/>
          </p:cNvSpPr>
          <p:nvPr>
            <p:ph idx="1"/>
          </p:nvPr>
        </p:nvSpPr>
        <p:spPr>
          <a:xfrm>
            <a:off x="500034" y="1857364"/>
            <a:ext cx="8229600" cy="4572032"/>
          </a:xfrm>
        </p:spPr>
        <p:txBody>
          <a:bodyPr>
            <a:normAutofit fontScale="92500" lnSpcReduction="20000"/>
          </a:bodyPr>
          <a:lstStyle/>
          <a:p>
            <a:r>
              <a:rPr lang="tr-TR" dirty="0" err="1" smtClean="0"/>
              <a:t>DEHB’nin</a:t>
            </a:r>
            <a:r>
              <a:rPr lang="tr-TR" dirty="0" smtClean="0"/>
              <a:t> çekirdek semptomlarında kısa süreli etkili ama bir çok yan etki söz konusu.</a:t>
            </a:r>
          </a:p>
          <a:p>
            <a:r>
              <a:rPr lang="tr-TR" dirty="0" smtClean="0"/>
              <a:t>Birbirlerine üstünlüklerine ait kanıt yok.</a:t>
            </a:r>
          </a:p>
          <a:p>
            <a:r>
              <a:rPr lang="tr-TR" dirty="0" smtClean="0"/>
              <a:t>Uzun ve kısa etkili preparatlar arasında fark ortaya çıkmamış.</a:t>
            </a:r>
          </a:p>
          <a:p>
            <a:r>
              <a:rPr lang="tr-TR" dirty="0" smtClean="0"/>
              <a:t>Yaşam kalitesi, ebeveyn stresi gibi </a:t>
            </a:r>
            <a:r>
              <a:rPr lang="tr-TR" dirty="0" err="1" smtClean="0"/>
              <a:t>psikososyal</a:t>
            </a:r>
            <a:r>
              <a:rPr lang="tr-TR" dirty="0" smtClean="0"/>
              <a:t> sonuçları kapsayan, bildirimlerin şeffaf olduğu çalışmalara gerek var.</a:t>
            </a:r>
          </a:p>
          <a:p>
            <a:r>
              <a:rPr lang="tr-TR" dirty="0" smtClean="0"/>
              <a:t>Dahil edilen çalışmaların çoğunda yanlılık riski yüksek ve kanıtların genel kalitesi düşükten çok düşüğe kadar değişiyor. </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939916"/>
          </a:xfrm>
        </p:spPr>
        <p:txBody>
          <a:bodyPr>
            <a:normAutofit/>
          </a:bodyPr>
          <a:lstStyle/>
          <a:p>
            <a:r>
              <a:rPr lang="tr-TR" b="1" dirty="0" smtClean="0"/>
              <a:t>Amfetaminler </a:t>
            </a:r>
            <a:br>
              <a:rPr lang="tr-TR" b="1" dirty="0" smtClean="0"/>
            </a:br>
            <a:r>
              <a:rPr lang="tr-TR" sz="3100" u="sng" dirty="0" err="1" smtClean="0"/>
              <a:t>Cochrane</a:t>
            </a:r>
            <a:r>
              <a:rPr lang="tr-TR" sz="3100" u="sng" dirty="0" smtClean="0"/>
              <a:t> </a:t>
            </a:r>
            <a:r>
              <a:rPr lang="tr-TR" sz="3100" u="sng" dirty="0" err="1" smtClean="0"/>
              <a:t>Database</a:t>
            </a:r>
            <a:r>
              <a:rPr lang="tr-TR" sz="3100" u="sng" dirty="0" smtClean="0"/>
              <a:t> </a:t>
            </a:r>
            <a:r>
              <a:rPr lang="tr-TR" sz="3100" u="sng" dirty="0" err="1" smtClean="0"/>
              <a:t>Syst</a:t>
            </a:r>
            <a:r>
              <a:rPr lang="tr-TR" sz="3100" u="sng" dirty="0" smtClean="0"/>
              <a:t> </a:t>
            </a:r>
            <a:r>
              <a:rPr lang="tr-TR" sz="3100" u="sng" dirty="0" err="1" smtClean="0"/>
              <a:t>Rev</a:t>
            </a:r>
            <a:r>
              <a:rPr lang="tr-TR" sz="3100" u="sng" dirty="0" smtClean="0"/>
              <a:t>.</a:t>
            </a:r>
            <a:r>
              <a:rPr lang="tr-TR" sz="3100" dirty="0" smtClean="0"/>
              <a:t> 2018 </a:t>
            </a:r>
            <a:r>
              <a:rPr lang="tr-TR" dirty="0" smtClean="0"/>
              <a:t/>
            </a:r>
            <a:br>
              <a:rPr lang="tr-TR" dirty="0" smtClean="0"/>
            </a:br>
            <a:r>
              <a:rPr lang="tr-TR" sz="4000" dirty="0" smtClean="0"/>
              <a:t>(Erişkin) </a:t>
            </a:r>
            <a:r>
              <a:rPr lang="tr-TR" sz="2700" dirty="0" smtClean="0"/>
              <a:t>n=2521</a:t>
            </a:r>
            <a:endParaRPr lang="tr-TR" sz="2700" dirty="0"/>
          </a:p>
        </p:txBody>
      </p:sp>
      <p:sp>
        <p:nvSpPr>
          <p:cNvPr id="3" name="2 İçerik Yer Tutucusu"/>
          <p:cNvSpPr>
            <a:spLocks noGrp="1"/>
          </p:cNvSpPr>
          <p:nvPr>
            <p:ph idx="1"/>
          </p:nvPr>
        </p:nvSpPr>
        <p:spPr>
          <a:xfrm>
            <a:off x="457200" y="2357430"/>
            <a:ext cx="8229600" cy="3768733"/>
          </a:xfrm>
        </p:spPr>
        <p:txBody>
          <a:bodyPr>
            <a:normAutofit fontScale="85000" lnSpcReduction="10000"/>
          </a:bodyPr>
          <a:lstStyle/>
          <a:p>
            <a:r>
              <a:rPr lang="tr-TR" dirty="0" err="1" smtClean="0"/>
              <a:t>DEHB’nin</a:t>
            </a:r>
            <a:r>
              <a:rPr lang="tr-TR" dirty="0" smtClean="0"/>
              <a:t> şiddetini azaltmada kısa süreli etkili ancak tedavide kalma oranı düşük.</a:t>
            </a:r>
          </a:p>
          <a:p>
            <a:r>
              <a:rPr lang="tr-TR" dirty="0" smtClean="0"/>
              <a:t>Yan etkilere bağlı olarak tedaviden kopuş fazla.</a:t>
            </a:r>
          </a:p>
          <a:p>
            <a:r>
              <a:rPr lang="tr-TR" dirty="0" smtClean="0"/>
              <a:t>Kısa süreli ve dahil etme ölçütlerinin kısıtlılığı nedeniyle çalışma sonuçların genellenebilirliği düşük.</a:t>
            </a:r>
          </a:p>
          <a:p>
            <a:r>
              <a:rPr lang="tr-TR" dirty="0" smtClean="0"/>
              <a:t>Yanlılık riski düşük çalışma yok…</a:t>
            </a:r>
          </a:p>
          <a:p>
            <a:r>
              <a:rPr lang="tr-TR" dirty="0" smtClean="0"/>
              <a:t>Genel olarak, bu gözden geçirme ile elde edilen kanıtların düşük ya da çok düşük kalitede olduğu ifade edilmiş..</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25602"/>
          </a:xfrm>
        </p:spPr>
        <p:txBody>
          <a:bodyPr>
            <a:normAutofit/>
          </a:bodyPr>
          <a:lstStyle/>
          <a:p>
            <a:r>
              <a:rPr lang="tr-TR" sz="4900" b="1" dirty="0" err="1" smtClean="0"/>
              <a:t>Metilfenidat</a:t>
            </a:r>
            <a:r>
              <a:rPr lang="tr-TR" sz="4900" b="1" dirty="0" smtClean="0"/>
              <a:t>-1</a:t>
            </a:r>
            <a:br>
              <a:rPr lang="tr-TR" sz="4900" b="1" dirty="0" smtClean="0"/>
            </a:br>
            <a:r>
              <a:rPr lang="tr-TR" sz="1800" u="sng" dirty="0" smtClean="0"/>
              <a:t> </a:t>
            </a:r>
            <a:r>
              <a:rPr lang="tr-TR" sz="1800" u="sng" dirty="0" err="1" smtClean="0"/>
              <a:t>Cochrane</a:t>
            </a:r>
            <a:r>
              <a:rPr lang="tr-TR" sz="1800" u="sng" dirty="0" smtClean="0"/>
              <a:t> </a:t>
            </a:r>
            <a:r>
              <a:rPr lang="tr-TR" sz="1800" u="sng" dirty="0" err="1" smtClean="0"/>
              <a:t>Database</a:t>
            </a:r>
            <a:r>
              <a:rPr lang="tr-TR" sz="1800" u="sng" dirty="0" smtClean="0"/>
              <a:t> </a:t>
            </a:r>
            <a:r>
              <a:rPr lang="tr-TR" sz="1800" u="sng" dirty="0" err="1" smtClean="0"/>
              <a:t>Syst</a:t>
            </a:r>
            <a:r>
              <a:rPr lang="tr-TR" sz="1800" u="sng" dirty="0" smtClean="0"/>
              <a:t> </a:t>
            </a:r>
            <a:r>
              <a:rPr lang="tr-TR" sz="1800" u="sng" dirty="0" err="1" smtClean="0"/>
              <a:t>Rev</a:t>
            </a:r>
            <a:r>
              <a:rPr lang="tr-TR" sz="1800" u="sng" dirty="0" smtClean="0"/>
              <a:t>.</a:t>
            </a:r>
            <a:r>
              <a:rPr lang="tr-TR" sz="1800" dirty="0" smtClean="0"/>
              <a:t> 2015</a:t>
            </a:r>
            <a:br>
              <a:rPr lang="tr-TR" sz="1800" dirty="0" smtClean="0"/>
            </a:br>
            <a:r>
              <a:rPr lang="tr-TR" sz="1800" dirty="0" smtClean="0"/>
              <a:t>Çocuk  ve Ergen</a:t>
            </a:r>
            <a:r>
              <a:rPr lang="tr-TR" sz="1600" dirty="0" smtClean="0"/>
              <a:t/>
            </a:r>
            <a:br>
              <a:rPr lang="tr-TR" sz="1600" dirty="0" smtClean="0"/>
            </a:br>
            <a:r>
              <a:rPr lang="en-US" sz="1600" dirty="0" smtClean="0"/>
              <a:t>38 </a:t>
            </a:r>
            <a:r>
              <a:rPr lang="en-US" sz="1600" dirty="0" err="1" smtClean="0"/>
              <a:t>para</a:t>
            </a:r>
            <a:r>
              <a:rPr lang="tr-TR" sz="1600" dirty="0" err="1" smtClean="0"/>
              <a:t>lel</a:t>
            </a:r>
            <a:r>
              <a:rPr lang="tr-TR" sz="1600" dirty="0" smtClean="0"/>
              <a:t> grup</a:t>
            </a:r>
            <a:r>
              <a:rPr lang="en-US" sz="1600" dirty="0" smtClean="0"/>
              <a:t>(</a:t>
            </a:r>
            <a:r>
              <a:rPr lang="tr-TR" sz="1600" dirty="0" smtClean="0"/>
              <a:t>n=</a:t>
            </a:r>
            <a:r>
              <a:rPr lang="en-US" sz="1600" dirty="0" smtClean="0"/>
              <a:t>5111</a:t>
            </a:r>
            <a:r>
              <a:rPr lang="en-US" sz="2000" dirty="0" smtClean="0"/>
              <a:t>) and 147 cross-over(</a:t>
            </a:r>
            <a:r>
              <a:rPr lang="tr-TR" sz="2000" dirty="0" smtClean="0"/>
              <a:t>n=</a:t>
            </a:r>
            <a:r>
              <a:rPr lang="en-US" sz="2000" dirty="0" smtClean="0"/>
              <a:t>7134</a:t>
            </a:r>
            <a:r>
              <a:rPr lang="tr-TR" sz="2000" dirty="0" smtClean="0"/>
              <a:t>)</a:t>
            </a:r>
            <a:endParaRPr lang="tr-TR" sz="2000" dirty="0"/>
          </a:p>
        </p:txBody>
      </p:sp>
      <p:sp>
        <p:nvSpPr>
          <p:cNvPr id="3" name="2 İçerik Yer Tutucusu"/>
          <p:cNvSpPr>
            <a:spLocks noGrp="1"/>
          </p:cNvSpPr>
          <p:nvPr>
            <p:ph idx="1"/>
          </p:nvPr>
        </p:nvSpPr>
        <p:spPr>
          <a:xfrm>
            <a:off x="457200" y="2189185"/>
            <a:ext cx="8229600" cy="3668707"/>
          </a:xfrm>
        </p:spPr>
        <p:txBody>
          <a:bodyPr>
            <a:noAutofit/>
          </a:bodyPr>
          <a:lstStyle/>
          <a:p>
            <a:r>
              <a:rPr lang="tr-TR" sz="2400" dirty="0" smtClean="0"/>
              <a:t>Meta analiz sonuçları öğretmen bildirimlerinde DEHB semptomları ve genel davranışlar, ebeveyn bildirimlerinde yaşam kalitesi üzerinde olumlu etkileri olduğunu düşündürüyor.</a:t>
            </a:r>
          </a:p>
          <a:p>
            <a:r>
              <a:rPr lang="tr-TR" sz="2400" dirty="0" smtClean="0"/>
              <a:t>Kısa süreli çalışmaları içeriyor. Kanıt kalitesi düşük. </a:t>
            </a:r>
          </a:p>
          <a:p>
            <a:r>
              <a:rPr lang="tr-TR" sz="2400" b="1" dirty="0" smtClean="0"/>
              <a:t>RCT</a:t>
            </a:r>
            <a:r>
              <a:rPr lang="tr-TR" sz="2400" dirty="0" smtClean="0"/>
              <a:t> çalışmalar ile ilaçla ilişkili uyku sorunları ve iştah azalması gibi ağır olmayan yan etkilerin çok fazla oranda var olduğu gösterilmiş ancak ciddi yan etki riskinde bir artış olduğuna  dair kanıt saptanmamış.</a:t>
            </a:r>
            <a:endParaRPr lang="tr-TR" sz="24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p:spPr>
        <p:txBody>
          <a:bodyPr>
            <a:normAutofit fontScale="90000"/>
          </a:bodyPr>
          <a:lstStyle/>
          <a:p>
            <a:r>
              <a:rPr lang="tr-TR" sz="4900" b="1" dirty="0" err="1" smtClean="0"/>
              <a:t>Metilfenidat</a:t>
            </a:r>
            <a:r>
              <a:rPr lang="tr-TR" sz="4900" b="1" dirty="0" smtClean="0"/>
              <a:t>-2</a:t>
            </a:r>
            <a:br>
              <a:rPr lang="tr-TR" sz="4900" b="1" dirty="0" smtClean="0"/>
            </a:br>
            <a:r>
              <a:rPr lang="tr-TR" sz="2000" u="sng" dirty="0" err="1" smtClean="0"/>
              <a:t>Cochrane</a:t>
            </a:r>
            <a:r>
              <a:rPr lang="tr-TR" sz="2000" u="sng" dirty="0" smtClean="0"/>
              <a:t> </a:t>
            </a:r>
            <a:r>
              <a:rPr lang="tr-TR" sz="2000" u="sng" dirty="0" err="1" smtClean="0"/>
              <a:t>Database</a:t>
            </a:r>
            <a:r>
              <a:rPr lang="tr-TR" sz="2000" u="sng" dirty="0" smtClean="0"/>
              <a:t> </a:t>
            </a:r>
            <a:r>
              <a:rPr lang="tr-TR" sz="2000" u="sng" dirty="0" err="1" smtClean="0"/>
              <a:t>Syst</a:t>
            </a:r>
            <a:r>
              <a:rPr lang="tr-TR" sz="2000" u="sng" dirty="0" smtClean="0"/>
              <a:t> </a:t>
            </a:r>
            <a:r>
              <a:rPr lang="tr-TR" sz="2000" u="sng" dirty="0" err="1" smtClean="0"/>
              <a:t>Rev</a:t>
            </a:r>
            <a:r>
              <a:rPr lang="tr-TR" sz="2000" u="sng" dirty="0" smtClean="0"/>
              <a:t>.</a:t>
            </a:r>
            <a:r>
              <a:rPr lang="tr-TR" sz="2000" dirty="0" smtClean="0"/>
              <a:t> 2018 </a:t>
            </a:r>
            <a:r>
              <a:rPr lang="tr-TR" sz="1800" dirty="0" smtClean="0"/>
              <a:t/>
            </a:r>
            <a:br>
              <a:rPr lang="tr-TR" sz="1800" dirty="0" smtClean="0"/>
            </a:br>
            <a:r>
              <a:rPr lang="tr-TR" sz="2200" dirty="0" smtClean="0"/>
              <a:t>Çocuk  ve Ergen</a:t>
            </a:r>
            <a:endParaRPr lang="tr-TR" sz="2200" dirty="0"/>
          </a:p>
        </p:txBody>
      </p:sp>
      <p:sp>
        <p:nvSpPr>
          <p:cNvPr id="3" name="2 İçerik Yer Tutucusu"/>
          <p:cNvSpPr>
            <a:spLocks noGrp="1"/>
          </p:cNvSpPr>
          <p:nvPr>
            <p:ph idx="1"/>
          </p:nvPr>
        </p:nvSpPr>
        <p:spPr>
          <a:xfrm>
            <a:off x="457200" y="1785926"/>
            <a:ext cx="8229600" cy="4525963"/>
          </a:xfrm>
        </p:spPr>
        <p:txBody>
          <a:bodyPr>
            <a:normAutofit fontScale="62500" lnSpcReduction="20000"/>
          </a:bodyPr>
          <a:lstStyle/>
          <a:p>
            <a:r>
              <a:rPr lang="tr-TR" b="1" dirty="0" err="1" smtClean="0"/>
              <a:t>Non</a:t>
            </a:r>
            <a:r>
              <a:rPr lang="tr-TR" b="1" dirty="0" smtClean="0"/>
              <a:t>-</a:t>
            </a:r>
            <a:r>
              <a:rPr lang="tr-TR" b="1" dirty="0" err="1" smtClean="0"/>
              <a:t>randomize</a:t>
            </a:r>
            <a:r>
              <a:rPr lang="tr-TR" b="1" dirty="0" smtClean="0"/>
              <a:t> </a:t>
            </a:r>
            <a:r>
              <a:rPr lang="tr-TR" dirty="0" smtClean="0"/>
              <a:t>260 çalışma. (karşılaştırmalı/karşılaştırmasız </a:t>
            </a:r>
            <a:r>
              <a:rPr lang="tr-TR" dirty="0" err="1" smtClean="0"/>
              <a:t>kohort</a:t>
            </a:r>
            <a:r>
              <a:rPr lang="tr-TR" dirty="0" smtClean="0"/>
              <a:t> çalışmaları, vaka-kontrol çalışmaları, olgu bildirimleri/serileri, kesitsel çalışmalar)</a:t>
            </a:r>
          </a:p>
          <a:p>
            <a:r>
              <a:rPr lang="tr-TR" dirty="0" smtClean="0"/>
              <a:t>Bulgular, </a:t>
            </a:r>
            <a:r>
              <a:rPr lang="tr-TR" dirty="0" err="1" smtClean="0"/>
              <a:t>metilfenidatın</a:t>
            </a:r>
            <a:r>
              <a:rPr lang="tr-TR" dirty="0" smtClean="0"/>
              <a:t> ölüm, kardiyak sorunlar ve </a:t>
            </a:r>
            <a:r>
              <a:rPr lang="tr-TR" dirty="0" err="1" smtClean="0"/>
              <a:t>psikotik</a:t>
            </a:r>
            <a:r>
              <a:rPr lang="tr-TR" dirty="0" smtClean="0"/>
              <a:t> bozukluklar dahil olmak üzere ciddi olaylara yol açabileceğini göstermektedir. </a:t>
            </a:r>
          </a:p>
          <a:p>
            <a:r>
              <a:rPr lang="tr-TR" dirty="0" err="1" smtClean="0"/>
              <a:t>Metilfenidatla</a:t>
            </a:r>
            <a:r>
              <a:rPr lang="tr-TR" dirty="0" smtClean="0"/>
              <a:t> tedavi edilen 100 hastadan yaklaşık 1'inde ciddi bir yan etki saptanmıştır. </a:t>
            </a:r>
          </a:p>
          <a:p>
            <a:r>
              <a:rPr lang="tr-TR" dirty="0" smtClean="0"/>
              <a:t>%1.2'sinde ciddi yan etkilere bağlı olarak ilacı bırakma</a:t>
            </a:r>
          </a:p>
          <a:p>
            <a:r>
              <a:rPr lang="tr-TR" dirty="0" smtClean="0"/>
              <a:t>%7,3'ünde herhangi bir yan etki nedeniyle ilacı bırakma </a:t>
            </a:r>
          </a:p>
          <a:p>
            <a:r>
              <a:rPr lang="tr-TR" dirty="0" err="1" smtClean="0"/>
              <a:t>Metilfenidat</a:t>
            </a:r>
            <a:r>
              <a:rPr lang="tr-TR" dirty="0" smtClean="0"/>
              <a:t> kullanan hastaların yarısından fazlası, bir veya daha fazla yan etki yaşıyor. </a:t>
            </a:r>
          </a:p>
          <a:p>
            <a:r>
              <a:rPr lang="tr-TR" dirty="0" smtClean="0"/>
              <a:t>Hastaların %6.2'si ciddi olmayan yan etkilere bağlı olarak </a:t>
            </a:r>
            <a:r>
              <a:rPr lang="tr-TR" dirty="0" err="1" smtClean="0"/>
              <a:t>metilfenidatı</a:t>
            </a:r>
            <a:r>
              <a:rPr lang="tr-TR" dirty="0" smtClean="0"/>
              <a:t> bırakmış. </a:t>
            </a:r>
          </a:p>
          <a:p>
            <a:r>
              <a:rPr lang="tr-TR" dirty="0" err="1" smtClean="0"/>
              <a:t>Metilfenidat</a:t>
            </a:r>
            <a:r>
              <a:rPr lang="tr-TR" dirty="0" smtClean="0"/>
              <a:t> </a:t>
            </a:r>
            <a:r>
              <a:rPr lang="tr-TR" dirty="0" err="1" smtClean="0"/>
              <a:t>kulanan</a:t>
            </a:r>
            <a:r>
              <a:rPr lang="tr-TR" dirty="0" smtClean="0"/>
              <a:t> hastaların %16.2'si  de bilinmeyen nedenlerden dolayı ilacı bırakmış. </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82726"/>
          </a:xfrm>
        </p:spPr>
        <p:txBody>
          <a:bodyPr>
            <a:noAutofit/>
          </a:bodyPr>
          <a:lstStyle/>
          <a:p>
            <a:r>
              <a:rPr lang="tr-TR" b="1" dirty="0" smtClean="0"/>
              <a:t/>
            </a:r>
            <a:br>
              <a:rPr lang="tr-TR" b="1" dirty="0" smtClean="0"/>
            </a:br>
            <a:r>
              <a:rPr lang="tr-TR" b="1" dirty="0" smtClean="0"/>
              <a:t/>
            </a:r>
            <a:br>
              <a:rPr lang="tr-TR" b="1" dirty="0" smtClean="0"/>
            </a:br>
            <a:r>
              <a:rPr lang="tr-TR" b="1" dirty="0" smtClean="0"/>
              <a:t>DEHB+Otizm</a:t>
            </a:r>
            <a:br>
              <a:rPr lang="tr-TR" b="1" dirty="0" smtClean="0"/>
            </a:br>
            <a:r>
              <a:rPr lang="tr-TR" b="1" dirty="0" err="1" smtClean="0"/>
              <a:t>Metilfenidat</a:t>
            </a:r>
            <a:r>
              <a:rPr lang="tr-TR" b="1" dirty="0" smtClean="0"/>
              <a:t/>
            </a:r>
            <a:br>
              <a:rPr lang="tr-TR" b="1" dirty="0" smtClean="0"/>
            </a:br>
            <a:r>
              <a:rPr lang="tr-TR" sz="1400" u="sng" dirty="0" err="1" smtClean="0">
                <a:hlinkClick r:id="rId2" tooltip="The Cochrane database of systematic reviews."/>
              </a:rPr>
              <a:t>Cochrane</a:t>
            </a:r>
            <a:r>
              <a:rPr lang="tr-TR" sz="1400" u="sng" dirty="0" smtClean="0">
                <a:hlinkClick r:id="rId2" tooltip="The Cochrane database of systematic reviews."/>
              </a:rPr>
              <a:t> </a:t>
            </a:r>
            <a:r>
              <a:rPr lang="tr-TR" sz="1400" u="sng" dirty="0" err="1" smtClean="0">
                <a:hlinkClick r:id="rId2" tooltip="The Cochrane database of systematic reviews."/>
              </a:rPr>
              <a:t>Database</a:t>
            </a:r>
            <a:r>
              <a:rPr lang="tr-TR" sz="1400" u="sng" dirty="0" smtClean="0">
                <a:hlinkClick r:id="rId2" tooltip="The Cochrane database of systematic reviews."/>
              </a:rPr>
              <a:t> </a:t>
            </a:r>
            <a:r>
              <a:rPr lang="tr-TR" sz="1400" u="sng" dirty="0" err="1" smtClean="0">
                <a:hlinkClick r:id="rId2" tooltip="The Cochrane database of systematic reviews."/>
              </a:rPr>
              <a:t>Syst</a:t>
            </a:r>
            <a:r>
              <a:rPr lang="tr-TR" sz="1400" u="sng" dirty="0" smtClean="0">
                <a:hlinkClick r:id="rId2" tooltip="The Cochrane database of systematic reviews."/>
              </a:rPr>
              <a:t> </a:t>
            </a:r>
            <a:r>
              <a:rPr lang="tr-TR" sz="1400" u="sng" dirty="0" err="1" smtClean="0">
                <a:hlinkClick r:id="rId2" tooltip="The Cochrane database of systematic reviews."/>
              </a:rPr>
              <a:t>Rev</a:t>
            </a:r>
            <a:r>
              <a:rPr lang="tr-TR" sz="1400" u="sng" dirty="0" smtClean="0">
                <a:hlinkClick r:id="rId2" tooltip="The Cochrane database of systematic reviews."/>
              </a:rPr>
              <a:t>.</a:t>
            </a:r>
            <a:r>
              <a:rPr lang="tr-TR" sz="1400" dirty="0" smtClean="0"/>
              <a:t> 2017</a:t>
            </a:r>
            <a:br>
              <a:rPr lang="tr-TR" sz="1400" dirty="0" smtClean="0"/>
            </a:br>
            <a:r>
              <a:rPr lang="tr-TR" b="1" dirty="0" smtClean="0"/>
              <a:t/>
            </a:r>
            <a:br>
              <a:rPr lang="tr-TR" b="1" dirty="0" smtClean="0"/>
            </a:br>
            <a:endParaRPr lang="tr-TR" b="1" dirty="0"/>
          </a:p>
        </p:txBody>
      </p:sp>
      <p:sp>
        <p:nvSpPr>
          <p:cNvPr id="3" name="2 İçerik Yer Tutucusu"/>
          <p:cNvSpPr>
            <a:spLocks noGrp="1"/>
          </p:cNvSpPr>
          <p:nvPr>
            <p:ph idx="1"/>
          </p:nvPr>
        </p:nvSpPr>
        <p:spPr>
          <a:xfrm>
            <a:off x="457200" y="2160597"/>
            <a:ext cx="8229600" cy="4411675"/>
          </a:xfrm>
        </p:spPr>
        <p:txBody>
          <a:bodyPr>
            <a:normAutofit fontScale="55000" lnSpcReduction="20000"/>
          </a:bodyPr>
          <a:lstStyle/>
          <a:p>
            <a:r>
              <a:rPr lang="tr-TR" sz="4200" dirty="0" smtClean="0"/>
              <a:t>İlacı </a:t>
            </a:r>
            <a:r>
              <a:rPr lang="tr-TR" sz="4200" dirty="0" err="1" smtClean="0"/>
              <a:t>tolere</a:t>
            </a:r>
            <a:r>
              <a:rPr lang="tr-TR" sz="4200" dirty="0" smtClean="0"/>
              <a:t> eden </a:t>
            </a:r>
            <a:r>
              <a:rPr lang="tr-TR" sz="4200" dirty="0" err="1" smtClean="0"/>
              <a:t>ASD'li</a:t>
            </a:r>
            <a:r>
              <a:rPr lang="tr-TR" sz="4200" dirty="0" smtClean="0"/>
              <a:t> çocuklarda </a:t>
            </a:r>
            <a:r>
              <a:rPr lang="tr-TR" sz="4200" dirty="0" err="1" smtClean="0"/>
              <a:t>Metilfenidatın</a:t>
            </a:r>
            <a:r>
              <a:rPr lang="tr-TR" sz="4200" dirty="0" smtClean="0"/>
              <a:t> kısa süreli kullanımı ile, </a:t>
            </a:r>
            <a:r>
              <a:rPr lang="tr-TR" sz="4200" dirty="0" err="1" smtClean="0"/>
              <a:t>hiperaktivite</a:t>
            </a:r>
            <a:r>
              <a:rPr lang="tr-TR" sz="4200" dirty="0" smtClean="0"/>
              <a:t> ve dikkatsizlik semptomlarında düzelme saptanmış. </a:t>
            </a:r>
            <a:r>
              <a:rPr lang="tr-TR" sz="4200" dirty="0" err="1" smtClean="0"/>
              <a:t>İmpulsivite</a:t>
            </a:r>
            <a:r>
              <a:rPr lang="tr-TR" sz="4200" dirty="0" smtClean="0"/>
              <a:t> semptomu için yeterli veri olmadığından analiz edilememiş.</a:t>
            </a:r>
          </a:p>
          <a:p>
            <a:r>
              <a:rPr lang="tr-TR" sz="4200" dirty="0" smtClean="0"/>
              <a:t>Ancak  kanıt kalitesi düşük olduğundan etki büyüklüğünden söz edilemez.</a:t>
            </a:r>
          </a:p>
          <a:p>
            <a:r>
              <a:rPr lang="tr-TR" sz="4200" dirty="0" err="1" smtClean="0"/>
              <a:t>Metilfenidatın</a:t>
            </a:r>
            <a:r>
              <a:rPr lang="tr-TR" sz="4200" dirty="0" smtClean="0"/>
              <a:t>, </a:t>
            </a:r>
            <a:r>
              <a:rPr lang="tr-TR" sz="4200" dirty="0" err="1" smtClean="0"/>
              <a:t>ASD'nin</a:t>
            </a:r>
            <a:r>
              <a:rPr lang="tr-TR" sz="4200" dirty="0" smtClean="0"/>
              <a:t> temel semptomları üzerinde olumsuz bir etkisi olduğu ya da sosyal etkileşimi, basmakalıp davranışları arttırdığına ait kanıt yoktur. </a:t>
            </a:r>
          </a:p>
          <a:p>
            <a:r>
              <a:rPr lang="tr-TR" sz="4200" dirty="0" err="1" smtClean="0"/>
              <a:t>Advers</a:t>
            </a:r>
            <a:r>
              <a:rPr lang="tr-TR" sz="4200" dirty="0" smtClean="0"/>
              <a:t> olaylar için kanıtlar çok düşük kalitededir, çünkü çalışma süresi kısa  ve test-doz fazında </a:t>
            </a:r>
            <a:r>
              <a:rPr lang="tr-TR" sz="4200" dirty="0" err="1" smtClean="0"/>
              <a:t>metilfenidat</a:t>
            </a:r>
            <a:r>
              <a:rPr lang="tr-TR" sz="4200" dirty="0" smtClean="0"/>
              <a:t> toleransı olmayan çocuklar hariç tutulmuştur. </a:t>
            </a:r>
          </a:p>
          <a:p>
            <a:r>
              <a:rPr lang="tr-TR" sz="4200" dirty="0" smtClean="0"/>
              <a:t>Gelecekteki </a:t>
            </a:r>
            <a:r>
              <a:rPr lang="tr-TR" sz="4200" dirty="0" err="1" smtClean="0"/>
              <a:t>RCT'lerde</a:t>
            </a:r>
            <a:r>
              <a:rPr lang="tr-TR" sz="4200" dirty="0" smtClean="0"/>
              <a:t> tedavi süre ve izlem süresi daha uzun olmalıdır</a:t>
            </a:r>
            <a:r>
              <a:rPr lang="tr-TR" sz="4200" dirty="0" smtClean="0"/>
              <a:t>.</a:t>
            </a:r>
            <a:endParaRPr lang="tr-TR" sz="4200" dirty="0" smtClean="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Okuduğumuz her şey doğru mu?</a:t>
            </a:r>
            <a:endParaRPr lang="tr-TR" b="1" dirty="0"/>
          </a:p>
        </p:txBody>
      </p:sp>
      <p:sp>
        <p:nvSpPr>
          <p:cNvPr id="3" name="2 İçerik Yer Tutucusu"/>
          <p:cNvSpPr>
            <a:spLocks noGrp="1"/>
          </p:cNvSpPr>
          <p:nvPr>
            <p:ph idx="1"/>
          </p:nvPr>
        </p:nvSpPr>
        <p:spPr/>
        <p:txBody>
          <a:bodyPr/>
          <a:lstStyle/>
          <a:p>
            <a:r>
              <a:rPr lang="tr-TR" dirty="0" smtClean="0"/>
              <a:t>DEHB olan yetişkinler için kısa etkili </a:t>
            </a:r>
            <a:r>
              <a:rPr lang="tr-TR" dirty="0" err="1" smtClean="0"/>
              <a:t>metilfenidatla</a:t>
            </a:r>
            <a:r>
              <a:rPr lang="tr-TR" dirty="0" smtClean="0"/>
              <a:t> ilgili </a:t>
            </a:r>
            <a:r>
              <a:rPr lang="tr-TR" dirty="0" err="1" smtClean="0"/>
              <a:t>Cochrane</a:t>
            </a:r>
            <a:r>
              <a:rPr lang="tr-TR" dirty="0" smtClean="0"/>
              <a:t> sistematik bir gözden geçirme (2014), yöntem ve hatalı sonuçlara yönelik önemli eleştirilerden sonra 26 Mayıs 2016'da geri çekildi </a:t>
            </a:r>
            <a:r>
              <a:rPr lang="tr-TR" sz="2000" dirty="0" smtClean="0"/>
              <a:t>(</a:t>
            </a:r>
            <a:r>
              <a:rPr lang="tr-TR" sz="2000" dirty="0" err="1" smtClean="0"/>
              <a:t>Evid</a:t>
            </a:r>
            <a:r>
              <a:rPr lang="tr-TR" sz="2000" dirty="0" smtClean="0"/>
              <a:t> </a:t>
            </a:r>
            <a:r>
              <a:rPr lang="tr-TR" sz="2000" dirty="0" err="1" smtClean="0"/>
              <a:t>Based</a:t>
            </a:r>
            <a:r>
              <a:rPr lang="tr-TR" sz="2000" dirty="0" smtClean="0"/>
              <a:t> </a:t>
            </a:r>
            <a:r>
              <a:rPr lang="tr-TR" sz="2000" dirty="0" err="1" smtClean="0"/>
              <a:t>Med</a:t>
            </a:r>
            <a:r>
              <a:rPr lang="tr-TR" sz="2000" dirty="0" smtClean="0"/>
              <a:t> 2017)</a:t>
            </a:r>
            <a:r>
              <a:rPr lang="tr-TR" dirty="0" smtClean="0"/>
              <a:t>.</a:t>
            </a:r>
          </a:p>
          <a:p>
            <a:r>
              <a:rPr lang="tr-TR" dirty="0" smtClean="0"/>
              <a:t>Geri çekme 19 ayı aldı ve bu sürede sonuçlar birçok önemli yerde referans olarak kullanıldı…</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Atomoxetin</a:t>
            </a:r>
            <a:endParaRPr lang="tr-TR" b="1" dirty="0"/>
          </a:p>
        </p:txBody>
      </p:sp>
      <p:sp>
        <p:nvSpPr>
          <p:cNvPr id="3" name="2 İçerik Yer Tutucusu"/>
          <p:cNvSpPr>
            <a:spLocks noGrp="1"/>
          </p:cNvSpPr>
          <p:nvPr>
            <p:ph idx="1"/>
          </p:nvPr>
        </p:nvSpPr>
        <p:spPr/>
        <p:txBody>
          <a:bodyPr>
            <a:normAutofit/>
          </a:bodyPr>
          <a:lstStyle/>
          <a:p>
            <a:r>
              <a:rPr lang="tr-TR" dirty="0" smtClean="0"/>
              <a:t>Güçlü ve seçici bir </a:t>
            </a:r>
            <a:r>
              <a:rPr lang="en-US" dirty="0" smtClean="0"/>
              <a:t>NET</a:t>
            </a:r>
            <a:r>
              <a:rPr lang="tr-TR" dirty="0" smtClean="0"/>
              <a:t> inhibitörüdür. </a:t>
            </a:r>
            <a:r>
              <a:rPr lang="tr-TR" dirty="0" err="1" smtClean="0"/>
              <a:t>MSS’de</a:t>
            </a:r>
            <a:r>
              <a:rPr lang="tr-TR" dirty="0" smtClean="0"/>
              <a:t> </a:t>
            </a:r>
            <a:r>
              <a:rPr lang="tr-TR" dirty="0" err="1" smtClean="0"/>
              <a:t>intrasinaptik</a:t>
            </a:r>
            <a:r>
              <a:rPr lang="tr-TR" dirty="0" smtClean="0"/>
              <a:t> </a:t>
            </a:r>
            <a:r>
              <a:rPr lang="en-US" dirty="0" smtClean="0"/>
              <a:t> NE</a:t>
            </a:r>
            <a:r>
              <a:rPr lang="tr-TR" dirty="0" smtClean="0"/>
              <a:t>’i arttırır</a:t>
            </a:r>
            <a:r>
              <a:rPr lang="en-US" dirty="0" smtClean="0"/>
              <a:t> </a:t>
            </a:r>
            <a:r>
              <a:rPr lang="en-US" sz="2400" dirty="0" smtClean="0"/>
              <a:t>(</a:t>
            </a:r>
            <a:r>
              <a:rPr lang="en-US" sz="2400" dirty="0" err="1" smtClean="0"/>
              <a:t>Bymaster</a:t>
            </a:r>
            <a:r>
              <a:rPr lang="en-US" sz="2400" dirty="0" smtClean="0"/>
              <a:t> </a:t>
            </a:r>
            <a:r>
              <a:rPr lang="tr-TR" sz="2400" dirty="0" smtClean="0"/>
              <a:t>ve ark</a:t>
            </a:r>
            <a:r>
              <a:rPr lang="en-US" sz="2400" dirty="0" smtClean="0"/>
              <a:t>. </a:t>
            </a:r>
            <a:r>
              <a:rPr lang="tr-TR" sz="2400" dirty="0" smtClean="0"/>
              <a:t>2002</a:t>
            </a:r>
            <a:r>
              <a:rPr lang="en-US" sz="2400" dirty="0" smtClean="0"/>
              <a:t>).</a:t>
            </a:r>
            <a:endParaRPr lang="tr-TR" sz="2400" dirty="0" smtClean="0"/>
          </a:p>
          <a:p>
            <a:pPr>
              <a:buNone/>
            </a:pPr>
            <a:r>
              <a:rPr lang="en-US" sz="2400" dirty="0" smtClean="0"/>
              <a:t> </a:t>
            </a:r>
            <a:endParaRPr lang="tr-TR" sz="2400" dirty="0" smtClean="0"/>
          </a:p>
          <a:p>
            <a:r>
              <a:rPr lang="tr-TR" dirty="0" err="1" smtClean="0"/>
              <a:t>Kortikal</a:t>
            </a:r>
            <a:r>
              <a:rPr lang="tr-TR" dirty="0" smtClean="0"/>
              <a:t> </a:t>
            </a:r>
            <a:r>
              <a:rPr lang="tr-TR" dirty="0" err="1" smtClean="0"/>
              <a:t>sinaptik</a:t>
            </a:r>
            <a:r>
              <a:rPr lang="tr-TR" dirty="0" smtClean="0"/>
              <a:t> </a:t>
            </a:r>
            <a:r>
              <a:rPr lang="tr-TR" dirty="0" err="1" smtClean="0"/>
              <a:t>dopamin</a:t>
            </a:r>
            <a:r>
              <a:rPr lang="tr-TR" dirty="0" smtClean="0"/>
              <a:t> modülasyonu NET yoluyla olduğu için </a:t>
            </a:r>
            <a:r>
              <a:rPr lang="tr-TR" u="sng" dirty="0" err="1" smtClean="0"/>
              <a:t>Nuc</a:t>
            </a:r>
            <a:r>
              <a:rPr lang="tr-TR" u="sng" dirty="0" smtClean="0"/>
              <a:t>. </a:t>
            </a:r>
            <a:r>
              <a:rPr lang="tr-TR" u="sng" dirty="0" err="1" smtClean="0"/>
              <a:t>Acc</a:t>
            </a:r>
            <a:r>
              <a:rPr lang="tr-TR" u="sng" dirty="0" smtClean="0"/>
              <a:t> ve </a:t>
            </a:r>
            <a:r>
              <a:rPr lang="tr-TR" u="sng" dirty="0" err="1" smtClean="0"/>
              <a:t>striatumda</a:t>
            </a:r>
            <a:r>
              <a:rPr lang="tr-TR" u="sng" dirty="0" smtClean="0"/>
              <a:t> değil</a:t>
            </a:r>
            <a:r>
              <a:rPr lang="tr-TR" dirty="0" smtClean="0"/>
              <a:t>, </a:t>
            </a:r>
            <a:r>
              <a:rPr lang="tr-TR" dirty="0" err="1" smtClean="0"/>
              <a:t>PFK’de</a:t>
            </a:r>
            <a:r>
              <a:rPr lang="tr-TR" dirty="0" smtClean="0"/>
              <a:t> hücre dışı DA düzeyini de arttırır </a:t>
            </a:r>
            <a:r>
              <a:rPr lang="en-US" sz="2400" dirty="0" smtClean="0"/>
              <a:t>(</a:t>
            </a:r>
            <a:r>
              <a:rPr lang="en-US" sz="2400" dirty="0" err="1" smtClean="0"/>
              <a:t>Bymaster</a:t>
            </a:r>
            <a:r>
              <a:rPr lang="en-US" sz="2400" dirty="0" smtClean="0"/>
              <a:t> </a:t>
            </a:r>
            <a:r>
              <a:rPr lang="tr-TR" sz="2400" dirty="0" smtClean="0"/>
              <a:t>v</a:t>
            </a:r>
            <a:r>
              <a:rPr lang="en-US" sz="2400" dirty="0" smtClean="0"/>
              <a:t>e a</a:t>
            </a:r>
            <a:r>
              <a:rPr lang="tr-TR" sz="2400" dirty="0" err="1" smtClean="0"/>
              <a:t>rk</a:t>
            </a:r>
            <a:r>
              <a:rPr lang="en-US" sz="2400" dirty="0" smtClean="0"/>
              <a:t>. </a:t>
            </a:r>
            <a:r>
              <a:rPr lang="tr-TR" sz="2400" dirty="0" smtClean="0"/>
              <a:t>2002</a:t>
            </a:r>
            <a:r>
              <a:rPr lang="en-US" sz="2400" dirty="0" smtClean="0"/>
              <a:t>; Swanson </a:t>
            </a:r>
            <a:r>
              <a:rPr lang="tr-TR" sz="2400" dirty="0" smtClean="0"/>
              <a:t>v</a:t>
            </a:r>
            <a:r>
              <a:rPr lang="en-US" sz="2400" dirty="0" smtClean="0"/>
              <a:t>e a</a:t>
            </a:r>
            <a:r>
              <a:rPr lang="tr-TR" sz="2400" dirty="0" err="1" smtClean="0"/>
              <a:t>rk</a:t>
            </a:r>
            <a:r>
              <a:rPr lang="en-US" sz="2400" dirty="0" smtClean="0"/>
              <a:t>. </a:t>
            </a:r>
            <a:r>
              <a:rPr lang="tr-TR" sz="2400" dirty="0" smtClean="0"/>
              <a:t>2006)</a:t>
            </a:r>
            <a:r>
              <a:rPr lang="en-US" sz="2400" dirty="0" smtClean="0"/>
              <a:t>. </a:t>
            </a:r>
            <a:endParaRPr lang="tr-TR" sz="2400" dirty="0" smtClean="0"/>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fontScale="90000"/>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990144741"/>
              </p:ext>
            </p:extLst>
          </p:nvPr>
        </p:nvGraphicFramePr>
        <p:xfrm>
          <a:off x="440872" y="285728"/>
          <a:ext cx="8164286" cy="5693120"/>
        </p:xfrm>
        <a:graphic>
          <a:graphicData uri="http://schemas.openxmlformats.org/drawingml/2006/table">
            <a:tbl>
              <a:tblPr firstRow="1" bandRow="1">
                <a:tableStyleId>{5C22544A-7EE6-4342-B048-85BDC9FD1C3A}</a:tableStyleId>
              </a:tblPr>
              <a:tblGrid>
                <a:gridCol w="2775857"/>
                <a:gridCol w="5388429"/>
              </a:tblGrid>
              <a:tr h="847352">
                <a:tc>
                  <a:txBody>
                    <a:bodyPr/>
                    <a:lstStyle/>
                    <a:p>
                      <a:endParaRPr lang="en-US" dirty="0"/>
                    </a:p>
                  </a:txBody>
                  <a:tcPr marL="68580" marR="68580"/>
                </a:tc>
                <a:tc>
                  <a:txBody>
                    <a:bodyPr/>
                    <a:lstStyle/>
                    <a:p>
                      <a:r>
                        <a:rPr lang="en-US" sz="3600" dirty="0" err="1" smtClean="0"/>
                        <a:t>Atomoxetin</a:t>
                      </a:r>
                      <a:endParaRPr lang="en-US" sz="3600" dirty="0"/>
                    </a:p>
                  </a:txBody>
                  <a:tcPr marL="68580" marR="68580"/>
                </a:tc>
              </a:tr>
              <a:tr h="424541">
                <a:tc>
                  <a:txBody>
                    <a:bodyPr/>
                    <a:lstStyle/>
                    <a:p>
                      <a:r>
                        <a:rPr lang="tr-TR" b="1" dirty="0" smtClean="0"/>
                        <a:t>Mekanizma</a:t>
                      </a:r>
                      <a:endParaRPr lang="en-US" b="1" dirty="0"/>
                    </a:p>
                  </a:txBody>
                  <a:tcPr marL="68580" marR="68580"/>
                </a:tc>
                <a:tc>
                  <a:txBody>
                    <a:bodyPr/>
                    <a:lstStyle/>
                    <a:p>
                      <a:r>
                        <a:rPr lang="tr-TR" sz="1800" b="0" i="0" kern="1200" dirty="0" err="1" smtClean="0">
                          <a:solidFill>
                            <a:schemeClr val="dk1"/>
                          </a:solidFill>
                          <a:latin typeface="+mn-lt"/>
                          <a:ea typeface="+mn-ea"/>
                          <a:cs typeface="+mn-cs"/>
                        </a:rPr>
                        <a:t>selektif</a:t>
                      </a:r>
                      <a:r>
                        <a:rPr lang="tr-TR" sz="1800" b="0" i="0" kern="1200" dirty="0" smtClean="0">
                          <a:solidFill>
                            <a:schemeClr val="dk1"/>
                          </a:solidFill>
                          <a:latin typeface="+mn-lt"/>
                          <a:ea typeface="+mn-ea"/>
                          <a:cs typeface="+mn-cs"/>
                        </a:rPr>
                        <a:t> </a:t>
                      </a:r>
                      <a:r>
                        <a:rPr lang="tr-TR" sz="1800" b="0" i="0" kern="1200" baseline="0" dirty="0" smtClean="0">
                          <a:solidFill>
                            <a:schemeClr val="dk1"/>
                          </a:solidFill>
                          <a:latin typeface="+mn-lt"/>
                          <a:ea typeface="+mn-ea"/>
                          <a:cs typeface="+mn-cs"/>
                        </a:rPr>
                        <a:t> </a:t>
                      </a:r>
                      <a:r>
                        <a:rPr lang="tr-TR" sz="1800" b="0" i="0" kern="1200" dirty="0" smtClean="0">
                          <a:solidFill>
                            <a:schemeClr val="dk1"/>
                          </a:solidFill>
                          <a:latin typeface="+mn-lt"/>
                          <a:ea typeface="+mn-ea"/>
                          <a:cs typeface="+mn-cs"/>
                        </a:rPr>
                        <a:t>NE</a:t>
                      </a:r>
                      <a:r>
                        <a:rPr lang="tr-TR" sz="1800" b="0" i="0" kern="1200" baseline="0" dirty="0" smtClean="0">
                          <a:solidFill>
                            <a:schemeClr val="dk1"/>
                          </a:solidFill>
                          <a:latin typeface="+mn-lt"/>
                          <a:ea typeface="+mn-ea"/>
                          <a:cs typeface="+mn-cs"/>
                        </a:rPr>
                        <a:t>  </a:t>
                      </a:r>
                      <a:r>
                        <a:rPr lang="tr-TR" sz="1800" b="0" i="0" kern="1200" dirty="0" smtClean="0">
                          <a:solidFill>
                            <a:schemeClr val="dk1"/>
                          </a:solidFill>
                          <a:latin typeface="+mn-lt"/>
                          <a:ea typeface="+mn-ea"/>
                          <a:cs typeface="+mn-cs"/>
                        </a:rPr>
                        <a:t>geri alım inhibitörü</a:t>
                      </a:r>
                      <a:endParaRPr lang="en-US" dirty="0"/>
                    </a:p>
                  </a:txBody>
                  <a:tcPr marL="68580" marR="68580"/>
                </a:tc>
              </a:tr>
              <a:tr h="732770">
                <a:tc>
                  <a:txBody>
                    <a:bodyPr/>
                    <a:lstStyle/>
                    <a:p>
                      <a:r>
                        <a:rPr lang="tr-TR" b="1" dirty="0" smtClean="0"/>
                        <a:t>Başlangıç dozu</a:t>
                      </a:r>
                      <a:endParaRPr lang="en-US" b="1" dirty="0"/>
                    </a:p>
                  </a:txBody>
                  <a:tcPr marL="68580" marR="68580"/>
                </a:tc>
                <a:tc>
                  <a:txBody>
                    <a:bodyPr/>
                    <a:lstStyle/>
                    <a:p>
                      <a:r>
                        <a:rPr lang="en-US" sz="1800" baseline="0" dirty="0" smtClean="0"/>
                        <a:t>≥6 y</a:t>
                      </a:r>
                      <a:r>
                        <a:rPr lang="tr-TR" sz="1800" baseline="0" dirty="0" smtClean="0"/>
                        <a:t>aş</a:t>
                      </a:r>
                      <a:r>
                        <a:rPr lang="en-US" sz="1800" baseline="0" dirty="0" smtClean="0"/>
                        <a:t> </a:t>
                      </a:r>
                      <a:r>
                        <a:rPr lang="tr-TR" sz="1800" baseline="0" dirty="0" smtClean="0"/>
                        <a:t>ve</a:t>
                      </a:r>
                      <a:r>
                        <a:rPr lang="en-US" sz="1800" baseline="0" dirty="0" smtClean="0"/>
                        <a:t> ≤70 kg: 0.5mg/kg/</a:t>
                      </a:r>
                      <a:r>
                        <a:rPr lang="tr-TR" sz="1800" baseline="0" dirty="0" smtClean="0"/>
                        <a:t>gün </a:t>
                      </a:r>
                      <a:r>
                        <a:rPr lang="en-US" sz="1800" baseline="0" dirty="0" smtClean="0"/>
                        <a:t> </a:t>
                      </a:r>
                      <a:r>
                        <a:rPr lang="tr-TR" sz="1800" baseline="0" dirty="0" smtClean="0"/>
                        <a:t>2 doza bölünebilir.</a:t>
                      </a:r>
                    </a:p>
                    <a:p>
                      <a:r>
                        <a:rPr lang="en-US" sz="1800" baseline="0" dirty="0" smtClean="0"/>
                        <a:t> ≥6 y</a:t>
                      </a:r>
                      <a:r>
                        <a:rPr lang="tr-TR" sz="1800" baseline="0" dirty="0" smtClean="0"/>
                        <a:t>aş</a:t>
                      </a:r>
                      <a:r>
                        <a:rPr lang="en-US" sz="1800" baseline="0" dirty="0" smtClean="0"/>
                        <a:t> </a:t>
                      </a:r>
                      <a:r>
                        <a:rPr lang="tr-TR" sz="1800" baseline="0" dirty="0" smtClean="0"/>
                        <a:t>ve</a:t>
                      </a:r>
                      <a:r>
                        <a:rPr lang="en-US" sz="1800" baseline="0" dirty="0" smtClean="0"/>
                        <a:t> ≥70 kg 40mg</a:t>
                      </a:r>
                      <a:r>
                        <a:rPr lang="tr-TR" sz="1800" baseline="0" dirty="0" smtClean="0"/>
                        <a:t>/gün</a:t>
                      </a:r>
                      <a:r>
                        <a:rPr lang="en-US" sz="1800" baseline="0" dirty="0" smtClean="0"/>
                        <a:t> </a:t>
                      </a:r>
                      <a:endParaRPr lang="en-US" dirty="0"/>
                    </a:p>
                  </a:txBody>
                  <a:tcPr marL="68580" marR="68580"/>
                </a:tc>
              </a:tr>
              <a:tr h="1046814">
                <a:tc>
                  <a:txBody>
                    <a:bodyPr/>
                    <a:lstStyle/>
                    <a:p>
                      <a:r>
                        <a:rPr lang="tr-TR" b="1" dirty="0" smtClean="0"/>
                        <a:t>İdame dozu</a:t>
                      </a:r>
                      <a:endParaRPr lang="en-US" b="1" dirty="0"/>
                    </a:p>
                  </a:txBody>
                  <a:tcPr marL="68580" marR="68580"/>
                </a:tc>
                <a:tc>
                  <a:txBody>
                    <a:bodyPr/>
                    <a:lstStyle/>
                    <a:p>
                      <a:r>
                        <a:rPr lang="tr-TR" dirty="0" smtClean="0"/>
                        <a:t>En az 3 gün sonra  </a:t>
                      </a:r>
                      <a:r>
                        <a:rPr lang="en-US" baseline="0" dirty="0" smtClean="0"/>
                        <a:t>1.2mg/kg/</a:t>
                      </a:r>
                      <a:r>
                        <a:rPr lang="tr-TR" baseline="0" dirty="0" smtClean="0"/>
                        <a:t>gün</a:t>
                      </a:r>
                      <a:r>
                        <a:rPr lang="en-US" baseline="0" dirty="0" smtClean="0"/>
                        <a:t>;  </a:t>
                      </a:r>
                      <a:r>
                        <a:rPr lang="en-US" sz="1800" baseline="0" dirty="0" smtClean="0"/>
                        <a:t>≥6 y</a:t>
                      </a:r>
                      <a:r>
                        <a:rPr lang="tr-TR" sz="1800" baseline="0" dirty="0" smtClean="0"/>
                        <a:t>aş</a:t>
                      </a:r>
                      <a:r>
                        <a:rPr lang="en-US" sz="1800" baseline="0" dirty="0" smtClean="0"/>
                        <a:t> </a:t>
                      </a:r>
                      <a:r>
                        <a:rPr lang="tr-TR" sz="1800" baseline="0" dirty="0" smtClean="0"/>
                        <a:t>ve</a:t>
                      </a:r>
                      <a:r>
                        <a:rPr lang="en-US" sz="1800" baseline="0" dirty="0" smtClean="0"/>
                        <a:t> ≥70 kg :</a:t>
                      </a:r>
                      <a:endParaRPr lang="tr-TR" sz="1800" baseline="0" dirty="0" smtClean="0"/>
                    </a:p>
                    <a:p>
                      <a:r>
                        <a:rPr lang="en-US" sz="1800" baseline="0" dirty="0" smtClean="0"/>
                        <a:t> </a:t>
                      </a:r>
                      <a:r>
                        <a:rPr lang="tr-TR" sz="1800" baseline="0" dirty="0" smtClean="0"/>
                        <a:t>3 gün sonra 80mg/gün’e çıkılabilir.</a:t>
                      </a:r>
                      <a:endParaRPr lang="en-US" baseline="0" dirty="0" smtClean="0"/>
                    </a:p>
                    <a:p>
                      <a:r>
                        <a:rPr lang="en-US" baseline="0" dirty="0" smtClean="0"/>
                        <a:t>Max </a:t>
                      </a:r>
                      <a:r>
                        <a:rPr lang="tr-TR" baseline="0" dirty="0" smtClean="0"/>
                        <a:t>günlük doz</a:t>
                      </a:r>
                      <a:r>
                        <a:rPr lang="en-US" baseline="0" dirty="0" smtClean="0"/>
                        <a:t>: 1.4mg/kg/</a:t>
                      </a:r>
                      <a:r>
                        <a:rPr lang="tr-TR" baseline="0" dirty="0" smtClean="0"/>
                        <a:t>gün</a:t>
                      </a:r>
                      <a:r>
                        <a:rPr lang="en-US" baseline="0" dirty="0" smtClean="0"/>
                        <a:t> </a:t>
                      </a:r>
                      <a:r>
                        <a:rPr lang="tr-TR" baseline="0" dirty="0" smtClean="0"/>
                        <a:t>ya da</a:t>
                      </a:r>
                      <a:r>
                        <a:rPr lang="en-US" baseline="0" dirty="0" smtClean="0"/>
                        <a:t> 100 mg</a:t>
                      </a:r>
                      <a:endParaRPr lang="en-US" dirty="0"/>
                    </a:p>
                  </a:txBody>
                  <a:tcPr marL="68580" marR="68580"/>
                </a:tc>
              </a:tr>
              <a:tr h="732770">
                <a:tc>
                  <a:txBody>
                    <a:bodyPr/>
                    <a:lstStyle/>
                    <a:p>
                      <a:r>
                        <a:rPr lang="en-US" b="1" dirty="0" err="1" smtClean="0"/>
                        <a:t>Metaboli</a:t>
                      </a:r>
                      <a:r>
                        <a:rPr lang="tr-TR" b="1" dirty="0" err="1" smtClean="0"/>
                        <a:t>zma</a:t>
                      </a:r>
                      <a:endParaRPr lang="en-US" b="1" dirty="0"/>
                    </a:p>
                  </a:txBody>
                  <a:tcPr marL="68580" marR="68580"/>
                </a:tc>
                <a:tc>
                  <a:txBody>
                    <a:bodyPr/>
                    <a:lstStyle/>
                    <a:p>
                      <a:r>
                        <a:rPr lang="en-US" dirty="0" err="1" smtClean="0"/>
                        <a:t>Hepati</a:t>
                      </a:r>
                      <a:r>
                        <a:rPr lang="tr-TR" dirty="0" smtClean="0"/>
                        <a:t>k</a:t>
                      </a:r>
                      <a:r>
                        <a:rPr lang="en-US" baseline="0" dirty="0" smtClean="0"/>
                        <a:t>  CYP2D6 </a:t>
                      </a:r>
                      <a:r>
                        <a:rPr lang="tr-TR" baseline="0" dirty="0" smtClean="0"/>
                        <a:t>ve</a:t>
                      </a:r>
                      <a:r>
                        <a:rPr lang="en-US" baseline="0" dirty="0" smtClean="0"/>
                        <a:t> CYP2C19</a:t>
                      </a:r>
                    </a:p>
                    <a:p>
                      <a:r>
                        <a:rPr lang="en-US" baseline="0" dirty="0" smtClean="0"/>
                        <a:t>-</a:t>
                      </a:r>
                      <a:r>
                        <a:rPr lang="en-US" baseline="0" dirty="0" err="1" smtClean="0"/>
                        <a:t>Geneti</a:t>
                      </a:r>
                      <a:r>
                        <a:rPr lang="tr-TR" baseline="0" dirty="0" smtClean="0"/>
                        <a:t>k</a:t>
                      </a:r>
                      <a:r>
                        <a:rPr lang="en-US" baseline="0" dirty="0" smtClean="0"/>
                        <a:t> </a:t>
                      </a:r>
                      <a:r>
                        <a:rPr lang="tr-TR" baseline="0" dirty="0" smtClean="0"/>
                        <a:t>değişkenlik </a:t>
                      </a:r>
                      <a:r>
                        <a:rPr lang="tr-TR" baseline="0" dirty="0" err="1" smtClean="0"/>
                        <a:t>biyoyararlanımı</a:t>
                      </a:r>
                      <a:r>
                        <a:rPr lang="tr-TR" baseline="0" dirty="0" smtClean="0"/>
                        <a:t>  8-10 kat etkileyebilir.</a:t>
                      </a:r>
                      <a:endParaRPr lang="en-US" dirty="0"/>
                    </a:p>
                  </a:txBody>
                  <a:tcPr marL="68580" marR="68580"/>
                </a:tc>
              </a:tr>
              <a:tr h="418725">
                <a:tc>
                  <a:txBody>
                    <a:bodyPr/>
                    <a:lstStyle/>
                    <a:p>
                      <a:r>
                        <a:rPr lang="tr-TR" b="1" dirty="0" smtClean="0"/>
                        <a:t>Atılım</a:t>
                      </a:r>
                      <a:endParaRPr lang="en-US" b="1" dirty="0"/>
                    </a:p>
                  </a:txBody>
                  <a:tcPr marL="68580" marR="68580"/>
                </a:tc>
                <a:tc>
                  <a:txBody>
                    <a:bodyPr/>
                    <a:lstStyle/>
                    <a:p>
                      <a:r>
                        <a:rPr lang="tr-TR" dirty="0" smtClean="0">
                          <a:effectLst/>
                        </a:rPr>
                        <a:t>İdrar</a:t>
                      </a:r>
                      <a:r>
                        <a:rPr lang="en-US" dirty="0" smtClean="0">
                          <a:effectLst/>
                        </a:rPr>
                        <a:t> (%80); </a:t>
                      </a:r>
                      <a:r>
                        <a:rPr lang="tr-TR" dirty="0" smtClean="0">
                          <a:effectLst/>
                        </a:rPr>
                        <a:t>gaita</a:t>
                      </a:r>
                      <a:r>
                        <a:rPr lang="en-US" dirty="0" smtClean="0">
                          <a:effectLst/>
                        </a:rPr>
                        <a:t> (%17)</a:t>
                      </a:r>
                      <a:endParaRPr lang="en-US" dirty="0"/>
                    </a:p>
                  </a:txBody>
                  <a:tcPr marL="68580" marR="68580"/>
                </a:tc>
              </a:tr>
              <a:tr h="575748">
                <a:tc>
                  <a:txBody>
                    <a:bodyPr/>
                    <a:lstStyle/>
                    <a:p>
                      <a:r>
                        <a:rPr lang="tr-TR" b="1" dirty="0" smtClean="0"/>
                        <a:t>Etkileşim</a:t>
                      </a:r>
                      <a:endParaRPr lang="en-US" b="1" dirty="0"/>
                    </a:p>
                  </a:txBody>
                  <a:tcPr marL="68580" marR="68580"/>
                </a:tc>
                <a:tc>
                  <a:txBody>
                    <a:bodyPr/>
                    <a:lstStyle/>
                    <a:p>
                      <a:r>
                        <a:rPr lang="en-US" dirty="0" smtClean="0"/>
                        <a:t>CYP2D6 </a:t>
                      </a:r>
                      <a:r>
                        <a:rPr lang="tr-TR" dirty="0" smtClean="0"/>
                        <a:t>inhibitörleri</a:t>
                      </a:r>
                      <a:r>
                        <a:rPr lang="en-US" dirty="0" smtClean="0"/>
                        <a:t> *</a:t>
                      </a:r>
                      <a:r>
                        <a:rPr lang="tr-TR" dirty="0" smtClean="0"/>
                        <a:t>doz ayarlaması gerekir</a:t>
                      </a:r>
                      <a:r>
                        <a:rPr lang="en-US" dirty="0" smtClean="0"/>
                        <a:t>*</a:t>
                      </a:r>
                    </a:p>
                  </a:txBody>
                  <a:tcPr marL="68580" marR="68580"/>
                </a:tc>
              </a:tr>
              <a:tr h="732770">
                <a:tc>
                  <a:txBody>
                    <a:bodyPr/>
                    <a:lstStyle/>
                    <a:p>
                      <a:r>
                        <a:rPr lang="tr-TR" b="1" dirty="0" smtClean="0"/>
                        <a:t>Yorum</a:t>
                      </a:r>
                      <a:endParaRPr lang="en-US" b="1" dirty="0"/>
                    </a:p>
                  </a:txBody>
                  <a:tcPr marL="68580" marR="68580"/>
                </a:tc>
                <a:tc>
                  <a:txBody>
                    <a:bodyPr/>
                    <a:lstStyle/>
                    <a:p>
                      <a:r>
                        <a:rPr lang="tr-TR" dirty="0" smtClean="0"/>
                        <a:t>Etki süresi 24 saat</a:t>
                      </a:r>
                      <a:endParaRPr lang="en-US" baseline="0" dirty="0" smtClean="0"/>
                    </a:p>
                    <a:p>
                      <a:r>
                        <a:rPr lang="tr-TR" baseline="0" dirty="0" smtClean="0"/>
                        <a:t>Etkinliği belirlemek için 4 hafta bekle.</a:t>
                      </a:r>
                      <a:endParaRPr lang="en-US" dirty="0"/>
                    </a:p>
                  </a:txBody>
                  <a:tcPr marL="68580" marR="68580"/>
                </a:tc>
              </a:tr>
            </a:tbl>
          </a:graphicData>
        </a:graphic>
      </p:graphicFrame>
      <p:sp>
        <p:nvSpPr>
          <p:cNvPr id="6" name="Rectangle 5"/>
          <p:cNvSpPr/>
          <p:nvPr/>
        </p:nvSpPr>
        <p:spPr>
          <a:xfrm>
            <a:off x="6072198" y="6143644"/>
            <a:ext cx="2286016" cy="892552"/>
          </a:xfrm>
          <a:prstGeom prst="rect">
            <a:avLst/>
          </a:prstGeom>
        </p:spPr>
        <p:txBody>
          <a:bodyPr wrap="square">
            <a:spAutoFit/>
          </a:bodyPr>
          <a:lstStyle/>
          <a:p>
            <a:pPr algn="r"/>
            <a:r>
              <a:rPr lang="en-US" i="1" dirty="0" smtClean="0"/>
              <a:t>JAACAP</a:t>
            </a:r>
            <a:r>
              <a:rPr lang="tr-TR" i="1" dirty="0" smtClean="0"/>
              <a:t>  </a:t>
            </a:r>
            <a:r>
              <a:rPr lang="en-US" dirty="0" smtClean="0"/>
              <a:t>2007</a:t>
            </a:r>
            <a:endParaRPr lang="en-US" dirty="0"/>
          </a:p>
          <a:p>
            <a:pPr algn="r"/>
            <a:r>
              <a:rPr lang="en-US" i="1" dirty="0"/>
              <a:t>Pediatrics</a:t>
            </a:r>
            <a:r>
              <a:rPr lang="en-US" dirty="0"/>
              <a:t> 2011 </a:t>
            </a:r>
            <a:endParaRPr lang="en-US" dirty="0" smtClean="0"/>
          </a:p>
          <a:p>
            <a:pPr algn="r"/>
            <a:r>
              <a:rPr lang="tr-TR" sz="1600" dirty="0" smtClean="0"/>
              <a:t>,</a:t>
            </a:r>
            <a:endParaRPr lang="en-US" sz="1600" dirty="0"/>
          </a:p>
        </p:txBody>
      </p:sp>
      <p:sp>
        <p:nvSpPr>
          <p:cNvPr id="5" name="4 Altbilgi Yer Tutucusu"/>
          <p:cNvSpPr>
            <a:spLocks noGrp="1"/>
          </p:cNvSpPr>
          <p:nvPr>
            <p:ph type="ftr" sz="quarter" idx="11"/>
          </p:nvPr>
        </p:nvSpPr>
        <p:spPr/>
        <p:txBody>
          <a:bodyPr/>
          <a:lstStyle/>
          <a:p>
            <a:r>
              <a:rPr lang="tr-TR" smtClean="0"/>
              <a:t>10.10.2018-BGK</a:t>
            </a:r>
            <a:endParaRPr lang="tr-TR"/>
          </a:p>
        </p:txBody>
      </p:sp>
    </p:spTree>
    <p:extLst>
      <p:ext uri="{BB962C8B-B14F-4D97-AF65-F5344CB8AC3E}">
        <p14:creationId xmlns:p14="http://schemas.microsoft.com/office/powerpoint/2010/main" xmlns="" val="2562982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179810678"/>
              </p:ext>
            </p:extLst>
          </p:nvPr>
        </p:nvGraphicFramePr>
        <p:xfrm>
          <a:off x="0" y="1"/>
          <a:ext cx="9144000" cy="6245231"/>
        </p:xfrm>
        <a:graphic>
          <a:graphicData uri="http://schemas.openxmlformats.org/drawingml/2006/table">
            <a:tbl>
              <a:tblPr firstRow="1" bandRow="1">
                <a:tableStyleId>{5C22544A-7EE6-4342-B048-85BDC9FD1C3A}</a:tableStyleId>
              </a:tblPr>
              <a:tblGrid>
                <a:gridCol w="1643042"/>
                <a:gridCol w="3669187"/>
                <a:gridCol w="3831771"/>
              </a:tblGrid>
              <a:tr h="546629">
                <a:tc>
                  <a:txBody>
                    <a:bodyPr/>
                    <a:lstStyle/>
                    <a:p>
                      <a:endParaRPr lang="en-US" dirty="0"/>
                    </a:p>
                  </a:txBody>
                  <a:tcPr marL="68580" marR="68580"/>
                </a:tc>
                <a:tc>
                  <a:txBody>
                    <a:bodyPr/>
                    <a:lstStyle/>
                    <a:p>
                      <a:pPr algn="ctr"/>
                      <a:r>
                        <a:rPr lang="tr-TR" sz="2800" dirty="0" err="1" smtClean="0"/>
                        <a:t>Klonidin</a:t>
                      </a:r>
                      <a:endParaRPr lang="en-US" sz="2800" dirty="0"/>
                    </a:p>
                  </a:txBody>
                  <a:tcPr marL="68580" marR="68580"/>
                </a:tc>
                <a:tc>
                  <a:txBody>
                    <a:bodyPr/>
                    <a:lstStyle/>
                    <a:p>
                      <a:pPr algn="ctr"/>
                      <a:r>
                        <a:rPr lang="tr-TR" sz="2800" dirty="0" err="1" smtClean="0"/>
                        <a:t>Guanfazin</a:t>
                      </a:r>
                      <a:endParaRPr lang="en-US" sz="2800" dirty="0"/>
                    </a:p>
                  </a:txBody>
                  <a:tcPr marL="68580" marR="68580"/>
                </a:tc>
              </a:tr>
              <a:tr h="868175">
                <a:tc>
                  <a:txBody>
                    <a:bodyPr/>
                    <a:lstStyle/>
                    <a:p>
                      <a:r>
                        <a:rPr lang="en-US" b="1" dirty="0" smtClean="0"/>
                        <a:t>Me</a:t>
                      </a:r>
                      <a:r>
                        <a:rPr lang="tr-TR" b="1" dirty="0" err="1" smtClean="0"/>
                        <a:t>kanizma</a:t>
                      </a:r>
                      <a:endParaRPr lang="en-US" b="1" dirty="0"/>
                    </a:p>
                  </a:txBody>
                  <a:tcPr marL="68580" marR="6858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0" i="0" kern="1200" dirty="0" err="1" smtClean="0">
                          <a:solidFill>
                            <a:schemeClr val="dk1"/>
                          </a:solidFill>
                          <a:latin typeface="+mn-lt"/>
                          <a:ea typeface="+mn-ea"/>
                          <a:cs typeface="+mn-cs"/>
                        </a:rPr>
                        <a:t>Klonidin</a:t>
                      </a:r>
                      <a:r>
                        <a:rPr lang="tr-TR" sz="1800" b="0" i="0" kern="1200" dirty="0" smtClean="0">
                          <a:solidFill>
                            <a:schemeClr val="dk1"/>
                          </a:solidFill>
                          <a:latin typeface="+mn-lt"/>
                          <a:ea typeface="+mn-ea"/>
                          <a:cs typeface="+mn-cs"/>
                        </a:rPr>
                        <a:t> </a:t>
                      </a:r>
                      <a:r>
                        <a:rPr lang="el-GR" sz="1800" b="0" i="0" kern="1200" dirty="0" smtClean="0">
                          <a:solidFill>
                            <a:schemeClr val="dk1"/>
                          </a:solidFill>
                          <a:latin typeface="+mn-lt"/>
                          <a:ea typeface="+mn-ea"/>
                          <a:cs typeface="+mn-cs"/>
                        </a:rPr>
                        <a:t>α2</a:t>
                      </a:r>
                      <a:r>
                        <a:rPr lang="tr-TR" sz="1800" b="0" i="0" kern="1200" dirty="0" smtClean="0">
                          <a:solidFill>
                            <a:schemeClr val="dk1"/>
                          </a:solidFill>
                          <a:latin typeface="+mn-lt"/>
                          <a:ea typeface="+mn-ea"/>
                          <a:cs typeface="+mn-cs"/>
                        </a:rPr>
                        <a:t>A, 2B ve 2C , </a:t>
                      </a:r>
                      <a:r>
                        <a:rPr lang="tr-TR" sz="1800" b="0" i="0" kern="1200" dirty="0" err="1" smtClean="0">
                          <a:solidFill>
                            <a:schemeClr val="dk1"/>
                          </a:solidFill>
                          <a:latin typeface="+mn-lt"/>
                          <a:ea typeface="+mn-ea"/>
                          <a:cs typeface="+mn-cs"/>
                        </a:rPr>
                        <a:t>guanfasin</a:t>
                      </a:r>
                      <a:r>
                        <a:rPr lang="tr-TR" sz="1800" b="0" i="0" kern="1200" dirty="0" smtClean="0">
                          <a:solidFill>
                            <a:schemeClr val="dk1"/>
                          </a:solidFill>
                          <a:latin typeface="+mn-lt"/>
                          <a:ea typeface="+mn-ea"/>
                          <a:cs typeface="+mn-cs"/>
                        </a:rPr>
                        <a:t> ise spesifik olarak </a:t>
                      </a:r>
                      <a:r>
                        <a:rPr lang="el-GR" sz="1800" b="0" i="0" kern="1200" dirty="0" smtClean="0">
                          <a:solidFill>
                            <a:schemeClr val="dk1"/>
                          </a:solidFill>
                          <a:latin typeface="+mn-lt"/>
                          <a:ea typeface="+mn-ea"/>
                          <a:cs typeface="+mn-cs"/>
                        </a:rPr>
                        <a:t>α2</a:t>
                      </a:r>
                      <a:r>
                        <a:rPr lang="tr-TR" sz="1800" b="0" i="0" kern="1200" dirty="0" smtClean="0">
                          <a:solidFill>
                            <a:schemeClr val="dk1"/>
                          </a:solidFill>
                          <a:latin typeface="+mn-lt"/>
                          <a:ea typeface="+mn-ea"/>
                          <a:cs typeface="+mn-cs"/>
                        </a:rPr>
                        <a:t>A reseptörüne</a:t>
                      </a:r>
                      <a:r>
                        <a:rPr lang="tr-TR" sz="1800" b="0" i="0" kern="1200" baseline="0" dirty="0" smtClean="0">
                          <a:solidFill>
                            <a:schemeClr val="dk1"/>
                          </a:solidFill>
                          <a:latin typeface="+mn-lt"/>
                          <a:ea typeface="+mn-ea"/>
                          <a:cs typeface="+mn-cs"/>
                        </a:rPr>
                        <a:t> </a:t>
                      </a:r>
                      <a:r>
                        <a:rPr lang="tr-TR" sz="1800" b="0" i="0" kern="1200" dirty="0" smtClean="0">
                          <a:solidFill>
                            <a:schemeClr val="dk1"/>
                          </a:solidFill>
                          <a:latin typeface="+mn-lt"/>
                          <a:ea typeface="+mn-ea"/>
                          <a:cs typeface="+mn-cs"/>
                        </a:rPr>
                        <a:t>bağlanır. </a:t>
                      </a:r>
                      <a:endParaRPr lang="en-US" sz="1600" b="0" dirty="0" smtClean="0">
                        <a:effectLst/>
                      </a:endParaRPr>
                    </a:p>
                  </a:txBody>
                  <a:tcPr marL="68580" marR="68580"/>
                </a:tc>
                <a:tc hMerge="1">
                  <a:txBody>
                    <a:bodyPr/>
                    <a:lstStyle/>
                    <a:p>
                      <a:endParaRPr lang="en-US" dirty="0"/>
                    </a:p>
                  </a:txBody>
                  <a:tcPr/>
                </a:tc>
              </a:tr>
              <a:tr h="703064">
                <a:tc>
                  <a:txBody>
                    <a:bodyPr/>
                    <a:lstStyle/>
                    <a:p>
                      <a:r>
                        <a:rPr lang="tr-TR" b="1" dirty="0" smtClean="0"/>
                        <a:t>Başlangıç dozu</a:t>
                      </a:r>
                      <a:endParaRPr lang="en-US" b="1" dirty="0"/>
                    </a:p>
                  </a:txBody>
                  <a:tcPr marL="68580" marR="68580"/>
                </a:tc>
                <a:tc>
                  <a:txBody>
                    <a:bodyPr/>
                    <a:lstStyle/>
                    <a:p>
                      <a:r>
                        <a:rPr lang="tr-TR" sz="1600" i="0" dirty="0" smtClean="0">
                          <a:effectLst/>
                        </a:rPr>
                        <a:t>Yavaş </a:t>
                      </a:r>
                      <a:r>
                        <a:rPr lang="tr-TR" sz="1600" i="0" dirty="0" err="1" smtClean="0">
                          <a:effectLst/>
                        </a:rPr>
                        <a:t>salınımlı</a:t>
                      </a:r>
                      <a:endParaRPr lang="tr-TR" sz="1600" i="0" dirty="0" smtClean="0">
                        <a:effectLst/>
                      </a:endParaRPr>
                    </a:p>
                    <a:p>
                      <a:r>
                        <a:rPr lang="en-US" sz="1600" dirty="0" smtClean="0">
                          <a:effectLst/>
                        </a:rPr>
                        <a:t>≥6 y</a:t>
                      </a:r>
                      <a:r>
                        <a:rPr lang="tr-TR" sz="1600" dirty="0" smtClean="0">
                          <a:effectLst/>
                        </a:rPr>
                        <a:t>aş</a:t>
                      </a:r>
                      <a:r>
                        <a:rPr lang="en-US" sz="1600" dirty="0" smtClean="0">
                          <a:effectLst/>
                        </a:rPr>
                        <a:t>: 0.1 mg </a:t>
                      </a:r>
                      <a:r>
                        <a:rPr lang="tr-TR" sz="1600" baseline="0" dirty="0" smtClean="0">
                          <a:effectLst/>
                        </a:rPr>
                        <a:t> yatmadan önce</a:t>
                      </a:r>
                      <a:endParaRPr lang="en-US" sz="16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i="0" dirty="0" smtClean="0">
                          <a:effectLst/>
                        </a:rPr>
                        <a:t>Yavaş </a:t>
                      </a:r>
                      <a:r>
                        <a:rPr lang="tr-TR" sz="1600" i="0" dirty="0" err="1" smtClean="0">
                          <a:effectLst/>
                        </a:rPr>
                        <a:t>salınımlı</a:t>
                      </a:r>
                      <a:r>
                        <a:rPr lang="tr-TR" sz="1600" i="0"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≥6 y</a:t>
                      </a:r>
                      <a:r>
                        <a:rPr lang="tr-TR" sz="1600" dirty="0" smtClean="0">
                          <a:effectLst/>
                        </a:rPr>
                        <a:t>aş:</a:t>
                      </a:r>
                      <a:r>
                        <a:rPr lang="en-US" sz="1600" dirty="0" smtClean="0">
                          <a:effectLst/>
                        </a:rPr>
                        <a:t> 1 mg </a:t>
                      </a:r>
                      <a:r>
                        <a:rPr lang="tr-TR" sz="1600" dirty="0" smtClean="0">
                          <a:effectLst/>
                        </a:rPr>
                        <a:t>günde</a:t>
                      </a:r>
                      <a:r>
                        <a:rPr lang="tr-TR" sz="1600" baseline="0" dirty="0" smtClean="0">
                          <a:effectLst/>
                        </a:rPr>
                        <a:t> tek doz</a:t>
                      </a:r>
                      <a:endParaRPr lang="en-US" sz="1600" dirty="0"/>
                    </a:p>
                  </a:txBody>
                  <a:tcPr marL="68580" marR="68580"/>
                </a:tc>
              </a:tr>
              <a:tr h="2668453">
                <a:tc>
                  <a:txBody>
                    <a:bodyPr/>
                    <a:lstStyle/>
                    <a:p>
                      <a:r>
                        <a:rPr lang="tr-TR" b="1" dirty="0" smtClean="0"/>
                        <a:t>İdame dozu</a:t>
                      </a:r>
                      <a:endParaRPr lang="en-US" b="1" dirty="0"/>
                    </a:p>
                  </a:txBody>
                  <a:tcPr marL="68580" marR="68580"/>
                </a:tc>
                <a:tc>
                  <a:txBody>
                    <a:bodyPr/>
                    <a:lstStyle/>
                    <a:p>
                      <a:pPr marL="285750" indent="-285750">
                        <a:buFont typeface="Arial" panose="020B0604020202020204" pitchFamily="34" charset="0"/>
                        <a:buChar char="•"/>
                      </a:pPr>
                      <a:r>
                        <a:rPr lang="tr-TR" sz="1600" dirty="0" smtClean="0">
                          <a:effectLst/>
                        </a:rPr>
                        <a:t>İstenen etkiye ulaşana kadar doz 7 günde bir</a:t>
                      </a:r>
                      <a:r>
                        <a:rPr lang="tr-TR" sz="1600" baseline="0" dirty="0" smtClean="0">
                          <a:effectLst/>
                        </a:rPr>
                        <a:t> </a:t>
                      </a:r>
                      <a:r>
                        <a:rPr lang="en-US" sz="1600" dirty="0" smtClean="0">
                          <a:effectLst/>
                        </a:rPr>
                        <a:t>0.1 mg/</a:t>
                      </a:r>
                      <a:r>
                        <a:rPr lang="tr-TR" sz="1600" dirty="0" smtClean="0">
                          <a:effectLst/>
                        </a:rPr>
                        <a:t>gün</a:t>
                      </a:r>
                      <a:r>
                        <a:rPr lang="tr-TR" sz="1600" baseline="0" dirty="0" smtClean="0">
                          <a:effectLst/>
                        </a:rPr>
                        <a:t> arttırılır.</a:t>
                      </a:r>
                      <a:endParaRPr lang="en-US" sz="1600" dirty="0" smtClean="0">
                        <a:effectLst/>
                      </a:endParaRPr>
                    </a:p>
                    <a:p>
                      <a:pPr marL="285750" indent="-285750">
                        <a:buFont typeface="Arial" panose="020B0604020202020204" pitchFamily="34" charset="0"/>
                        <a:buChar char="•"/>
                      </a:pPr>
                      <a:r>
                        <a:rPr lang="tr-TR" sz="1600" dirty="0" smtClean="0">
                          <a:effectLst/>
                        </a:rPr>
                        <a:t>Dozlar sabah  ve akşam olmalı.</a:t>
                      </a:r>
                      <a:endParaRPr lang="en-US" sz="1600" dirty="0" smtClean="0">
                        <a:effectLst/>
                      </a:endParaRPr>
                    </a:p>
                    <a:p>
                      <a:pPr marL="285750" indent="-285750">
                        <a:buFont typeface="Arial" panose="020B0604020202020204" pitchFamily="34" charset="0"/>
                        <a:buChar char="•"/>
                      </a:pPr>
                      <a:r>
                        <a:rPr lang="en-US" sz="1600" dirty="0" smtClean="0">
                          <a:effectLst/>
                        </a:rPr>
                        <a:t>Max</a:t>
                      </a:r>
                      <a:r>
                        <a:rPr lang="tr-TR" sz="1600" dirty="0" smtClean="0">
                          <a:effectLst/>
                        </a:rPr>
                        <a:t>.</a:t>
                      </a:r>
                      <a:r>
                        <a:rPr lang="en-US" sz="1600" dirty="0" smtClean="0">
                          <a:effectLst/>
                        </a:rPr>
                        <a:t> </a:t>
                      </a:r>
                      <a:r>
                        <a:rPr lang="tr-TR" sz="1600" baseline="0" dirty="0" smtClean="0">
                          <a:effectLst/>
                        </a:rPr>
                        <a:t> günlük doz</a:t>
                      </a:r>
                      <a:r>
                        <a:rPr lang="en-US" sz="1600" dirty="0" smtClean="0">
                          <a:effectLst/>
                        </a:rPr>
                        <a:t>: 0.4 mg/</a:t>
                      </a:r>
                      <a:r>
                        <a:rPr lang="tr-TR" sz="1600" dirty="0" smtClean="0">
                          <a:effectLst/>
                        </a:rPr>
                        <a:t>gün</a:t>
                      </a:r>
                    </a:p>
                    <a:p>
                      <a:r>
                        <a:rPr lang="tr-TR" sz="1400" dirty="0" smtClean="0">
                          <a:effectLst/>
                        </a:rPr>
                        <a:t>K</a:t>
                      </a:r>
                      <a:r>
                        <a:rPr lang="en-US" sz="1400" dirty="0" err="1" smtClean="0">
                          <a:effectLst/>
                        </a:rPr>
                        <a:t>lonidine</a:t>
                      </a:r>
                      <a:r>
                        <a:rPr lang="en-US" sz="1400" dirty="0" smtClean="0">
                          <a:effectLst/>
                        </a:rPr>
                        <a:t> </a:t>
                      </a:r>
                      <a:r>
                        <a:rPr lang="tr-TR" sz="1400" dirty="0" smtClean="0">
                          <a:effectLst/>
                        </a:rPr>
                        <a:t>(</a:t>
                      </a:r>
                      <a:r>
                        <a:rPr lang="en-US" sz="1400" dirty="0" smtClean="0">
                          <a:effectLst/>
                        </a:rPr>
                        <a:t>off label</a:t>
                      </a:r>
                      <a:r>
                        <a:rPr lang="tr-TR" sz="1400" dirty="0" smtClean="0">
                          <a:effectLst/>
                        </a:rPr>
                        <a:t>)</a:t>
                      </a:r>
                      <a:r>
                        <a:rPr lang="en-US" sz="1400" dirty="0" smtClean="0">
                          <a:effectLst/>
                        </a:rPr>
                        <a:t>: ≤45 kg: </a:t>
                      </a:r>
                      <a:r>
                        <a:rPr lang="tr-TR" sz="1400" dirty="0" smtClean="0">
                          <a:effectLst/>
                        </a:rPr>
                        <a:t>başlangıç</a:t>
                      </a:r>
                      <a:r>
                        <a:rPr lang="en-US" sz="1400" dirty="0" smtClean="0">
                          <a:effectLst/>
                        </a:rPr>
                        <a:t>: 0.05 mg </a:t>
                      </a:r>
                      <a:r>
                        <a:rPr lang="tr-TR" sz="1400" dirty="0" smtClean="0">
                          <a:effectLst/>
                        </a:rPr>
                        <a:t>yatmadan</a:t>
                      </a:r>
                      <a:r>
                        <a:rPr lang="tr-TR" sz="1400" baseline="0" dirty="0" smtClean="0">
                          <a:effectLst/>
                        </a:rPr>
                        <a:t> önce</a:t>
                      </a:r>
                      <a:r>
                        <a:rPr lang="en-US" sz="1400" dirty="0" smtClean="0">
                          <a:effectLst/>
                        </a:rPr>
                        <a:t>; </a:t>
                      </a:r>
                      <a:r>
                        <a:rPr lang="tr-TR" sz="1400" dirty="0" smtClean="0">
                          <a:effectLst/>
                        </a:rPr>
                        <a:t>3-7 günde bir kademeli </a:t>
                      </a:r>
                      <a:r>
                        <a:rPr lang="en-US" sz="1400" dirty="0" smtClean="0">
                          <a:effectLst/>
                        </a:rPr>
                        <a:t>0.05 mg</a:t>
                      </a:r>
                      <a:r>
                        <a:rPr lang="tr-TR" sz="1400" dirty="0" smtClean="0">
                          <a:effectLst/>
                        </a:rPr>
                        <a:t>’</a:t>
                      </a:r>
                      <a:r>
                        <a:rPr lang="tr-TR" sz="1400" dirty="0" err="1" smtClean="0">
                          <a:effectLst/>
                        </a:rPr>
                        <a:t>lık</a:t>
                      </a:r>
                      <a:r>
                        <a:rPr lang="en-US" sz="1400" dirty="0" smtClean="0">
                          <a:effectLst/>
                        </a:rPr>
                        <a:t> </a:t>
                      </a:r>
                      <a:r>
                        <a:rPr lang="tr-TR" sz="1400" dirty="0" smtClean="0">
                          <a:effectLst/>
                        </a:rPr>
                        <a:t>artışla  2x1, 3x1,4x1</a:t>
                      </a:r>
                    </a:p>
                    <a:p>
                      <a:r>
                        <a:rPr lang="en-US" sz="1400" dirty="0" smtClean="0">
                          <a:effectLst/>
                        </a:rPr>
                        <a:t>Max</a:t>
                      </a:r>
                      <a:r>
                        <a:rPr lang="tr-TR" sz="1400" dirty="0" smtClean="0">
                          <a:effectLst/>
                        </a:rPr>
                        <a:t>.</a:t>
                      </a:r>
                      <a:r>
                        <a:rPr lang="en-US" sz="1400" dirty="0" smtClean="0">
                          <a:effectLst/>
                        </a:rPr>
                        <a:t> </a:t>
                      </a:r>
                      <a:r>
                        <a:rPr lang="tr-TR" sz="1400" dirty="0" smtClean="0">
                          <a:effectLst/>
                        </a:rPr>
                        <a:t>günlük</a:t>
                      </a:r>
                      <a:r>
                        <a:rPr lang="en-US" sz="1400" dirty="0" smtClean="0">
                          <a:effectLst/>
                        </a:rPr>
                        <a:t> do</a:t>
                      </a:r>
                      <a:r>
                        <a:rPr lang="tr-TR" sz="1400" dirty="0" smtClean="0">
                          <a:effectLst/>
                        </a:rPr>
                        <a:t>z</a:t>
                      </a:r>
                      <a:r>
                        <a:rPr lang="en-US" sz="1400" dirty="0" smtClean="0">
                          <a:effectLst/>
                        </a:rPr>
                        <a:t>: </a:t>
                      </a:r>
                      <a:endParaRPr lang="tr-TR" sz="1400" dirty="0" smtClean="0">
                        <a:effectLst/>
                      </a:endParaRPr>
                    </a:p>
                    <a:p>
                      <a:r>
                        <a:rPr lang="en-US" sz="1400" dirty="0" smtClean="0">
                          <a:effectLst/>
                        </a:rPr>
                        <a:t>0.2 mg/</a:t>
                      </a:r>
                      <a:r>
                        <a:rPr lang="tr-TR" sz="1400" dirty="0" smtClean="0">
                          <a:effectLst/>
                        </a:rPr>
                        <a:t>gün</a:t>
                      </a:r>
                      <a:r>
                        <a:rPr lang="en-US" sz="1400" dirty="0" smtClean="0">
                          <a:effectLst/>
                        </a:rPr>
                        <a:t>  27 </a:t>
                      </a:r>
                      <a:r>
                        <a:rPr lang="tr-TR" sz="1400" dirty="0" smtClean="0">
                          <a:effectLst/>
                        </a:rPr>
                        <a:t>-</a:t>
                      </a:r>
                      <a:r>
                        <a:rPr lang="en-US" sz="1400" dirty="0" smtClean="0">
                          <a:effectLst/>
                        </a:rPr>
                        <a:t>40.5 kg; </a:t>
                      </a:r>
                      <a:endParaRPr lang="tr-TR" sz="1400" dirty="0" smtClean="0">
                        <a:effectLst/>
                      </a:endParaRPr>
                    </a:p>
                    <a:p>
                      <a:r>
                        <a:rPr lang="en-US" sz="1400" dirty="0" smtClean="0">
                          <a:effectLst/>
                        </a:rPr>
                        <a:t>0.3 mg/</a:t>
                      </a:r>
                      <a:r>
                        <a:rPr lang="tr-TR" sz="1400" dirty="0" smtClean="0">
                          <a:effectLst/>
                        </a:rPr>
                        <a:t>gün</a:t>
                      </a:r>
                      <a:r>
                        <a:rPr lang="en-US" sz="1400" dirty="0" smtClean="0">
                          <a:effectLst/>
                        </a:rPr>
                        <a:t>  40.5 to 45 kg. </a:t>
                      </a:r>
                      <a:endParaRPr lang="tr-TR" sz="1400" dirty="0" smtClean="0">
                        <a:effectLst/>
                      </a:endParaRPr>
                    </a:p>
                    <a:p>
                      <a:r>
                        <a:rPr lang="tr-TR" sz="1600" dirty="0" smtClean="0">
                          <a:effectLst/>
                        </a:rPr>
                        <a:t>Tedavi  1-2 haftada kademeli kesilmeli.</a:t>
                      </a:r>
                      <a:endParaRPr lang="en-US" sz="1600" dirty="0" smtClean="0"/>
                    </a:p>
                  </a:txBody>
                  <a:tcPr marL="68580" marR="68580"/>
                </a:tc>
                <a:tc>
                  <a:txBody>
                    <a:bodyPr/>
                    <a:lstStyle/>
                    <a:p>
                      <a:pPr marL="285750" indent="-285750">
                        <a:buFont typeface="Arial" panose="020B0604020202020204" pitchFamily="34" charset="0"/>
                        <a:buChar char="•"/>
                      </a:pPr>
                      <a:r>
                        <a:rPr lang="tr-TR" sz="1600" dirty="0" smtClean="0">
                          <a:effectLst/>
                        </a:rPr>
                        <a:t>Haftada 1 mg.dan fazla olmamak üzere doz artımları yap.</a:t>
                      </a:r>
                      <a:endParaRPr lang="en-US" sz="1600" dirty="0" smtClean="0">
                        <a:effectLst/>
                      </a:endParaRPr>
                    </a:p>
                    <a:p>
                      <a:pPr marL="285750" indent="-285750">
                        <a:buFont typeface="Arial" panose="020B0604020202020204" pitchFamily="34" charset="0"/>
                        <a:buChar char="•"/>
                      </a:pPr>
                      <a:r>
                        <a:rPr lang="tr-TR" sz="1600" dirty="0" smtClean="0">
                          <a:effectLst/>
                        </a:rPr>
                        <a:t>Önerilen hedef doz</a:t>
                      </a:r>
                      <a:r>
                        <a:rPr lang="en-US" sz="1600" dirty="0" smtClean="0">
                          <a:effectLst/>
                        </a:rPr>
                        <a:t>:</a:t>
                      </a:r>
                      <a:r>
                        <a:rPr lang="en-US" sz="1600" baseline="0" dirty="0" smtClean="0">
                          <a:effectLst/>
                        </a:rPr>
                        <a:t> </a:t>
                      </a:r>
                      <a:r>
                        <a:rPr lang="en-US" sz="1600" dirty="0" smtClean="0">
                          <a:effectLst/>
                        </a:rPr>
                        <a:t>0.05 </a:t>
                      </a:r>
                      <a:r>
                        <a:rPr lang="tr-TR" sz="1600" dirty="0" smtClean="0">
                          <a:effectLst/>
                        </a:rPr>
                        <a:t>-</a:t>
                      </a:r>
                      <a:r>
                        <a:rPr lang="en-US" sz="1600" dirty="0" smtClean="0">
                          <a:effectLst/>
                        </a:rPr>
                        <a:t> 0.12 mg/kg/do</a:t>
                      </a:r>
                      <a:r>
                        <a:rPr lang="tr-TR" sz="1600" dirty="0" smtClean="0">
                          <a:effectLst/>
                        </a:rPr>
                        <a:t>z</a:t>
                      </a:r>
                      <a:r>
                        <a:rPr lang="en-US" sz="1600" dirty="0" smtClean="0">
                          <a:effectLst/>
                        </a:rPr>
                        <a:t> (1 </a:t>
                      </a:r>
                      <a:r>
                        <a:rPr lang="tr-TR" sz="1600" dirty="0" smtClean="0">
                          <a:effectLst/>
                        </a:rPr>
                        <a:t>-</a:t>
                      </a:r>
                      <a:r>
                        <a:rPr lang="en-US" sz="1600" dirty="0" smtClean="0">
                          <a:effectLst/>
                        </a:rPr>
                        <a:t> 7 mg) </a:t>
                      </a:r>
                      <a:r>
                        <a:rPr lang="tr-TR" sz="1600" dirty="0" smtClean="0">
                          <a:effectLst/>
                        </a:rPr>
                        <a:t>günde</a:t>
                      </a:r>
                      <a:r>
                        <a:rPr lang="tr-TR" sz="1600" baseline="0" dirty="0" smtClean="0">
                          <a:effectLst/>
                        </a:rPr>
                        <a:t> tek doz</a:t>
                      </a:r>
                      <a:r>
                        <a:rPr lang="en-US" sz="1600" dirty="0" smtClean="0">
                          <a:effectLst/>
                        </a:rPr>
                        <a:t>, </a:t>
                      </a:r>
                      <a:r>
                        <a:rPr lang="tr-TR" sz="1600" dirty="0" smtClean="0">
                          <a:effectLst/>
                        </a:rPr>
                        <a:t>klinik yanıt ve </a:t>
                      </a:r>
                      <a:r>
                        <a:rPr lang="tr-TR" sz="1600" dirty="0" err="1" smtClean="0">
                          <a:effectLst/>
                        </a:rPr>
                        <a:t>tolerabiliteye</a:t>
                      </a:r>
                      <a:r>
                        <a:rPr lang="tr-TR" sz="1600" dirty="0" smtClean="0">
                          <a:effectLst/>
                        </a:rPr>
                        <a:t> bağlı.</a:t>
                      </a:r>
                      <a:endParaRPr lang="en-US" sz="1600" dirty="0" smtClean="0">
                        <a:effectLst/>
                      </a:endParaRPr>
                    </a:p>
                    <a:p>
                      <a:pPr marL="285750" indent="-285750">
                        <a:buFont typeface="Arial" panose="020B0604020202020204" pitchFamily="34" charset="0"/>
                        <a:buChar char="•"/>
                      </a:pPr>
                      <a:r>
                        <a:rPr lang="en-US" sz="1600" dirty="0" smtClean="0">
                          <a:effectLst/>
                        </a:rPr>
                        <a:t>Max</a:t>
                      </a:r>
                      <a:r>
                        <a:rPr lang="tr-TR" sz="1600" dirty="0" smtClean="0">
                          <a:effectLst/>
                        </a:rPr>
                        <a:t>.</a:t>
                      </a:r>
                      <a:r>
                        <a:rPr lang="en-US" sz="1600" dirty="0" smtClean="0">
                          <a:effectLst/>
                        </a:rPr>
                        <a:t> </a:t>
                      </a:r>
                      <a:r>
                        <a:rPr lang="en-US" sz="1600" dirty="0" err="1" smtClean="0">
                          <a:effectLst/>
                        </a:rPr>
                        <a:t>Monot</a:t>
                      </a:r>
                      <a:r>
                        <a:rPr lang="tr-TR" sz="1600" dirty="0" err="1" smtClean="0">
                          <a:effectLst/>
                        </a:rPr>
                        <a:t>erapi</a:t>
                      </a:r>
                      <a:r>
                        <a:rPr lang="en-US" sz="1600" dirty="0" smtClean="0">
                          <a:effectLst/>
                        </a:rPr>
                        <a:t>:  6 </a:t>
                      </a:r>
                      <a:r>
                        <a:rPr lang="tr-TR" sz="1600" dirty="0" smtClean="0">
                          <a:effectLst/>
                        </a:rPr>
                        <a:t>-</a:t>
                      </a:r>
                      <a:r>
                        <a:rPr lang="en-US" sz="1600" dirty="0" smtClean="0">
                          <a:effectLst/>
                        </a:rPr>
                        <a:t> 12 y</a:t>
                      </a:r>
                      <a:r>
                        <a:rPr lang="tr-TR" sz="1600" dirty="0" smtClean="0">
                          <a:effectLst/>
                        </a:rPr>
                        <a:t>aş</a:t>
                      </a:r>
                      <a:r>
                        <a:rPr lang="en-US" sz="1600" dirty="0" smtClean="0">
                          <a:effectLst/>
                        </a:rPr>
                        <a:t>: </a:t>
                      </a:r>
                      <a:r>
                        <a:rPr lang="en-US" sz="1600" b="0" dirty="0" smtClean="0">
                          <a:effectLst/>
                        </a:rPr>
                        <a:t>4 mg/</a:t>
                      </a:r>
                      <a:r>
                        <a:rPr lang="tr-TR" sz="1600" b="0" dirty="0" smtClean="0">
                          <a:effectLst/>
                        </a:rPr>
                        <a:t>g</a:t>
                      </a:r>
                      <a:r>
                        <a:rPr lang="en-US" sz="1600" b="0" dirty="0" smtClean="0">
                          <a:effectLst/>
                        </a:rPr>
                        <a:t>; 13 </a:t>
                      </a:r>
                      <a:r>
                        <a:rPr lang="tr-TR" sz="1600" b="0" dirty="0" smtClean="0">
                          <a:effectLst/>
                        </a:rPr>
                        <a:t>-</a:t>
                      </a:r>
                      <a:r>
                        <a:rPr lang="en-US" sz="1600" b="0" dirty="0" smtClean="0">
                          <a:effectLst/>
                        </a:rPr>
                        <a:t> 17 y</a:t>
                      </a:r>
                      <a:r>
                        <a:rPr lang="tr-TR" sz="1600" b="0" dirty="0" smtClean="0">
                          <a:effectLst/>
                        </a:rPr>
                        <a:t>aş</a:t>
                      </a:r>
                      <a:r>
                        <a:rPr lang="en-US" sz="1600" b="0" dirty="0" smtClean="0">
                          <a:effectLst/>
                        </a:rPr>
                        <a:t>: 7 mg/</a:t>
                      </a:r>
                      <a:r>
                        <a:rPr lang="tr-TR" sz="1600" b="0" dirty="0" smtClean="0">
                          <a:effectLst/>
                        </a:rPr>
                        <a:t>gün</a:t>
                      </a:r>
                      <a:endParaRPr lang="en-US" sz="1600" b="0" dirty="0" smtClean="0">
                        <a:effectLst/>
                      </a:endParaRPr>
                    </a:p>
                    <a:p>
                      <a:pPr marL="285750" indent="-285750">
                        <a:buFont typeface="Arial" panose="020B0604020202020204" pitchFamily="34" charset="0"/>
                        <a:buChar char="•"/>
                      </a:pPr>
                      <a:r>
                        <a:rPr lang="en-US" sz="1600" dirty="0" smtClean="0">
                          <a:effectLst/>
                        </a:rPr>
                        <a:t>Max</a:t>
                      </a:r>
                      <a:r>
                        <a:rPr lang="tr-TR" sz="1600" dirty="0" smtClean="0">
                          <a:effectLst/>
                        </a:rPr>
                        <a:t>.</a:t>
                      </a:r>
                      <a:r>
                        <a:rPr lang="en-US" sz="1600" dirty="0" smtClean="0">
                          <a:effectLst/>
                        </a:rPr>
                        <a:t> </a:t>
                      </a:r>
                      <a:r>
                        <a:rPr lang="en-US" sz="1600" b="0" dirty="0" err="1" smtClean="0">
                          <a:effectLst/>
                        </a:rPr>
                        <a:t>Adj</a:t>
                      </a:r>
                      <a:r>
                        <a:rPr lang="tr-TR" sz="1600" b="0" dirty="0" smtClean="0">
                          <a:effectLst/>
                        </a:rPr>
                        <a:t>.</a:t>
                      </a:r>
                      <a:r>
                        <a:rPr lang="en-US" sz="1600" b="0" dirty="0" smtClean="0">
                          <a:effectLst/>
                        </a:rPr>
                        <a:t> t</a:t>
                      </a:r>
                      <a:r>
                        <a:rPr lang="tr-TR" sz="1600" b="0" dirty="0" err="1" smtClean="0">
                          <a:effectLst/>
                        </a:rPr>
                        <a:t>erapi</a:t>
                      </a:r>
                      <a:r>
                        <a:rPr lang="en-US" sz="1600" b="0" dirty="0" smtClean="0">
                          <a:effectLst/>
                        </a:rPr>
                        <a:t> (</a:t>
                      </a:r>
                      <a:r>
                        <a:rPr lang="tr-TR" sz="1600" b="0" dirty="0" err="1" smtClean="0">
                          <a:effectLst/>
                        </a:rPr>
                        <a:t>psikostimulanlarla</a:t>
                      </a:r>
                      <a:r>
                        <a:rPr lang="en-US" sz="1600" b="0" dirty="0" smtClean="0">
                          <a:effectLst/>
                        </a:rPr>
                        <a:t>): 4 mg/</a:t>
                      </a:r>
                      <a:r>
                        <a:rPr lang="tr-TR" sz="1600" b="0" dirty="0" smtClean="0">
                          <a:effectLst/>
                        </a:rPr>
                        <a:t>gün</a:t>
                      </a:r>
                    </a:p>
                    <a:p>
                      <a:pPr marL="285750" indent="-285750">
                        <a:buFont typeface="Arial" panose="020B0604020202020204" pitchFamily="34" charset="0"/>
                        <a:buChar char="•"/>
                      </a:pPr>
                      <a:endParaRPr lang="tr-TR" sz="1600" b="0" dirty="0" smtClean="0">
                        <a:effectLst/>
                      </a:endParaRPr>
                    </a:p>
                  </a:txBody>
                  <a:tcPr marL="68580" marR="68580"/>
                </a:tc>
              </a:tr>
              <a:tr h="642942">
                <a:tc>
                  <a:txBody>
                    <a:bodyPr/>
                    <a:lstStyle/>
                    <a:p>
                      <a:r>
                        <a:rPr lang="en-US" b="1" dirty="0" err="1" smtClean="0"/>
                        <a:t>Metaboli</a:t>
                      </a:r>
                      <a:r>
                        <a:rPr lang="tr-TR" b="1" dirty="0" err="1" smtClean="0"/>
                        <a:t>zma</a:t>
                      </a:r>
                      <a:endParaRPr lang="en-US" b="1" dirty="0"/>
                    </a:p>
                  </a:txBody>
                  <a:tcPr marL="68580" marR="68580"/>
                </a:tc>
                <a:tc>
                  <a:txBody>
                    <a:bodyPr/>
                    <a:lstStyle/>
                    <a:p>
                      <a:r>
                        <a:rPr lang="en-US" sz="1600" dirty="0" err="1" smtClean="0"/>
                        <a:t>Hepati</a:t>
                      </a:r>
                      <a:r>
                        <a:rPr lang="tr-TR" sz="1600" dirty="0" smtClean="0"/>
                        <a:t>k</a:t>
                      </a:r>
                      <a:r>
                        <a:rPr lang="tr-TR" sz="1600" baseline="0" dirty="0" smtClean="0"/>
                        <a:t> yolla</a:t>
                      </a:r>
                      <a:r>
                        <a:rPr lang="en-US" sz="1600" dirty="0" smtClean="0"/>
                        <a:t> </a:t>
                      </a:r>
                      <a:r>
                        <a:rPr lang="en-US" sz="1600" baseline="0" dirty="0" smtClean="0"/>
                        <a:t> </a:t>
                      </a:r>
                      <a:r>
                        <a:rPr lang="en-US" sz="1600" baseline="0" dirty="0" err="1" smtClean="0"/>
                        <a:t>ina</a:t>
                      </a:r>
                      <a:r>
                        <a:rPr lang="tr-TR" sz="1600" baseline="0" dirty="0" err="1" smtClean="0"/>
                        <a:t>ktif</a:t>
                      </a:r>
                      <a:r>
                        <a:rPr lang="en-US" sz="1600" baseline="0" dirty="0" smtClean="0"/>
                        <a:t> </a:t>
                      </a:r>
                      <a:r>
                        <a:rPr lang="en-US" sz="1600" baseline="0" dirty="0" err="1" smtClean="0"/>
                        <a:t>metaboli</a:t>
                      </a:r>
                      <a:r>
                        <a:rPr lang="tr-TR" sz="1600" baseline="0" dirty="0" err="1" smtClean="0"/>
                        <a:t>tler</a:t>
                      </a:r>
                      <a:endParaRPr lang="en-US" sz="1600" baseline="0" dirty="0" smtClean="0"/>
                    </a:p>
                    <a:p>
                      <a:r>
                        <a:rPr lang="en-US" sz="1600" baseline="0" dirty="0" smtClean="0"/>
                        <a:t>*</a:t>
                      </a:r>
                      <a:r>
                        <a:rPr lang="tr-TR" sz="1600" baseline="0" dirty="0" err="1" smtClean="0"/>
                        <a:t>renal</a:t>
                      </a:r>
                      <a:r>
                        <a:rPr lang="tr-TR" sz="1600" baseline="0" dirty="0" smtClean="0"/>
                        <a:t> yetmezlikte yarı ömür uzar.</a:t>
                      </a:r>
                      <a:endParaRPr lang="en-US" sz="1600" dirty="0"/>
                    </a:p>
                  </a:txBody>
                  <a:tcPr marL="68580" marR="68580"/>
                </a:tc>
                <a:tc>
                  <a:txBody>
                    <a:bodyPr/>
                    <a:lstStyle/>
                    <a:p>
                      <a:r>
                        <a:rPr lang="en-US" sz="1600" dirty="0" err="1" smtClean="0">
                          <a:effectLst/>
                        </a:rPr>
                        <a:t>Hepati</a:t>
                      </a:r>
                      <a:r>
                        <a:rPr lang="tr-TR" sz="1600" dirty="0" smtClean="0">
                          <a:effectLst/>
                        </a:rPr>
                        <a:t>k</a:t>
                      </a:r>
                      <a:r>
                        <a:rPr lang="en-US" sz="1600" dirty="0" smtClean="0">
                          <a:effectLst/>
                        </a:rPr>
                        <a:t> CYP3A4</a:t>
                      </a:r>
                      <a:r>
                        <a:rPr lang="tr-TR" sz="1600" dirty="0" smtClean="0">
                          <a:effectLst/>
                        </a:rPr>
                        <a:t> ile</a:t>
                      </a:r>
                      <a:r>
                        <a:rPr lang="en-US" sz="1600" dirty="0" smtClean="0">
                          <a:effectLst/>
                        </a:rPr>
                        <a:t>. </a:t>
                      </a:r>
                      <a:r>
                        <a:rPr lang="tr-TR" sz="1600" dirty="0" err="1" smtClean="0">
                          <a:effectLst/>
                        </a:rPr>
                        <a:t>Klirensin</a:t>
                      </a:r>
                      <a:r>
                        <a:rPr lang="tr-TR" sz="1600" dirty="0" smtClean="0">
                          <a:effectLst/>
                        </a:rPr>
                        <a:t>  </a:t>
                      </a:r>
                      <a:r>
                        <a:rPr lang="en-US" sz="1600" dirty="0" smtClean="0">
                          <a:effectLst/>
                        </a:rPr>
                        <a:t>%50</a:t>
                      </a:r>
                      <a:r>
                        <a:rPr lang="tr-TR" sz="1600" dirty="0" smtClean="0">
                          <a:effectLst/>
                        </a:rPr>
                        <a:t>’si</a:t>
                      </a:r>
                      <a:r>
                        <a:rPr lang="en-US" sz="1600" dirty="0" smtClean="0">
                          <a:effectLst/>
                        </a:rPr>
                        <a:t> </a:t>
                      </a:r>
                      <a:r>
                        <a:rPr lang="en-US" sz="1600" dirty="0" err="1" smtClean="0">
                          <a:effectLst/>
                        </a:rPr>
                        <a:t>hepati</a:t>
                      </a:r>
                      <a:r>
                        <a:rPr lang="tr-TR" sz="1600" dirty="0" smtClean="0">
                          <a:effectLst/>
                        </a:rPr>
                        <a:t>k</a:t>
                      </a:r>
                      <a:endParaRPr lang="en-US" sz="1600" dirty="0"/>
                    </a:p>
                  </a:txBody>
                  <a:tcPr marL="68580" marR="68580"/>
                </a:tc>
              </a:tr>
              <a:tr h="215355">
                <a:tc>
                  <a:txBody>
                    <a:bodyPr/>
                    <a:lstStyle/>
                    <a:p>
                      <a:r>
                        <a:rPr lang="tr-TR" b="1" dirty="0" smtClean="0"/>
                        <a:t>Atılım</a:t>
                      </a:r>
                      <a:endParaRPr lang="en-US" b="1" dirty="0"/>
                    </a:p>
                  </a:txBody>
                  <a:tcPr marL="68580" marR="68580"/>
                </a:tc>
                <a:tc>
                  <a:txBody>
                    <a:bodyPr/>
                    <a:lstStyle/>
                    <a:p>
                      <a:r>
                        <a:rPr lang="tr-TR" sz="1600" dirty="0" smtClean="0"/>
                        <a:t>İdrar</a:t>
                      </a:r>
                      <a:endParaRPr lang="en-US" sz="1600" dirty="0"/>
                    </a:p>
                  </a:txBody>
                  <a:tcPr marL="68580" marR="68580"/>
                </a:tc>
                <a:tc>
                  <a:txBody>
                    <a:bodyPr/>
                    <a:lstStyle/>
                    <a:p>
                      <a:r>
                        <a:rPr lang="tr-TR" sz="1600" dirty="0" smtClean="0"/>
                        <a:t>İdrar</a:t>
                      </a:r>
                      <a:endParaRPr lang="en-US" sz="1600" dirty="0"/>
                    </a:p>
                  </a:txBody>
                  <a:tcPr marL="68580" marR="68580"/>
                </a:tc>
              </a:tr>
              <a:tr h="450208">
                <a:tc>
                  <a:txBody>
                    <a:bodyPr/>
                    <a:lstStyle/>
                    <a:p>
                      <a:r>
                        <a:rPr lang="tr-TR" b="1" dirty="0" smtClean="0"/>
                        <a:t>Etkileşim</a:t>
                      </a:r>
                      <a:endParaRPr lang="en-US" b="1" dirty="0"/>
                    </a:p>
                  </a:txBody>
                  <a:tcPr marL="68580" marR="68580"/>
                </a:tc>
                <a:tc gridSpan="2">
                  <a:txBody>
                    <a:bodyPr/>
                    <a:lstStyle/>
                    <a:p>
                      <a:pPr algn="ctr"/>
                      <a:r>
                        <a:rPr lang="tr-TR" sz="1600" dirty="0" err="1" smtClean="0"/>
                        <a:t>Antihipertansifler</a:t>
                      </a:r>
                      <a:r>
                        <a:rPr lang="tr-TR" sz="1600" dirty="0" smtClean="0"/>
                        <a:t>, MSS </a:t>
                      </a:r>
                      <a:r>
                        <a:rPr lang="tr-TR" sz="1600" dirty="0" err="1" smtClean="0"/>
                        <a:t>depresanları</a:t>
                      </a:r>
                      <a:endParaRPr lang="en-US" sz="1600" dirty="0"/>
                    </a:p>
                  </a:txBody>
                  <a:tcPr marL="68580" marR="68580"/>
                </a:tc>
                <a:tc hMerge="1">
                  <a:txBody>
                    <a:bodyPr/>
                    <a:lstStyle/>
                    <a:p>
                      <a:endParaRPr lang="en-US" dirty="0"/>
                    </a:p>
                  </a:txBody>
                  <a:tcPr/>
                </a:tc>
              </a:tr>
            </a:tbl>
          </a:graphicData>
        </a:graphic>
      </p:graphicFrame>
      <p:sp>
        <p:nvSpPr>
          <p:cNvPr id="5" name="Rectangle 4"/>
          <p:cNvSpPr/>
          <p:nvPr/>
        </p:nvSpPr>
        <p:spPr>
          <a:xfrm rot="10800000" flipV="1">
            <a:off x="8001021" y="6157588"/>
            <a:ext cx="928693" cy="400110"/>
          </a:xfrm>
          <a:prstGeom prst="rect">
            <a:avLst/>
          </a:prstGeom>
        </p:spPr>
        <p:txBody>
          <a:bodyPr wrap="square">
            <a:spAutoFit/>
          </a:bodyPr>
          <a:lstStyle/>
          <a:p>
            <a:pPr algn="r"/>
            <a:r>
              <a:rPr lang="en-US" sz="1000" b="1" i="1" dirty="0"/>
              <a:t>JAACAP, </a:t>
            </a:r>
            <a:r>
              <a:rPr lang="en-US" sz="1000" b="1" dirty="0"/>
              <a:t>2007 </a:t>
            </a:r>
          </a:p>
          <a:p>
            <a:pPr algn="r"/>
            <a:r>
              <a:rPr lang="tr-TR" sz="1000" dirty="0" smtClean="0"/>
              <a:t>,</a:t>
            </a:r>
            <a:endParaRPr lang="en-US" sz="1000" dirty="0"/>
          </a:p>
        </p:txBody>
      </p:sp>
      <p:sp>
        <p:nvSpPr>
          <p:cNvPr id="6" name="5 Altbilgi Yer Tutucusu"/>
          <p:cNvSpPr>
            <a:spLocks noGrp="1"/>
          </p:cNvSpPr>
          <p:nvPr>
            <p:ph type="ftr" sz="quarter" idx="11"/>
          </p:nvPr>
        </p:nvSpPr>
        <p:spPr/>
        <p:txBody>
          <a:bodyPr/>
          <a:lstStyle/>
          <a:p>
            <a:r>
              <a:rPr lang="tr-TR" smtClean="0"/>
              <a:t>10.10.2018-BGK</a:t>
            </a:r>
            <a:endParaRPr lang="tr-TR"/>
          </a:p>
        </p:txBody>
      </p:sp>
    </p:spTree>
    <p:extLst>
      <p:ext uri="{BB962C8B-B14F-4D97-AF65-F5344CB8AC3E}">
        <p14:creationId xmlns:p14="http://schemas.microsoft.com/office/powerpoint/2010/main" xmlns="" val="16074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Komorbidite</a:t>
            </a:r>
            <a:r>
              <a:rPr lang="tr-TR" b="1" dirty="0" smtClean="0"/>
              <a:t>-İlaç Seçimi-1</a:t>
            </a:r>
            <a:endParaRPr lang="tr-TR" dirty="0"/>
          </a:p>
        </p:txBody>
      </p:sp>
      <p:sp>
        <p:nvSpPr>
          <p:cNvPr id="3" name="2 İçerik Yer Tutucusu"/>
          <p:cNvSpPr>
            <a:spLocks noGrp="1"/>
          </p:cNvSpPr>
          <p:nvPr>
            <p:ph idx="1"/>
          </p:nvPr>
        </p:nvSpPr>
        <p:spPr>
          <a:xfrm>
            <a:off x="0" y="1428736"/>
            <a:ext cx="9144000" cy="5000660"/>
          </a:xfrm>
        </p:spPr>
        <p:txBody>
          <a:bodyPr>
            <a:normAutofit fontScale="92500" lnSpcReduction="10000"/>
          </a:bodyPr>
          <a:lstStyle/>
          <a:p>
            <a:r>
              <a:rPr lang="en-US" sz="2600" dirty="0" smtClean="0"/>
              <a:t>Non-</a:t>
            </a:r>
            <a:r>
              <a:rPr lang="en-US" sz="2600" dirty="0" err="1" smtClean="0"/>
              <a:t>stimulan</a:t>
            </a:r>
            <a:r>
              <a:rPr lang="tr-TR" sz="2600" dirty="0" smtClean="0"/>
              <a:t> ve uzun etkili </a:t>
            </a:r>
            <a:r>
              <a:rPr lang="tr-TR" sz="2600" dirty="0" err="1" smtClean="0"/>
              <a:t>psikostimulanların</a:t>
            </a:r>
            <a:r>
              <a:rPr lang="tr-TR" sz="2600" dirty="0" smtClean="0"/>
              <a:t> kısa etkili </a:t>
            </a:r>
            <a:r>
              <a:rPr lang="tr-TR" sz="2600" dirty="0" err="1" smtClean="0"/>
              <a:t>psikostimulanlara</a:t>
            </a:r>
            <a:r>
              <a:rPr lang="tr-TR" sz="2600" dirty="0" smtClean="0"/>
              <a:t> göre kötüye kullanım potansiyeli daha düşüktür.</a:t>
            </a:r>
          </a:p>
          <a:p>
            <a:r>
              <a:rPr lang="tr-TR" sz="2600" dirty="0" err="1" smtClean="0"/>
              <a:t>Anksiyete</a:t>
            </a:r>
            <a:r>
              <a:rPr lang="tr-TR" sz="2600" dirty="0" smtClean="0"/>
              <a:t> eğilimi olan hastalarda </a:t>
            </a:r>
            <a:r>
              <a:rPr lang="tr-TR" sz="2600" dirty="0" err="1" smtClean="0"/>
              <a:t>psikostimulanlar</a:t>
            </a:r>
            <a:r>
              <a:rPr lang="tr-TR" sz="2600" dirty="0" smtClean="0"/>
              <a:t> yavaş titre edilmeli ve yakından izlenmelidir.</a:t>
            </a:r>
          </a:p>
          <a:p>
            <a:r>
              <a:rPr lang="tr-TR" sz="2600" dirty="0" smtClean="0"/>
              <a:t> Bir </a:t>
            </a:r>
            <a:r>
              <a:rPr lang="tr-TR" sz="2600" dirty="0" err="1" smtClean="0"/>
              <a:t>RCT’da</a:t>
            </a:r>
            <a:r>
              <a:rPr lang="tr-TR" sz="2600" dirty="0" smtClean="0"/>
              <a:t> </a:t>
            </a:r>
            <a:r>
              <a:rPr lang="tr-TR" sz="2600" dirty="0" err="1" smtClean="0"/>
              <a:t>ATX’nin</a:t>
            </a:r>
            <a:r>
              <a:rPr lang="tr-TR" sz="2600" dirty="0" smtClean="0"/>
              <a:t>, DEHB ve </a:t>
            </a:r>
            <a:r>
              <a:rPr lang="tr-TR" sz="2600" dirty="0" err="1" smtClean="0"/>
              <a:t>anksiyete</a:t>
            </a:r>
            <a:r>
              <a:rPr lang="tr-TR" sz="2600" dirty="0" smtClean="0"/>
              <a:t> bozukluğu birlikteliği olan çocuklarda yaralı olduğu gösterilmiştir (</a:t>
            </a:r>
            <a:r>
              <a:rPr lang="tr-TR" sz="2600" dirty="0" err="1" smtClean="0"/>
              <a:t>Geller</a:t>
            </a:r>
            <a:r>
              <a:rPr lang="tr-TR" sz="2600" dirty="0" smtClean="0"/>
              <a:t> ve ark. 2007).</a:t>
            </a:r>
          </a:p>
          <a:p>
            <a:r>
              <a:rPr lang="tr-TR" sz="2600" dirty="0" smtClean="0"/>
              <a:t>DEHB + Hafif depresyon: </a:t>
            </a:r>
            <a:r>
              <a:rPr lang="tr-TR" sz="2600" dirty="0" err="1" smtClean="0"/>
              <a:t>DEHB’yi</a:t>
            </a:r>
            <a:r>
              <a:rPr lang="tr-TR" sz="2600" dirty="0" smtClean="0"/>
              <a:t> tedavi et.</a:t>
            </a:r>
          </a:p>
          <a:p>
            <a:r>
              <a:rPr lang="tr-TR" sz="2600" dirty="0" smtClean="0"/>
              <a:t>Eğer depresyon ağır ya da </a:t>
            </a:r>
            <a:r>
              <a:rPr lang="tr-TR" sz="2600" dirty="0" err="1" smtClean="0"/>
              <a:t>suisid</a:t>
            </a:r>
            <a:r>
              <a:rPr lang="tr-TR" sz="2600" dirty="0" smtClean="0"/>
              <a:t> </a:t>
            </a:r>
            <a:r>
              <a:rPr lang="tr-TR" sz="2600" dirty="0" smtClean="0"/>
              <a:t>riski varsa öncelikli olarak depresyon tedavi edilmelidir.</a:t>
            </a:r>
          </a:p>
          <a:p>
            <a:r>
              <a:rPr lang="en-US" sz="2600" dirty="0" smtClean="0"/>
              <a:t>SSRI</a:t>
            </a:r>
            <a:r>
              <a:rPr lang="tr-TR" sz="2600" dirty="0" smtClean="0"/>
              <a:t>’</a:t>
            </a:r>
            <a:r>
              <a:rPr lang="tr-TR" sz="2600" dirty="0" err="1" smtClean="0"/>
              <a:t>ların</a:t>
            </a:r>
            <a:r>
              <a:rPr lang="tr-TR" sz="2600" dirty="0" smtClean="0"/>
              <a:t> </a:t>
            </a:r>
            <a:r>
              <a:rPr lang="tr-TR" sz="2600" dirty="0" err="1" smtClean="0"/>
              <a:t>stimulanlarla</a:t>
            </a:r>
            <a:r>
              <a:rPr lang="tr-TR" sz="2600" dirty="0" smtClean="0"/>
              <a:t> kombine kullanımı güvenli kabul edilir.</a:t>
            </a:r>
          </a:p>
          <a:p>
            <a:r>
              <a:rPr lang="en-US" sz="2600" dirty="0" smtClean="0"/>
              <a:t>CYP450/2D6</a:t>
            </a:r>
            <a:r>
              <a:rPr lang="tr-TR" sz="2600" dirty="0" smtClean="0"/>
              <a:t> ile ilgili ilaç etkileşimleri</a:t>
            </a:r>
            <a:r>
              <a:rPr lang="en-US" sz="2600" dirty="0" smtClean="0"/>
              <a:t> </a:t>
            </a:r>
            <a:r>
              <a:rPr lang="tr-TR" sz="2600" dirty="0" smtClean="0"/>
              <a:t>örneğin </a:t>
            </a:r>
            <a:r>
              <a:rPr lang="en-US" sz="2600" dirty="0" err="1" smtClean="0"/>
              <a:t>fluoxetine</a:t>
            </a:r>
            <a:r>
              <a:rPr lang="en-US" sz="2600" dirty="0" smtClean="0"/>
              <a:t>, </a:t>
            </a:r>
            <a:r>
              <a:rPr lang="en-US" sz="2600" dirty="0" err="1" smtClean="0"/>
              <a:t>paroxetine</a:t>
            </a:r>
            <a:r>
              <a:rPr lang="en-US" sz="2600" dirty="0" smtClean="0"/>
              <a:t>, </a:t>
            </a:r>
            <a:r>
              <a:rPr lang="tr-TR" sz="2600" dirty="0" smtClean="0"/>
              <a:t>amfetaminler ya da </a:t>
            </a:r>
            <a:r>
              <a:rPr lang="tr-TR" sz="2600" dirty="0" err="1" smtClean="0"/>
              <a:t>atomoxetinle</a:t>
            </a:r>
            <a:r>
              <a:rPr lang="tr-TR" sz="2600" dirty="0" smtClean="0"/>
              <a:t> kombine edildiğinde söz konusu olabilir. Dikkatli izlem gerekir.</a:t>
            </a:r>
          </a:p>
          <a:p>
            <a:endParaRPr lang="tr-TR" sz="2400" dirty="0" smtClean="0"/>
          </a:p>
          <a:p>
            <a:endParaRPr lang="tr-TR" sz="2600" dirty="0" smtClean="0"/>
          </a:p>
          <a:p>
            <a:endParaRPr lang="tr-TR" dirty="0" smtClean="0"/>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fontScale="90000"/>
          </a:bodyPr>
          <a:lstStyle/>
          <a:p>
            <a:r>
              <a:rPr lang="tr-TR" b="1" dirty="0" smtClean="0"/>
              <a:t/>
            </a:r>
            <a:br>
              <a:rPr lang="tr-TR" b="1" dirty="0" smtClean="0"/>
            </a:br>
            <a:r>
              <a:rPr lang="tr-TR" sz="3600" b="1" dirty="0" smtClean="0"/>
              <a:t>Semptomların görünümü gelişimsel evre, akademik ve sosyal bağlam ile değişir.</a:t>
            </a:r>
            <a:r>
              <a:rPr lang="tr-TR" sz="3600" dirty="0" smtClean="0"/>
              <a:t/>
            </a:r>
            <a:br>
              <a:rPr lang="tr-TR" sz="3600" dirty="0" smtClean="0"/>
            </a:br>
            <a:endParaRPr lang="tr-TR" sz="3600" b="1" dirty="0"/>
          </a:p>
        </p:txBody>
      </p:sp>
      <p:sp>
        <p:nvSpPr>
          <p:cNvPr id="4" name="3 Sağ Ok"/>
          <p:cNvSpPr/>
          <p:nvPr/>
        </p:nvSpPr>
        <p:spPr>
          <a:xfrm>
            <a:off x="571472" y="2786058"/>
            <a:ext cx="8072494" cy="221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FF00"/>
              </a:solidFill>
            </a:endParaRPr>
          </a:p>
        </p:txBody>
      </p:sp>
      <p:sp>
        <p:nvSpPr>
          <p:cNvPr id="5" name="4 Dikdörtgen"/>
          <p:cNvSpPr/>
          <p:nvPr/>
        </p:nvSpPr>
        <p:spPr>
          <a:xfrm>
            <a:off x="571472" y="2357430"/>
            <a:ext cx="135732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Davranış bozuklukları</a:t>
            </a:r>
          </a:p>
          <a:p>
            <a:pPr algn="ctr"/>
            <a:r>
              <a:rPr lang="tr-TR" sz="1400" dirty="0" smtClean="0"/>
              <a:t>Uyku-yeme sorunları</a:t>
            </a:r>
            <a:endParaRPr lang="tr-TR" sz="1400" dirty="0"/>
          </a:p>
        </p:txBody>
      </p:sp>
      <p:sp>
        <p:nvSpPr>
          <p:cNvPr id="6" name="5 Akış Çizelgesi: İşlem"/>
          <p:cNvSpPr/>
          <p:nvPr/>
        </p:nvSpPr>
        <p:spPr>
          <a:xfrm>
            <a:off x="2214546" y="1714488"/>
            <a:ext cx="2428892" cy="14699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Akademik sorunlar</a:t>
            </a:r>
          </a:p>
          <a:p>
            <a:pPr algn="ctr"/>
            <a:r>
              <a:rPr lang="tr-TR" sz="1400" dirty="0" smtClean="0"/>
              <a:t>Sosyal etkileşimde güçlükler</a:t>
            </a:r>
          </a:p>
          <a:p>
            <a:pPr algn="ctr"/>
            <a:r>
              <a:rPr lang="tr-TR" sz="1400" dirty="0" smtClean="0"/>
              <a:t>Özgüven sorunları</a:t>
            </a:r>
          </a:p>
          <a:p>
            <a:pPr algn="ctr"/>
            <a:r>
              <a:rPr lang="tr-TR" sz="1400" dirty="0" smtClean="0"/>
              <a:t>Legal sorunlar, sigara, madde</a:t>
            </a:r>
          </a:p>
          <a:p>
            <a:pPr algn="ctr"/>
            <a:r>
              <a:rPr lang="tr-TR" sz="1400" dirty="0" smtClean="0"/>
              <a:t>Kazalar/yaralanmalar</a:t>
            </a:r>
          </a:p>
          <a:p>
            <a:pPr algn="ctr"/>
            <a:r>
              <a:rPr lang="tr-TR" sz="1400" dirty="0" smtClean="0"/>
              <a:t>Riskli cinsel </a:t>
            </a:r>
            <a:r>
              <a:rPr lang="tr-TR" sz="1400" dirty="0" smtClean="0"/>
              <a:t>davranışlar</a:t>
            </a:r>
            <a:endParaRPr lang="tr-TR" sz="1400" dirty="0" smtClean="0"/>
          </a:p>
        </p:txBody>
      </p:sp>
      <p:sp>
        <p:nvSpPr>
          <p:cNvPr id="9" name="8 Akış Çizelgesi: İşlem"/>
          <p:cNvSpPr/>
          <p:nvPr/>
        </p:nvSpPr>
        <p:spPr>
          <a:xfrm>
            <a:off x="5143504" y="1571612"/>
            <a:ext cx="2214578" cy="14699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Mesleki başarısızlık</a:t>
            </a:r>
          </a:p>
          <a:p>
            <a:pPr algn="ctr"/>
            <a:r>
              <a:rPr lang="tr-TR" sz="1400" dirty="0" smtClean="0"/>
              <a:t>Öz güven sorunları</a:t>
            </a:r>
          </a:p>
          <a:p>
            <a:pPr algn="ctr"/>
            <a:r>
              <a:rPr lang="tr-TR" sz="1400" dirty="0" smtClean="0"/>
              <a:t>Kazalar/yaralanmalar</a:t>
            </a:r>
          </a:p>
          <a:p>
            <a:pPr algn="ctr"/>
            <a:r>
              <a:rPr lang="tr-TR" sz="1400" dirty="0" smtClean="0"/>
              <a:t>Riskli cinsel davranışlar</a:t>
            </a:r>
          </a:p>
          <a:p>
            <a:pPr algn="ctr"/>
            <a:r>
              <a:rPr lang="tr-TR" sz="1400" dirty="0" smtClean="0"/>
              <a:t>Madde kötüye kullanımı</a:t>
            </a:r>
          </a:p>
          <a:p>
            <a:pPr algn="ctr"/>
            <a:r>
              <a:rPr lang="tr-TR" sz="1400" dirty="0" smtClean="0"/>
              <a:t>İlişki sorunları</a:t>
            </a:r>
          </a:p>
        </p:txBody>
      </p:sp>
      <p:sp>
        <p:nvSpPr>
          <p:cNvPr id="10" name="9 Akış Çizelgesi: İşlem"/>
          <p:cNvSpPr/>
          <p:nvPr/>
        </p:nvSpPr>
        <p:spPr>
          <a:xfrm>
            <a:off x="4429124" y="4714884"/>
            <a:ext cx="2214578" cy="15716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Akademik </a:t>
            </a:r>
            <a:r>
              <a:rPr lang="tr-TR" sz="1400" dirty="0" smtClean="0"/>
              <a:t>sorunlar</a:t>
            </a:r>
          </a:p>
          <a:p>
            <a:pPr algn="ctr"/>
            <a:r>
              <a:rPr lang="tr-TR" sz="1400" dirty="0" smtClean="0"/>
              <a:t>Mesleki güçlükler</a:t>
            </a:r>
          </a:p>
          <a:p>
            <a:pPr algn="ctr"/>
            <a:r>
              <a:rPr lang="tr-TR" sz="1400" dirty="0" smtClean="0"/>
              <a:t>Öz güven sorunları</a:t>
            </a:r>
          </a:p>
          <a:p>
            <a:pPr algn="ctr"/>
            <a:r>
              <a:rPr lang="tr-TR" sz="1400" dirty="0" smtClean="0"/>
              <a:t>Kazalar/yaralanmalar</a:t>
            </a:r>
          </a:p>
          <a:p>
            <a:pPr algn="ctr"/>
            <a:r>
              <a:rPr lang="tr-TR" sz="1400" dirty="0" smtClean="0"/>
              <a:t>Riskli cinsel davranışlar</a:t>
            </a:r>
          </a:p>
          <a:p>
            <a:pPr algn="ctr"/>
            <a:r>
              <a:rPr lang="tr-TR" sz="1400" dirty="0" smtClean="0"/>
              <a:t>Madde kötüye kullanımı</a:t>
            </a:r>
          </a:p>
          <a:p>
            <a:pPr algn="ctr"/>
            <a:r>
              <a:rPr lang="tr-TR" sz="1400" dirty="0" smtClean="0"/>
              <a:t>İlişki </a:t>
            </a:r>
            <a:r>
              <a:rPr lang="tr-TR" sz="1400" dirty="0" smtClean="0"/>
              <a:t>sorunları</a:t>
            </a:r>
            <a:endParaRPr lang="tr-TR" sz="2000" dirty="0" smtClean="0"/>
          </a:p>
        </p:txBody>
      </p:sp>
      <p:sp>
        <p:nvSpPr>
          <p:cNvPr id="11" name="10 Akış Çizelgesi: İşlem"/>
          <p:cNvSpPr/>
          <p:nvPr/>
        </p:nvSpPr>
        <p:spPr>
          <a:xfrm>
            <a:off x="1428728" y="4857760"/>
            <a:ext cx="2071702" cy="12858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Davranış </a:t>
            </a:r>
            <a:r>
              <a:rPr lang="tr-TR" sz="1400" dirty="0" smtClean="0"/>
              <a:t>bozuklukları</a:t>
            </a:r>
          </a:p>
          <a:p>
            <a:pPr algn="ctr"/>
            <a:r>
              <a:rPr lang="tr-TR" sz="1400" dirty="0" smtClean="0"/>
              <a:t>Akademik sorunlar</a:t>
            </a:r>
          </a:p>
          <a:p>
            <a:pPr algn="ctr"/>
            <a:r>
              <a:rPr lang="tr-TR" sz="1400" dirty="0" smtClean="0"/>
              <a:t>Sosyal etkileşimde güçlükler</a:t>
            </a:r>
          </a:p>
          <a:p>
            <a:pPr algn="ctr"/>
            <a:r>
              <a:rPr lang="tr-TR" sz="1400" dirty="0" smtClean="0"/>
              <a:t>Öz güven </a:t>
            </a:r>
            <a:r>
              <a:rPr lang="tr-TR" sz="1400" dirty="0" smtClean="0"/>
              <a:t>sorunları</a:t>
            </a:r>
            <a:endParaRPr lang="tr-TR" dirty="0"/>
          </a:p>
        </p:txBody>
      </p:sp>
      <p:sp>
        <p:nvSpPr>
          <p:cNvPr id="12" name="11 Metin kutusu"/>
          <p:cNvSpPr txBox="1"/>
          <p:nvPr/>
        </p:nvSpPr>
        <p:spPr>
          <a:xfrm>
            <a:off x="642910" y="3500439"/>
            <a:ext cx="1357322" cy="369332"/>
          </a:xfrm>
          <a:prstGeom prst="rect">
            <a:avLst/>
          </a:prstGeom>
          <a:noFill/>
        </p:spPr>
        <p:txBody>
          <a:bodyPr wrap="square" rtlCol="0">
            <a:spAutoFit/>
          </a:bodyPr>
          <a:lstStyle/>
          <a:p>
            <a:r>
              <a:rPr lang="tr-TR" b="1" dirty="0" smtClean="0">
                <a:solidFill>
                  <a:srgbClr val="FF0066"/>
                </a:solidFill>
              </a:rPr>
              <a:t>Okul Öncesi</a:t>
            </a:r>
            <a:endParaRPr lang="tr-TR" b="1" dirty="0">
              <a:solidFill>
                <a:srgbClr val="FF0066"/>
              </a:solidFill>
            </a:endParaRPr>
          </a:p>
        </p:txBody>
      </p:sp>
      <p:sp>
        <p:nvSpPr>
          <p:cNvPr id="14" name="13 Metin kutusu"/>
          <p:cNvSpPr txBox="1"/>
          <p:nvPr/>
        </p:nvSpPr>
        <p:spPr>
          <a:xfrm>
            <a:off x="2000232" y="4000504"/>
            <a:ext cx="1071570" cy="369332"/>
          </a:xfrm>
          <a:prstGeom prst="rect">
            <a:avLst/>
          </a:prstGeom>
          <a:noFill/>
        </p:spPr>
        <p:txBody>
          <a:bodyPr wrap="square" rtlCol="0">
            <a:spAutoFit/>
          </a:bodyPr>
          <a:lstStyle/>
          <a:p>
            <a:r>
              <a:rPr lang="tr-TR" b="1" dirty="0" smtClean="0">
                <a:solidFill>
                  <a:srgbClr val="FFC000"/>
                </a:solidFill>
              </a:rPr>
              <a:t>Okul çağı</a:t>
            </a:r>
            <a:endParaRPr lang="tr-TR" b="1" dirty="0">
              <a:solidFill>
                <a:srgbClr val="FFC000"/>
              </a:solidFill>
            </a:endParaRPr>
          </a:p>
        </p:txBody>
      </p:sp>
      <p:sp>
        <p:nvSpPr>
          <p:cNvPr id="15" name="14 Metin kutusu"/>
          <p:cNvSpPr txBox="1"/>
          <p:nvPr/>
        </p:nvSpPr>
        <p:spPr>
          <a:xfrm>
            <a:off x="3143241" y="3500438"/>
            <a:ext cx="1000132" cy="369332"/>
          </a:xfrm>
          <a:prstGeom prst="rect">
            <a:avLst/>
          </a:prstGeom>
          <a:noFill/>
        </p:spPr>
        <p:txBody>
          <a:bodyPr wrap="square" rtlCol="0">
            <a:spAutoFit/>
          </a:bodyPr>
          <a:lstStyle/>
          <a:p>
            <a:r>
              <a:rPr lang="tr-TR" b="1" dirty="0" smtClean="0">
                <a:solidFill>
                  <a:srgbClr val="FFFF00"/>
                </a:solidFill>
              </a:rPr>
              <a:t>Ergenlik</a:t>
            </a:r>
            <a:endParaRPr lang="tr-TR" b="1" dirty="0">
              <a:solidFill>
                <a:srgbClr val="FFFF00"/>
              </a:solidFill>
            </a:endParaRPr>
          </a:p>
        </p:txBody>
      </p:sp>
      <p:sp>
        <p:nvSpPr>
          <p:cNvPr id="16" name="15 Metin kutusu"/>
          <p:cNvSpPr txBox="1"/>
          <p:nvPr/>
        </p:nvSpPr>
        <p:spPr>
          <a:xfrm>
            <a:off x="4572000" y="4000504"/>
            <a:ext cx="1413160" cy="646331"/>
          </a:xfrm>
          <a:prstGeom prst="rect">
            <a:avLst/>
          </a:prstGeom>
          <a:noFill/>
        </p:spPr>
        <p:txBody>
          <a:bodyPr wrap="square" rtlCol="0">
            <a:spAutoFit/>
          </a:bodyPr>
          <a:lstStyle/>
          <a:p>
            <a:r>
              <a:rPr lang="tr-TR" b="1" dirty="0" smtClean="0">
                <a:solidFill>
                  <a:schemeClr val="accent3">
                    <a:lumMod val="20000"/>
                    <a:lumOff val="80000"/>
                  </a:schemeClr>
                </a:solidFill>
              </a:rPr>
              <a:t>Yüksek okul</a:t>
            </a:r>
          </a:p>
          <a:p>
            <a:endParaRPr lang="tr-TR" dirty="0"/>
          </a:p>
        </p:txBody>
      </p:sp>
      <p:sp>
        <p:nvSpPr>
          <p:cNvPr id="17" name="16 Metin kutusu"/>
          <p:cNvSpPr txBox="1"/>
          <p:nvPr/>
        </p:nvSpPr>
        <p:spPr>
          <a:xfrm>
            <a:off x="6072198" y="3429001"/>
            <a:ext cx="1012931" cy="646331"/>
          </a:xfrm>
          <a:prstGeom prst="rect">
            <a:avLst/>
          </a:prstGeom>
          <a:noFill/>
        </p:spPr>
        <p:txBody>
          <a:bodyPr wrap="square" rtlCol="0">
            <a:spAutoFit/>
          </a:bodyPr>
          <a:lstStyle/>
          <a:p>
            <a:r>
              <a:rPr lang="tr-TR" b="1" dirty="0" smtClean="0"/>
              <a:t>Erişkin</a:t>
            </a:r>
          </a:p>
          <a:p>
            <a:endParaRPr lang="tr-TR" dirty="0"/>
          </a:p>
        </p:txBody>
      </p:sp>
      <p:sp>
        <p:nvSpPr>
          <p:cNvPr id="18" name="17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wipe(down)">
                                      <p:cBhvr>
                                        <p:cTn id="23" dur="500"/>
                                        <p:tgtEl>
                                          <p:spTgt spid="11">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down)">
                                      <p:cBhvr>
                                        <p:cTn id="26" dur="500"/>
                                        <p:tgtEl>
                                          <p:spTgt spid="11">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down)">
                                      <p:cBhvr>
                                        <p:cTn id="29" dur="500"/>
                                        <p:tgtEl>
                                          <p:spTgt spid="11">
                                            <p:txEl>
                                              <p:pRg st="1" end="1"/>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down)">
                                      <p:cBhvr>
                                        <p:cTn id="32" dur="500"/>
                                        <p:tgtEl>
                                          <p:spTgt spid="11">
                                            <p:txEl>
                                              <p:pRg st="2" end="2"/>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wipe(down)">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Effect transition="in" filter="wipe(down)">
                                      <p:cBhvr>
                                        <p:cTn id="40" dur="500"/>
                                        <p:tgtEl>
                                          <p:spTgt spid="6">
                                            <p:bg/>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down)">
                                      <p:cBhvr>
                                        <p:cTn id="43" dur="500"/>
                                        <p:tgtEl>
                                          <p:spTgt spid="6">
                                            <p:txEl>
                                              <p:pRg st="0" end="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down)">
                                      <p:cBhvr>
                                        <p:cTn id="46" dur="500"/>
                                        <p:tgtEl>
                                          <p:spTgt spid="6">
                                            <p:txEl>
                                              <p:pRg st="1" end="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wipe(down)">
                                      <p:cBhvr>
                                        <p:cTn id="49" dur="500"/>
                                        <p:tgtEl>
                                          <p:spTgt spid="6">
                                            <p:txEl>
                                              <p:pRg st="2" end="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ipe(down)">
                                      <p:cBhvr>
                                        <p:cTn id="52" dur="500"/>
                                        <p:tgtEl>
                                          <p:spTgt spid="6">
                                            <p:txEl>
                                              <p:pRg st="3" end="3"/>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down)">
                                      <p:cBhvr>
                                        <p:cTn id="55" dur="500"/>
                                        <p:tgtEl>
                                          <p:spTgt spid="6">
                                            <p:txEl>
                                              <p:pRg st="4" end="4"/>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wipe(down)">
                                      <p:cBhvr>
                                        <p:cTn id="58" dur="500"/>
                                        <p:tgtEl>
                                          <p:spTgt spid="6">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bg/>
                                          </p:spTgt>
                                        </p:tgtEl>
                                        <p:attrNameLst>
                                          <p:attrName>style.visibility</p:attrName>
                                        </p:attrNameLst>
                                      </p:cBhvr>
                                      <p:to>
                                        <p:strVal val="visible"/>
                                      </p:to>
                                    </p:set>
                                    <p:animEffect transition="in" filter="wipe(down)">
                                      <p:cBhvr>
                                        <p:cTn id="63" dur="500"/>
                                        <p:tgtEl>
                                          <p:spTgt spid="10">
                                            <p:bg/>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Effect transition="in" filter="wipe(down)">
                                      <p:cBhvr>
                                        <p:cTn id="66" dur="500"/>
                                        <p:tgtEl>
                                          <p:spTgt spid="10">
                                            <p:txEl>
                                              <p:pRg st="0" end="0"/>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0">
                                            <p:txEl>
                                              <p:pRg st="1" end="1"/>
                                            </p:txEl>
                                          </p:spTgt>
                                        </p:tgtEl>
                                        <p:attrNameLst>
                                          <p:attrName>style.visibility</p:attrName>
                                        </p:attrNameLst>
                                      </p:cBhvr>
                                      <p:to>
                                        <p:strVal val="visible"/>
                                      </p:to>
                                    </p:set>
                                    <p:animEffect transition="in" filter="wipe(down)">
                                      <p:cBhvr>
                                        <p:cTn id="69" dur="500"/>
                                        <p:tgtEl>
                                          <p:spTgt spid="10">
                                            <p:txEl>
                                              <p:pRg st="1" end="1"/>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wipe(down)">
                                      <p:cBhvr>
                                        <p:cTn id="72" dur="500"/>
                                        <p:tgtEl>
                                          <p:spTgt spid="10">
                                            <p:txEl>
                                              <p:pRg st="2" end="2"/>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0">
                                            <p:txEl>
                                              <p:pRg st="3" end="3"/>
                                            </p:txEl>
                                          </p:spTgt>
                                        </p:tgtEl>
                                        <p:attrNameLst>
                                          <p:attrName>style.visibility</p:attrName>
                                        </p:attrNameLst>
                                      </p:cBhvr>
                                      <p:to>
                                        <p:strVal val="visible"/>
                                      </p:to>
                                    </p:set>
                                    <p:animEffect transition="in" filter="wipe(down)">
                                      <p:cBhvr>
                                        <p:cTn id="75" dur="500"/>
                                        <p:tgtEl>
                                          <p:spTgt spid="10">
                                            <p:txEl>
                                              <p:pRg st="3" end="3"/>
                                            </p:txEl>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0">
                                            <p:txEl>
                                              <p:pRg st="4" end="4"/>
                                            </p:txEl>
                                          </p:spTgt>
                                        </p:tgtEl>
                                        <p:attrNameLst>
                                          <p:attrName>style.visibility</p:attrName>
                                        </p:attrNameLst>
                                      </p:cBhvr>
                                      <p:to>
                                        <p:strVal val="visible"/>
                                      </p:to>
                                    </p:set>
                                    <p:animEffect transition="in" filter="wipe(down)">
                                      <p:cBhvr>
                                        <p:cTn id="78" dur="500"/>
                                        <p:tgtEl>
                                          <p:spTgt spid="10">
                                            <p:txEl>
                                              <p:pRg st="4" end="4"/>
                                            </p:tx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0">
                                            <p:txEl>
                                              <p:pRg st="5" end="5"/>
                                            </p:txEl>
                                          </p:spTgt>
                                        </p:tgtEl>
                                        <p:attrNameLst>
                                          <p:attrName>style.visibility</p:attrName>
                                        </p:attrNameLst>
                                      </p:cBhvr>
                                      <p:to>
                                        <p:strVal val="visible"/>
                                      </p:to>
                                    </p:set>
                                    <p:animEffect transition="in" filter="wipe(down)">
                                      <p:cBhvr>
                                        <p:cTn id="81" dur="500"/>
                                        <p:tgtEl>
                                          <p:spTgt spid="10">
                                            <p:txEl>
                                              <p:pRg st="5" end="5"/>
                                            </p:tx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0">
                                            <p:txEl>
                                              <p:pRg st="6" end="6"/>
                                            </p:txEl>
                                          </p:spTgt>
                                        </p:tgtEl>
                                        <p:attrNameLst>
                                          <p:attrName>style.visibility</p:attrName>
                                        </p:attrNameLst>
                                      </p:cBhvr>
                                      <p:to>
                                        <p:strVal val="visible"/>
                                      </p:to>
                                    </p:set>
                                    <p:animEffect transition="in" filter="wipe(down)">
                                      <p:cBhvr>
                                        <p:cTn id="84" dur="500"/>
                                        <p:tgtEl>
                                          <p:spTgt spid="10">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9">
                                            <p:bg/>
                                          </p:spTgt>
                                        </p:tgtEl>
                                        <p:attrNameLst>
                                          <p:attrName>style.visibility</p:attrName>
                                        </p:attrNameLst>
                                      </p:cBhvr>
                                      <p:to>
                                        <p:strVal val="visible"/>
                                      </p:to>
                                    </p:set>
                                    <p:animEffect transition="in" filter="wipe(down)">
                                      <p:cBhvr>
                                        <p:cTn id="89" dur="500"/>
                                        <p:tgtEl>
                                          <p:spTgt spid="9">
                                            <p:bg/>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Effect transition="in" filter="wipe(down)">
                                      <p:cBhvr>
                                        <p:cTn id="92" dur="500"/>
                                        <p:tgtEl>
                                          <p:spTgt spid="9">
                                            <p:txEl>
                                              <p:pRg st="0" end="0"/>
                                            </p:tx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
                                            <p:txEl>
                                              <p:pRg st="1" end="1"/>
                                            </p:txEl>
                                          </p:spTgt>
                                        </p:tgtEl>
                                        <p:attrNameLst>
                                          <p:attrName>style.visibility</p:attrName>
                                        </p:attrNameLst>
                                      </p:cBhvr>
                                      <p:to>
                                        <p:strVal val="visible"/>
                                      </p:to>
                                    </p:set>
                                    <p:animEffect transition="in" filter="wipe(down)">
                                      <p:cBhvr>
                                        <p:cTn id="95" dur="500"/>
                                        <p:tgtEl>
                                          <p:spTgt spid="9">
                                            <p:txEl>
                                              <p:pRg st="1" end="1"/>
                                            </p:tx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9">
                                            <p:txEl>
                                              <p:pRg st="2" end="2"/>
                                            </p:txEl>
                                          </p:spTgt>
                                        </p:tgtEl>
                                        <p:attrNameLst>
                                          <p:attrName>style.visibility</p:attrName>
                                        </p:attrNameLst>
                                      </p:cBhvr>
                                      <p:to>
                                        <p:strVal val="visible"/>
                                      </p:to>
                                    </p:set>
                                    <p:animEffect transition="in" filter="wipe(down)">
                                      <p:cBhvr>
                                        <p:cTn id="98" dur="500"/>
                                        <p:tgtEl>
                                          <p:spTgt spid="9">
                                            <p:txEl>
                                              <p:pRg st="2" end="2"/>
                                            </p:txEl>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9">
                                            <p:txEl>
                                              <p:pRg st="3" end="3"/>
                                            </p:txEl>
                                          </p:spTgt>
                                        </p:tgtEl>
                                        <p:attrNameLst>
                                          <p:attrName>style.visibility</p:attrName>
                                        </p:attrNameLst>
                                      </p:cBhvr>
                                      <p:to>
                                        <p:strVal val="visible"/>
                                      </p:to>
                                    </p:set>
                                    <p:animEffect transition="in" filter="wipe(down)">
                                      <p:cBhvr>
                                        <p:cTn id="101" dur="500"/>
                                        <p:tgtEl>
                                          <p:spTgt spid="9">
                                            <p:txEl>
                                              <p:pRg st="3" end="3"/>
                                            </p:tx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
                                            <p:txEl>
                                              <p:pRg st="4" end="4"/>
                                            </p:txEl>
                                          </p:spTgt>
                                        </p:tgtEl>
                                        <p:attrNameLst>
                                          <p:attrName>style.visibility</p:attrName>
                                        </p:attrNameLst>
                                      </p:cBhvr>
                                      <p:to>
                                        <p:strVal val="visible"/>
                                      </p:to>
                                    </p:set>
                                    <p:animEffect transition="in" filter="wipe(down)">
                                      <p:cBhvr>
                                        <p:cTn id="104" dur="500"/>
                                        <p:tgtEl>
                                          <p:spTgt spid="9">
                                            <p:txEl>
                                              <p:pRg st="4" end="4"/>
                                            </p:txEl>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9">
                                            <p:txEl>
                                              <p:pRg st="5" end="5"/>
                                            </p:txEl>
                                          </p:spTgt>
                                        </p:tgtEl>
                                        <p:attrNameLst>
                                          <p:attrName>style.visibility</p:attrName>
                                        </p:attrNameLst>
                                      </p:cBhvr>
                                      <p:to>
                                        <p:strVal val="visible"/>
                                      </p:to>
                                    </p:set>
                                    <p:animEffect transition="in" filter="wipe(down)">
                                      <p:cBhvr>
                                        <p:cTn id="10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animBg="1"/>
      <p:bldP spid="6" grpId="0" build="allAtOnce" animBg="1"/>
      <p:bldP spid="9" grpId="0" build="allAtOnce" animBg="1"/>
      <p:bldP spid="10" grpId="0" build="allAtOnce" animBg="1"/>
      <p:bldP spid="11"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Komorbidite</a:t>
            </a:r>
            <a:r>
              <a:rPr lang="tr-TR" b="1" dirty="0" smtClean="0"/>
              <a:t>-İlaç </a:t>
            </a:r>
            <a:r>
              <a:rPr lang="tr-TR" b="1" dirty="0" smtClean="0"/>
              <a:t>S</a:t>
            </a:r>
            <a:r>
              <a:rPr lang="tr-TR" b="1" dirty="0" smtClean="0"/>
              <a:t>eçimi-2</a:t>
            </a:r>
            <a:endParaRPr lang="tr-TR" b="1" dirty="0"/>
          </a:p>
        </p:txBody>
      </p:sp>
      <p:sp>
        <p:nvSpPr>
          <p:cNvPr id="3" name="2 İçerik Yer Tutucusu"/>
          <p:cNvSpPr>
            <a:spLocks noGrp="1"/>
          </p:cNvSpPr>
          <p:nvPr>
            <p:ph idx="1"/>
          </p:nvPr>
        </p:nvSpPr>
        <p:spPr>
          <a:xfrm>
            <a:off x="0" y="1357298"/>
            <a:ext cx="9144000" cy="5114948"/>
          </a:xfrm>
        </p:spPr>
        <p:txBody>
          <a:bodyPr>
            <a:normAutofit fontScale="47500" lnSpcReduction="20000"/>
          </a:bodyPr>
          <a:lstStyle/>
          <a:p>
            <a:endParaRPr lang="tr-TR" dirty="0" smtClean="0"/>
          </a:p>
          <a:p>
            <a:r>
              <a:rPr lang="tr-TR" sz="4600" dirty="0" smtClean="0"/>
              <a:t>Tik ya da TS olması </a:t>
            </a:r>
            <a:r>
              <a:rPr lang="tr-TR" sz="4600" dirty="0" err="1" smtClean="0"/>
              <a:t>stimulan</a:t>
            </a:r>
            <a:r>
              <a:rPr lang="tr-TR" sz="4600" dirty="0" smtClean="0"/>
              <a:t> </a:t>
            </a:r>
            <a:r>
              <a:rPr lang="tr-TR" sz="4600" dirty="0" smtClean="0"/>
              <a:t>kullanımı için </a:t>
            </a:r>
            <a:r>
              <a:rPr lang="tr-TR" sz="4600" dirty="0" err="1" smtClean="0"/>
              <a:t>kontrendikasyon</a:t>
            </a:r>
            <a:r>
              <a:rPr lang="tr-TR" sz="4600" dirty="0" smtClean="0"/>
              <a:t> oluşturmaz. Dikkatli izlem gerekir. </a:t>
            </a:r>
            <a:r>
              <a:rPr lang="tr-TR" sz="4600" dirty="0" err="1" smtClean="0"/>
              <a:t>Stimulanlar</a:t>
            </a:r>
            <a:r>
              <a:rPr lang="tr-TR" sz="4600" dirty="0" smtClean="0"/>
              <a:t> nadiren bazı bireylerde tikleri arttırabilir.</a:t>
            </a:r>
          </a:p>
          <a:p>
            <a:endParaRPr lang="tr-TR" sz="4600" dirty="0" smtClean="0"/>
          </a:p>
          <a:p>
            <a:r>
              <a:rPr lang="tr-TR" sz="4600" dirty="0" err="1" smtClean="0"/>
              <a:t>Stimulan</a:t>
            </a:r>
            <a:r>
              <a:rPr lang="tr-TR" sz="4600" dirty="0" smtClean="0"/>
              <a:t> tedavi yanıtı DEHB+ASD </a:t>
            </a:r>
            <a:r>
              <a:rPr lang="tr-TR" sz="4600" dirty="0" err="1" smtClean="0"/>
              <a:t>komorbiditesinde</a:t>
            </a:r>
            <a:r>
              <a:rPr lang="tr-TR" sz="4600" dirty="0" smtClean="0"/>
              <a:t>  %70-80’den %50’ye düşer.</a:t>
            </a:r>
          </a:p>
          <a:p>
            <a:endParaRPr lang="tr-TR" sz="4600" dirty="0" smtClean="0"/>
          </a:p>
          <a:p>
            <a:r>
              <a:rPr lang="tr-TR" sz="4600" dirty="0" smtClean="0"/>
              <a:t>Bir </a:t>
            </a:r>
            <a:r>
              <a:rPr lang="tr-TR" sz="4600" dirty="0" err="1" smtClean="0"/>
              <a:t>RCT’de</a:t>
            </a:r>
            <a:r>
              <a:rPr lang="tr-TR" sz="4600" dirty="0" smtClean="0"/>
              <a:t> </a:t>
            </a:r>
            <a:r>
              <a:rPr lang="tr-TR" sz="4600" dirty="0" err="1" smtClean="0"/>
              <a:t>ATX’nin</a:t>
            </a:r>
            <a:r>
              <a:rPr lang="tr-TR" sz="4600" dirty="0" smtClean="0"/>
              <a:t>, DEHB ve ASD birlikteliğinde DEHB  belirtilerini düzeltmede olumlu etkisi olduğu gösterilmiştir (</a:t>
            </a:r>
            <a:r>
              <a:rPr lang="tr-TR" sz="4600" dirty="0" err="1" smtClean="0"/>
              <a:t>Harfterkamp</a:t>
            </a:r>
            <a:r>
              <a:rPr lang="tr-TR" sz="4600" dirty="0" smtClean="0"/>
              <a:t> ve ark. 2012</a:t>
            </a:r>
            <a:r>
              <a:rPr lang="tr-TR" sz="4600" dirty="0" smtClean="0"/>
              <a:t>).</a:t>
            </a:r>
            <a:endParaRPr lang="tr-TR" sz="4600" dirty="0" smtClean="0"/>
          </a:p>
          <a:p>
            <a:endParaRPr lang="tr-TR" sz="4600" dirty="0" smtClean="0"/>
          </a:p>
          <a:p>
            <a:r>
              <a:rPr lang="tr-TR" sz="4600" dirty="0" err="1" smtClean="0"/>
              <a:t>DEHB'nin</a:t>
            </a:r>
            <a:r>
              <a:rPr lang="tr-TR" sz="4600" dirty="0" smtClean="0"/>
              <a:t> </a:t>
            </a:r>
            <a:r>
              <a:rPr lang="tr-TR" sz="4600" dirty="0" smtClean="0"/>
              <a:t>uyarıcı ilaçlarla başarılı bir şekilde tedavi edilmesinin bazı çocuklarda </a:t>
            </a:r>
            <a:r>
              <a:rPr lang="tr-TR" sz="4600" dirty="0" err="1" smtClean="0"/>
              <a:t>inkontinansın</a:t>
            </a:r>
            <a:r>
              <a:rPr lang="tr-TR" sz="4600" dirty="0" smtClean="0"/>
              <a:t> ortadan kalkmasına neden olabileceği bulunmuştur (</a:t>
            </a:r>
            <a:r>
              <a:rPr lang="tr-TR" sz="4600" dirty="0" err="1" smtClean="0"/>
              <a:t>Niemczyk</a:t>
            </a:r>
            <a:r>
              <a:rPr lang="tr-TR" sz="4600" dirty="0" smtClean="0"/>
              <a:t> ve ark. 2015</a:t>
            </a:r>
            <a:r>
              <a:rPr lang="tr-TR" sz="4600" dirty="0" smtClean="0"/>
              <a:t>). </a:t>
            </a:r>
          </a:p>
          <a:p>
            <a:r>
              <a:rPr lang="tr-TR" sz="4600" dirty="0" smtClean="0"/>
              <a:t>Benzer şekilde </a:t>
            </a:r>
            <a:r>
              <a:rPr lang="tr-TR" sz="4600" dirty="0" err="1" smtClean="0"/>
              <a:t>atomoxetinin</a:t>
            </a:r>
            <a:r>
              <a:rPr lang="tr-TR" sz="4600" dirty="0" smtClean="0"/>
              <a:t> de DEHB+dirençli </a:t>
            </a:r>
            <a:r>
              <a:rPr lang="tr-TR" sz="4600" dirty="0" err="1" smtClean="0"/>
              <a:t>enuresis</a:t>
            </a:r>
            <a:r>
              <a:rPr lang="tr-TR" sz="4600" dirty="0" smtClean="0"/>
              <a:t> vakalarında uygun bir seçenek olabileceği saptanmıştır (</a:t>
            </a:r>
            <a:r>
              <a:rPr lang="tr-TR" sz="4600" dirty="0" err="1" smtClean="0"/>
              <a:t>Ohtomo</a:t>
            </a:r>
            <a:r>
              <a:rPr lang="tr-TR" sz="4600" dirty="0" smtClean="0"/>
              <a:t> 2017).</a:t>
            </a:r>
            <a:r>
              <a:rPr lang="en-US" sz="4600" dirty="0" smtClean="0"/>
              <a:t> </a:t>
            </a:r>
            <a:endParaRPr lang="tr-TR" sz="46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290"/>
            <a:ext cx="9144000" cy="1428760"/>
          </a:xfrm>
        </p:spPr>
        <p:txBody>
          <a:bodyPr>
            <a:normAutofit fontScale="90000"/>
          </a:bodyPr>
          <a:lstStyle/>
          <a:p>
            <a:r>
              <a:rPr lang="tr-TR" sz="2700" b="1" dirty="0" smtClean="0"/>
              <a:t>DEHB ilaçlarının etkinlik ve </a:t>
            </a:r>
            <a:r>
              <a:rPr lang="tr-TR" sz="2700" b="1" dirty="0" err="1" smtClean="0"/>
              <a:t>tolerabilitesinin</a:t>
            </a:r>
            <a:r>
              <a:rPr lang="tr-TR" sz="2700" b="1" dirty="0" smtClean="0"/>
              <a:t> karşılaştırmalı analizi </a:t>
            </a:r>
            <a:r>
              <a:rPr lang="tr-TR" b="1" dirty="0" smtClean="0"/>
              <a:t/>
            </a:r>
            <a:br>
              <a:rPr lang="tr-TR" b="1" dirty="0" smtClean="0"/>
            </a:br>
            <a:r>
              <a:rPr lang="tr-TR" sz="2200" dirty="0" err="1" smtClean="0"/>
              <a:t>Cortese</a:t>
            </a:r>
            <a:r>
              <a:rPr lang="tr-TR" sz="2200" dirty="0" smtClean="0"/>
              <a:t> ve ark., </a:t>
            </a:r>
            <a:r>
              <a:rPr lang="en-US" sz="2200" dirty="0" smtClean="0"/>
              <a:t>European ADHD Guidelines Group </a:t>
            </a:r>
            <a:r>
              <a:rPr lang="tr-TR" sz="2200" b="1" i="1" dirty="0" smtClean="0"/>
              <a:t> </a:t>
            </a:r>
            <a:br>
              <a:rPr lang="tr-TR" sz="2200" b="1" i="1" dirty="0" smtClean="0"/>
            </a:br>
            <a:r>
              <a:rPr lang="tr-TR" sz="2200" b="1" i="1" dirty="0" err="1" smtClean="0"/>
              <a:t>Lancet</a:t>
            </a:r>
            <a:r>
              <a:rPr lang="tr-TR" sz="2200" b="1" i="1" dirty="0" smtClean="0"/>
              <a:t> </a:t>
            </a:r>
            <a:r>
              <a:rPr lang="tr-TR" sz="2200" b="1" i="1" dirty="0" err="1" smtClean="0"/>
              <a:t>Psychiatry</a:t>
            </a:r>
            <a:r>
              <a:rPr lang="tr-TR" sz="2200" b="1" i="1" dirty="0" smtClean="0"/>
              <a:t>, 2018</a:t>
            </a:r>
            <a:endParaRPr lang="tr-TR" sz="2200" dirty="0"/>
          </a:p>
        </p:txBody>
      </p:sp>
      <p:sp>
        <p:nvSpPr>
          <p:cNvPr id="3" name="2 İçerik Yer Tutucusu"/>
          <p:cNvSpPr>
            <a:spLocks noGrp="1"/>
          </p:cNvSpPr>
          <p:nvPr>
            <p:ph sz="half" idx="1"/>
          </p:nvPr>
        </p:nvSpPr>
        <p:spPr>
          <a:xfrm>
            <a:off x="214282" y="1600200"/>
            <a:ext cx="4281518" cy="4525963"/>
          </a:xfrm>
        </p:spPr>
        <p:txBody>
          <a:bodyPr/>
          <a:lstStyle/>
          <a:p>
            <a:endParaRPr lang="tr-TR" dirty="0" smtClean="0"/>
          </a:p>
          <a:p>
            <a:r>
              <a:rPr lang="tr-TR" dirty="0" smtClean="0"/>
              <a:t>133 Çift kör RCT</a:t>
            </a:r>
          </a:p>
          <a:p>
            <a:r>
              <a:rPr lang="tr-TR" dirty="0" err="1" smtClean="0"/>
              <a:t>FDA’nın</a:t>
            </a:r>
            <a:r>
              <a:rPr lang="tr-TR" dirty="0" smtClean="0"/>
              <a:t> önerdiği dozların üstüne çıkan çalışmalar çıkarılmış.</a:t>
            </a:r>
          </a:p>
          <a:p>
            <a:r>
              <a:rPr lang="tr-TR" b="1" dirty="0" smtClean="0"/>
              <a:t>12. Hafta sonuçları</a:t>
            </a:r>
          </a:p>
          <a:p>
            <a:r>
              <a:rPr lang="tr-TR" dirty="0" smtClean="0"/>
              <a:t>26 ve 52. Haftalar için yeterli veri saptanamamış..</a:t>
            </a:r>
          </a:p>
          <a:p>
            <a:endParaRPr lang="tr-TR" dirty="0"/>
          </a:p>
        </p:txBody>
      </p:sp>
      <p:sp>
        <p:nvSpPr>
          <p:cNvPr id="5" name="4 Altbilgi Yer Tutucusu"/>
          <p:cNvSpPr>
            <a:spLocks noGrp="1"/>
          </p:cNvSpPr>
          <p:nvPr>
            <p:ph type="ftr" sz="quarter" idx="11"/>
          </p:nvPr>
        </p:nvSpPr>
        <p:spPr/>
        <p:txBody>
          <a:bodyPr/>
          <a:lstStyle/>
          <a:p>
            <a:r>
              <a:rPr lang="tr-TR" smtClean="0"/>
              <a:t>10.10.2018-BGK</a:t>
            </a:r>
            <a:endParaRPr lang="tr-TR"/>
          </a:p>
        </p:txBody>
      </p:sp>
      <p:pic>
        <p:nvPicPr>
          <p:cNvPr id="6" name="Picture 2"/>
          <p:cNvPicPr>
            <a:picLocks noGrp="1" noChangeAspect="1" noChangeArrowheads="1"/>
          </p:cNvPicPr>
          <p:nvPr>
            <p:ph sz="half" idx="2"/>
          </p:nvPr>
        </p:nvPicPr>
        <p:blipFill>
          <a:blip r:embed="rId2"/>
          <a:srcRect/>
          <a:stretch>
            <a:fillRect/>
          </a:stretch>
        </p:blipFill>
        <p:spPr bwMode="auto">
          <a:xfrm>
            <a:off x="4857752" y="1643050"/>
            <a:ext cx="3714776" cy="49418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654032"/>
          </a:xfrm>
        </p:spPr>
        <p:txBody>
          <a:bodyPr>
            <a:noAutofit/>
          </a:bodyPr>
          <a:lstStyle/>
          <a:p>
            <a:r>
              <a:rPr lang="tr-TR" sz="2800" b="1" dirty="0" smtClean="0"/>
              <a:t>Sistematik gözden geçirme ve net-</a:t>
            </a:r>
            <a:r>
              <a:rPr lang="tr-TR" sz="2800" b="1" dirty="0" err="1" smtClean="0"/>
              <a:t>work</a:t>
            </a:r>
            <a:r>
              <a:rPr lang="tr-TR" sz="2800" b="1" dirty="0" smtClean="0"/>
              <a:t> meta analiz (2018)</a:t>
            </a:r>
            <a:endParaRPr lang="tr-TR" sz="2800" b="1" dirty="0"/>
          </a:p>
        </p:txBody>
      </p:sp>
      <p:sp>
        <p:nvSpPr>
          <p:cNvPr id="3" name="2 İçerik Yer Tutucusu"/>
          <p:cNvSpPr>
            <a:spLocks noGrp="1"/>
          </p:cNvSpPr>
          <p:nvPr>
            <p:ph idx="1"/>
          </p:nvPr>
        </p:nvSpPr>
        <p:spPr>
          <a:xfrm>
            <a:off x="285720" y="1142984"/>
            <a:ext cx="8429684" cy="5500726"/>
          </a:xfrm>
        </p:spPr>
        <p:txBody>
          <a:bodyPr>
            <a:noAutofit/>
          </a:bodyPr>
          <a:lstStyle/>
          <a:p>
            <a:pPr>
              <a:buNone/>
            </a:pPr>
            <a:r>
              <a:rPr lang="tr-TR" sz="1900" b="1" dirty="0" smtClean="0"/>
              <a:t>-  Genel olarak  erişkinlerde  hem etkinlik hem de </a:t>
            </a:r>
            <a:r>
              <a:rPr lang="tr-TR" sz="1900" b="1" dirty="0" err="1" smtClean="0"/>
              <a:t>tolerabilite</a:t>
            </a:r>
            <a:r>
              <a:rPr lang="tr-TR" sz="1900" b="1" dirty="0" smtClean="0"/>
              <a:t> daha düşük.</a:t>
            </a:r>
          </a:p>
          <a:p>
            <a:pPr>
              <a:buNone/>
            </a:pPr>
            <a:r>
              <a:rPr lang="tr-TR" sz="1900" b="1" dirty="0" smtClean="0"/>
              <a:t>-  Amfetaminler 3  grupta da en etkili bileşik ve </a:t>
            </a:r>
            <a:r>
              <a:rPr lang="tr-TR" sz="1900" b="1" dirty="0" err="1" smtClean="0"/>
              <a:t>plaseboya</a:t>
            </a:r>
            <a:r>
              <a:rPr lang="tr-TR" sz="1900" b="1" dirty="0" smtClean="0"/>
              <a:t> göre </a:t>
            </a:r>
            <a:r>
              <a:rPr lang="tr-TR" sz="1900" b="1" dirty="0" err="1" smtClean="0"/>
              <a:t>tolerabilite</a:t>
            </a:r>
            <a:r>
              <a:rPr lang="tr-TR" sz="1900" b="1" dirty="0" smtClean="0"/>
              <a:t> düşük.</a:t>
            </a:r>
          </a:p>
          <a:p>
            <a:pPr>
              <a:buFontTx/>
              <a:buChar char="-"/>
            </a:pPr>
            <a:r>
              <a:rPr lang="tr-TR" sz="1900" b="1" dirty="0" smtClean="0"/>
              <a:t>Çocuklarda </a:t>
            </a:r>
            <a:r>
              <a:rPr lang="tr-TR" sz="1900" b="1" dirty="0" err="1" smtClean="0"/>
              <a:t>plaseboya</a:t>
            </a:r>
            <a:r>
              <a:rPr lang="tr-TR" sz="1900" b="1" dirty="0" smtClean="0"/>
              <a:t> göre </a:t>
            </a:r>
            <a:r>
              <a:rPr lang="tr-TR" sz="1900" b="1" dirty="0" err="1" smtClean="0"/>
              <a:t>guanfazinin</a:t>
            </a:r>
            <a:r>
              <a:rPr lang="tr-TR" sz="1900" b="1" dirty="0" smtClean="0"/>
              <a:t>,</a:t>
            </a:r>
          </a:p>
          <a:p>
            <a:pPr>
              <a:buFontTx/>
              <a:buChar char="-"/>
            </a:pPr>
            <a:r>
              <a:rPr lang="tr-TR" sz="1900" b="1" dirty="0" smtClean="0"/>
              <a:t>Erişkinlerde MPH, </a:t>
            </a:r>
            <a:r>
              <a:rPr lang="tr-TR" sz="1900" b="1" dirty="0" err="1" smtClean="0"/>
              <a:t>atomoxetin</a:t>
            </a:r>
            <a:r>
              <a:rPr lang="tr-TR" sz="1900" b="1" dirty="0" smtClean="0"/>
              <a:t> ve </a:t>
            </a:r>
            <a:r>
              <a:rPr lang="tr-TR" sz="1900" b="1" dirty="0" err="1" smtClean="0"/>
              <a:t>modafinilin</a:t>
            </a:r>
            <a:r>
              <a:rPr lang="tr-TR" sz="1900" b="1" dirty="0" smtClean="0"/>
              <a:t> toleransı </a:t>
            </a:r>
            <a:r>
              <a:rPr lang="tr-TR" sz="1900" b="1" dirty="0" err="1" smtClean="0"/>
              <a:t>plaseboya</a:t>
            </a:r>
            <a:r>
              <a:rPr lang="tr-TR" sz="1900" b="1" dirty="0" smtClean="0"/>
              <a:t> göre düşük.</a:t>
            </a:r>
          </a:p>
          <a:p>
            <a:pPr>
              <a:buNone/>
            </a:pPr>
            <a:r>
              <a:rPr lang="tr-TR" sz="1900" b="1" dirty="0" smtClean="0"/>
              <a:t>- Amfetaminlerin, çocuklarda </a:t>
            </a:r>
            <a:r>
              <a:rPr lang="tr-TR" sz="1900" b="1" dirty="0" err="1" smtClean="0"/>
              <a:t>diyastolik</a:t>
            </a:r>
            <a:r>
              <a:rPr lang="tr-TR" sz="1900" b="1" dirty="0" smtClean="0"/>
              <a:t> kan basıncı artışı yaptığı saptanmış. Erişkinlerde böyle bir bulgu yok.</a:t>
            </a:r>
          </a:p>
          <a:p>
            <a:pPr>
              <a:buNone/>
            </a:pPr>
            <a:r>
              <a:rPr lang="tr-TR" sz="1900" b="1" dirty="0" smtClean="0"/>
              <a:t>- Kilo ve TA izlemi hem </a:t>
            </a:r>
            <a:r>
              <a:rPr lang="tr-TR" sz="1900" b="1" dirty="0" err="1" smtClean="0"/>
              <a:t>stimulanlar</a:t>
            </a:r>
            <a:r>
              <a:rPr lang="tr-TR" sz="1900" b="1" dirty="0" smtClean="0"/>
              <a:t> hem de </a:t>
            </a:r>
            <a:r>
              <a:rPr lang="tr-TR" sz="1900" b="1" dirty="0" err="1" smtClean="0"/>
              <a:t>atomoxetin</a:t>
            </a:r>
            <a:r>
              <a:rPr lang="tr-TR" sz="1900" b="1" dirty="0" smtClean="0"/>
              <a:t> için geçerli.</a:t>
            </a:r>
          </a:p>
          <a:p>
            <a:pPr>
              <a:buNone/>
            </a:pPr>
            <a:r>
              <a:rPr lang="tr-TR" sz="1900" b="1" dirty="0" smtClean="0"/>
              <a:t>- Başa baş etki karşılaştırması (</a:t>
            </a:r>
            <a:r>
              <a:rPr lang="tr-TR" sz="1900" b="1" dirty="0" err="1" smtClean="0"/>
              <a:t>klinisyen</a:t>
            </a:r>
            <a:r>
              <a:rPr lang="tr-TR" sz="1900" b="1" dirty="0" smtClean="0"/>
              <a:t> -3 grup)  </a:t>
            </a:r>
          </a:p>
          <a:p>
            <a:pPr>
              <a:buNone/>
            </a:pPr>
            <a:r>
              <a:rPr lang="tr-TR" sz="1900" b="1" dirty="0" smtClean="0"/>
              <a:t>  amfetaminler &gt; </a:t>
            </a:r>
            <a:r>
              <a:rPr lang="tr-TR" sz="1900" b="1" dirty="0" err="1" smtClean="0"/>
              <a:t>modafinil</a:t>
            </a:r>
            <a:r>
              <a:rPr lang="tr-TR" sz="1900" b="1" dirty="0" smtClean="0"/>
              <a:t>, </a:t>
            </a:r>
            <a:r>
              <a:rPr lang="tr-TR" sz="1900" b="1" dirty="0" err="1" smtClean="0"/>
              <a:t>atomoxetin</a:t>
            </a:r>
            <a:r>
              <a:rPr lang="tr-TR" sz="1900" b="1" dirty="0" smtClean="0"/>
              <a:t>, MPH</a:t>
            </a:r>
          </a:p>
          <a:p>
            <a:pPr>
              <a:buNone/>
            </a:pPr>
            <a:r>
              <a:rPr lang="tr-TR" sz="1900" b="1" dirty="0" smtClean="0"/>
              <a:t>- </a:t>
            </a:r>
            <a:r>
              <a:rPr lang="tr-TR" sz="1900" b="1" dirty="0" err="1" smtClean="0"/>
              <a:t>Atomoxetin</a:t>
            </a:r>
            <a:r>
              <a:rPr lang="tr-TR" sz="1900" b="1" dirty="0" smtClean="0"/>
              <a:t> (</a:t>
            </a:r>
            <a:r>
              <a:rPr lang="tr-TR" sz="1900" b="1" dirty="0" err="1" smtClean="0"/>
              <a:t>klinisyen</a:t>
            </a:r>
            <a:r>
              <a:rPr lang="tr-TR" sz="1900" b="1" dirty="0" smtClean="0"/>
              <a:t>)  çocuk ve ergenlerde en düşük ortalama etki büyüklüğü </a:t>
            </a:r>
          </a:p>
          <a:p>
            <a:pPr>
              <a:buNone/>
            </a:pPr>
            <a:r>
              <a:rPr lang="tr-TR" sz="1900" b="1" dirty="0" smtClean="0"/>
              <a:t>-Erişkinlerde ise </a:t>
            </a:r>
            <a:r>
              <a:rPr lang="tr-TR" sz="1900" b="1" dirty="0" err="1" smtClean="0"/>
              <a:t>Atomoxetin</a:t>
            </a:r>
            <a:r>
              <a:rPr lang="tr-TR" sz="1900" b="1" dirty="0" smtClean="0"/>
              <a:t>=MPH</a:t>
            </a:r>
          </a:p>
          <a:p>
            <a:pPr>
              <a:buNone/>
            </a:pPr>
            <a:r>
              <a:rPr lang="tr-TR" sz="1900" b="1" dirty="0" smtClean="0"/>
              <a:t>  </a:t>
            </a:r>
          </a:p>
          <a:p>
            <a:pPr>
              <a:buNone/>
            </a:pPr>
            <a:r>
              <a:rPr lang="tr-TR" sz="1900" b="1" u="sng" dirty="0" smtClean="0"/>
              <a:t>Etkinlik ve güvenilirlik birlikte düşünüldüğünde </a:t>
            </a:r>
            <a:r>
              <a:rPr lang="tr-TR" sz="1900" b="1" dirty="0" smtClean="0"/>
              <a:t>1. sıra tercih: </a:t>
            </a:r>
          </a:p>
          <a:p>
            <a:pPr>
              <a:buNone/>
            </a:pPr>
            <a:r>
              <a:rPr lang="tr-TR" sz="1900" b="1" dirty="0" smtClean="0"/>
              <a:t>çocuk ve ergenlerde MPH, erişkinlerde amfetaminler</a:t>
            </a:r>
            <a:r>
              <a:rPr lang="tr-TR" sz="1900" b="1" dirty="0" smtClean="0"/>
              <a:t>.</a:t>
            </a:r>
            <a:endParaRPr lang="tr-TR" sz="1900" b="1" dirty="0" smtClean="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down)">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296974"/>
          </a:xfrm>
        </p:spPr>
        <p:txBody>
          <a:bodyPr>
            <a:noAutofit/>
          </a:bodyPr>
          <a:lstStyle/>
          <a:p>
            <a:r>
              <a:rPr lang="tr-TR" sz="2400" b="1" dirty="0" err="1" smtClean="0"/>
              <a:t>Klinisyenler</a:t>
            </a:r>
            <a:r>
              <a:rPr lang="tr-TR" sz="2400" b="1" dirty="0" smtClean="0"/>
              <a:t> çekirdek semptomlar açısından çocuk-ergenler ve erişkinlerde (</a:t>
            </a:r>
            <a:r>
              <a:rPr lang="tr-TR" sz="2400" b="1" dirty="0" err="1" smtClean="0"/>
              <a:t>modafinil</a:t>
            </a:r>
            <a:r>
              <a:rPr lang="tr-TR" sz="2400" b="1" dirty="0" smtClean="0"/>
              <a:t> hariç) tüm ilaçları </a:t>
            </a:r>
            <a:r>
              <a:rPr lang="tr-TR" sz="2400" b="1" dirty="0" err="1" smtClean="0"/>
              <a:t>plaseboya</a:t>
            </a:r>
            <a:r>
              <a:rPr lang="tr-TR" sz="2400" b="1" dirty="0" smtClean="0"/>
              <a:t> üstün bulmuş.</a:t>
            </a:r>
            <a:endParaRPr lang="tr-TR" sz="2400" b="1" dirty="0"/>
          </a:p>
        </p:txBody>
      </p:sp>
      <p:pic>
        <p:nvPicPr>
          <p:cNvPr id="4" name="Picture 2"/>
          <p:cNvPicPr>
            <a:picLocks noGrp="1" noChangeAspect="1" noChangeArrowheads="1"/>
          </p:cNvPicPr>
          <p:nvPr>
            <p:ph idx="1"/>
          </p:nvPr>
        </p:nvPicPr>
        <p:blipFill>
          <a:blip r:embed="rId2"/>
          <a:srcRect/>
          <a:stretch>
            <a:fillRect/>
          </a:stretch>
        </p:blipFill>
        <p:spPr bwMode="auto">
          <a:xfrm>
            <a:off x="714348" y="1857364"/>
            <a:ext cx="7805265" cy="4214842"/>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714356"/>
            <a:ext cx="4143404" cy="720744"/>
          </a:xfrm>
        </p:spPr>
        <p:txBody>
          <a:bodyPr>
            <a:noAutofit/>
          </a:bodyPr>
          <a:lstStyle/>
          <a:p>
            <a:r>
              <a:rPr lang="tr-TR" sz="2400" dirty="0" smtClean="0"/>
              <a:t>Öğretmen değerlendirmesi</a:t>
            </a:r>
            <a:endParaRPr lang="tr-TR" sz="2400" dirty="0"/>
          </a:p>
        </p:txBody>
      </p:sp>
      <p:sp>
        <p:nvSpPr>
          <p:cNvPr id="4" name="3 Metin Yer Tutucusu"/>
          <p:cNvSpPr>
            <a:spLocks noGrp="1"/>
          </p:cNvSpPr>
          <p:nvPr>
            <p:ph type="body" sz="half" idx="2"/>
          </p:nvPr>
        </p:nvSpPr>
        <p:spPr>
          <a:xfrm>
            <a:off x="214282" y="1435100"/>
            <a:ext cx="3251231" cy="4691063"/>
          </a:xfrm>
        </p:spPr>
        <p:txBody>
          <a:bodyPr/>
          <a:lstStyle/>
          <a:p>
            <a:endParaRPr lang="tr-TR" dirty="0" smtClean="0"/>
          </a:p>
          <a:p>
            <a:endParaRPr lang="tr-TR" dirty="0" smtClean="0"/>
          </a:p>
          <a:p>
            <a:r>
              <a:rPr lang="tr-TR" sz="2400" b="1" dirty="0" err="1" smtClean="0"/>
              <a:t>DEHB’nin</a:t>
            </a:r>
            <a:r>
              <a:rPr lang="tr-TR" sz="2400" b="1" dirty="0" smtClean="0"/>
              <a:t> çekirdek semptomları için sadece MPH ve </a:t>
            </a:r>
            <a:r>
              <a:rPr lang="tr-TR" sz="2400" b="1" dirty="0" err="1" smtClean="0"/>
              <a:t>modafinil</a:t>
            </a:r>
            <a:r>
              <a:rPr lang="tr-TR" sz="2400" b="1" dirty="0" smtClean="0"/>
              <a:t> </a:t>
            </a:r>
            <a:r>
              <a:rPr lang="tr-TR" sz="2400" b="1" dirty="0" err="1" smtClean="0"/>
              <a:t>plaseboya</a:t>
            </a:r>
            <a:r>
              <a:rPr lang="tr-TR" sz="2400" b="1" dirty="0" smtClean="0"/>
              <a:t> göre üstün bulunmuş. </a:t>
            </a:r>
          </a:p>
          <a:p>
            <a:r>
              <a:rPr lang="tr-TR" sz="2400" b="1" dirty="0" smtClean="0"/>
              <a:t>Amfetamin ve </a:t>
            </a:r>
            <a:r>
              <a:rPr lang="tr-TR" sz="2400" b="1" dirty="0" err="1" smtClean="0"/>
              <a:t>klonidinle</a:t>
            </a:r>
            <a:r>
              <a:rPr lang="tr-TR" sz="2400" b="1" dirty="0" smtClean="0"/>
              <a:t> ilgili veri yok.</a:t>
            </a:r>
            <a:endParaRPr lang="tr-TR" sz="2400" b="1" dirty="0"/>
          </a:p>
        </p:txBody>
      </p:sp>
      <p:sp>
        <p:nvSpPr>
          <p:cNvPr id="5" name="4 Altbilgi Yer Tutucusu"/>
          <p:cNvSpPr>
            <a:spLocks noGrp="1"/>
          </p:cNvSpPr>
          <p:nvPr>
            <p:ph type="ftr" sz="quarter" idx="11"/>
          </p:nvPr>
        </p:nvSpPr>
        <p:spPr/>
        <p:txBody>
          <a:bodyPr/>
          <a:lstStyle/>
          <a:p>
            <a:r>
              <a:rPr lang="tr-TR" smtClean="0"/>
              <a:t>10.10.2018-BGK</a:t>
            </a:r>
            <a:endParaRPr lang="tr-TR"/>
          </a:p>
        </p:txBody>
      </p:sp>
      <p:pic>
        <p:nvPicPr>
          <p:cNvPr id="4098" name="Picture 2"/>
          <p:cNvPicPr>
            <a:picLocks noGrp="1" noChangeAspect="1" noChangeArrowheads="1"/>
          </p:cNvPicPr>
          <p:nvPr>
            <p:ph idx="1"/>
          </p:nvPr>
        </p:nvPicPr>
        <p:blipFill>
          <a:blip r:embed="rId2"/>
          <a:srcRect/>
          <a:stretch>
            <a:fillRect/>
          </a:stretch>
        </p:blipFill>
        <p:spPr bwMode="auto">
          <a:xfrm>
            <a:off x="3507581" y="1500174"/>
            <a:ext cx="5636419" cy="45005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wipe(down)">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2428860" y="1600200"/>
            <a:ext cx="395352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MTA</a:t>
            </a:r>
            <a:r>
              <a:rPr lang="tr-TR" dirty="0" smtClean="0"/>
              <a:t> </a:t>
            </a:r>
            <a:r>
              <a:rPr lang="tr-TR" sz="2700" dirty="0" smtClean="0"/>
              <a:t>(1999)</a:t>
            </a:r>
            <a:r>
              <a:rPr lang="tr-TR" dirty="0" smtClean="0"/>
              <a:t/>
            </a:r>
            <a:br>
              <a:rPr lang="tr-TR" dirty="0" smtClean="0"/>
            </a:br>
            <a:r>
              <a:rPr lang="tr-TR" dirty="0" smtClean="0"/>
              <a:t> </a:t>
            </a:r>
            <a:r>
              <a:rPr lang="tr-TR" sz="3100" dirty="0" smtClean="0"/>
              <a:t>DSM-IV-DEHB (bileşik tip) 7-9.9 yaş. </a:t>
            </a:r>
            <a:endParaRPr lang="tr-TR" sz="3100" dirty="0"/>
          </a:p>
        </p:txBody>
      </p:sp>
      <p:sp>
        <p:nvSpPr>
          <p:cNvPr id="4" name="3 İçerik Yer Tutucusu"/>
          <p:cNvSpPr>
            <a:spLocks noGrp="1"/>
          </p:cNvSpPr>
          <p:nvPr>
            <p:ph sz="half" idx="2"/>
          </p:nvPr>
        </p:nvSpPr>
        <p:spPr>
          <a:xfrm>
            <a:off x="4857752" y="1857364"/>
            <a:ext cx="4214842" cy="4268799"/>
          </a:xfrm>
        </p:spPr>
        <p:txBody>
          <a:bodyPr>
            <a:normAutofit fontScale="77500" lnSpcReduction="20000"/>
          </a:bodyPr>
          <a:lstStyle/>
          <a:p>
            <a:pPr>
              <a:buNone/>
            </a:pPr>
            <a:r>
              <a:rPr lang="en-US" dirty="0" smtClean="0"/>
              <a:t>● </a:t>
            </a:r>
            <a:r>
              <a:rPr lang="tr-TR" dirty="0" smtClean="0"/>
              <a:t>Davranışsal tedavi </a:t>
            </a:r>
            <a:r>
              <a:rPr lang="en-US" dirty="0" smtClean="0"/>
              <a:t>(</a:t>
            </a:r>
            <a:r>
              <a:rPr lang="tr-TR" dirty="0" smtClean="0"/>
              <a:t>Ebeveyn eğitimi</a:t>
            </a:r>
            <a:r>
              <a:rPr lang="en-US" dirty="0" smtClean="0"/>
              <a:t>, </a:t>
            </a:r>
            <a:r>
              <a:rPr lang="tr-TR" dirty="0" smtClean="0"/>
              <a:t>çocuk</a:t>
            </a:r>
            <a:r>
              <a:rPr lang="en-US" dirty="0" smtClean="0"/>
              <a:t>-</a:t>
            </a:r>
            <a:r>
              <a:rPr lang="tr-TR" dirty="0" smtClean="0"/>
              <a:t>odaklı</a:t>
            </a:r>
            <a:r>
              <a:rPr lang="en-US" dirty="0" smtClean="0"/>
              <a:t>, </a:t>
            </a:r>
            <a:r>
              <a:rPr lang="tr-TR" dirty="0" smtClean="0"/>
              <a:t>okul</a:t>
            </a:r>
            <a:r>
              <a:rPr lang="en-US" dirty="0" smtClean="0"/>
              <a:t>-</a:t>
            </a:r>
            <a:r>
              <a:rPr lang="tr-TR" dirty="0" smtClean="0"/>
              <a:t>temelli</a:t>
            </a:r>
            <a:r>
              <a:rPr lang="en-US" dirty="0" smtClean="0"/>
              <a:t>) </a:t>
            </a:r>
            <a:endParaRPr lang="tr-TR" dirty="0" smtClean="0"/>
          </a:p>
          <a:p>
            <a:pPr>
              <a:buNone/>
            </a:pPr>
            <a:r>
              <a:rPr lang="en-US" dirty="0" smtClean="0"/>
              <a:t>● </a:t>
            </a:r>
            <a:r>
              <a:rPr lang="tr-TR" dirty="0" smtClean="0"/>
              <a:t>İlaç tedavisi </a:t>
            </a:r>
            <a:r>
              <a:rPr lang="en-US" dirty="0" smtClean="0"/>
              <a:t>(methylphenidate, </a:t>
            </a:r>
            <a:r>
              <a:rPr lang="tr-TR" dirty="0" smtClean="0"/>
              <a:t>eğer </a:t>
            </a:r>
            <a:r>
              <a:rPr lang="tr-TR" dirty="0" err="1" smtClean="0"/>
              <a:t>titrasyon</a:t>
            </a:r>
            <a:r>
              <a:rPr lang="tr-TR" dirty="0" smtClean="0"/>
              <a:t> başarısızsa </a:t>
            </a:r>
            <a:r>
              <a:rPr lang="tr-TR" dirty="0" err="1" smtClean="0"/>
              <a:t>dekstroamfetaminle</a:t>
            </a:r>
            <a:r>
              <a:rPr lang="tr-TR" dirty="0" smtClean="0"/>
              <a:t> açık </a:t>
            </a:r>
            <a:r>
              <a:rPr lang="tr-TR" dirty="0" err="1" smtClean="0"/>
              <a:t>titrasyon</a:t>
            </a:r>
            <a:r>
              <a:rPr lang="en-US" dirty="0" smtClean="0"/>
              <a:t>, </a:t>
            </a:r>
            <a:r>
              <a:rPr lang="en-US" dirty="0" err="1" smtClean="0"/>
              <a:t>pemoline</a:t>
            </a:r>
            <a:r>
              <a:rPr lang="en-US" dirty="0" smtClean="0"/>
              <a:t>, </a:t>
            </a:r>
            <a:r>
              <a:rPr lang="en-US" dirty="0" err="1" smtClean="0"/>
              <a:t>imipramine</a:t>
            </a:r>
            <a:r>
              <a:rPr lang="en-US" dirty="0" smtClean="0"/>
              <a:t>) </a:t>
            </a:r>
            <a:endParaRPr lang="tr-TR" dirty="0" smtClean="0"/>
          </a:p>
          <a:p>
            <a:pPr>
              <a:buNone/>
            </a:pPr>
            <a:r>
              <a:rPr lang="en-US" dirty="0" smtClean="0"/>
              <a:t>● </a:t>
            </a:r>
            <a:r>
              <a:rPr lang="tr-TR" dirty="0" smtClean="0"/>
              <a:t>K</a:t>
            </a:r>
            <a:r>
              <a:rPr lang="en-US" dirty="0" err="1" smtClean="0"/>
              <a:t>ombine</a:t>
            </a:r>
            <a:r>
              <a:rPr lang="en-US" dirty="0" smtClean="0"/>
              <a:t> </a:t>
            </a:r>
            <a:r>
              <a:rPr lang="tr-TR" dirty="0" smtClean="0"/>
              <a:t>tedavi</a:t>
            </a:r>
            <a:r>
              <a:rPr lang="en-US" dirty="0" smtClean="0"/>
              <a:t> </a:t>
            </a:r>
            <a:endParaRPr lang="tr-TR" dirty="0" smtClean="0"/>
          </a:p>
          <a:p>
            <a:pPr>
              <a:buNone/>
            </a:pPr>
            <a:r>
              <a:rPr lang="en-US" dirty="0" smtClean="0"/>
              <a:t>● </a:t>
            </a:r>
            <a:r>
              <a:rPr lang="tr-TR" dirty="0" smtClean="0"/>
              <a:t>Toplum temelli tedavi</a:t>
            </a:r>
          </a:p>
          <a:p>
            <a:pPr>
              <a:buNone/>
            </a:pPr>
            <a:r>
              <a:rPr lang="tr-TR" dirty="0" smtClean="0"/>
              <a:t>K</a:t>
            </a:r>
            <a:r>
              <a:rPr lang="en-US" dirty="0" err="1" smtClean="0"/>
              <a:t>ombine</a:t>
            </a:r>
            <a:r>
              <a:rPr lang="en-US" dirty="0" smtClean="0"/>
              <a:t> </a:t>
            </a:r>
            <a:r>
              <a:rPr lang="tr-TR" dirty="0" smtClean="0"/>
              <a:t>tedavi</a:t>
            </a:r>
          </a:p>
          <a:p>
            <a:pPr>
              <a:buNone/>
            </a:pPr>
            <a:r>
              <a:rPr lang="en-US" dirty="0" smtClean="0"/>
              <a:t>(</a:t>
            </a:r>
            <a:r>
              <a:rPr lang="tr-TR" dirty="0" smtClean="0"/>
              <a:t>İLAÇ+</a:t>
            </a:r>
            <a:r>
              <a:rPr lang="en-US" dirty="0" smtClean="0"/>
              <a:t> </a:t>
            </a:r>
            <a:r>
              <a:rPr lang="tr-TR" dirty="0" smtClean="0"/>
              <a:t>Davranışsal tedavi</a:t>
            </a:r>
            <a:r>
              <a:rPr lang="en-US" dirty="0" smtClean="0"/>
              <a:t>) </a:t>
            </a:r>
            <a:r>
              <a:rPr lang="tr-TR" dirty="0" smtClean="0"/>
              <a:t>en etkili strateji olarak bulundu.</a:t>
            </a:r>
          </a:p>
          <a:p>
            <a:endParaRPr lang="tr-TR" dirty="0"/>
          </a:p>
        </p:txBody>
      </p:sp>
      <p:pic>
        <p:nvPicPr>
          <p:cNvPr id="4098" name="Picture 2" descr="C:\Users\casper\Desktop\6a497362655fdd07f7ba2eed9377016e.gif"/>
          <p:cNvPicPr>
            <a:picLocks noGrp="1" noChangeAspect="1" noChangeArrowheads="1"/>
          </p:cNvPicPr>
          <p:nvPr>
            <p:ph sz="half" idx="1"/>
          </p:nvPr>
        </p:nvPicPr>
        <p:blipFill>
          <a:blip r:embed="rId2"/>
          <a:srcRect/>
          <a:stretch>
            <a:fillRect/>
          </a:stretch>
        </p:blipFill>
        <p:spPr bwMode="auto">
          <a:xfrm>
            <a:off x="-1" y="1928802"/>
            <a:ext cx="4746047" cy="4143404"/>
          </a:xfrm>
          <a:prstGeom prst="rect">
            <a:avLst/>
          </a:prstGeom>
          <a:noFill/>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b="1" dirty="0" smtClean="0"/>
              <a:t>MTA-2. ve 3. yıl (10-13 yaş)</a:t>
            </a:r>
            <a:r>
              <a:rPr lang="tr-TR" dirty="0" smtClean="0"/>
              <a:t/>
            </a:r>
            <a:br>
              <a:rPr lang="tr-TR" dirty="0" smtClean="0"/>
            </a:br>
            <a:r>
              <a:rPr lang="tr-TR" sz="2700" b="1" dirty="0" err="1" smtClean="0"/>
              <a:t>Randomize</a:t>
            </a:r>
            <a:r>
              <a:rPr lang="tr-TR" sz="2700" b="1" dirty="0" smtClean="0"/>
              <a:t> klinik çalışma </a:t>
            </a:r>
            <a:r>
              <a:rPr lang="tr-TR" sz="2700" b="1" dirty="0" smtClean="0"/>
              <a:t> </a:t>
            </a:r>
            <a:r>
              <a:rPr lang="tr-TR" sz="3100" b="1" dirty="0" smtClean="0">
                <a:sym typeface="Wingdings"/>
              </a:rPr>
              <a:t></a:t>
            </a:r>
            <a:r>
              <a:rPr lang="tr-TR" sz="2700" dirty="0" smtClean="0"/>
              <a:t>  </a:t>
            </a:r>
            <a:r>
              <a:rPr lang="tr-TR" sz="2700" b="1" dirty="0" smtClean="0"/>
              <a:t>Gözlemsel uzun süreli izlem çalışması</a:t>
            </a:r>
            <a:endParaRPr lang="tr-TR" sz="2700" b="1" dirty="0"/>
          </a:p>
        </p:txBody>
      </p:sp>
      <p:sp>
        <p:nvSpPr>
          <p:cNvPr id="3" name="2 İçerik Yer Tutucusu"/>
          <p:cNvSpPr>
            <a:spLocks noGrp="1"/>
          </p:cNvSpPr>
          <p:nvPr>
            <p:ph idx="1"/>
          </p:nvPr>
        </p:nvSpPr>
        <p:spPr/>
        <p:txBody>
          <a:bodyPr/>
          <a:lstStyle/>
          <a:p>
            <a:r>
              <a:rPr lang="tr-TR" dirty="0" smtClean="0"/>
              <a:t>2. yıldaki izlemde, başlangıçtaki </a:t>
            </a:r>
            <a:r>
              <a:rPr lang="tr-TR" dirty="0" err="1" smtClean="0"/>
              <a:t>Komb</a:t>
            </a:r>
            <a:r>
              <a:rPr lang="tr-TR" dirty="0" smtClean="0"/>
              <a:t>. ve ilaç tedavisi avantajının yarısının kaybolduğu semptomlar üzerindeki etkinin azalarak sürdüğü saptandı </a:t>
            </a:r>
            <a:r>
              <a:rPr lang="tr-TR" sz="2400" dirty="0" smtClean="0"/>
              <a:t>(2004, MTA). </a:t>
            </a:r>
          </a:p>
          <a:p>
            <a:r>
              <a:rPr lang="tr-TR" dirty="0" smtClean="0"/>
              <a:t>3. yılda; 4 grupta da başlangıca göre düzelme var fakat DEHB/KGB semptomları ve işlevsellik açısından tedavi grupları arasında fark yoktu </a:t>
            </a:r>
            <a:r>
              <a:rPr lang="tr-TR" sz="2400" dirty="0" smtClean="0"/>
              <a:t>(</a:t>
            </a:r>
            <a:r>
              <a:rPr lang="tr-TR" sz="2400" dirty="0" err="1" smtClean="0"/>
              <a:t>Jensen</a:t>
            </a:r>
            <a:r>
              <a:rPr lang="tr-TR" sz="2400" dirty="0" smtClean="0"/>
              <a:t> ve ark. 2007)</a:t>
            </a:r>
            <a:r>
              <a:rPr lang="tr-TR" dirty="0" smtClean="0"/>
              <a:t>.</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Picture 2"/>
          <p:cNvPicPr>
            <a:picLocks noGrp="1" noChangeAspect="1" noChangeArrowheads="1"/>
          </p:cNvPicPr>
          <p:nvPr>
            <p:ph idx="1"/>
          </p:nvPr>
        </p:nvPicPr>
        <p:blipFill>
          <a:blip r:embed="rId2"/>
          <a:srcRect/>
          <a:stretch>
            <a:fillRect/>
          </a:stretch>
        </p:blipFill>
        <p:spPr bwMode="auto">
          <a:xfrm>
            <a:off x="857224" y="1500174"/>
            <a:ext cx="7485538" cy="4396595"/>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b="1" dirty="0" smtClean="0"/>
              <a:t>MTA 36. AY SONUÇLARININ DEĞERLENDİRİLMESİ</a:t>
            </a:r>
            <a:r>
              <a:rPr lang="en-US" sz="2800" b="1" dirty="0" smtClean="0"/>
              <a:t/>
            </a:r>
            <a:br>
              <a:rPr lang="en-US" sz="2800" b="1" dirty="0" smtClean="0"/>
            </a:br>
            <a:r>
              <a:rPr lang="tr-TR" sz="2400" dirty="0" smtClean="0"/>
              <a:t>(</a:t>
            </a:r>
            <a:r>
              <a:rPr lang="tr-TR" sz="2400" dirty="0" err="1" smtClean="0"/>
              <a:t>Swanson</a:t>
            </a:r>
            <a:r>
              <a:rPr lang="tr-TR" sz="2400" dirty="0" smtClean="0"/>
              <a:t> ve ark. 2007)</a:t>
            </a:r>
            <a:endParaRPr lang="tr-TR" sz="2400" dirty="0"/>
          </a:p>
        </p:txBody>
      </p:sp>
      <p:pic>
        <p:nvPicPr>
          <p:cNvPr id="6146" name="Picture 2" descr="C:\Users\casper\Desktop\gr2_lrg.gif"/>
          <p:cNvPicPr>
            <a:picLocks noGrp="1" noChangeAspect="1" noChangeArrowheads="1"/>
          </p:cNvPicPr>
          <p:nvPr>
            <p:ph idx="1"/>
          </p:nvPr>
        </p:nvPicPr>
        <p:blipFill>
          <a:blip r:embed="rId2"/>
          <a:srcRect/>
          <a:stretch>
            <a:fillRect/>
          </a:stretch>
        </p:blipFill>
        <p:spPr bwMode="auto">
          <a:xfrm>
            <a:off x="500034" y="1600200"/>
            <a:ext cx="5286412" cy="4525963"/>
          </a:xfrm>
          <a:prstGeom prst="rect">
            <a:avLst/>
          </a:prstGeom>
          <a:noFill/>
        </p:spPr>
      </p:pic>
      <p:sp>
        <p:nvSpPr>
          <p:cNvPr id="5" name="4 Metin kutusu"/>
          <p:cNvSpPr txBox="1"/>
          <p:nvPr/>
        </p:nvSpPr>
        <p:spPr>
          <a:xfrm>
            <a:off x="6357950" y="2214554"/>
            <a:ext cx="1999265" cy="1384995"/>
          </a:xfrm>
          <a:prstGeom prst="rect">
            <a:avLst/>
          </a:prstGeom>
          <a:noFill/>
        </p:spPr>
        <p:txBody>
          <a:bodyPr wrap="none" rtlCol="0">
            <a:spAutoFit/>
          </a:bodyPr>
          <a:lstStyle/>
          <a:p>
            <a:r>
              <a:rPr lang="tr-TR" sz="2800" b="1" dirty="0" err="1" smtClean="0"/>
              <a:t>Class</a:t>
            </a:r>
            <a:r>
              <a:rPr lang="tr-TR" sz="2800" b="1" dirty="0" smtClean="0"/>
              <a:t> 1: %34</a:t>
            </a:r>
          </a:p>
          <a:p>
            <a:r>
              <a:rPr lang="tr-TR" sz="2800" b="1" dirty="0" err="1" smtClean="0"/>
              <a:t>Class</a:t>
            </a:r>
            <a:r>
              <a:rPr lang="tr-TR" sz="2800" b="1" dirty="0" smtClean="0"/>
              <a:t> 2: %52</a:t>
            </a:r>
          </a:p>
          <a:p>
            <a:r>
              <a:rPr lang="tr-TR" sz="2800" b="1" dirty="0" err="1" smtClean="0"/>
              <a:t>Class</a:t>
            </a:r>
            <a:r>
              <a:rPr lang="tr-TR" sz="2800" b="1" dirty="0" smtClean="0"/>
              <a:t> 3: %14</a:t>
            </a:r>
            <a:endParaRPr lang="tr-TR" sz="2800" b="1" dirty="0"/>
          </a:p>
        </p:txBody>
      </p:sp>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Tanı </a:t>
            </a:r>
            <a:r>
              <a:rPr lang="tr-TR" b="1" dirty="0" smtClean="0"/>
              <a:t>Koyma </a:t>
            </a:r>
            <a:r>
              <a:rPr lang="tr-TR" b="1" dirty="0" smtClean="0"/>
              <a:t>S</a:t>
            </a:r>
            <a:r>
              <a:rPr lang="tr-TR" b="1" dirty="0" smtClean="0"/>
              <a:t>üreci</a:t>
            </a:r>
            <a:endParaRPr lang="tr-TR" b="1" dirty="0"/>
          </a:p>
        </p:txBody>
      </p:sp>
      <p:graphicFrame>
        <p:nvGraphicFramePr>
          <p:cNvPr id="13" name="12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graphicEl>
                                              <a:dgm id="{690A094E-2F86-41DC-9BC6-4B28D825F307}"/>
                                            </p:graphicEl>
                                          </p:spTgt>
                                        </p:tgtEl>
                                        <p:attrNameLst>
                                          <p:attrName>style.visibility</p:attrName>
                                        </p:attrNameLst>
                                      </p:cBhvr>
                                      <p:to>
                                        <p:strVal val="visible"/>
                                      </p:to>
                                    </p:set>
                                    <p:animEffect transition="in" filter="wipe(down)">
                                      <p:cBhvr>
                                        <p:cTn id="12" dur="500"/>
                                        <p:tgtEl>
                                          <p:spTgt spid="13">
                                            <p:graphicEl>
                                              <a:dgm id="{690A094E-2F86-41DC-9BC6-4B28D825F3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graphicEl>
                                              <a:dgm id="{7EECE758-5065-4389-819E-10468A160179}"/>
                                            </p:graphicEl>
                                          </p:spTgt>
                                        </p:tgtEl>
                                        <p:attrNameLst>
                                          <p:attrName>style.visibility</p:attrName>
                                        </p:attrNameLst>
                                      </p:cBhvr>
                                      <p:to>
                                        <p:strVal val="visible"/>
                                      </p:to>
                                    </p:set>
                                    <p:animEffect transition="in" filter="wipe(down)">
                                      <p:cBhvr>
                                        <p:cTn id="17" dur="500"/>
                                        <p:tgtEl>
                                          <p:spTgt spid="13">
                                            <p:graphicEl>
                                              <a:dgm id="{7EECE758-5065-4389-819E-10468A160179}"/>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graphicEl>
                                              <a:dgm id="{575916D2-D8FB-42DC-9198-25A63461F105}"/>
                                            </p:graphicEl>
                                          </p:spTgt>
                                        </p:tgtEl>
                                        <p:attrNameLst>
                                          <p:attrName>style.visibility</p:attrName>
                                        </p:attrNameLst>
                                      </p:cBhvr>
                                      <p:to>
                                        <p:strVal val="visible"/>
                                      </p:to>
                                    </p:set>
                                    <p:animEffect transition="in" filter="wipe(down)">
                                      <p:cBhvr>
                                        <p:cTn id="20" dur="500"/>
                                        <p:tgtEl>
                                          <p:spTgt spid="13">
                                            <p:graphicEl>
                                              <a:dgm id="{575916D2-D8FB-42DC-9198-25A63461F10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graphicEl>
                                              <a:dgm id="{76C5CF9E-D65C-4CBC-BFBA-FFB141AE2D29}"/>
                                            </p:graphicEl>
                                          </p:spTgt>
                                        </p:tgtEl>
                                        <p:attrNameLst>
                                          <p:attrName>style.visibility</p:attrName>
                                        </p:attrNameLst>
                                      </p:cBhvr>
                                      <p:to>
                                        <p:strVal val="visible"/>
                                      </p:to>
                                    </p:set>
                                    <p:animEffect transition="in" filter="wipe(down)">
                                      <p:cBhvr>
                                        <p:cTn id="25" dur="500"/>
                                        <p:tgtEl>
                                          <p:spTgt spid="13">
                                            <p:graphicEl>
                                              <a:dgm id="{76C5CF9E-D65C-4CBC-BFBA-FFB141AE2D29}"/>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graphicEl>
                                              <a:dgm id="{56EA44AB-69EF-4F9D-AF9A-21D6EF51FA9E}"/>
                                            </p:graphicEl>
                                          </p:spTgt>
                                        </p:tgtEl>
                                        <p:attrNameLst>
                                          <p:attrName>style.visibility</p:attrName>
                                        </p:attrNameLst>
                                      </p:cBhvr>
                                      <p:to>
                                        <p:strVal val="visible"/>
                                      </p:to>
                                    </p:set>
                                    <p:animEffect transition="in" filter="wipe(down)">
                                      <p:cBhvr>
                                        <p:cTn id="28" dur="500"/>
                                        <p:tgtEl>
                                          <p:spTgt spid="13">
                                            <p:graphicEl>
                                              <a:dgm id="{56EA44AB-69EF-4F9D-AF9A-21D6EF51FA9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graphicEl>
                                              <a:dgm id="{797B571F-63F3-4100-8140-5B2726B70841}"/>
                                            </p:graphicEl>
                                          </p:spTgt>
                                        </p:tgtEl>
                                        <p:attrNameLst>
                                          <p:attrName>style.visibility</p:attrName>
                                        </p:attrNameLst>
                                      </p:cBhvr>
                                      <p:to>
                                        <p:strVal val="visible"/>
                                      </p:to>
                                    </p:set>
                                    <p:animEffect transition="in" filter="wipe(down)">
                                      <p:cBhvr>
                                        <p:cTn id="33" dur="500"/>
                                        <p:tgtEl>
                                          <p:spTgt spid="13">
                                            <p:graphicEl>
                                              <a:dgm id="{797B571F-63F3-4100-8140-5B2726B70841}"/>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graphicEl>
                                              <a:dgm id="{58337ABA-1EA8-4867-A49E-A1DD8CFFC2EB}"/>
                                            </p:graphicEl>
                                          </p:spTgt>
                                        </p:tgtEl>
                                        <p:attrNameLst>
                                          <p:attrName>style.visibility</p:attrName>
                                        </p:attrNameLst>
                                      </p:cBhvr>
                                      <p:to>
                                        <p:strVal val="visible"/>
                                      </p:to>
                                    </p:set>
                                    <p:animEffect transition="in" filter="wipe(down)">
                                      <p:cBhvr>
                                        <p:cTn id="36" dur="500"/>
                                        <p:tgtEl>
                                          <p:spTgt spid="13">
                                            <p:graphicEl>
                                              <a:dgm id="{58337ABA-1EA8-4867-A49E-A1DD8CFFC2E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graphicEl>
                                              <a:dgm id="{3147835A-8D07-4464-B82F-4A7B3CAF0EC9}"/>
                                            </p:graphicEl>
                                          </p:spTgt>
                                        </p:tgtEl>
                                        <p:attrNameLst>
                                          <p:attrName>style.visibility</p:attrName>
                                        </p:attrNameLst>
                                      </p:cBhvr>
                                      <p:to>
                                        <p:strVal val="visible"/>
                                      </p:to>
                                    </p:set>
                                    <p:animEffect transition="in" filter="wipe(down)">
                                      <p:cBhvr>
                                        <p:cTn id="41" dur="500"/>
                                        <p:tgtEl>
                                          <p:spTgt spid="13">
                                            <p:graphicEl>
                                              <a:dgm id="{3147835A-8D07-4464-B82F-4A7B3CAF0EC9}"/>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
                                            <p:graphicEl>
                                              <a:dgm id="{82DD15F4-2834-4DBC-B8C2-78D7EAEED305}"/>
                                            </p:graphicEl>
                                          </p:spTgt>
                                        </p:tgtEl>
                                        <p:attrNameLst>
                                          <p:attrName>style.visibility</p:attrName>
                                        </p:attrNameLst>
                                      </p:cBhvr>
                                      <p:to>
                                        <p:strVal val="visible"/>
                                      </p:to>
                                    </p:set>
                                    <p:animEffect transition="in" filter="wipe(down)">
                                      <p:cBhvr>
                                        <p:cTn id="44" dur="500"/>
                                        <p:tgtEl>
                                          <p:spTgt spid="13">
                                            <p:graphicEl>
                                              <a:dgm id="{82DD15F4-2834-4DBC-B8C2-78D7EAEED3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296974"/>
          </a:xfrm>
        </p:spPr>
        <p:txBody>
          <a:bodyPr>
            <a:normAutofit fontScale="90000"/>
          </a:bodyPr>
          <a:lstStyle/>
          <a:p>
            <a:r>
              <a:rPr lang="tr-TR" sz="4000" b="1" dirty="0" smtClean="0"/>
              <a:t>MTA-8 yıllık akademik ve sosyal işlevselliğin değerlendirilmesi: </a:t>
            </a:r>
            <a:r>
              <a:rPr lang="tr-TR" sz="3100" dirty="0" smtClean="0"/>
              <a:t>0.-14.-24.-36.-72.-96. ay</a:t>
            </a:r>
            <a:endParaRPr lang="tr-TR" sz="3100" dirty="0"/>
          </a:p>
        </p:txBody>
      </p:sp>
      <p:pic>
        <p:nvPicPr>
          <p:cNvPr id="3074" name="Picture 2"/>
          <p:cNvPicPr>
            <a:picLocks noGrp="1" noChangeAspect="1" noChangeArrowheads="1"/>
          </p:cNvPicPr>
          <p:nvPr>
            <p:ph sz="half" idx="1"/>
          </p:nvPr>
        </p:nvPicPr>
        <p:blipFill>
          <a:blip r:embed="rId2"/>
          <a:srcRect/>
          <a:stretch>
            <a:fillRect/>
          </a:stretch>
        </p:blipFill>
        <p:spPr bwMode="auto">
          <a:xfrm>
            <a:off x="0" y="1640518"/>
            <a:ext cx="4495800" cy="4561228"/>
          </a:xfrm>
          <a:prstGeom prst="rect">
            <a:avLst/>
          </a:prstGeom>
          <a:noFill/>
          <a:ln w="9525">
            <a:noFill/>
            <a:miter lim="800000"/>
            <a:headEnd/>
            <a:tailEnd/>
          </a:ln>
          <a:effectLst/>
        </p:spPr>
      </p:pic>
      <p:pic>
        <p:nvPicPr>
          <p:cNvPr id="3076" name="Picture 4"/>
          <p:cNvPicPr>
            <a:picLocks noGrp="1" noChangeAspect="1" noChangeArrowheads="1"/>
          </p:cNvPicPr>
          <p:nvPr>
            <p:ph sz="half" idx="2"/>
          </p:nvPr>
        </p:nvPicPr>
        <p:blipFill>
          <a:blip r:embed="rId3"/>
          <a:srcRect/>
          <a:stretch>
            <a:fillRect/>
          </a:stretch>
        </p:blipFill>
        <p:spPr bwMode="auto">
          <a:xfrm>
            <a:off x="4648200" y="1640047"/>
            <a:ext cx="4495800" cy="4562193"/>
          </a:xfrm>
          <a:prstGeom prst="rect">
            <a:avLst/>
          </a:prstGeom>
          <a:noFill/>
          <a:ln w="9525">
            <a:noFill/>
            <a:miter lim="800000"/>
            <a:headEnd/>
            <a:tailEnd/>
          </a:ln>
          <a:effectLst/>
        </p:spPr>
      </p:pic>
      <p:sp>
        <p:nvSpPr>
          <p:cNvPr id="10" name="9 Serbest Form"/>
          <p:cNvSpPr/>
          <p:nvPr/>
        </p:nvSpPr>
        <p:spPr>
          <a:xfrm>
            <a:off x="609600" y="3185160"/>
            <a:ext cx="386080" cy="185420"/>
          </a:xfrm>
          <a:custGeom>
            <a:avLst/>
            <a:gdLst>
              <a:gd name="connsiteX0" fmla="*/ 243840 w 386080"/>
              <a:gd name="connsiteY0" fmla="*/ 0 h 185420"/>
              <a:gd name="connsiteX1" fmla="*/ 15240 w 386080"/>
              <a:gd name="connsiteY1" fmla="*/ 106680 h 185420"/>
              <a:gd name="connsiteX2" fmla="*/ 335280 w 386080"/>
              <a:gd name="connsiteY2" fmla="*/ 167640 h 185420"/>
              <a:gd name="connsiteX3" fmla="*/ 320040 w 386080"/>
              <a:gd name="connsiteY3" fmla="*/ 182880 h 185420"/>
              <a:gd name="connsiteX4" fmla="*/ 274320 w 386080"/>
              <a:gd name="connsiteY4" fmla="*/ 182880 h 18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80" h="185420">
                <a:moveTo>
                  <a:pt x="243840" y="0"/>
                </a:moveTo>
                <a:cubicBezTo>
                  <a:pt x="121920" y="39370"/>
                  <a:pt x="0" y="78740"/>
                  <a:pt x="15240" y="106680"/>
                </a:cubicBezTo>
                <a:cubicBezTo>
                  <a:pt x="30480" y="134620"/>
                  <a:pt x="284480" y="154940"/>
                  <a:pt x="335280" y="167640"/>
                </a:cubicBezTo>
                <a:cubicBezTo>
                  <a:pt x="386080" y="180340"/>
                  <a:pt x="330200" y="180340"/>
                  <a:pt x="320040" y="182880"/>
                </a:cubicBezTo>
                <a:cubicBezTo>
                  <a:pt x="309880" y="185420"/>
                  <a:pt x="274320" y="182880"/>
                  <a:pt x="274320" y="18288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Serbest Form"/>
          <p:cNvSpPr/>
          <p:nvPr/>
        </p:nvSpPr>
        <p:spPr>
          <a:xfrm>
            <a:off x="4742180" y="3429000"/>
            <a:ext cx="439420" cy="320040"/>
          </a:xfrm>
          <a:custGeom>
            <a:avLst/>
            <a:gdLst>
              <a:gd name="connsiteX0" fmla="*/ 271780 w 439420"/>
              <a:gd name="connsiteY0" fmla="*/ 0 h 320040"/>
              <a:gd name="connsiteX1" fmla="*/ 27940 w 439420"/>
              <a:gd name="connsiteY1" fmla="*/ 198120 h 320040"/>
              <a:gd name="connsiteX2" fmla="*/ 439420 w 439420"/>
              <a:gd name="connsiteY2" fmla="*/ 320040 h 320040"/>
            </a:gdLst>
            <a:ahLst/>
            <a:cxnLst>
              <a:cxn ang="0">
                <a:pos x="connsiteX0" y="connsiteY0"/>
              </a:cxn>
              <a:cxn ang="0">
                <a:pos x="connsiteX1" y="connsiteY1"/>
              </a:cxn>
              <a:cxn ang="0">
                <a:pos x="connsiteX2" y="connsiteY2"/>
              </a:cxn>
            </a:cxnLst>
            <a:rect l="l" t="t" r="r" b="b"/>
            <a:pathLst>
              <a:path w="439420" h="320040">
                <a:moveTo>
                  <a:pt x="271780" y="0"/>
                </a:moveTo>
                <a:cubicBezTo>
                  <a:pt x="135890" y="72390"/>
                  <a:pt x="0" y="144780"/>
                  <a:pt x="27940" y="198120"/>
                </a:cubicBezTo>
                <a:cubicBezTo>
                  <a:pt x="55880" y="251460"/>
                  <a:pt x="439420" y="320040"/>
                  <a:pt x="439420" y="3200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12 Metin kutusu"/>
          <p:cNvSpPr txBox="1"/>
          <p:nvPr/>
        </p:nvSpPr>
        <p:spPr>
          <a:xfrm>
            <a:off x="7215206" y="6286520"/>
            <a:ext cx="184731" cy="369332"/>
          </a:xfrm>
          <a:prstGeom prst="rect">
            <a:avLst/>
          </a:prstGeom>
          <a:noFill/>
        </p:spPr>
        <p:txBody>
          <a:bodyPr wrap="none" rtlCol="0">
            <a:spAutoFit/>
          </a:bodyPr>
          <a:lstStyle/>
          <a:p>
            <a:endParaRPr lang="tr-TR" dirty="0"/>
          </a:p>
        </p:txBody>
      </p:sp>
      <p:sp>
        <p:nvSpPr>
          <p:cNvPr id="14" name="13 Dikdörtgen"/>
          <p:cNvSpPr/>
          <p:nvPr/>
        </p:nvSpPr>
        <p:spPr>
          <a:xfrm>
            <a:off x="6215074" y="6143644"/>
            <a:ext cx="2571768" cy="569387"/>
          </a:xfrm>
          <a:prstGeom prst="rect">
            <a:avLst/>
          </a:prstGeom>
        </p:spPr>
        <p:txBody>
          <a:bodyPr wrap="square">
            <a:spAutoFit/>
          </a:bodyPr>
          <a:lstStyle/>
          <a:p>
            <a:r>
              <a:rPr lang="tr-TR" sz="2200" b="1" dirty="0" err="1" smtClean="0">
                <a:solidFill>
                  <a:prstClr val="black"/>
                </a:solidFill>
                <a:ea typeface="+mj-ea"/>
                <a:cs typeface="+mj-cs"/>
              </a:rPr>
              <a:t>DuPaul</a:t>
            </a:r>
            <a:r>
              <a:rPr lang="tr-TR" sz="2200" b="1" dirty="0" smtClean="0">
                <a:solidFill>
                  <a:prstClr val="black"/>
                </a:solidFill>
                <a:ea typeface="+mj-ea"/>
                <a:cs typeface="+mj-cs"/>
              </a:rPr>
              <a:t> ve ark. 2018</a:t>
            </a:r>
            <a:r>
              <a:rPr lang="tr-TR" sz="3100" b="1" dirty="0" smtClean="0">
                <a:solidFill>
                  <a:prstClr val="black"/>
                </a:solidFill>
                <a:ea typeface="+mj-ea"/>
                <a:cs typeface="+mj-cs"/>
              </a:rPr>
              <a:t> </a:t>
            </a:r>
            <a:endParaRPr lang="tr-TR" b="1" dirty="0"/>
          </a:p>
        </p:txBody>
      </p:sp>
      <p:sp>
        <p:nvSpPr>
          <p:cNvPr id="9" name="8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DE  + </a:t>
            </a:r>
            <a:r>
              <a:rPr lang="tr-TR" sz="2800" b="1" dirty="0" smtClean="0">
                <a:solidFill>
                  <a:srgbClr val="FF0000"/>
                </a:solidFill>
              </a:rPr>
              <a:t>HI </a:t>
            </a:r>
            <a:r>
              <a:rPr lang="tr-TR" sz="2800" b="1" dirty="0" smtClean="0"/>
              <a:t>semptomlarının gelişimsel seyri </a:t>
            </a:r>
            <a:br>
              <a:rPr lang="tr-TR" sz="2800" b="1" dirty="0" smtClean="0"/>
            </a:br>
            <a:r>
              <a:rPr lang="tr-TR" sz="2800" b="1" dirty="0" smtClean="0"/>
              <a:t>Okuma başarısı</a:t>
            </a:r>
            <a:endParaRPr lang="tr-TR" sz="2800" b="1" dirty="0">
              <a:solidFill>
                <a:srgbClr val="FF0000"/>
              </a:solidFill>
            </a:endParaRPr>
          </a:p>
        </p:txBody>
      </p:sp>
      <p:pic>
        <p:nvPicPr>
          <p:cNvPr id="1028" name="Picture 4"/>
          <p:cNvPicPr>
            <a:picLocks noGrp="1" noChangeAspect="1" noChangeArrowheads="1"/>
          </p:cNvPicPr>
          <p:nvPr>
            <p:ph sz="half" idx="1"/>
          </p:nvPr>
        </p:nvPicPr>
        <p:blipFill>
          <a:blip r:embed="rId2"/>
          <a:srcRect/>
          <a:stretch>
            <a:fillRect/>
          </a:stretch>
        </p:blipFill>
        <p:spPr bwMode="auto">
          <a:xfrm>
            <a:off x="214282" y="1428736"/>
            <a:ext cx="4588307" cy="4317839"/>
          </a:xfrm>
          <a:prstGeom prst="rect">
            <a:avLst/>
          </a:prstGeom>
          <a:noFill/>
          <a:ln w="9525">
            <a:noFill/>
            <a:miter lim="800000"/>
            <a:headEnd/>
            <a:tailEnd/>
          </a:ln>
          <a:effectLst/>
        </p:spPr>
      </p:pic>
      <p:sp>
        <p:nvSpPr>
          <p:cNvPr id="8" name="7 İçerik Yer Tutucusu"/>
          <p:cNvSpPr>
            <a:spLocks noGrp="1"/>
          </p:cNvSpPr>
          <p:nvPr>
            <p:ph sz="half" idx="2"/>
          </p:nvPr>
        </p:nvSpPr>
        <p:spPr/>
        <p:txBody>
          <a:bodyPr/>
          <a:lstStyle/>
          <a:p>
            <a:r>
              <a:rPr lang="tr-TR" dirty="0" smtClean="0"/>
              <a:t>Okumada en düşük işlevsellik sınıfındaki çocukların %95’i, matematikte en düşük iki sınıfta.</a:t>
            </a:r>
          </a:p>
          <a:p>
            <a:r>
              <a:rPr lang="tr-TR" dirty="0" smtClean="0"/>
              <a:t>Okumada en iyi olan grubun %88’i matematikte en iyi üç sınıfta yer almış.</a:t>
            </a:r>
            <a:endParaRPr lang="tr-TR" dirty="0"/>
          </a:p>
        </p:txBody>
      </p:sp>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1143000"/>
          </a:xfrm>
        </p:spPr>
        <p:txBody>
          <a:bodyPr>
            <a:normAutofit fontScale="90000"/>
          </a:bodyPr>
          <a:lstStyle/>
          <a:p>
            <a:r>
              <a:rPr lang="tr-TR" sz="2700" dirty="0" smtClean="0"/>
              <a:t/>
            </a:r>
            <a:br>
              <a:rPr lang="tr-TR" sz="2700" dirty="0" smtClean="0"/>
            </a:br>
            <a:r>
              <a:rPr lang="tr-TR" sz="3200" b="1" dirty="0" smtClean="0"/>
              <a:t> DE  + </a:t>
            </a:r>
            <a:r>
              <a:rPr lang="tr-TR" sz="3200" b="1" dirty="0" smtClean="0">
                <a:solidFill>
                  <a:srgbClr val="FF0000"/>
                </a:solidFill>
              </a:rPr>
              <a:t>HI </a:t>
            </a:r>
            <a:r>
              <a:rPr lang="tr-TR" sz="3200" b="1" dirty="0" smtClean="0"/>
              <a:t>semptomlarının gelişimsel seyri </a:t>
            </a:r>
            <a:r>
              <a:rPr lang="tr-TR" sz="3100" b="1" dirty="0" smtClean="0"/>
              <a:t/>
            </a:r>
            <a:br>
              <a:rPr lang="tr-TR" sz="3100" b="1" dirty="0" smtClean="0"/>
            </a:br>
            <a:r>
              <a:rPr lang="tr-TR" sz="3100" b="1" dirty="0" smtClean="0"/>
              <a:t>Matematik başarısı</a:t>
            </a:r>
            <a:br>
              <a:rPr lang="tr-TR" sz="3100" b="1" dirty="0" smtClean="0"/>
            </a:br>
            <a:endParaRPr lang="tr-TR" sz="3100" b="1" dirty="0"/>
          </a:p>
        </p:txBody>
      </p:sp>
      <p:sp>
        <p:nvSpPr>
          <p:cNvPr id="4" name="3 İçerik Yer Tutucusu"/>
          <p:cNvSpPr>
            <a:spLocks noGrp="1"/>
          </p:cNvSpPr>
          <p:nvPr>
            <p:ph sz="half" idx="2"/>
          </p:nvPr>
        </p:nvSpPr>
        <p:spPr/>
        <p:txBody>
          <a:bodyPr/>
          <a:lstStyle/>
          <a:p>
            <a:r>
              <a:rPr lang="tr-TR" dirty="0" smtClean="0"/>
              <a:t>Matematikte en düşük işlevsellik sınıfındaki çocukların %92’si, en düşük iki okuma sınıfında.</a:t>
            </a:r>
          </a:p>
          <a:p>
            <a:r>
              <a:rPr lang="tr-TR" dirty="0" smtClean="0"/>
              <a:t>Matematikte en yüksek iki grupta yer alan çocukların %80’i okumada en iyi iki grubun içinde.</a:t>
            </a:r>
            <a:endParaRPr lang="tr-TR" dirty="0"/>
          </a:p>
        </p:txBody>
      </p:sp>
      <p:pic>
        <p:nvPicPr>
          <p:cNvPr id="5" name="Picture 3"/>
          <p:cNvPicPr>
            <a:picLocks noGrp="1" noChangeAspect="1" noChangeArrowheads="1"/>
          </p:cNvPicPr>
          <p:nvPr>
            <p:ph sz="half" idx="1"/>
          </p:nvPr>
        </p:nvPicPr>
        <p:blipFill>
          <a:blip r:embed="rId2"/>
          <a:srcRect/>
          <a:stretch>
            <a:fillRect/>
          </a:stretch>
        </p:blipFill>
        <p:spPr bwMode="auto">
          <a:xfrm>
            <a:off x="500034" y="1643049"/>
            <a:ext cx="4395790" cy="4321443"/>
          </a:xfrm>
          <a:prstGeom prst="rect">
            <a:avLst/>
          </a:prstGeom>
          <a:noFill/>
          <a:ln w="9525">
            <a:noFill/>
            <a:miter lim="800000"/>
            <a:headEnd/>
            <a:tailEnd/>
          </a:ln>
          <a:effectLst/>
        </p:spPr>
      </p:pic>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Beceriler</a:t>
            </a:r>
            <a:endParaRPr lang="tr-TR" dirty="0"/>
          </a:p>
        </p:txBody>
      </p:sp>
      <p:sp>
        <p:nvSpPr>
          <p:cNvPr id="4" name="3 İçerik Yer Tutucusu"/>
          <p:cNvSpPr>
            <a:spLocks noGrp="1"/>
          </p:cNvSpPr>
          <p:nvPr>
            <p:ph sz="half" idx="2"/>
          </p:nvPr>
        </p:nvSpPr>
        <p:spPr>
          <a:xfrm>
            <a:off x="4572000" y="1428736"/>
            <a:ext cx="4357718" cy="4929222"/>
          </a:xfrm>
        </p:spPr>
        <p:txBody>
          <a:bodyPr>
            <a:noAutofit/>
          </a:bodyPr>
          <a:lstStyle/>
          <a:p>
            <a:r>
              <a:rPr lang="tr-TR" sz="2000" dirty="0" smtClean="0"/>
              <a:t>Okumada </a:t>
            </a:r>
            <a:r>
              <a:rPr lang="tr-TR" sz="2000" dirty="0" smtClean="0"/>
              <a:t>en düşük grubun %46’sı sosyal beceri yönünden de en düşük grupta değerlendirilmiş.</a:t>
            </a:r>
          </a:p>
          <a:p>
            <a:r>
              <a:rPr lang="tr-TR" sz="2000" dirty="0" smtClean="0"/>
              <a:t>Okuma yönünden en yüksek üç grup sosyal beceri yönünden de en iyi iki grubun içinde.</a:t>
            </a:r>
          </a:p>
          <a:p>
            <a:r>
              <a:rPr lang="tr-TR" sz="2000" dirty="0" smtClean="0"/>
              <a:t>Sosyal becerileri en düşük olan çocukların hepsi, matematikte en düşük iki grupta.</a:t>
            </a:r>
          </a:p>
          <a:p>
            <a:r>
              <a:rPr lang="tr-TR" sz="2000" dirty="0" smtClean="0"/>
              <a:t>Sosyal becerileri en iyi grupta olan çocukların %67’si matematikte en iyi üç grubun içinde.</a:t>
            </a:r>
            <a:endParaRPr lang="tr-TR" sz="2000" b="1" dirty="0" smtClean="0"/>
          </a:p>
          <a:p>
            <a:r>
              <a:rPr lang="tr-TR" sz="2000" b="1" dirty="0" smtClean="0">
                <a:solidFill>
                  <a:srgbClr val="C00000"/>
                </a:solidFill>
              </a:rPr>
              <a:t>G 2</a:t>
            </a:r>
            <a:r>
              <a:rPr lang="tr-TR" sz="2000" b="1" dirty="0" smtClean="0"/>
              <a:t>: </a:t>
            </a:r>
            <a:r>
              <a:rPr lang="tr-TR" sz="2000" dirty="0" err="1" smtClean="0"/>
              <a:t>Antisosyal</a:t>
            </a:r>
            <a:r>
              <a:rPr lang="tr-TR" sz="2000" dirty="0" smtClean="0"/>
              <a:t> ve Agresif davranış </a:t>
            </a:r>
            <a:r>
              <a:rPr lang="tr-TR" sz="2000" b="1" dirty="0" smtClean="0">
                <a:sym typeface="Wingdings"/>
              </a:rPr>
              <a:t></a:t>
            </a:r>
            <a:endParaRPr lang="tr-TR" sz="2000" b="1" dirty="0" smtClean="0"/>
          </a:p>
          <a:p>
            <a:pPr>
              <a:buNone/>
            </a:pPr>
            <a:r>
              <a:rPr lang="tr-TR" sz="2000" dirty="0" smtClean="0"/>
              <a:t>               IQ</a:t>
            </a:r>
            <a:r>
              <a:rPr lang="tr-TR" sz="2000" dirty="0" smtClean="0">
                <a:sym typeface="Wingdings"/>
              </a:rPr>
              <a:t> </a:t>
            </a:r>
            <a:r>
              <a:rPr lang="tr-TR" sz="2000" b="1" dirty="0" smtClean="0">
                <a:sym typeface="Wingdings"/>
              </a:rPr>
              <a:t></a:t>
            </a:r>
            <a:r>
              <a:rPr lang="tr-TR" sz="2000" dirty="0" smtClean="0">
                <a:sym typeface="Wingdings"/>
              </a:rPr>
              <a:t>, </a:t>
            </a:r>
            <a:r>
              <a:rPr lang="tr-TR" sz="2000" dirty="0" smtClean="0"/>
              <a:t>WIAT </a:t>
            </a:r>
            <a:r>
              <a:rPr lang="tr-TR" sz="2000" b="1" dirty="0" smtClean="0">
                <a:sym typeface="Wingdings"/>
              </a:rPr>
              <a:t></a:t>
            </a:r>
            <a:endParaRPr lang="tr-TR" sz="2000" b="1" dirty="0" smtClean="0"/>
          </a:p>
        </p:txBody>
      </p:sp>
      <p:pic>
        <p:nvPicPr>
          <p:cNvPr id="2050" name="Picture 2"/>
          <p:cNvPicPr>
            <a:picLocks noGrp="1" noChangeAspect="1" noChangeArrowheads="1"/>
          </p:cNvPicPr>
          <p:nvPr>
            <p:ph sz="half" idx="1"/>
          </p:nvPr>
        </p:nvPicPr>
        <p:blipFill>
          <a:blip r:embed="rId2"/>
          <a:srcRect/>
          <a:stretch>
            <a:fillRect/>
          </a:stretch>
        </p:blipFill>
        <p:spPr bwMode="auto">
          <a:xfrm>
            <a:off x="357158" y="1611978"/>
            <a:ext cx="4138642" cy="4240745"/>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down)">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Hangi çocuklarda bozulma riski fazla?</a:t>
            </a:r>
            <a:endParaRPr lang="tr-TR" b="1" dirty="0"/>
          </a:p>
        </p:txBody>
      </p:sp>
      <p:graphicFrame>
        <p:nvGraphicFramePr>
          <p:cNvPr id="6" name="5 Tablo"/>
          <p:cNvGraphicFramePr>
            <a:graphicFrameLocks noGrp="1"/>
          </p:cNvGraphicFramePr>
          <p:nvPr/>
        </p:nvGraphicFramePr>
        <p:xfrm>
          <a:off x="500034" y="1428736"/>
          <a:ext cx="2500330" cy="4929221"/>
        </p:xfrm>
        <a:graphic>
          <a:graphicData uri="http://schemas.openxmlformats.org/drawingml/2006/table">
            <a:tbl>
              <a:tblPr firstRow="1" bandRow="1">
                <a:tableStyleId>{5C22544A-7EE6-4342-B048-85BDC9FD1C3A}</a:tableStyleId>
              </a:tblPr>
              <a:tblGrid>
                <a:gridCol w="2500330"/>
              </a:tblGrid>
              <a:tr h="448111">
                <a:tc>
                  <a:txBody>
                    <a:bodyPr/>
                    <a:lstStyle/>
                    <a:p>
                      <a:r>
                        <a:rPr lang="tr-TR" dirty="0" smtClean="0"/>
                        <a:t>OKUMA</a:t>
                      </a:r>
                      <a:endParaRPr lang="tr-TR" dirty="0"/>
                    </a:p>
                  </a:txBody>
                  <a:tcPr/>
                </a:tc>
              </a:tr>
              <a:tr h="448111">
                <a:tc>
                  <a:txBody>
                    <a:bodyPr/>
                    <a:lstStyle/>
                    <a:p>
                      <a:r>
                        <a:rPr lang="tr-TR" dirty="0" smtClean="0"/>
                        <a:t>Beyaz</a:t>
                      </a:r>
                      <a:r>
                        <a:rPr lang="tr-TR" baseline="0" dirty="0" smtClean="0"/>
                        <a:t> ırkta olmama</a:t>
                      </a:r>
                      <a:endParaRPr lang="tr-TR" dirty="0"/>
                    </a:p>
                  </a:txBody>
                  <a:tcPr/>
                </a:tc>
              </a:tr>
              <a:tr h="448111">
                <a:tc>
                  <a:txBody>
                    <a:bodyPr/>
                    <a:lstStyle/>
                    <a:p>
                      <a:r>
                        <a:rPr lang="tr-TR" dirty="0" smtClean="0"/>
                        <a:t>Ortalama altı IQ</a:t>
                      </a:r>
                      <a:endParaRPr lang="tr-TR" dirty="0"/>
                    </a:p>
                  </a:txBody>
                  <a:tcPr/>
                </a:tc>
              </a:tr>
              <a:tr h="448111">
                <a:tc>
                  <a:txBody>
                    <a:bodyPr/>
                    <a:lstStyle/>
                    <a:p>
                      <a:r>
                        <a:rPr lang="tr-TR" dirty="0" smtClean="0"/>
                        <a:t>Ebeveyn eğitimi </a:t>
                      </a:r>
                      <a:r>
                        <a:rPr lang="tr-TR" dirty="0" smtClean="0">
                          <a:sym typeface="Wingdings"/>
                        </a:rPr>
                        <a:t></a:t>
                      </a:r>
                      <a:endParaRPr lang="tr-TR" dirty="0"/>
                    </a:p>
                  </a:txBody>
                  <a:tcPr/>
                </a:tc>
              </a:tr>
              <a:tr h="448111">
                <a:tc>
                  <a:txBody>
                    <a:bodyPr/>
                    <a:lstStyle/>
                    <a:p>
                      <a:r>
                        <a:rPr lang="tr-TR" dirty="0" smtClean="0"/>
                        <a:t>Düşük gelir</a:t>
                      </a:r>
                      <a:endParaRPr lang="tr-TR" dirty="0"/>
                    </a:p>
                  </a:txBody>
                  <a:tcPr/>
                </a:tc>
              </a:tr>
              <a:tr h="448111">
                <a:tc>
                  <a:txBody>
                    <a:bodyPr/>
                    <a:lstStyle/>
                    <a:p>
                      <a:r>
                        <a:rPr lang="tr-TR" dirty="0" smtClean="0"/>
                        <a:t>CD tanısı</a:t>
                      </a:r>
                      <a:endParaRPr lang="tr-TR" dirty="0"/>
                    </a:p>
                  </a:txBody>
                  <a:tcPr/>
                </a:tc>
              </a:tr>
              <a:tr h="448111">
                <a:tc>
                  <a:txBody>
                    <a:bodyPr/>
                    <a:lstStyle/>
                    <a:p>
                      <a:r>
                        <a:rPr lang="tr-TR" dirty="0" smtClean="0"/>
                        <a:t>Suça yönelik davranışlar</a:t>
                      </a:r>
                      <a:endParaRPr lang="tr-TR" dirty="0"/>
                    </a:p>
                  </a:txBody>
                  <a:tcPr/>
                </a:tc>
              </a:tr>
              <a:tr h="448111">
                <a:tc>
                  <a:txBody>
                    <a:bodyPr/>
                    <a:lstStyle/>
                    <a:p>
                      <a:r>
                        <a:rPr lang="tr-TR" b="1" dirty="0" smtClean="0"/>
                        <a:t>İlaç alınan gün az</a:t>
                      </a:r>
                      <a:endParaRPr lang="tr-TR" b="1" dirty="0"/>
                    </a:p>
                  </a:txBody>
                  <a:tcPr/>
                </a:tc>
              </a:tr>
              <a:tr h="448111">
                <a:tc>
                  <a:txBody>
                    <a:bodyPr/>
                    <a:lstStyle/>
                    <a:p>
                      <a:r>
                        <a:rPr lang="tr-TR" dirty="0" smtClean="0"/>
                        <a:t>Özel eğitim saati fazla</a:t>
                      </a:r>
                      <a:endParaRPr lang="tr-TR" dirty="0"/>
                    </a:p>
                  </a:txBody>
                  <a:tcPr/>
                </a:tc>
              </a:tr>
              <a:tr h="448111">
                <a:tc>
                  <a:txBody>
                    <a:bodyPr/>
                    <a:lstStyle/>
                    <a:p>
                      <a:endParaRPr lang="tr-TR" dirty="0"/>
                    </a:p>
                  </a:txBody>
                  <a:tcPr/>
                </a:tc>
              </a:tr>
              <a:tr h="448111">
                <a:tc>
                  <a:txBody>
                    <a:bodyPr/>
                    <a:lstStyle/>
                    <a:p>
                      <a:endParaRPr lang="tr-TR" dirty="0"/>
                    </a:p>
                  </a:txBody>
                  <a:tcPr/>
                </a:tc>
              </a:tr>
            </a:tbl>
          </a:graphicData>
        </a:graphic>
      </p:graphicFrame>
      <p:graphicFrame>
        <p:nvGraphicFramePr>
          <p:cNvPr id="7" name="6 Tablo"/>
          <p:cNvGraphicFramePr>
            <a:graphicFrameLocks noGrp="1"/>
          </p:cNvGraphicFramePr>
          <p:nvPr/>
        </p:nvGraphicFramePr>
        <p:xfrm>
          <a:off x="3000364" y="1428736"/>
          <a:ext cx="2857520" cy="4929221"/>
        </p:xfrm>
        <a:graphic>
          <a:graphicData uri="http://schemas.openxmlformats.org/drawingml/2006/table">
            <a:tbl>
              <a:tblPr firstRow="1" bandRow="1">
                <a:tableStyleId>{5C22544A-7EE6-4342-B048-85BDC9FD1C3A}</a:tableStyleId>
              </a:tblPr>
              <a:tblGrid>
                <a:gridCol w="2857520"/>
              </a:tblGrid>
              <a:tr h="448111">
                <a:tc>
                  <a:txBody>
                    <a:bodyPr/>
                    <a:lstStyle/>
                    <a:p>
                      <a:r>
                        <a:rPr lang="tr-TR" dirty="0" smtClean="0"/>
                        <a:t>MATEMATİK</a:t>
                      </a:r>
                      <a:endParaRPr lang="tr-TR" dirty="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Beyaz</a:t>
                      </a:r>
                      <a:r>
                        <a:rPr lang="tr-TR" baseline="0" dirty="0" smtClean="0"/>
                        <a:t> ırkta olmama</a:t>
                      </a:r>
                      <a:endParaRPr lang="tr-TR" dirty="0" smtClean="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Ortalama altı IQ</a:t>
                      </a:r>
                    </a:p>
                  </a:txBody>
                  <a:tcPr/>
                </a:tc>
              </a:tr>
              <a:tr h="448111">
                <a:tc>
                  <a:txBody>
                    <a:bodyPr/>
                    <a:lstStyle/>
                    <a:p>
                      <a:r>
                        <a:rPr lang="tr-TR" dirty="0" smtClean="0"/>
                        <a:t>Ebeveyn eğitimi </a:t>
                      </a:r>
                      <a:r>
                        <a:rPr lang="tr-TR" dirty="0" smtClean="0">
                          <a:sym typeface="Wingdings"/>
                        </a:rPr>
                        <a:t></a:t>
                      </a:r>
                      <a:endParaRPr lang="tr-TR" dirty="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Düşük gelir</a:t>
                      </a:r>
                    </a:p>
                  </a:txBody>
                  <a:tcPr/>
                </a:tc>
              </a:tr>
              <a:tr h="448111">
                <a:tc>
                  <a:txBody>
                    <a:bodyPr/>
                    <a:lstStyle/>
                    <a:p>
                      <a:r>
                        <a:rPr lang="tr-TR" dirty="0" smtClean="0"/>
                        <a:t>DEHB-Bileşik tip</a:t>
                      </a:r>
                      <a:endParaRPr lang="tr-TR" dirty="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Özel eğitim saati fazla</a:t>
                      </a:r>
                    </a:p>
                  </a:txBody>
                  <a:tcPr/>
                </a:tc>
              </a:tr>
              <a:tr h="448111">
                <a:tc>
                  <a:txBody>
                    <a:bodyPr/>
                    <a:lstStyle/>
                    <a:p>
                      <a:r>
                        <a:rPr lang="tr-TR" dirty="0" err="1" smtClean="0"/>
                        <a:t>Antisosyal</a:t>
                      </a:r>
                      <a:r>
                        <a:rPr lang="tr-TR" dirty="0" smtClean="0"/>
                        <a:t> davranış (</a:t>
                      </a:r>
                      <a:r>
                        <a:rPr lang="tr-TR" dirty="0" err="1" smtClean="0"/>
                        <a:t>öğrt</a:t>
                      </a:r>
                      <a:r>
                        <a:rPr lang="tr-TR" dirty="0" smtClean="0"/>
                        <a:t>) </a:t>
                      </a:r>
                      <a:r>
                        <a:rPr lang="tr-TR" dirty="0" smtClean="0">
                          <a:sym typeface="Wingdings"/>
                        </a:rPr>
                        <a:t></a:t>
                      </a:r>
                      <a:endParaRPr lang="tr-TR" dirty="0"/>
                    </a:p>
                  </a:txBody>
                  <a:tcPr/>
                </a:tc>
              </a:tr>
              <a:tr h="448111">
                <a:tc>
                  <a:txBody>
                    <a:bodyPr/>
                    <a:lstStyle/>
                    <a:p>
                      <a:r>
                        <a:rPr lang="tr-TR" b="1" dirty="0" err="1" smtClean="0"/>
                        <a:t>İnternalize</a:t>
                      </a:r>
                      <a:r>
                        <a:rPr lang="tr-TR" b="1" dirty="0" smtClean="0"/>
                        <a:t> bel</a:t>
                      </a:r>
                      <a:r>
                        <a:rPr lang="tr-TR" dirty="0" smtClean="0"/>
                        <a:t>. (</a:t>
                      </a:r>
                      <a:r>
                        <a:rPr lang="tr-TR" dirty="0" err="1" smtClean="0"/>
                        <a:t>öğrt</a:t>
                      </a:r>
                      <a:r>
                        <a:rPr lang="tr-TR" dirty="0" smtClean="0"/>
                        <a:t>) </a:t>
                      </a:r>
                      <a:r>
                        <a:rPr lang="tr-TR" dirty="0" smtClean="0">
                          <a:sym typeface="Wingdings"/>
                        </a:rPr>
                        <a:t></a:t>
                      </a:r>
                      <a:endParaRPr lang="tr-TR" dirty="0"/>
                    </a:p>
                  </a:txBody>
                  <a:tcPr/>
                </a:tc>
              </a:tr>
              <a:tr h="448111">
                <a:tc>
                  <a:txBody>
                    <a:bodyPr/>
                    <a:lstStyle/>
                    <a:p>
                      <a:endParaRPr lang="tr-TR" dirty="0"/>
                    </a:p>
                  </a:txBody>
                  <a:tcPr/>
                </a:tc>
              </a:tr>
              <a:tr h="448111">
                <a:tc>
                  <a:txBody>
                    <a:bodyPr/>
                    <a:lstStyle/>
                    <a:p>
                      <a:endParaRPr lang="tr-TR" dirty="0"/>
                    </a:p>
                  </a:txBody>
                  <a:tcPr/>
                </a:tc>
              </a:tr>
            </a:tbl>
          </a:graphicData>
        </a:graphic>
      </p:graphicFrame>
      <p:graphicFrame>
        <p:nvGraphicFramePr>
          <p:cNvPr id="9" name="8 İçerik Yer Tutucusu"/>
          <p:cNvGraphicFramePr>
            <a:graphicFrameLocks noGrp="1"/>
          </p:cNvGraphicFramePr>
          <p:nvPr>
            <p:ph idx="1"/>
          </p:nvPr>
        </p:nvGraphicFramePr>
        <p:xfrm>
          <a:off x="5857884" y="1428737"/>
          <a:ext cx="2900354" cy="4929221"/>
        </p:xfrm>
        <a:graphic>
          <a:graphicData uri="http://schemas.openxmlformats.org/drawingml/2006/table">
            <a:tbl>
              <a:tblPr firstRow="1" bandRow="1">
                <a:tableStyleId>{5C22544A-7EE6-4342-B048-85BDC9FD1C3A}</a:tableStyleId>
              </a:tblPr>
              <a:tblGrid>
                <a:gridCol w="2900354"/>
              </a:tblGrid>
              <a:tr h="448111">
                <a:tc>
                  <a:txBody>
                    <a:bodyPr/>
                    <a:lstStyle/>
                    <a:p>
                      <a:r>
                        <a:rPr lang="tr-TR" dirty="0" smtClean="0"/>
                        <a:t>SOSYAL BECERİLER</a:t>
                      </a:r>
                      <a:endParaRPr lang="tr-TR" dirty="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Beyaz</a:t>
                      </a:r>
                      <a:r>
                        <a:rPr lang="tr-TR" baseline="0" dirty="0" smtClean="0"/>
                        <a:t> ırkta olmama</a:t>
                      </a:r>
                      <a:endParaRPr lang="tr-TR" dirty="0" smtClean="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Ortalama altı IQ</a:t>
                      </a:r>
                    </a:p>
                  </a:txBody>
                  <a:tcPr/>
                </a:tc>
              </a:tr>
              <a:tr h="448111">
                <a:tc>
                  <a:txBody>
                    <a:bodyPr/>
                    <a:lstStyle/>
                    <a:p>
                      <a:r>
                        <a:rPr lang="tr-TR" dirty="0" smtClean="0"/>
                        <a:t>Erkek cinsiyeti</a:t>
                      </a:r>
                      <a:endParaRPr lang="tr-TR" dirty="0"/>
                    </a:p>
                  </a:txBody>
                  <a:tcPr/>
                </a:tc>
              </a:tr>
              <a:tr h="448111">
                <a:tc>
                  <a:txBody>
                    <a:bodyPr/>
                    <a:lstStyle/>
                    <a:p>
                      <a:r>
                        <a:rPr lang="tr-TR" dirty="0" smtClean="0"/>
                        <a:t>Tedavi sonu CGI </a:t>
                      </a:r>
                      <a:r>
                        <a:rPr lang="tr-TR" dirty="0" smtClean="0">
                          <a:sym typeface="Wingdings"/>
                        </a:rPr>
                        <a:t> ve CD</a:t>
                      </a:r>
                      <a:endParaRPr lang="tr-TR" dirty="0"/>
                    </a:p>
                  </a:txBody>
                  <a:tcPr/>
                </a:tc>
              </a:tr>
              <a:tr h="448111">
                <a:tc>
                  <a:txBody>
                    <a:bodyPr/>
                    <a:lstStyle/>
                    <a:p>
                      <a:r>
                        <a:rPr lang="tr-TR" dirty="0" smtClean="0"/>
                        <a:t>Annenin eğitimi </a:t>
                      </a:r>
                      <a:r>
                        <a:rPr lang="tr-TR" dirty="0" smtClean="0">
                          <a:sym typeface="Wingdings"/>
                        </a:rPr>
                        <a:t></a:t>
                      </a:r>
                      <a:endParaRPr lang="tr-TR" dirty="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Düşük gelir</a:t>
                      </a:r>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Antisosyal</a:t>
                      </a:r>
                      <a:r>
                        <a:rPr lang="tr-TR" dirty="0" smtClean="0"/>
                        <a:t> davranış (</a:t>
                      </a:r>
                      <a:r>
                        <a:rPr lang="tr-TR" dirty="0" err="1" smtClean="0"/>
                        <a:t>öğrt</a:t>
                      </a:r>
                      <a:r>
                        <a:rPr lang="tr-TR" dirty="0" smtClean="0"/>
                        <a:t>) </a:t>
                      </a:r>
                      <a:r>
                        <a:rPr lang="tr-TR" dirty="0" smtClean="0">
                          <a:sym typeface="Wingdings"/>
                        </a:rPr>
                        <a:t></a:t>
                      </a:r>
                      <a:endParaRPr lang="tr-TR" dirty="0" smtClean="0"/>
                    </a:p>
                  </a:txBody>
                  <a:tcPr/>
                </a:tc>
              </a:tr>
              <a:tr h="448111">
                <a:tc>
                  <a:txBody>
                    <a:bodyPr/>
                    <a:lstStyle/>
                    <a:p>
                      <a:r>
                        <a:rPr lang="tr-TR" dirty="0" smtClean="0"/>
                        <a:t>Agresif</a:t>
                      </a:r>
                      <a:r>
                        <a:rPr lang="tr-TR" baseline="0" dirty="0" smtClean="0"/>
                        <a:t> davranış </a:t>
                      </a:r>
                      <a:r>
                        <a:rPr lang="tr-TR" dirty="0" smtClean="0"/>
                        <a:t>(</a:t>
                      </a:r>
                      <a:r>
                        <a:rPr lang="tr-TR" dirty="0" err="1" smtClean="0"/>
                        <a:t>öğrt</a:t>
                      </a:r>
                      <a:r>
                        <a:rPr lang="tr-TR" dirty="0" smtClean="0"/>
                        <a:t>) </a:t>
                      </a:r>
                      <a:r>
                        <a:rPr lang="tr-TR" dirty="0" smtClean="0">
                          <a:sym typeface="Wingdings"/>
                        </a:rPr>
                        <a:t></a:t>
                      </a:r>
                      <a:endParaRPr lang="tr-TR" dirty="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Tedavi yanıtı </a:t>
                      </a:r>
                      <a:r>
                        <a:rPr lang="tr-TR" b="1" dirty="0" smtClean="0">
                          <a:sym typeface="Wingdings"/>
                        </a:rPr>
                        <a:t></a:t>
                      </a:r>
                      <a:endParaRPr lang="tr-TR" b="1" dirty="0" smtClean="0"/>
                    </a:p>
                  </a:txBody>
                  <a:tcPr/>
                </a:tc>
              </a:tr>
              <a:tr h="448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WIAT</a:t>
                      </a:r>
                      <a:r>
                        <a:rPr lang="tr-TR" baseline="0" dirty="0" smtClean="0"/>
                        <a:t> Okuma/Mat </a:t>
                      </a:r>
                      <a:r>
                        <a:rPr lang="tr-TR" dirty="0" smtClean="0">
                          <a:sym typeface="Wingdings"/>
                        </a:rPr>
                        <a:t></a:t>
                      </a:r>
                      <a:endParaRPr lang="tr-TR" dirty="0" smtClean="0"/>
                    </a:p>
                  </a:txBody>
                  <a:tcPr/>
                </a:tc>
              </a:tr>
            </a:tbl>
          </a:graphicData>
        </a:graphic>
      </p:graphicFrame>
      <p:sp>
        <p:nvSpPr>
          <p:cNvPr id="8" name="7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MTA: 8 yıllık izlem (13-18 yaş)</a:t>
            </a:r>
            <a:br>
              <a:rPr lang="tr-TR" b="1" dirty="0" smtClean="0"/>
            </a:br>
            <a:r>
              <a:rPr lang="tr-TR" sz="2000" dirty="0" smtClean="0"/>
              <a:t>(</a:t>
            </a:r>
            <a:r>
              <a:rPr lang="tr-TR" sz="2000" dirty="0" err="1" smtClean="0"/>
              <a:t>Molina</a:t>
            </a:r>
            <a:r>
              <a:rPr lang="tr-TR" sz="2000" dirty="0" smtClean="0"/>
              <a:t> ve ark. 2009)</a:t>
            </a:r>
            <a:endParaRPr lang="tr-TR" dirty="0"/>
          </a:p>
        </p:txBody>
      </p:sp>
      <p:sp>
        <p:nvSpPr>
          <p:cNvPr id="5" name="4 İçerik Yer Tutucusu"/>
          <p:cNvSpPr>
            <a:spLocks noGrp="1"/>
          </p:cNvSpPr>
          <p:nvPr>
            <p:ph idx="1"/>
          </p:nvPr>
        </p:nvSpPr>
        <p:spPr>
          <a:xfrm>
            <a:off x="214282" y="1600200"/>
            <a:ext cx="8929718" cy="4900634"/>
          </a:xfrm>
        </p:spPr>
        <p:txBody>
          <a:bodyPr>
            <a:normAutofit fontScale="85000" lnSpcReduction="20000"/>
          </a:bodyPr>
          <a:lstStyle/>
          <a:p>
            <a:r>
              <a:rPr lang="tr-TR" dirty="0" smtClean="0"/>
              <a:t>MTA grubu karşılaştırılan değişkenlerin %91’inde </a:t>
            </a:r>
            <a:r>
              <a:rPr lang="tr-TR" dirty="0" err="1" smtClean="0"/>
              <a:t>LNCG’den</a:t>
            </a:r>
            <a:r>
              <a:rPr lang="tr-TR" dirty="0" smtClean="0"/>
              <a:t> kötü durumdaydı ve işlevsellikleri daha düşüktü.</a:t>
            </a:r>
          </a:p>
          <a:p>
            <a:r>
              <a:rPr lang="tr-TR" dirty="0" smtClean="0"/>
              <a:t>İlk 14 aylık tedavinin yoğunluğu ve tipi  6-8 yıl sonraki işlevselliği öngörmüyordu. </a:t>
            </a:r>
          </a:p>
          <a:p>
            <a:r>
              <a:rPr lang="tr-TR" dirty="0" smtClean="0"/>
              <a:t>Erken DEHB semptomlarının şiddeti, IQ, sosyal avantajlar, davranım sorunlarının varlığı  </a:t>
            </a:r>
            <a:r>
              <a:rPr lang="tr-TR" dirty="0" err="1" smtClean="0"/>
              <a:t>prognostikti</a:t>
            </a:r>
            <a:r>
              <a:rPr lang="tr-TR" dirty="0" smtClean="0"/>
              <a:t>.</a:t>
            </a:r>
          </a:p>
          <a:p>
            <a:r>
              <a:rPr lang="tr-TR" dirty="0" smtClean="0"/>
              <a:t>Uzun etkili </a:t>
            </a:r>
            <a:r>
              <a:rPr lang="tr-TR" dirty="0" err="1" smtClean="0"/>
              <a:t>stimulanların</a:t>
            </a:r>
            <a:r>
              <a:rPr lang="tr-TR" dirty="0" smtClean="0"/>
              <a:t> devreye girmesine karşın ilaç bırakma oranı %62 idi.</a:t>
            </a:r>
          </a:p>
          <a:p>
            <a:r>
              <a:rPr lang="tr-TR" dirty="0" smtClean="0"/>
              <a:t>MTA grubunun </a:t>
            </a:r>
            <a:r>
              <a:rPr lang="tr-TR" dirty="0" smtClean="0">
                <a:solidFill>
                  <a:srgbClr val="FF0000"/>
                </a:solidFill>
              </a:rPr>
              <a:t>sadece %30’u </a:t>
            </a:r>
            <a:r>
              <a:rPr lang="tr-TR" dirty="0" smtClean="0"/>
              <a:t>DSM-IV ölçütlerini karşılıyordu.(?) </a:t>
            </a:r>
          </a:p>
          <a:p>
            <a:r>
              <a:rPr lang="tr-TR" dirty="0" smtClean="0">
                <a:solidFill>
                  <a:srgbClr val="FF0000"/>
                </a:solidFill>
              </a:rPr>
              <a:t>Yaşa uygun kesim noktaları ? </a:t>
            </a:r>
          </a:p>
          <a:p>
            <a:r>
              <a:rPr lang="tr-TR" dirty="0" smtClean="0">
                <a:solidFill>
                  <a:srgbClr val="FF0000"/>
                </a:solidFill>
              </a:rPr>
              <a:t>semptom </a:t>
            </a:r>
            <a:r>
              <a:rPr lang="tr-TR" dirty="0" err="1" smtClean="0">
                <a:solidFill>
                  <a:srgbClr val="FF0000"/>
                </a:solidFill>
              </a:rPr>
              <a:t>remisyonu</a:t>
            </a:r>
            <a:r>
              <a:rPr lang="tr-TR" dirty="0" smtClean="0">
                <a:solidFill>
                  <a:srgbClr val="FF0000"/>
                </a:solidFill>
              </a:rPr>
              <a:t> </a:t>
            </a:r>
            <a:r>
              <a:rPr lang="tr-TR" b="1" dirty="0" smtClean="0">
                <a:solidFill>
                  <a:srgbClr val="FF0000"/>
                </a:solidFill>
              </a:rPr>
              <a:t>≠</a:t>
            </a:r>
            <a:r>
              <a:rPr lang="tr-TR" dirty="0" smtClean="0">
                <a:solidFill>
                  <a:srgbClr val="FF0000"/>
                </a:solidFill>
              </a:rPr>
              <a:t> işlevsel iyileşme ?</a:t>
            </a:r>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28"/>
            <a:ext cx="8686800" cy="1439850"/>
          </a:xfrm>
        </p:spPr>
        <p:txBody>
          <a:bodyPr>
            <a:normAutofit fontScale="90000"/>
          </a:bodyPr>
          <a:lstStyle/>
          <a:p>
            <a:r>
              <a:rPr lang="tr-TR" sz="3600" b="1" dirty="0" smtClean="0"/>
              <a:t/>
            </a:r>
            <a:br>
              <a:rPr lang="tr-TR" sz="3600" b="1" dirty="0" smtClean="0"/>
            </a:br>
            <a:r>
              <a:rPr lang="tr-TR" sz="3600" b="1" dirty="0" smtClean="0"/>
              <a:t>Genç erişkinlikte DEHB semptom sürekliliğini belirleme yöntemleri (MTA- 16 yıl sonra)</a:t>
            </a:r>
            <a:br>
              <a:rPr lang="tr-TR" sz="3600" b="1" dirty="0" smtClean="0"/>
            </a:br>
            <a:r>
              <a:rPr lang="tr-TR" sz="2000" dirty="0" smtClean="0"/>
              <a:t> (</a:t>
            </a:r>
            <a:r>
              <a:rPr lang="tr-TR" sz="2000" dirty="0" err="1" smtClean="0"/>
              <a:t>Sibley</a:t>
            </a:r>
            <a:r>
              <a:rPr lang="tr-TR" sz="2000" dirty="0" smtClean="0"/>
              <a:t> ve ark. 2017)</a:t>
            </a:r>
            <a:r>
              <a:rPr lang="tr-TR" sz="2000" b="1" dirty="0" smtClean="0"/>
              <a:t> </a:t>
            </a:r>
            <a:r>
              <a:rPr lang="tr-TR" sz="3600" b="1" dirty="0" smtClean="0"/>
              <a:t/>
            </a:r>
            <a:br>
              <a:rPr lang="tr-TR" sz="3600" b="1" dirty="0" smtClean="0"/>
            </a:br>
            <a:endParaRPr lang="tr-TR" sz="2200" b="1" dirty="0"/>
          </a:p>
        </p:txBody>
      </p:sp>
      <p:sp>
        <p:nvSpPr>
          <p:cNvPr id="3" name="2 İçerik Yer Tutucusu"/>
          <p:cNvSpPr>
            <a:spLocks noGrp="1"/>
          </p:cNvSpPr>
          <p:nvPr>
            <p:ph idx="1"/>
          </p:nvPr>
        </p:nvSpPr>
        <p:spPr>
          <a:xfrm>
            <a:off x="0" y="2000240"/>
            <a:ext cx="9144000" cy="4125923"/>
          </a:xfrm>
        </p:spPr>
        <p:txBody>
          <a:bodyPr>
            <a:noAutofit/>
          </a:bodyPr>
          <a:lstStyle/>
          <a:p>
            <a:r>
              <a:rPr lang="tr-TR" sz="2400" dirty="0" smtClean="0"/>
              <a:t>%1.9- % 61.4 gibi geniş dağılımda oranlar bildiriliyor... </a:t>
            </a:r>
          </a:p>
          <a:p>
            <a:r>
              <a:rPr lang="tr-TR" sz="2400" b="1" dirty="0" smtClean="0"/>
              <a:t>Kaynak:</a:t>
            </a:r>
            <a:r>
              <a:rPr lang="tr-TR" sz="2400" dirty="0" smtClean="0"/>
              <a:t> Ebeveyn x </a:t>
            </a:r>
            <a:r>
              <a:rPr lang="tr-TR" sz="2400" dirty="0" err="1" smtClean="0"/>
              <a:t>özbildirim</a:t>
            </a:r>
            <a:endParaRPr lang="tr-TR" sz="2400" dirty="0" smtClean="0"/>
          </a:p>
          <a:p>
            <a:pPr>
              <a:buNone/>
            </a:pPr>
            <a:r>
              <a:rPr lang="tr-TR" sz="2400" dirty="0" smtClean="0"/>
              <a:t>     </a:t>
            </a:r>
            <a:r>
              <a:rPr lang="tr-TR" sz="2400" b="1" dirty="0" smtClean="0"/>
              <a:t>Yöntem</a:t>
            </a:r>
            <a:r>
              <a:rPr lang="tr-TR" sz="2400" dirty="0" smtClean="0"/>
              <a:t>: Derecelendirme ölçeği x Görüşme</a:t>
            </a:r>
          </a:p>
          <a:p>
            <a:pPr>
              <a:buNone/>
            </a:pPr>
            <a:r>
              <a:rPr lang="tr-TR" sz="2400" dirty="0" smtClean="0"/>
              <a:t>     </a:t>
            </a:r>
            <a:r>
              <a:rPr lang="tr-TR" sz="2400" b="1" dirty="0" smtClean="0"/>
              <a:t>Semptom eşiğ</a:t>
            </a:r>
            <a:r>
              <a:rPr lang="tr-TR" sz="2400" dirty="0" smtClean="0"/>
              <a:t>i: DSM-IV (6)- DSM-5 (5) X istatistiki normlar(4)</a:t>
            </a:r>
          </a:p>
          <a:p>
            <a:pPr>
              <a:buNone/>
            </a:pPr>
            <a:r>
              <a:rPr lang="tr-TR" sz="2400" dirty="0" smtClean="0"/>
              <a:t>      Tanının duyarlılığı ve özgüllüğü arasındaki optimal denge: ROC analizi</a:t>
            </a:r>
          </a:p>
          <a:p>
            <a:endParaRPr lang="tr-TR" sz="2800" b="1" dirty="0" smtClean="0"/>
          </a:p>
          <a:p>
            <a:r>
              <a:rPr lang="tr-TR" sz="2800" b="1" dirty="0" smtClean="0"/>
              <a:t>(Ebeveyn+</a:t>
            </a:r>
            <a:r>
              <a:rPr lang="tr-TR" sz="2800" b="1" dirty="0" err="1" smtClean="0"/>
              <a:t>Özbildirim</a:t>
            </a:r>
            <a:r>
              <a:rPr lang="tr-TR" sz="2800" b="1" dirty="0" smtClean="0"/>
              <a:t> ölçeği)+ DE ya da HI 4 semptom</a:t>
            </a:r>
            <a:endParaRPr lang="tr-TR" sz="2800" dirty="0" smtClean="0"/>
          </a:p>
          <a:p>
            <a:pPr>
              <a:buNone/>
            </a:pPr>
            <a:r>
              <a:rPr lang="tr-TR" sz="2800" dirty="0" smtClean="0"/>
              <a:t>     Semptom sürekliliği  </a:t>
            </a:r>
            <a:r>
              <a:rPr lang="tr-TR" sz="2800" b="1" dirty="0" smtClean="0"/>
              <a:t>%60</a:t>
            </a:r>
          </a:p>
          <a:p>
            <a:pPr>
              <a:buNone/>
            </a:pPr>
            <a:r>
              <a:rPr lang="tr-TR" sz="2800" dirty="0" smtClean="0"/>
              <a:t>     Semptom sürekliliği + bozulma ölçütü  </a:t>
            </a:r>
            <a:r>
              <a:rPr lang="tr-TR" sz="2800" b="1" dirty="0" smtClean="0"/>
              <a:t>%41.1</a:t>
            </a:r>
          </a:p>
          <a:p>
            <a:endParaRPr lang="tr-TR" sz="2400" b="1" dirty="0" smtClean="0"/>
          </a:p>
          <a:p>
            <a:endParaRPr lang="tr-TR" sz="2400" dirty="0" smtClean="0"/>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sz="4000" b="1" dirty="0" smtClean="0"/>
              <a:t>Erişkinlerde tanıdan 16 yıl sonra: MTA işlevsel sonuçları: Semptom sürekliliği %49.9 </a:t>
            </a:r>
            <a:r>
              <a:rPr lang="tr-TR" b="1" dirty="0" smtClean="0"/>
              <a:t/>
            </a:r>
            <a:br>
              <a:rPr lang="tr-TR" b="1" dirty="0" smtClean="0"/>
            </a:br>
            <a:r>
              <a:rPr lang="tr-TR" sz="2200" dirty="0" smtClean="0"/>
              <a:t>(</a:t>
            </a:r>
            <a:r>
              <a:rPr lang="tr-TR" sz="2200" dirty="0" err="1" smtClean="0"/>
              <a:t>Hechtman</a:t>
            </a:r>
            <a:r>
              <a:rPr lang="tr-TR" sz="2200" dirty="0" smtClean="0"/>
              <a:t> ve ark. 2016)</a:t>
            </a:r>
            <a:endParaRPr lang="tr-TR" sz="2200" dirty="0"/>
          </a:p>
        </p:txBody>
      </p:sp>
      <p:graphicFrame>
        <p:nvGraphicFramePr>
          <p:cNvPr id="4" name="3 İçerik Yer Tutucusu"/>
          <p:cNvGraphicFramePr>
            <a:graphicFrameLocks noGrp="1"/>
          </p:cNvGraphicFramePr>
          <p:nvPr>
            <p:ph idx="1"/>
          </p:nvPr>
        </p:nvGraphicFramePr>
        <p:xfrm>
          <a:off x="5929322" y="1785926"/>
          <a:ext cx="3214678" cy="5066928"/>
        </p:xfrm>
        <a:graphic>
          <a:graphicData uri="http://schemas.openxmlformats.org/drawingml/2006/table">
            <a:tbl>
              <a:tblPr firstRow="1" bandRow="1">
                <a:tableStyleId>{5C22544A-7EE6-4342-B048-85BDC9FD1C3A}</a:tableStyleId>
              </a:tblPr>
              <a:tblGrid>
                <a:gridCol w="3214678"/>
              </a:tblGrid>
              <a:tr h="878136">
                <a:tc>
                  <a:txBody>
                    <a:bodyPr/>
                    <a:lstStyle/>
                    <a:p>
                      <a:pPr algn="ctr"/>
                      <a:r>
                        <a:rPr lang="tr-TR" dirty="0" smtClean="0"/>
                        <a:t>Fark yok</a:t>
                      </a:r>
                      <a:endParaRPr lang="tr-TR" dirty="0"/>
                    </a:p>
                  </a:txBody>
                  <a:tcPr/>
                </a:tc>
              </a:tr>
              <a:tr h="2265136">
                <a:tc>
                  <a:txBody>
                    <a:bodyPr/>
                    <a:lstStyle/>
                    <a:p>
                      <a:r>
                        <a:rPr lang="tr-TR" dirty="0" smtClean="0"/>
                        <a:t>Hapis süresi (nadir</a:t>
                      </a:r>
                      <a:r>
                        <a:rPr lang="tr-TR" dirty="0" smtClean="0"/>
                        <a:t>)</a:t>
                      </a:r>
                      <a:endParaRPr lang="tr-TR" dirty="0" smtClean="0"/>
                    </a:p>
                    <a:p>
                      <a:r>
                        <a:rPr lang="tr-TR" dirty="0" smtClean="0"/>
                        <a:t>Alkol kötüye kullanımı (yaygın</a:t>
                      </a:r>
                      <a:r>
                        <a:rPr lang="tr-TR" dirty="0" smtClean="0"/>
                        <a:t>)</a:t>
                      </a:r>
                      <a:endParaRPr lang="tr-TR" dirty="0" smtClean="0"/>
                    </a:p>
                    <a:p>
                      <a:r>
                        <a:rPr lang="tr-TR" dirty="0" smtClean="0"/>
                        <a:t>İş sayısı (ani kararla bırakma ve sonra iş bulmaları zor</a:t>
                      </a:r>
                      <a:r>
                        <a:rPr lang="tr-TR" dirty="0" smtClean="0"/>
                        <a:t>)</a:t>
                      </a:r>
                      <a:endParaRPr lang="tr-TR" dirty="0" smtClean="0"/>
                    </a:p>
                    <a:p>
                      <a:r>
                        <a:rPr lang="tr-TR" dirty="0" smtClean="0"/>
                        <a:t>Ölüm</a:t>
                      </a:r>
                      <a:r>
                        <a:rPr lang="tr-TR" baseline="0" dirty="0" smtClean="0"/>
                        <a:t> : </a:t>
                      </a:r>
                      <a:r>
                        <a:rPr lang="tr-TR" baseline="0" dirty="0" smtClean="0"/>
                        <a:t>10/1</a:t>
                      </a:r>
                      <a:endParaRPr lang="tr-TR" baseline="0" dirty="0" smtClean="0"/>
                    </a:p>
                    <a:p>
                      <a:r>
                        <a:rPr lang="tr-TR" baseline="0" dirty="0" smtClean="0"/>
                        <a:t>DEHB: 3 </a:t>
                      </a:r>
                      <a:r>
                        <a:rPr lang="tr-TR" baseline="0" dirty="0" err="1" smtClean="0"/>
                        <a:t>suisid</a:t>
                      </a:r>
                      <a:r>
                        <a:rPr lang="tr-TR" baseline="0" dirty="0" smtClean="0"/>
                        <a:t>, 4 </a:t>
                      </a:r>
                      <a:r>
                        <a:rPr lang="tr-TR" baseline="0" dirty="0" err="1" smtClean="0"/>
                        <a:t>homisid</a:t>
                      </a:r>
                      <a:r>
                        <a:rPr lang="tr-TR" baseline="0" dirty="0" smtClean="0"/>
                        <a:t>, 2 araç içi, 1 araç dışı trafik kazası</a:t>
                      </a:r>
                    </a:p>
                    <a:p>
                      <a:r>
                        <a:rPr lang="tr-TR" baseline="0" dirty="0" smtClean="0"/>
                        <a:t>LNCG: 1 </a:t>
                      </a:r>
                      <a:r>
                        <a:rPr lang="tr-TR" baseline="0" dirty="0" err="1" smtClean="0"/>
                        <a:t>suisid</a:t>
                      </a:r>
                      <a:endParaRPr lang="tr-TR" dirty="0"/>
                    </a:p>
                  </a:txBody>
                  <a:tcPr/>
                </a:tc>
              </a:tr>
              <a:tr h="1902792">
                <a:tc>
                  <a:txBody>
                    <a:bodyPr/>
                    <a:lstStyle/>
                    <a:p>
                      <a:endParaRPr lang="tr-TR" dirty="0"/>
                    </a:p>
                  </a:txBody>
                  <a:tcPr/>
                </a:tc>
              </a:tr>
            </a:tbl>
          </a:graphicData>
        </a:graphic>
      </p:graphicFrame>
      <p:graphicFrame>
        <p:nvGraphicFramePr>
          <p:cNvPr id="6" name="5 Tablo"/>
          <p:cNvGraphicFramePr>
            <a:graphicFrameLocks noGrp="1"/>
          </p:cNvGraphicFramePr>
          <p:nvPr/>
        </p:nvGraphicFramePr>
        <p:xfrm>
          <a:off x="0" y="1785926"/>
          <a:ext cx="2857520" cy="5154424"/>
        </p:xfrm>
        <a:graphic>
          <a:graphicData uri="http://schemas.openxmlformats.org/drawingml/2006/table">
            <a:tbl>
              <a:tblPr firstRow="1" bandRow="1">
                <a:tableStyleId>{5C22544A-7EE6-4342-B048-85BDC9FD1C3A}</a:tableStyleId>
              </a:tblPr>
              <a:tblGrid>
                <a:gridCol w="2857520"/>
              </a:tblGrid>
              <a:tr h="857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dirty="0" smtClean="0"/>
                        <a:t>DEHB(+)&gt;</a:t>
                      </a:r>
                      <a:r>
                        <a:rPr lang="tr-TR" sz="1800" dirty="0" smtClean="0">
                          <a:solidFill>
                            <a:srgbClr val="FF0000"/>
                          </a:solidFill>
                        </a:rPr>
                        <a:t>DEHB(-)</a:t>
                      </a:r>
                      <a:r>
                        <a:rPr lang="tr-TR" sz="1800" dirty="0" smtClean="0"/>
                        <a:t>&gt;LNCG</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dirty="0" smtClean="0"/>
                        <a:t>GEÇMİŞ</a:t>
                      </a:r>
                      <a:r>
                        <a:rPr lang="tr-TR" sz="1800" baseline="0" dirty="0" smtClean="0"/>
                        <a:t> </a:t>
                      </a:r>
                      <a:r>
                        <a:rPr lang="tr-TR" sz="1800" baseline="0" dirty="0" smtClean="0"/>
                        <a:t>SEMPTOMLARIN ETKİSİ</a:t>
                      </a:r>
                      <a:endParaRPr lang="tr-TR" sz="1800" dirty="0" smtClean="0"/>
                    </a:p>
                  </a:txBody>
                  <a:tcPr/>
                </a:tc>
              </a:tr>
              <a:tr h="2149462">
                <a:tc>
                  <a:txBody>
                    <a:bodyPr/>
                    <a:lstStyle/>
                    <a:p>
                      <a:pPr lvl="0"/>
                      <a:r>
                        <a:rPr lang="tr-TR" sz="2000" dirty="0" smtClean="0"/>
                        <a:t>Lise ve altı eğitim</a:t>
                      </a:r>
                    </a:p>
                    <a:p>
                      <a:pPr lvl="0"/>
                      <a:r>
                        <a:rPr lang="tr-TR" sz="2000" dirty="0" smtClean="0"/>
                        <a:t>İşten çıkarılma/ayrılma</a:t>
                      </a:r>
                    </a:p>
                    <a:p>
                      <a:pPr lvl="0"/>
                      <a:r>
                        <a:rPr lang="tr-TR" sz="2000" dirty="0" smtClean="0"/>
                        <a:t>Cari gelir</a:t>
                      </a:r>
                    </a:p>
                    <a:p>
                      <a:pPr lvl="0"/>
                      <a:r>
                        <a:rPr lang="tr-TR" sz="2000" dirty="0" smtClean="0"/>
                        <a:t>Kamudan işsizlik yardımı </a:t>
                      </a:r>
                    </a:p>
                    <a:p>
                      <a:pPr lvl="0"/>
                      <a:r>
                        <a:rPr lang="tr-TR" sz="2000" dirty="0" smtClean="0"/>
                        <a:t>Riskli cinsel davranışlar</a:t>
                      </a:r>
                    </a:p>
                  </a:txBody>
                  <a:tcPr/>
                </a:tc>
              </a:tr>
              <a:tr h="2090562">
                <a:tc>
                  <a:txBody>
                    <a:bodyPr/>
                    <a:lstStyle/>
                    <a:p>
                      <a:r>
                        <a:rPr lang="tr-TR" dirty="0" smtClean="0"/>
                        <a:t>Erken</a:t>
                      </a:r>
                      <a:r>
                        <a:rPr lang="tr-TR" baseline="0" dirty="0" smtClean="0"/>
                        <a:t> DEHB semptomlarının olumsuz etkisi semptomlar kalksa da sürebilir.</a:t>
                      </a:r>
                    </a:p>
                    <a:p>
                      <a:r>
                        <a:rPr lang="tr-TR" b="1" baseline="0" dirty="0" smtClean="0">
                          <a:solidFill>
                            <a:srgbClr val="FF0000"/>
                          </a:solidFill>
                        </a:rPr>
                        <a:t>TEDAVİDE HEM SEMPTOMA HEM DE İŞLEVSEL SONUÇLARA ODAKLAN.</a:t>
                      </a:r>
                      <a:endParaRPr lang="tr-TR" b="1" dirty="0">
                        <a:solidFill>
                          <a:srgbClr val="FF0000"/>
                        </a:solidFill>
                      </a:endParaRPr>
                    </a:p>
                  </a:txBody>
                  <a:tcPr/>
                </a:tc>
              </a:tr>
            </a:tbl>
          </a:graphicData>
        </a:graphic>
      </p:graphicFrame>
      <p:graphicFrame>
        <p:nvGraphicFramePr>
          <p:cNvPr id="7" name="6 Tablo"/>
          <p:cNvGraphicFramePr>
            <a:graphicFrameLocks noGrp="1"/>
          </p:cNvGraphicFramePr>
          <p:nvPr/>
        </p:nvGraphicFramePr>
        <p:xfrm>
          <a:off x="2857488" y="1777463"/>
          <a:ext cx="3071834" cy="5145255"/>
        </p:xfrm>
        <a:graphic>
          <a:graphicData uri="http://schemas.openxmlformats.org/drawingml/2006/table">
            <a:tbl>
              <a:tblPr firstRow="1" bandRow="1">
                <a:tableStyleId>{5C22544A-7EE6-4342-B048-85BDC9FD1C3A}</a:tableStyleId>
              </a:tblPr>
              <a:tblGrid>
                <a:gridCol w="3071834"/>
              </a:tblGrid>
              <a:tr h="877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dirty="0" smtClean="0">
                          <a:solidFill>
                            <a:srgbClr val="FF0000"/>
                          </a:solidFill>
                        </a:rPr>
                        <a:t>DEHB(+)</a:t>
                      </a:r>
                      <a:r>
                        <a:rPr lang="tr-TR" sz="1800" dirty="0" smtClean="0"/>
                        <a:t>&gt;DEHB(-)=LNCG</a:t>
                      </a:r>
                    </a:p>
                    <a:p>
                      <a:pPr algn="ctr"/>
                      <a:r>
                        <a:rPr lang="tr-TR" dirty="0" smtClean="0"/>
                        <a:t>ŞİMDİKİ </a:t>
                      </a:r>
                      <a:r>
                        <a:rPr lang="tr-TR" dirty="0" smtClean="0"/>
                        <a:t>SEMPTOMLARIN ETKİSİ</a:t>
                      </a:r>
                      <a:endParaRPr lang="tr-TR" dirty="0"/>
                    </a:p>
                  </a:txBody>
                  <a:tcPr/>
                </a:tc>
              </a:tr>
              <a:tr h="2219175">
                <a:tc>
                  <a:txBody>
                    <a:bodyPr/>
                    <a:lstStyle/>
                    <a:p>
                      <a:pPr lvl="0"/>
                      <a:r>
                        <a:rPr lang="tr-TR" sz="2000" dirty="0" err="1" smtClean="0"/>
                        <a:t>Emosyonel</a:t>
                      </a:r>
                      <a:r>
                        <a:rPr lang="tr-TR" sz="2000" dirty="0" smtClean="0"/>
                        <a:t> </a:t>
                      </a:r>
                      <a:r>
                        <a:rPr lang="tr-TR" sz="2000" dirty="0" err="1" smtClean="0"/>
                        <a:t>labilite</a:t>
                      </a:r>
                      <a:endParaRPr lang="tr-TR" sz="2000" dirty="0" smtClean="0"/>
                    </a:p>
                    <a:p>
                      <a:pPr lvl="0"/>
                      <a:r>
                        <a:rPr lang="tr-TR" sz="2000" dirty="0" err="1" smtClean="0"/>
                        <a:t>İmpulsivite</a:t>
                      </a:r>
                      <a:endParaRPr lang="tr-TR" sz="2000" dirty="0" smtClean="0"/>
                    </a:p>
                    <a:p>
                      <a:pPr lvl="0"/>
                      <a:r>
                        <a:rPr lang="tr-TR" sz="2000" dirty="0" err="1" smtClean="0"/>
                        <a:t>Nörotisizm</a:t>
                      </a:r>
                      <a:endParaRPr lang="tr-TR" sz="2000" dirty="0" smtClean="0"/>
                    </a:p>
                    <a:p>
                      <a:pPr lvl="0"/>
                      <a:r>
                        <a:rPr lang="tr-TR" sz="2000" dirty="0" smtClean="0"/>
                        <a:t>Madde kullanımı</a:t>
                      </a:r>
                    </a:p>
                    <a:p>
                      <a:pPr lvl="0"/>
                      <a:r>
                        <a:rPr lang="tr-TR" sz="2000" dirty="0" err="1" smtClean="0"/>
                        <a:t>Anx</a:t>
                      </a:r>
                      <a:r>
                        <a:rPr lang="tr-TR" sz="2000" dirty="0" smtClean="0"/>
                        <a:t>-</a:t>
                      </a:r>
                      <a:r>
                        <a:rPr lang="tr-TR" sz="2000" dirty="0" err="1" smtClean="0"/>
                        <a:t>mood</a:t>
                      </a:r>
                      <a:r>
                        <a:rPr lang="tr-TR" sz="2000" dirty="0" smtClean="0"/>
                        <a:t> </a:t>
                      </a:r>
                      <a:r>
                        <a:rPr lang="tr-TR" sz="2000" dirty="0" err="1" smtClean="0"/>
                        <a:t>bzk</a:t>
                      </a:r>
                      <a:r>
                        <a:rPr lang="tr-TR" sz="2000" dirty="0" smtClean="0"/>
                        <a:t>.</a:t>
                      </a:r>
                    </a:p>
                  </a:txBody>
                  <a:tcPr/>
                </a:tc>
              </a:tr>
              <a:tr h="1983777">
                <a:tc>
                  <a:txBody>
                    <a:bodyPr/>
                    <a:lstStyle/>
                    <a:p>
                      <a:r>
                        <a:rPr lang="tr-TR" dirty="0" smtClean="0"/>
                        <a:t>Semptom</a:t>
                      </a:r>
                      <a:r>
                        <a:rPr lang="tr-TR" baseline="0" dirty="0" smtClean="0"/>
                        <a:t> </a:t>
                      </a:r>
                      <a:r>
                        <a:rPr lang="tr-TR" baseline="0" dirty="0" err="1" smtClean="0"/>
                        <a:t>remisyonu</a:t>
                      </a:r>
                      <a:r>
                        <a:rPr lang="tr-TR" baseline="0" dirty="0" smtClean="0"/>
                        <a:t> </a:t>
                      </a:r>
                      <a:r>
                        <a:rPr lang="tr-TR" baseline="0" dirty="0" err="1" smtClean="0"/>
                        <a:t>anx</a:t>
                      </a:r>
                      <a:r>
                        <a:rPr lang="tr-TR" baseline="0" dirty="0" smtClean="0"/>
                        <a:t>/</a:t>
                      </a:r>
                      <a:r>
                        <a:rPr lang="tr-TR" baseline="0" dirty="0" err="1" smtClean="0"/>
                        <a:t>dep</a:t>
                      </a:r>
                      <a:r>
                        <a:rPr lang="tr-TR" baseline="0" dirty="0" smtClean="0"/>
                        <a:t>. ve </a:t>
                      </a:r>
                      <a:r>
                        <a:rPr lang="tr-TR" baseline="0" dirty="0" err="1" smtClean="0"/>
                        <a:t>SUD’a</a:t>
                      </a:r>
                      <a:r>
                        <a:rPr lang="tr-TR" baseline="0" dirty="0" smtClean="0"/>
                        <a:t> karşı koruyucu olabilir.</a:t>
                      </a:r>
                    </a:p>
                    <a:p>
                      <a:r>
                        <a:rPr lang="tr-TR" b="1" baseline="0" dirty="0" smtClean="0">
                          <a:solidFill>
                            <a:srgbClr val="FF0000"/>
                          </a:solidFill>
                        </a:rPr>
                        <a:t>DEHB SEMPTOMLARINI DÜZELTMEK DEĞİL “REMİSYON” SAĞLAMAK ÖNEMLİ. </a:t>
                      </a:r>
                      <a:endParaRPr lang="tr-TR" b="1" dirty="0">
                        <a:solidFill>
                          <a:srgbClr val="FF0000"/>
                        </a:solidFill>
                      </a:endParaRPr>
                    </a:p>
                  </a:txBody>
                  <a:tcPr/>
                </a:tc>
              </a:tr>
            </a:tbl>
          </a:graphicData>
        </a:graphic>
      </p:graphicFrame>
      <p:sp>
        <p:nvSpPr>
          <p:cNvPr id="8" name="7 Altbilgi Yer Tutucusu"/>
          <p:cNvSpPr>
            <a:spLocks noGrp="1"/>
          </p:cNvSpPr>
          <p:nvPr>
            <p:ph type="ftr" sz="quarter" idx="11"/>
          </p:nvPr>
        </p:nvSpPr>
        <p:spPr/>
        <p:txBody>
          <a:bodyPr/>
          <a:lstStyle/>
          <a:p>
            <a:r>
              <a:rPr lang="tr-TR" smtClean="0"/>
              <a:t>10.10.2018-BGK</a:t>
            </a:r>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8715436" cy="1417638"/>
          </a:xfrm>
        </p:spPr>
        <p:txBody>
          <a:bodyPr>
            <a:normAutofit/>
          </a:bodyPr>
          <a:lstStyle/>
          <a:p>
            <a:pPr algn="l"/>
            <a:r>
              <a:rPr lang="tr-TR" sz="3200" b="1" dirty="0" smtClean="0"/>
              <a:t>Erişkin işlevselliğinin çocukluk çağı öngörücüleri: </a:t>
            </a:r>
            <a:br>
              <a:rPr lang="tr-TR" sz="3200" b="1" dirty="0" smtClean="0"/>
            </a:br>
            <a:r>
              <a:rPr lang="tr-TR" sz="3200" b="1" dirty="0" smtClean="0"/>
              <a:t>Erken tedavi, eğitim/sosyal destek önemli…</a:t>
            </a:r>
            <a:br>
              <a:rPr lang="tr-TR" sz="3200" b="1" dirty="0" smtClean="0"/>
            </a:br>
            <a:r>
              <a:rPr lang="tr-TR" sz="2200" b="1" dirty="0" smtClean="0"/>
              <a:t>MTA-12-14-16. yıllar </a:t>
            </a:r>
            <a:r>
              <a:rPr lang="tr-TR" sz="2200" dirty="0" smtClean="0"/>
              <a:t>(</a:t>
            </a:r>
            <a:r>
              <a:rPr lang="tr-TR" sz="2200" dirty="0" err="1" smtClean="0"/>
              <a:t>Roy</a:t>
            </a:r>
            <a:r>
              <a:rPr lang="tr-TR" sz="2200" dirty="0" smtClean="0"/>
              <a:t> ve ark.2017)</a:t>
            </a:r>
            <a:endParaRPr lang="tr-TR" sz="2200" dirty="0"/>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BD3CF979-B195-4F3B-A672-3CA85DE014FC}"/>
                                            </p:graphicEl>
                                          </p:spTgt>
                                        </p:tgtEl>
                                        <p:attrNameLst>
                                          <p:attrName>style.visibility</p:attrName>
                                        </p:attrNameLst>
                                      </p:cBhvr>
                                      <p:to>
                                        <p:strVal val="visible"/>
                                      </p:to>
                                    </p:set>
                                    <p:animEffect transition="in" filter="wipe(down)">
                                      <p:cBhvr>
                                        <p:cTn id="12" dur="500"/>
                                        <p:tgtEl>
                                          <p:spTgt spid="4">
                                            <p:graphicEl>
                                              <a:dgm id="{BD3CF979-B195-4F3B-A672-3CA85DE014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DF0A4630-F052-40B9-957E-894E93C4EFA8}"/>
                                            </p:graphicEl>
                                          </p:spTgt>
                                        </p:tgtEl>
                                        <p:attrNameLst>
                                          <p:attrName>style.visibility</p:attrName>
                                        </p:attrNameLst>
                                      </p:cBhvr>
                                      <p:to>
                                        <p:strVal val="visible"/>
                                      </p:to>
                                    </p:set>
                                    <p:animEffect transition="in" filter="wipe(down)">
                                      <p:cBhvr>
                                        <p:cTn id="17" dur="500"/>
                                        <p:tgtEl>
                                          <p:spTgt spid="4">
                                            <p:graphicEl>
                                              <a:dgm id="{DF0A4630-F052-40B9-957E-894E93C4EFA8}"/>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graphicEl>
                                              <a:dgm id="{4296AD1E-C942-418A-B7C6-376DD3A7243D}"/>
                                            </p:graphicEl>
                                          </p:spTgt>
                                        </p:tgtEl>
                                        <p:attrNameLst>
                                          <p:attrName>style.visibility</p:attrName>
                                        </p:attrNameLst>
                                      </p:cBhvr>
                                      <p:to>
                                        <p:strVal val="visible"/>
                                      </p:to>
                                    </p:set>
                                    <p:animEffect transition="in" filter="wipe(down)">
                                      <p:cBhvr>
                                        <p:cTn id="20" dur="500"/>
                                        <p:tgtEl>
                                          <p:spTgt spid="4">
                                            <p:graphicEl>
                                              <a:dgm id="{4296AD1E-C942-418A-B7C6-376DD3A7243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A15446B8-1513-4515-B1D3-4A387D6BC8FE}"/>
                                            </p:graphicEl>
                                          </p:spTgt>
                                        </p:tgtEl>
                                        <p:attrNameLst>
                                          <p:attrName>style.visibility</p:attrName>
                                        </p:attrNameLst>
                                      </p:cBhvr>
                                      <p:to>
                                        <p:strVal val="visible"/>
                                      </p:to>
                                    </p:set>
                                    <p:animEffect transition="in" filter="wipe(down)">
                                      <p:cBhvr>
                                        <p:cTn id="25" dur="500"/>
                                        <p:tgtEl>
                                          <p:spTgt spid="4">
                                            <p:graphicEl>
                                              <a:dgm id="{A15446B8-1513-4515-B1D3-4A387D6BC8FE}"/>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80785ABA-80AD-446B-9D4A-9C722EB09B16}"/>
                                            </p:graphicEl>
                                          </p:spTgt>
                                        </p:tgtEl>
                                        <p:attrNameLst>
                                          <p:attrName>style.visibility</p:attrName>
                                        </p:attrNameLst>
                                      </p:cBhvr>
                                      <p:to>
                                        <p:strVal val="visible"/>
                                      </p:to>
                                    </p:set>
                                    <p:animEffect transition="in" filter="wipe(down)">
                                      <p:cBhvr>
                                        <p:cTn id="28" dur="500"/>
                                        <p:tgtEl>
                                          <p:spTgt spid="4">
                                            <p:graphicEl>
                                              <a:dgm id="{80785ABA-80AD-446B-9D4A-9C722EB09B1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graphicEl>
                                              <a:dgm id="{FF5065B4-617C-4414-A6D7-F73304850694}"/>
                                            </p:graphicEl>
                                          </p:spTgt>
                                        </p:tgtEl>
                                        <p:attrNameLst>
                                          <p:attrName>style.visibility</p:attrName>
                                        </p:attrNameLst>
                                      </p:cBhvr>
                                      <p:to>
                                        <p:strVal val="visible"/>
                                      </p:to>
                                    </p:set>
                                    <p:animEffect transition="in" filter="wipe(down)">
                                      <p:cBhvr>
                                        <p:cTn id="33" dur="500"/>
                                        <p:tgtEl>
                                          <p:spTgt spid="4">
                                            <p:graphicEl>
                                              <a:dgm id="{FF5065B4-617C-4414-A6D7-F73304850694}"/>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graphicEl>
                                              <a:dgm id="{CDE01B67-23EC-4736-BEA2-DE4F3D54608D}"/>
                                            </p:graphicEl>
                                          </p:spTgt>
                                        </p:tgtEl>
                                        <p:attrNameLst>
                                          <p:attrName>style.visibility</p:attrName>
                                        </p:attrNameLst>
                                      </p:cBhvr>
                                      <p:to>
                                        <p:strVal val="visible"/>
                                      </p:to>
                                    </p:set>
                                    <p:animEffect transition="in" filter="wipe(down)">
                                      <p:cBhvr>
                                        <p:cTn id="36" dur="500"/>
                                        <p:tgtEl>
                                          <p:spTgt spid="4">
                                            <p:graphicEl>
                                              <a:dgm id="{CDE01B67-23EC-4736-BEA2-DE4F3D5460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74638"/>
            <a:ext cx="8643998" cy="1143000"/>
          </a:xfrm>
        </p:spPr>
        <p:txBody>
          <a:bodyPr>
            <a:normAutofit fontScale="90000"/>
          </a:bodyPr>
          <a:lstStyle/>
          <a:p>
            <a:r>
              <a:rPr lang="tr-TR" sz="2800" b="1" dirty="0" err="1" smtClean="0"/>
              <a:t>DEHB’li</a:t>
            </a:r>
            <a:r>
              <a:rPr lang="tr-TR" sz="2800" b="1" dirty="0" smtClean="0"/>
              <a:t> ergenlerde bozulmanın seyri: Liseden üniversiteye geçiş </a:t>
            </a:r>
            <a:r>
              <a:rPr lang="tr-TR" sz="2800" dirty="0" smtClean="0"/>
              <a:t>(2. ve 16. yıl MTA katılımcıları- 10.4-25 yaş) </a:t>
            </a:r>
            <a:br>
              <a:rPr lang="tr-TR" sz="2800" dirty="0" smtClean="0"/>
            </a:br>
            <a:r>
              <a:rPr lang="tr-TR" sz="2000" dirty="0" smtClean="0"/>
              <a:t>(</a:t>
            </a:r>
            <a:r>
              <a:rPr lang="tr-TR" sz="2000" dirty="0" err="1" smtClean="0"/>
              <a:t>Howard</a:t>
            </a:r>
            <a:r>
              <a:rPr lang="tr-TR" sz="2000" dirty="0" smtClean="0"/>
              <a:t> ve ark. 2016)</a:t>
            </a:r>
            <a:endParaRPr lang="tr-TR" sz="2000" dirty="0"/>
          </a:p>
        </p:txBody>
      </p:sp>
      <p:sp>
        <p:nvSpPr>
          <p:cNvPr id="3" name="2 İçerik Yer Tutucusu"/>
          <p:cNvSpPr>
            <a:spLocks noGrp="1"/>
          </p:cNvSpPr>
          <p:nvPr>
            <p:ph idx="1"/>
          </p:nvPr>
        </p:nvSpPr>
        <p:spPr/>
        <p:txBody>
          <a:bodyPr>
            <a:normAutofit fontScale="92500"/>
          </a:bodyPr>
          <a:lstStyle/>
          <a:p>
            <a:r>
              <a:rPr lang="tr-TR" dirty="0" err="1" smtClean="0"/>
              <a:t>DEHB’li</a:t>
            </a:r>
            <a:r>
              <a:rPr lang="tr-TR" dirty="0" smtClean="0"/>
              <a:t> ergenlerde yaşla birlikte işlevsellikteki bozulma artar. EF..</a:t>
            </a:r>
          </a:p>
          <a:p>
            <a:r>
              <a:rPr lang="tr-TR" dirty="0" smtClean="0"/>
              <a:t>Lise bittikten sonra bozulmadaki artış hızı düşer.</a:t>
            </a:r>
          </a:p>
          <a:p>
            <a:r>
              <a:rPr lang="tr-TR" dirty="0" smtClean="0"/>
              <a:t>Yüksek okul ya da üniversiteye giden ergenler için bozulmalar genç erişkinliğe doğru stabilize olur.</a:t>
            </a:r>
          </a:p>
          <a:p>
            <a:r>
              <a:rPr lang="tr-TR" dirty="0" smtClean="0"/>
              <a:t>Ergenlikte ilgili ebeveynlik, liseden sonra yüksek okula gitme kombinasyonu DEHB öyküsü olsun olmasın en düşük bozulma düzeyi ile ilişkilidir.</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417638"/>
          </a:xfrm>
        </p:spPr>
        <p:txBody>
          <a:bodyPr>
            <a:normAutofit/>
          </a:bodyPr>
          <a:lstStyle/>
          <a:p>
            <a:r>
              <a:rPr lang="tr-TR" b="1" dirty="0" smtClean="0"/>
              <a:t>Tanısal Sorunlar-Çocuk</a:t>
            </a:r>
            <a:endParaRPr lang="tr-TR" sz="2700" dirty="0"/>
          </a:p>
        </p:txBody>
      </p:sp>
      <p:sp>
        <p:nvSpPr>
          <p:cNvPr id="3" name="2 Metin Yer Tutucusu"/>
          <p:cNvSpPr>
            <a:spLocks noGrp="1"/>
          </p:cNvSpPr>
          <p:nvPr>
            <p:ph type="body" idx="1"/>
          </p:nvPr>
        </p:nvSpPr>
        <p:spPr>
          <a:xfrm>
            <a:off x="314355" y="1838346"/>
            <a:ext cx="4040188" cy="639762"/>
          </a:xfrm>
        </p:spPr>
        <p:txBody>
          <a:bodyPr>
            <a:normAutofit fontScale="92500"/>
          </a:bodyPr>
          <a:lstStyle/>
          <a:p>
            <a:r>
              <a:rPr lang="tr-TR" dirty="0" smtClean="0"/>
              <a:t>Kesme noktaları, Semptom yükü</a:t>
            </a:r>
            <a:endParaRPr lang="tr-TR" dirty="0"/>
          </a:p>
        </p:txBody>
      </p:sp>
      <p:sp>
        <p:nvSpPr>
          <p:cNvPr id="4" name="3 İçerik Yer Tutucusu"/>
          <p:cNvSpPr>
            <a:spLocks noGrp="1"/>
          </p:cNvSpPr>
          <p:nvPr>
            <p:ph sz="half" idx="2"/>
          </p:nvPr>
        </p:nvSpPr>
        <p:spPr>
          <a:xfrm>
            <a:off x="314355" y="2478108"/>
            <a:ext cx="3900486" cy="3951288"/>
          </a:xfrm>
        </p:spPr>
        <p:txBody>
          <a:bodyPr/>
          <a:lstStyle/>
          <a:p>
            <a:endParaRPr lang="tr-TR" dirty="0" smtClean="0"/>
          </a:p>
          <a:p>
            <a:r>
              <a:rPr lang="tr-TR" dirty="0" smtClean="0"/>
              <a:t>Semptom şiddeti?</a:t>
            </a:r>
            <a:br>
              <a:rPr lang="tr-TR" dirty="0" smtClean="0"/>
            </a:br>
            <a:r>
              <a:rPr lang="tr-TR" dirty="0" err="1" smtClean="0"/>
              <a:t>Özbildirim</a:t>
            </a:r>
            <a:r>
              <a:rPr lang="tr-TR" dirty="0" smtClean="0"/>
              <a:t> ya da diğer kaynaklar?</a:t>
            </a:r>
          </a:p>
          <a:p>
            <a:endParaRPr lang="tr-TR" dirty="0" smtClean="0"/>
          </a:p>
          <a:p>
            <a:r>
              <a:rPr lang="tr-TR" dirty="0" smtClean="0"/>
              <a:t>5 DE+5 HI……DEHB (-)</a:t>
            </a:r>
          </a:p>
          <a:p>
            <a:r>
              <a:rPr lang="tr-TR" dirty="0" smtClean="0"/>
              <a:t>0 DE+ 6 HI……DEHB (+)</a:t>
            </a:r>
            <a:endParaRPr lang="tr-TR" dirty="0"/>
          </a:p>
        </p:txBody>
      </p:sp>
      <p:sp>
        <p:nvSpPr>
          <p:cNvPr id="5" name="4 Metin Yer Tutucusu"/>
          <p:cNvSpPr>
            <a:spLocks noGrp="1"/>
          </p:cNvSpPr>
          <p:nvPr>
            <p:ph type="body" sz="quarter" idx="3"/>
          </p:nvPr>
        </p:nvSpPr>
        <p:spPr>
          <a:xfrm>
            <a:off x="4502180" y="1838346"/>
            <a:ext cx="4041775" cy="639762"/>
          </a:xfrm>
        </p:spPr>
        <p:txBody>
          <a:bodyPr/>
          <a:lstStyle/>
          <a:p>
            <a:r>
              <a:rPr lang="tr-TR" dirty="0" smtClean="0"/>
              <a:t>Gelişimsel uygunluk/Yaş</a:t>
            </a:r>
            <a:endParaRPr lang="tr-TR" dirty="0"/>
          </a:p>
        </p:txBody>
      </p:sp>
      <p:sp>
        <p:nvSpPr>
          <p:cNvPr id="6" name="5 İçerik Yer Tutucusu"/>
          <p:cNvSpPr>
            <a:spLocks noGrp="1"/>
          </p:cNvSpPr>
          <p:nvPr>
            <p:ph sz="quarter" idx="4"/>
          </p:nvPr>
        </p:nvSpPr>
        <p:spPr>
          <a:xfrm>
            <a:off x="4214842" y="2478108"/>
            <a:ext cx="4786314" cy="3951288"/>
          </a:xfrm>
        </p:spPr>
        <p:txBody>
          <a:bodyPr/>
          <a:lstStyle/>
          <a:p>
            <a:r>
              <a:rPr lang="tr-TR" dirty="0" smtClean="0"/>
              <a:t>Normal?</a:t>
            </a:r>
          </a:p>
          <a:p>
            <a:r>
              <a:rPr lang="tr-TR" dirty="0" smtClean="0"/>
              <a:t>MR … Her şeyi </a:t>
            </a:r>
            <a:r>
              <a:rPr lang="tr-TR" dirty="0" err="1" smtClean="0"/>
              <a:t>IQ’ya</a:t>
            </a:r>
            <a:r>
              <a:rPr lang="tr-TR" dirty="0" smtClean="0"/>
              <a:t> yükleme</a:t>
            </a:r>
          </a:p>
          <a:p>
            <a:r>
              <a:rPr lang="tr-TR" dirty="0" smtClean="0"/>
              <a:t>       …. Her şeyi DEHB semptomu olarak değerlendirme ve tedavi</a:t>
            </a:r>
          </a:p>
          <a:p>
            <a:endParaRPr lang="tr-TR" dirty="0" smtClean="0"/>
          </a:p>
          <a:p>
            <a:r>
              <a:rPr lang="tr-TR" dirty="0" smtClean="0"/>
              <a:t>Ölçekleri dolduranların bilgi/deneyim/çocukla ilişkisi?</a:t>
            </a:r>
          </a:p>
          <a:p>
            <a:endParaRPr lang="tr-TR" dirty="0"/>
          </a:p>
        </p:txBody>
      </p:sp>
      <p:sp>
        <p:nvSpPr>
          <p:cNvPr id="8" name="7 Altbilgi Yer Tutucusu"/>
          <p:cNvSpPr>
            <a:spLocks noGrp="1"/>
          </p:cNvSpPr>
          <p:nvPr>
            <p:ph type="ftr" sz="quarter" idx="11"/>
          </p:nvPr>
        </p:nvSpPr>
        <p:spPr/>
        <p:txBody>
          <a:bodyPr/>
          <a:lstStyle/>
          <a:p>
            <a:r>
              <a:rPr lang="tr-TR" smtClean="0"/>
              <a:t>10.10.2018-BGK</a:t>
            </a:r>
            <a:endParaRPr lang="tr-TR"/>
          </a:p>
        </p:txBody>
      </p:sp>
      <p:pic>
        <p:nvPicPr>
          <p:cNvPr id="1026" name="Picture 2"/>
          <p:cNvPicPr>
            <a:picLocks noChangeAspect="1" noChangeArrowheads="1"/>
          </p:cNvPicPr>
          <p:nvPr/>
        </p:nvPicPr>
        <p:blipFill>
          <a:blip r:embed="rId2"/>
          <a:srcRect/>
          <a:stretch>
            <a:fillRect/>
          </a:stretch>
        </p:blipFill>
        <p:spPr bwMode="auto">
          <a:xfrm>
            <a:off x="0" y="142852"/>
            <a:ext cx="1869263" cy="1428736"/>
          </a:xfrm>
          <a:prstGeom prst="rect">
            <a:avLst/>
          </a:prstGeom>
          <a:noFill/>
          <a:ln w="9525">
            <a:noFill/>
            <a:miter lim="800000"/>
            <a:headEnd/>
            <a:tailEnd/>
          </a:ln>
          <a:effectLst/>
        </p:spPr>
      </p:pic>
      <p:pic>
        <p:nvPicPr>
          <p:cNvPr id="9" name="Picture 2" descr="y"/>
          <p:cNvPicPr>
            <a:picLocks noChangeAspect="1" noChangeArrowheads="1"/>
          </p:cNvPicPr>
          <p:nvPr/>
        </p:nvPicPr>
        <p:blipFill>
          <a:blip r:embed="rId3"/>
          <a:srcRect/>
          <a:stretch>
            <a:fillRect/>
          </a:stretch>
        </p:blipFill>
        <p:spPr bwMode="auto">
          <a:xfrm>
            <a:off x="7358082" y="180982"/>
            <a:ext cx="1643042" cy="15335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down)">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wipe(down)">
                                      <p:cBhvr>
                                        <p:cTn id="5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allAtOnce"/>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71538" y="285727"/>
          <a:ext cx="6905652" cy="6286546"/>
        </p:xfrm>
        <a:graphic>
          <a:graphicData uri="http://schemas.openxmlformats.org/drawingml/2006/table">
            <a:tbl>
              <a:tblPr firstRow="1" bandRow="1">
                <a:tableStyleId>{5C22544A-7EE6-4342-B048-85BDC9FD1C3A}</a:tableStyleId>
              </a:tblPr>
              <a:tblGrid>
                <a:gridCol w="6905652"/>
              </a:tblGrid>
              <a:tr h="975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         </a:t>
                      </a:r>
                      <a:r>
                        <a:rPr lang="en-US" dirty="0" smtClean="0"/>
                        <a:t>NICE  [NG87] 2018</a:t>
                      </a:r>
                      <a:r>
                        <a:rPr lang="tr-TR" dirty="0" smtClean="0"/>
                        <a:t>-UK</a:t>
                      </a:r>
                    </a:p>
                    <a:p>
                      <a:endParaRPr lang="tr-TR" dirty="0"/>
                    </a:p>
                  </a:txBody>
                  <a:tcPr>
                    <a:solidFill>
                      <a:srgbClr val="0070C0"/>
                    </a:solidFill>
                  </a:tcPr>
                </a:tc>
              </a:tr>
              <a:tr h="859537">
                <a:tc>
                  <a:txBody>
                    <a:bodyPr/>
                    <a:lstStyle/>
                    <a:p>
                      <a:pPr lvl="1"/>
                      <a:r>
                        <a:rPr lang="tr-TR" sz="1800" b="1" i="0" kern="1200" dirty="0" err="1" smtClean="0">
                          <a:solidFill>
                            <a:schemeClr val="dk1"/>
                          </a:solidFill>
                          <a:latin typeface="+mn-lt"/>
                          <a:ea typeface="+mn-ea"/>
                          <a:cs typeface="+mn-cs"/>
                        </a:rPr>
                        <a:t>The</a:t>
                      </a:r>
                      <a:r>
                        <a:rPr lang="tr-TR" sz="1800" b="1" i="0" kern="1200" dirty="0" smtClean="0">
                          <a:solidFill>
                            <a:schemeClr val="dk1"/>
                          </a:solidFill>
                          <a:latin typeface="+mn-lt"/>
                          <a:ea typeface="+mn-ea"/>
                          <a:cs typeface="+mn-cs"/>
                        </a:rPr>
                        <a:t> </a:t>
                      </a:r>
                      <a:r>
                        <a:rPr lang="tr-TR" sz="1800" b="1" i="0" kern="1200" dirty="0" err="1" smtClean="0">
                          <a:solidFill>
                            <a:schemeClr val="dk1"/>
                          </a:solidFill>
                          <a:latin typeface="+mn-lt"/>
                          <a:ea typeface="+mn-ea"/>
                          <a:cs typeface="+mn-cs"/>
                        </a:rPr>
                        <a:t>European</a:t>
                      </a:r>
                      <a:r>
                        <a:rPr lang="tr-TR" sz="1800" b="1" i="0" kern="1200" dirty="0" smtClean="0">
                          <a:solidFill>
                            <a:schemeClr val="dk1"/>
                          </a:solidFill>
                          <a:latin typeface="+mn-lt"/>
                          <a:ea typeface="+mn-ea"/>
                          <a:cs typeface="+mn-cs"/>
                        </a:rPr>
                        <a:t> Network </a:t>
                      </a:r>
                      <a:r>
                        <a:rPr lang="tr-TR" sz="1800" b="1" i="0" kern="1200" dirty="0" err="1" smtClean="0">
                          <a:solidFill>
                            <a:schemeClr val="dk1"/>
                          </a:solidFill>
                          <a:latin typeface="+mn-lt"/>
                          <a:ea typeface="+mn-ea"/>
                          <a:cs typeface="+mn-cs"/>
                        </a:rPr>
                        <a:t>Adult</a:t>
                      </a:r>
                      <a:r>
                        <a:rPr lang="tr-TR" sz="1800" b="1" i="0" kern="1200" dirty="0" smtClean="0">
                          <a:solidFill>
                            <a:schemeClr val="dk1"/>
                          </a:solidFill>
                          <a:latin typeface="+mn-lt"/>
                          <a:ea typeface="+mn-ea"/>
                          <a:cs typeface="+mn-cs"/>
                        </a:rPr>
                        <a:t> ADHD</a:t>
                      </a:r>
                    </a:p>
                    <a:p>
                      <a:pPr lvl="1"/>
                      <a:r>
                        <a:rPr lang="tr-TR" sz="1800" b="0" i="1" kern="1200" dirty="0" smtClean="0">
                          <a:solidFill>
                            <a:schemeClr val="dk1"/>
                          </a:solidFill>
                          <a:latin typeface="+mn-lt"/>
                          <a:ea typeface="+mn-ea"/>
                          <a:cs typeface="+mn-cs"/>
                        </a:rPr>
                        <a:t>BMC </a:t>
                      </a:r>
                      <a:r>
                        <a:rPr lang="tr-TR" sz="1800" b="0" i="1" kern="1200" dirty="0" err="1" smtClean="0">
                          <a:solidFill>
                            <a:schemeClr val="dk1"/>
                          </a:solidFill>
                          <a:latin typeface="+mn-lt"/>
                          <a:ea typeface="+mn-ea"/>
                          <a:cs typeface="+mn-cs"/>
                        </a:rPr>
                        <a:t>Psychiatry</a:t>
                      </a:r>
                      <a:r>
                        <a:rPr lang="tr-TR" sz="1800" b="0" i="1" kern="1200" dirty="0" smtClean="0">
                          <a:solidFill>
                            <a:schemeClr val="dk1"/>
                          </a:solidFill>
                          <a:latin typeface="+mn-lt"/>
                          <a:ea typeface="+mn-ea"/>
                          <a:cs typeface="+mn-cs"/>
                        </a:rPr>
                        <a:t>.</a:t>
                      </a:r>
                      <a:r>
                        <a:rPr lang="tr-TR" sz="1800" b="0" i="0" kern="1200" dirty="0" smtClean="0">
                          <a:solidFill>
                            <a:schemeClr val="dk1"/>
                          </a:solidFill>
                          <a:latin typeface="+mn-lt"/>
                          <a:ea typeface="+mn-ea"/>
                          <a:cs typeface="+mn-cs"/>
                        </a:rPr>
                        <a:t> </a:t>
                      </a:r>
                      <a:r>
                        <a:rPr lang="tr-TR" sz="1800" b="1" i="0" kern="1200" dirty="0" smtClean="0">
                          <a:solidFill>
                            <a:schemeClr val="dk1"/>
                          </a:solidFill>
                          <a:latin typeface="+mn-lt"/>
                          <a:ea typeface="+mn-ea"/>
                          <a:cs typeface="+mn-cs"/>
                        </a:rPr>
                        <a:t>2010</a:t>
                      </a:r>
                      <a:endParaRPr lang="tr-TR" b="1" dirty="0"/>
                    </a:p>
                  </a:txBody>
                  <a:tcPr>
                    <a:solidFill>
                      <a:srgbClr val="00B050"/>
                    </a:solidFill>
                  </a:tcPr>
                </a:tc>
              </a:tr>
              <a:tr h="1040233">
                <a:tc>
                  <a:txBody>
                    <a:bodyPr/>
                    <a:lstStyle/>
                    <a:p>
                      <a:r>
                        <a:rPr lang="tr-TR" sz="1800" b="1" i="0" kern="1200" dirty="0" smtClean="0">
                          <a:solidFill>
                            <a:schemeClr val="bg1"/>
                          </a:solidFill>
                          <a:latin typeface="+mn-lt"/>
                          <a:ea typeface="+mn-ea"/>
                          <a:cs typeface="+mn-cs"/>
                        </a:rPr>
                        <a:t>         </a:t>
                      </a:r>
                      <a:r>
                        <a:rPr lang="tr-TR" sz="1800" b="1" i="0" kern="1200" dirty="0" err="1" smtClean="0">
                          <a:solidFill>
                            <a:schemeClr val="bg1"/>
                          </a:solidFill>
                          <a:latin typeface="+mn-lt"/>
                          <a:ea typeface="+mn-ea"/>
                          <a:cs typeface="+mn-cs"/>
                        </a:rPr>
                        <a:t>British</a:t>
                      </a:r>
                      <a:r>
                        <a:rPr lang="tr-TR" sz="1800" b="1" i="0" kern="1200" dirty="0" smtClean="0">
                          <a:solidFill>
                            <a:schemeClr val="bg1"/>
                          </a:solidFill>
                          <a:latin typeface="+mn-lt"/>
                          <a:ea typeface="+mn-ea"/>
                          <a:cs typeface="+mn-cs"/>
                        </a:rPr>
                        <a:t> </a:t>
                      </a:r>
                      <a:r>
                        <a:rPr lang="tr-TR" sz="1800" b="1" i="0" kern="1200" dirty="0" err="1" smtClean="0">
                          <a:solidFill>
                            <a:schemeClr val="bg1"/>
                          </a:solidFill>
                          <a:latin typeface="+mn-lt"/>
                          <a:ea typeface="+mn-ea"/>
                          <a:cs typeface="+mn-cs"/>
                        </a:rPr>
                        <a:t>Association</a:t>
                      </a:r>
                      <a:r>
                        <a:rPr lang="tr-TR" sz="1800" b="1" i="0" kern="1200" dirty="0" smtClean="0">
                          <a:solidFill>
                            <a:schemeClr val="bg1"/>
                          </a:solidFill>
                          <a:latin typeface="+mn-lt"/>
                          <a:ea typeface="+mn-ea"/>
                          <a:cs typeface="+mn-cs"/>
                        </a:rPr>
                        <a:t> </a:t>
                      </a:r>
                      <a:r>
                        <a:rPr lang="tr-TR" sz="1800" b="1" i="0" kern="1200" dirty="0" err="1" smtClean="0">
                          <a:solidFill>
                            <a:schemeClr val="bg1"/>
                          </a:solidFill>
                          <a:latin typeface="+mn-lt"/>
                          <a:ea typeface="+mn-ea"/>
                          <a:cs typeface="+mn-cs"/>
                        </a:rPr>
                        <a:t>for</a:t>
                      </a:r>
                      <a:r>
                        <a:rPr lang="tr-TR" sz="1800" b="1" i="0" kern="1200" dirty="0" smtClean="0">
                          <a:solidFill>
                            <a:schemeClr val="bg1"/>
                          </a:solidFill>
                          <a:latin typeface="+mn-lt"/>
                          <a:ea typeface="+mn-ea"/>
                          <a:cs typeface="+mn-cs"/>
                        </a:rPr>
                        <a:t> </a:t>
                      </a:r>
                      <a:r>
                        <a:rPr lang="tr-TR" sz="1800" b="1" i="0" kern="1200" dirty="0" err="1" smtClean="0">
                          <a:solidFill>
                            <a:schemeClr val="bg1"/>
                          </a:solidFill>
                          <a:latin typeface="+mn-lt"/>
                          <a:ea typeface="+mn-ea"/>
                          <a:cs typeface="+mn-cs"/>
                        </a:rPr>
                        <a:t>Psychopharmacology</a:t>
                      </a:r>
                      <a:endParaRPr lang="tr-TR" sz="1800" b="1" i="0" kern="1200" dirty="0" smtClean="0">
                        <a:solidFill>
                          <a:schemeClr val="bg1"/>
                        </a:solidFill>
                        <a:latin typeface="+mn-lt"/>
                        <a:ea typeface="+mn-ea"/>
                        <a:cs typeface="+mn-cs"/>
                      </a:endParaRPr>
                    </a:p>
                    <a:p>
                      <a:r>
                        <a:rPr lang="tr-TR" sz="1800" b="1" i="0" kern="1200" dirty="0" smtClean="0">
                          <a:solidFill>
                            <a:schemeClr val="bg1"/>
                          </a:solidFill>
                          <a:latin typeface="+mn-lt"/>
                          <a:ea typeface="+mn-ea"/>
                          <a:cs typeface="+mn-cs"/>
                        </a:rPr>
                        <a:t>         2014</a:t>
                      </a:r>
                    </a:p>
                    <a:p>
                      <a:endParaRPr lang="tr-TR" dirty="0"/>
                    </a:p>
                  </a:txBody>
                  <a:tcPr>
                    <a:solidFill>
                      <a:srgbClr val="0070C0"/>
                    </a:solidFill>
                  </a:tcPr>
                </a:tc>
              </a:tr>
              <a:tr h="10402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smtClean="0"/>
                        <a:t>         AAP </a:t>
                      </a:r>
                      <a:r>
                        <a:rPr lang="tr-TR" dirty="0" smtClean="0"/>
                        <a:t>(</a:t>
                      </a:r>
                      <a:r>
                        <a:rPr lang="tr-TR" dirty="0" err="1" smtClean="0"/>
                        <a:t>Pediatrics</a:t>
                      </a:r>
                      <a:r>
                        <a:rPr lang="tr-TR" dirty="0" smtClean="0"/>
                        <a:t>. </a:t>
                      </a:r>
                      <a:r>
                        <a:rPr lang="tr-TR" b="1" dirty="0" smtClean="0"/>
                        <a:t>2011</a:t>
                      </a:r>
                      <a:r>
                        <a:rPr lang="tr-TR" dirty="0" smtClean="0"/>
                        <a:t>)</a:t>
                      </a:r>
                    </a:p>
                    <a:p>
                      <a:endParaRPr lang="tr-TR" dirty="0"/>
                    </a:p>
                  </a:txBody>
                  <a:tcPr>
                    <a:solidFill>
                      <a:srgbClr val="FFFF99"/>
                    </a:solidFill>
                  </a:tcPr>
                </a:tc>
              </a:tr>
              <a:tr h="602924">
                <a:tc>
                  <a:txBody>
                    <a:bodyPr/>
                    <a:lstStyle/>
                    <a:p>
                      <a:r>
                        <a:rPr lang="tr-TR" sz="1800" b="1" dirty="0" smtClean="0"/>
                        <a:t>         IACAPAP-2012</a:t>
                      </a:r>
                      <a:endParaRPr lang="tr-TR" sz="1800" b="1" dirty="0"/>
                    </a:p>
                  </a:txBody>
                  <a:tcPr>
                    <a:solidFill>
                      <a:srgbClr val="00B0F0"/>
                    </a:solidFill>
                  </a:tcPr>
                </a:tc>
              </a:tr>
              <a:tr h="1040233">
                <a:tc>
                  <a:txBody>
                    <a:bodyPr/>
                    <a:lstStyle/>
                    <a:p>
                      <a:r>
                        <a:rPr lang="tr-TR" b="1" baseline="0" dirty="0" smtClean="0"/>
                        <a:t>         </a:t>
                      </a:r>
                      <a:r>
                        <a:rPr lang="tr-TR" b="1" dirty="0" smtClean="0"/>
                        <a:t>AACAP</a:t>
                      </a:r>
                      <a:r>
                        <a:rPr lang="tr-TR" dirty="0" smtClean="0"/>
                        <a:t> </a:t>
                      </a:r>
                      <a:r>
                        <a:rPr lang="tr-TR" dirty="0" err="1" smtClean="0"/>
                        <a:t>Work</a:t>
                      </a:r>
                      <a:r>
                        <a:rPr lang="tr-TR" dirty="0" smtClean="0"/>
                        <a:t> </a:t>
                      </a:r>
                      <a:r>
                        <a:rPr lang="tr-TR" dirty="0" err="1" smtClean="0"/>
                        <a:t>Group</a:t>
                      </a:r>
                      <a:r>
                        <a:rPr lang="tr-TR" dirty="0" smtClean="0"/>
                        <a:t> on</a:t>
                      </a:r>
                      <a:r>
                        <a:rPr lang="tr-TR" baseline="0" dirty="0" smtClean="0"/>
                        <a:t> </a:t>
                      </a:r>
                      <a:r>
                        <a:rPr lang="tr-TR" baseline="0" dirty="0" err="1" smtClean="0"/>
                        <a:t>Quality</a:t>
                      </a:r>
                      <a:r>
                        <a:rPr lang="tr-TR" baseline="0" dirty="0" smtClean="0"/>
                        <a:t> </a:t>
                      </a:r>
                      <a:r>
                        <a:rPr lang="tr-TR" baseline="0" dirty="0" err="1" smtClean="0"/>
                        <a:t>Issues</a:t>
                      </a:r>
                      <a:r>
                        <a:rPr lang="tr-TR" baseline="0" dirty="0" smtClean="0"/>
                        <a:t>, </a:t>
                      </a:r>
                      <a:r>
                        <a:rPr lang="tr-TR" b="1" baseline="0" dirty="0" smtClean="0"/>
                        <a:t>2007</a:t>
                      </a: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tr-TR" dirty="0"/>
                    </a:p>
                  </a:txBody>
                  <a:tcPr>
                    <a:solidFill>
                      <a:srgbClr val="92D050"/>
                    </a:solidFill>
                  </a:tcPr>
                </a:tc>
              </a:tr>
              <a:tr h="728162">
                <a:tc>
                  <a:txBody>
                    <a:bodyPr/>
                    <a:lstStyle/>
                    <a:p>
                      <a:r>
                        <a:rPr lang="tr-TR" b="1" dirty="0" smtClean="0"/>
                        <a:t>         </a:t>
                      </a:r>
                      <a:r>
                        <a:rPr lang="en-US" b="1" dirty="0" smtClean="0"/>
                        <a:t>CADDRA</a:t>
                      </a:r>
                      <a:r>
                        <a:rPr lang="en-US" dirty="0" smtClean="0"/>
                        <a:t>,</a:t>
                      </a:r>
                      <a:r>
                        <a:rPr lang="tr-TR" dirty="0" smtClean="0"/>
                        <a:t> </a:t>
                      </a:r>
                      <a:r>
                        <a:rPr lang="tr-TR" b="1" dirty="0" smtClean="0"/>
                        <a:t>2018</a:t>
                      </a:r>
                      <a:r>
                        <a:rPr lang="en-US" b="1" dirty="0" smtClean="0"/>
                        <a:t> </a:t>
                      </a:r>
                      <a:endParaRPr lang="tr-TR" b="1" dirty="0"/>
                    </a:p>
                  </a:txBody>
                  <a:tcPr>
                    <a:solidFill>
                      <a:schemeClr val="accent6"/>
                    </a:solidFill>
                  </a:tcPr>
                </a:tc>
              </a:tr>
            </a:tbl>
          </a:graphicData>
        </a:graphic>
      </p:graphicFrame>
      <p:sp>
        <p:nvSpPr>
          <p:cNvPr id="3" name="2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500042"/>
            <a:ext cx="8229600" cy="785818"/>
          </a:xfrm>
        </p:spPr>
        <p:txBody>
          <a:bodyPr>
            <a:normAutofit fontScale="90000"/>
          </a:bodyPr>
          <a:lstStyle/>
          <a:p>
            <a:r>
              <a:rPr lang="tr-TR" sz="2200" dirty="0" smtClean="0"/>
              <a:t/>
            </a:r>
            <a:br>
              <a:rPr lang="tr-TR" sz="2200" dirty="0" smtClean="0"/>
            </a:br>
            <a:r>
              <a:rPr lang="en-US" dirty="0" smtClean="0"/>
              <a:t/>
            </a:r>
            <a:br>
              <a:rPr lang="en-US" dirty="0" smtClean="0"/>
            </a:br>
            <a:r>
              <a:rPr lang="en-US" dirty="0" smtClean="0"/>
              <a:t/>
            </a:r>
            <a:br>
              <a:rPr lang="en-US" dirty="0" smtClean="0"/>
            </a:br>
            <a:r>
              <a:rPr lang="en-US" b="1" dirty="0" smtClean="0"/>
              <a:t/>
            </a:r>
            <a:br>
              <a:rPr lang="en-US" b="1" dirty="0" smtClean="0"/>
            </a:br>
            <a:endParaRPr lang="tr-TR" dirty="0"/>
          </a:p>
        </p:txBody>
      </p:sp>
      <p:sp>
        <p:nvSpPr>
          <p:cNvPr id="3" name="2 İçerik Yer Tutucusu"/>
          <p:cNvSpPr>
            <a:spLocks noGrp="1"/>
          </p:cNvSpPr>
          <p:nvPr>
            <p:ph idx="1"/>
          </p:nvPr>
        </p:nvSpPr>
        <p:spPr>
          <a:xfrm>
            <a:off x="500034" y="1600200"/>
            <a:ext cx="8186766" cy="4525963"/>
          </a:xfrm>
        </p:spPr>
        <p:txBody>
          <a:bodyPr>
            <a:normAutofit fontScale="77500" lnSpcReduction="20000"/>
          </a:bodyPr>
          <a:lstStyle/>
          <a:p>
            <a:r>
              <a:rPr lang="tr-TR" dirty="0" err="1" smtClean="0"/>
              <a:t>Preterm</a:t>
            </a:r>
            <a:r>
              <a:rPr lang="tr-TR" dirty="0" smtClean="0"/>
              <a:t> doğanlar</a:t>
            </a:r>
            <a:r>
              <a:rPr lang="en-US" dirty="0" smtClean="0"/>
              <a:t> </a:t>
            </a:r>
          </a:p>
          <a:p>
            <a:r>
              <a:rPr lang="tr-TR" dirty="0" smtClean="0"/>
              <a:t>Kurum bakımındaki çocuk ve gençler</a:t>
            </a:r>
            <a:endParaRPr lang="en-US" dirty="0" smtClean="0"/>
          </a:p>
          <a:p>
            <a:r>
              <a:rPr lang="tr-TR" dirty="0" smtClean="0"/>
              <a:t>KGB ya da DB tanısı konan çocuklar ve genç bireyler</a:t>
            </a:r>
            <a:endParaRPr lang="en-US" dirty="0" smtClean="0"/>
          </a:p>
          <a:p>
            <a:r>
              <a:rPr lang="tr-TR" dirty="0" smtClean="0"/>
              <a:t>Depresyon ya da </a:t>
            </a:r>
            <a:r>
              <a:rPr lang="tr-TR" dirty="0" err="1" smtClean="0"/>
              <a:t>anksiyete</a:t>
            </a:r>
            <a:r>
              <a:rPr lang="tr-TR" dirty="0" smtClean="0"/>
              <a:t> bozukluğu olan çocuk ve gençler</a:t>
            </a:r>
            <a:endParaRPr lang="en-US" dirty="0" smtClean="0"/>
          </a:p>
          <a:p>
            <a:r>
              <a:rPr lang="tr-TR" dirty="0" smtClean="0"/>
              <a:t>DEHB tanısı konmuş yakın aile üyesi olan kişiler </a:t>
            </a:r>
            <a:endParaRPr lang="en-US" dirty="0" smtClean="0"/>
          </a:p>
          <a:p>
            <a:r>
              <a:rPr lang="tr-TR" dirty="0" smtClean="0"/>
              <a:t>Epilepsisi olanlar</a:t>
            </a:r>
            <a:endParaRPr lang="en-US" dirty="0" smtClean="0"/>
          </a:p>
          <a:p>
            <a:r>
              <a:rPr lang="tr-TR" dirty="0" smtClean="0"/>
              <a:t>OSB, Tik bozukluğu, MR, Özgül Öğrenme Bozukluğu gibi başka </a:t>
            </a:r>
            <a:r>
              <a:rPr lang="tr-TR" dirty="0" err="1" smtClean="0"/>
              <a:t>nörogelişimsel</a:t>
            </a:r>
            <a:r>
              <a:rPr lang="tr-TR" dirty="0" smtClean="0"/>
              <a:t> bozukluğu olan bireyler </a:t>
            </a:r>
            <a:endParaRPr lang="en-US" dirty="0" smtClean="0"/>
          </a:p>
          <a:p>
            <a:r>
              <a:rPr lang="tr-TR" dirty="0" smtClean="0"/>
              <a:t>Ruh sağlığı sorunu olan erişkinler</a:t>
            </a:r>
            <a:endParaRPr lang="en-US" dirty="0" smtClean="0"/>
          </a:p>
          <a:p>
            <a:r>
              <a:rPr lang="tr-TR" dirty="0" smtClean="0"/>
              <a:t>Madde kötüye kullanım öyküsü olan bireyler</a:t>
            </a:r>
            <a:endParaRPr lang="en-US" dirty="0" smtClean="0"/>
          </a:p>
          <a:p>
            <a:r>
              <a:rPr lang="tr-TR" dirty="0" smtClean="0"/>
              <a:t>Adli kovuşturma altında olan genç ve erişkinler</a:t>
            </a:r>
            <a:endParaRPr lang="en-US" dirty="0" smtClean="0"/>
          </a:p>
          <a:p>
            <a:r>
              <a:rPr lang="tr-TR" dirty="0" smtClean="0"/>
              <a:t>Edinilmiş beyin hasarlı bireyler</a:t>
            </a:r>
            <a:r>
              <a:rPr lang="en-US" dirty="0" smtClean="0"/>
              <a:t> </a:t>
            </a:r>
            <a:r>
              <a:rPr lang="en-US" b="1" dirty="0" smtClean="0"/>
              <a:t>[2018]</a:t>
            </a:r>
            <a:endParaRPr lang="en-US" dirty="0" smtClean="0"/>
          </a:p>
          <a:p>
            <a:endParaRPr lang="tr-TR" dirty="0"/>
          </a:p>
        </p:txBody>
      </p:sp>
      <p:sp>
        <p:nvSpPr>
          <p:cNvPr id="4" name="3 Dikdörtgen"/>
          <p:cNvSpPr/>
          <p:nvPr/>
        </p:nvSpPr>
        <p:spPr>
          <a:xfrm>
            <a:off x="785786" y="214290"/>
            <a:ext cx="7643866" cy="1077218"/>
          </a:xfrm>
          <a:prstGeom prst="rect">
            <a:avLst/>
          </a:prstGeom>
        </p:spPr>
        <p:txBody>
          <a:bodyPr wrap="square">
            <a:spAutoFit/>
          </a:bodyPr>
          <a:lstStyle/>
          <a:p>
            <a:endParaRPr lang="tr-TR" b="1" dirty="0" smtClean="0"/>
          </a:p>
          <a:p>
            <a:endParaRPr lang="tr-TR" b="1" dirty="0" smtClean="0"/>
          </a:p>
          <a:p>
            <a:r>
              <a:rPr lang="tr-TR" sz="2800" b="1" dirty="0" smtClean="0"/>
              <a:t>Riskli grupların farkında olmak önemli..</a:t>
            </a:r>
            <a:endParaRPr lang="tr-TR" sz="2800" dirty="0"/>
          </a:p>
        </p:txBody>
      </p:sp>
      <p:sp>
        <p:nvSpPr>
          <p:cNvPr id="5" name="4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r>
              <a:rPr lang="tr-TR" sz="2800" b="1" dirty="0" err="1" smtClean="0"/>
              <a:t>DEHB’nin</a:t>
            </a:r>
            <a:r>
              <a:rPr lang="tr-TR" sz="2800" b="1" dirty="0" smtClean="0"/>
              <a:t> kızlarda ve kadınlarda daha az tanındığı düşünülmektedir.</a:t>
            </a:r>
            <a:endParaRPr lang="tr-TR" sz="2800" b="1" dirty="0"/>
          </a:p>
        </p:txBody>
      </p:sp>
      <p:sp>
        <p:nvSpPr>
          <p:cNvPr id="3" name="2 İçerik Yer Tutucusu"/>
          <p:cNvSpPr>
            <a:spLocks noGrp="1"/>
          </p:cNvSpPr>
          <p:nvPr>
            <p:ph idx="1"/>
          </p:nvPr>
        </p:nvSpPr>
        <p:spPr/>
        <p:txBody>
          <a:bodyPr>
            <a:normAutofit/>
          </a:bodyPr>
          <a:lstStyle/>
          <a:p>
            <a:r>
              <a:rPr lang="tr-TR" sz="2800" dirty="0" smtClean="0"/>
              <a:t>DEHB değerlendirilmesi için daha düşük oranda </a:t>
            </a:r>
            <a:r>
              <a:rPr lang="tr-TR" sz="2800" dirty="0" err="1" smtClean="0"/>
              <a:t>refere</a:t>
            </a:r>
            <a:r>
              <a:rPr lang="tr-TR" sz="2800" dirty="0" smtClean="0"/>
              <a:t> edilirler.</a:t>
            </a:r>
            <a:endParaRPr lang="en-US" sz="2800" dirty="0" smtClean="0"/>
          </a:p>
          <a:p>
            <a:r>
              <a:rPr lang="tr-TR" sz="2800" dirty="0" smtClean="0"/>
              <a:t>Tanılanmamış DEHB olma olasılığı bu grupta daha fazladır.</a:t>
            </a:r>
            <a:endParaRPr lang="en-US" sz="2800" dirty="0" smtClean="0"/>
          </a:p>
          <a:p>
            <a:r>
              <a:rPr lang="tr-TR" sz="2800" dirty="0" smtClean="0"/>
              <a:t>Başka bir ruh sağlığı ya da </a:t>
            </a:r>
            <a:r>
              <a:rPr lang="tr-TR" sz="2800" dirty="0" err="1" smtClean="0"/>
              <a:t>nörogelişimsel</a:t>
            </a:r>
            <a:r>
              <a:rPr lang="tr-TR" sz="2800" dirty="0" smtClean="0"/>
              <a:t> bozukluk olarak yanlış tanılama olasılığı yüksektir. </a:t>
            </a:r>
            <a:r>
              <a:rPr lang="en-US" sz="2800" dirty="0" smtClean="0"/>
              <a:t> </a:t>
            </a:r>
            <a:r>
              <a:rPr lang="en-US" sz="2800" b="1" dirty="0" smtClean="0"/>
              <a:t>[2018]</a:t>
            </a:r>
            <a:endParaRPr lang="en-US" sz="2800" dirty="0" smtClean="0"/>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Çevresel Değişiklikler</a:t>
            </a:r>
            <a:endParaRPr lang="tr-TR" sz="3200" b="1" dirty="0"/>
          </a:p>
        </p:txBody>
      </p:sp>
      <p:sp>
        <p:nvSpPr>
          <p:cNvPr id="3" name="2 İçerik Yer Tutucusu"/>
          <p:cNvSpPr>
            <a:spLocks noGrp="1"/>
          </p:cNvSpPr>
          <p:nvPr>
            <p:ph idx="1"/>
          </p:nvPr>
        </p:nvSpPr>
        <p:spPr/>
        <p:txBody>
          <a:bodyPr>
            <a:normAutofit fontScale="85000" lnSpcReduction="10000"/>
          </a:bodyPr>
          <a:lstStyle/>
          <a:p>
            <a:r>
              <a:rPr lang="tr-TR" dirty="0" smtClean="0"/>
              <a:t>Çevresel değişiklikler, bir kişinin </a:t>
            </a:r>
            <a:r>
              <a:rPr lang="tr-TR" dirty="0" err="1" smtClean="0"/>
              <a:t>DEHB'sinin</a:t>
            </a:r>
            <a:r>
              <a:rPr lang="tr-TR" dirty="0" smtClean="0"/>
              <a:t> günlük yaşamındaki etkisini en aza indirmek için fiziksel çevrede yapılan değişikliklerdir. </a:t>
            </a:r>
          </a:p>
          <a:p>
            <a:r>
              <a:rPr lang="tr-TR" dirty="0" smtClean="0"/>
              <a:t>Uygun çevresel modifikasyonlar, </a:t>
            </a:r>
            <a:r>
              <a:rPr lang="tr-TR" dirty="0" err="1" smtClean="0"/>
              <a:t>DEHB'si</a:t>
            </a:r>
            <a:r>
              <a:rPr lang="tr-TR" dirty="0" smtClean="0"/>
              <a:t> olan her bireyin koşullarının ve gereksinimlerinin değerlendirilmesi ile belirlenmelidir. </a:t>
            </a:r>
          </a:p>
          <a:p>
            <a:r>
              <a:rPr lang="tr-TR" dirty="0" smtClean="0"/>
              <a:t>Örnekler: oturma düzeninde değişiklikler, aydınlatma ve ses değişiklikleri, çeldiricilerin azaltılması (örneğin kulaklık kullanılması), kısa molalar ile aralıklı çalışma, sözlü istekleri yazılı yönergelerle güçlendirmek ve çocuklar için okulda yardımcı öğretmenler olması.</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Bilgilendirme</a:t>
            </a:r>
            <a:endParaRPr lang="tr-TR" b="1" dirty="0"/>
          </a:p>
        </p:txBody>
      </p:sp>
      <p:sp>
        <p:nvSpPr>
          <p:cNvPr id="3" name="2 İçerik Yer Tutucusu"/>
          <p:cNvSpPr>
            <a:spLocks noGrp="1"/>
          </p:cNvSpPr>
          <p:nvPr>
            <p:ph idx="1"/>
          </p:nvPr>
        </p:nvSpPr>
        <p:spPr>
          <a:xfrm>
            <a:off x="285720" y="1600200"/>
            <a:ext cx="8572560" cy="4525963"/>
          </a:xfrm>
        </p:spPr>
        <p:txBody>
          <a:bodyPr>
            <a:noAutofit/>
          </a:bodyPr>
          <a:lstStyle/>
          <a:p>
            <a:endParaRPr lang="tr-TR" sz="2400" dirty="0" smtClean="0"/>
          </a:p>
          <a:p>
            <a:r>
              <a:rPr lang="tr-TR" sz="2400" dirty="0" smtClean="0"/>
              <a:t>DEHB </a:t>
            </a:r>
            <a:r>
              <a:rPr lang="tr-TR" sz="2400" dirty="0" smtClean="0"/>
              <a:t>tanısı alan kişileri (aileleri veya bakıcıları) bilgi kaynakları hakkında </a:t>
            </a:r>
            <a:r>
              <a:rPr lang="tr-TR" sz="2400" dirty="0" smtClean="0"/>
              <a:t>aydınlatın: </a:t>
            </a:r>
            <a:endParaRPr lang="tr-TR" sz="2400" dirty="0" smtClean="0"/>
          </a:p>
          <a:p>
            <a:r>
              <a:rPr lang="tr-TR" sz="2400" dirty="0" smtClean="0"/>
              <a:t>Destek grupları, </a:t>
            </a:r>
            <a:r>
              <a:rPr lang="tr-TR" sz="2400" dirty="0" smtClean="0"/>
              <a:t>gönüllü </a:t>
            </a:r>
            <a:r>
              <a:rPr lang="tr-TR" sz="2400" dirty="0" smtClean="0"/>
              <a:t>kuruluşlar, </a:t>
            </a:r>
            <a:r>
              <a:rPr lang="tr-TR" sz="2400" dirty="0" smtClean="0"/>
              <a:t>web </a:t>
            </a:r>
            <a:r>
              <a:rPr lang="tr-TR" sz="2400" dirty="0" smtClean="0"/>
              <a:t>siteleri, </a:t>
            </a:r>
            <a:r>
              <a:rPr lang="tr-TR" sz="2400" dirty="0" smtClean="0"/>
              <a:t>eğitim ve istihdam için destek</a:t>
            </a:r>
            <a:r>
              <a:rPr lang="tr-TR" sz="2400" dirty="0" smtClean="0"/>
              <a:t>.</a:t>
            </a:r>
          </a:p>
          <a:p>
            <a:r>
              <a:rPr lang="tr-TR" sz="2400" dirty="0" smtClean="0"/>
              <a:t>Bilgilendirme sürecinde; </a:t>
            </a:r>
            <a:endParaRPr lang="tr-TR" sz="2400" dirty="0" smtClean="0"/>
          </a:p>
          <a:p>
            <a:pPr>
              <a:buNone/>
            </a:pPr>
            <a:r>
              <a:rPr lang="tr-TR" sz="2400" dirty="0" smtClean="0"/>
              <a:t>      * Birlikte var olan </a:t>
            </a:r>
            <a:r>
              <a:rPr lang="tr-TR" sz="2400" dirty="0" err="1" smtClean="0"/>
              <a:t>nörogelişimsel</a:t>
            </a:r>
            <a:r>
              <a:rPr lang="tr-TR" sz="2400" dirty="0" smtClean="0"/>
              <a:t> ve zihinsel sağlık </a:t>
            </a:r>
            <a:r>
              <a:rPr lang="tr-TR" sz="2400" dirty="0" smtClean="0"/>
              <a:t>durumları ile</a:t>
            </a:r>
            <a:endParaRPr lang="tr-TR" sz="2400" dirty="0" smtClean="0"/>
          </a:p>
          <a:p>
            <a:pPr>
              <a:buNone/>
            </a:pPr>
            <a:r>
              <a:rPr lang="tr-TR" sz="2400" dirty="0" smtClean="0"/>
              <a:t>       *yaş, cinsiyet, eğitim düzeyi ve yaşam evresi gibi bireysel ihtiyaç ve </a:t>
            </a:r>
            <a:r>
              <a:rPr lang="tr-TR" sz="2400" dirty="0" smtClean="0"/>
              <a:t>koşulları dikkate alın.</a:t>
            </a:r>
            <a:r>
              <a:rPr lang="en-US" sz="2400" dirty="0" smtClean="0"/>
              <a:t> </a:t>
            </a:r>
            <a:r>
              <a:rPr lang="en-US" sz="2400" b="1" dirty="0" smtClean="0"/>
              <a:t>[2018]</a:t>
            </a:r>
            <a:endParaRPr lang="en-US" sz="2400" dirty="0" smtClean="0"/>
          </a:p>
          <a:p>
            <a:endParaRPr lang="tr-TR" sz="24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fontScale="90000"/>
          </a:bodyPr>
          <a:lstStyle/>
          <a:p>
            <a:r>
              <a:rPr lang="tr-TR" b="1" dirty="0" smtClean="0"/>
              <a:t>Aileleri ve </a:t>
            </a:r>
            <a:r>
              <a:rPr lang="tr-TR" b="1" dirty="0" smtClean="0"/>
              <a:t>B</a:t>
            </a:r>
            <a:r>
              <a:rPr lang="tr-TR" b="1" dirty="0" smtClean="0"/>
              <a:t>akım </a:t>
            </a:r>
            <a:r>
              <a:rPr lang="tr-TR" b="1" dirty="0" smtClean="0"/>
              <a:t>V</a:t>
            </a:r>
            <a:r>
              <a:rPr lang="tr-TR" b="1" dirty="0" smtClean="0"/>
              <a:t>erenleri </a:t>
            </a:r>
            <a:r>
              <a:rPr lang="tr-TR" b="1" dirty="0" smtClean="0"/>
              <a:t>D</a:t>
            </a:r>
            <a:r>
              <a:rPr lang="tr-TR" b="1" dirty="0" smtClean="0"/>
              <a:t>estekleme</a:t>
            </a:r>
            <a:endParaRPr lang="tr-TR" dirty="0"/>
          </a:p>
        </p:txBody>
      </p:sp>
      <p:sp>
        <p:nvSpPr>
          <p:cNvPr id="3" name="2 İçerik Yer Tutucusu"/>
          <p:cNvSpPr>
            <a:spLocks noGrp="1"/>
          </p:cNvSpPr>
          <p:nvPr>
            <p:ph idx="1"/>
          </p:nvPr>
        </p:nvSpPr>
        <p:spPr>
          <a:xfrm>
            <a:off x="214282" y="1214422"/>
            <a:ext cx="8643998" cy="4911741"/>
          </a:xfrm>
        </p:spPr>
        <p:txBody>
          <a:bodyPr>
            <a:noAutofit/>
          </a:bodyPr>
          <a:lstStyle/>
          <a:p>
            <a:endParaRPr lang="en-US" sz="2000" dirty="0" smtClean="0"/>
          </a:p>
          <a:p>
            <a:r>
              <a:rPr lang="tr-TR" sz="2000" u="sng" dirty="0" err="1" smtClean="0"/>
              <a:t>DEHB’li</a:t>
            </a:r>
            <a:r>
              <a:rPr lang="tr-TR" sz="2000" u="sng" dirty="0" smtClean="0"/>
              <a:t> </a:t>
            </a:r>
            <a:r>
              <a:rPr lang="tr-TR" sz="2000" b="1" u="sng" dirty="0" smtClean="0"/>
              <a:t>çocuk ve gençlerin</a:t>
            </a:r>
            <a:r>
              <a:rPr lang="tr-TR" sz="2000" u="sng" dirty="0" smtClean="0"/>
              <a:t> </a:t>
            </a:r>
            <a:r>
              <a:rPr lang="tr-TR" sz="2000" u="sng" dirty="0" smtClean="0"/>
              <a:t>ebeveynlerine </a:t>
            </a:r>
            <a:r>
              <a:rPr lang="tr-TR" sz="2000" u="sng" dirty="0" smtClean="0"/>
              <a:t>öneriler:</a:t>
            </a:r>
            <a:endParaRPr lang="en-US" sz="2000" u="sng" dirty="0" smtClean="0"/>
          </a:p>
          <a:p>
            <a:r>
              <a:rPr lang="tr-TR" sz="2000" dirty="0" smtClean="0"/>
              <a:t>*pozitif </a:t>
            </a:r>
            <a:r>
              <a:rPr lang="tr-TR" sz="2000" dirty="0" smtClean="0"/>
              <a:t>ebeveyn/çocuk </a:t>
            </a:r>
            <a:r>
              <a:rPr lang="tr-TR" sz="2000" dirty="0" smtClean="0"/>
              <a:t>iletişiminin önemi </a:t>
            </a:r>
          </a:p>
          <a:p>
            <a:r>
              <a:rPr lang="tr-TR" sz="2000" dirty="0" smtClean="0"/>
              <a:t>*davranışlar hakkında net ve uygun kurallar koyma ve tutarlı yönetim </a:t>
            </a:r>
          </a:p>
          <a:p>
            <a:r>
              <a:rPr lang="tr-TR" sz="2000" dirty="0" smtClean="0"/>
              <a:t>*günü yapılandırma</a:t>
            </a:r>
            <a:r>
              <a:rPr lang="tr-TR" sz="2000" dirty="0" smtClean="0"/>
              <a:t>.</a:t>
            </a:r>
            <a:endParaRPr lang="en-US" sz="2000" dirty="0" smtClean="0"/>
          </a:p>
          <a:p>
            <a:r>
              <a:rPr lang="tr-TR" sz="2000" u="sng" dirty="0" err="1" smtClean="0"/>
              <a:t>DEHB’li</a:t>
            </a:r>
            <a:r>
              <a:rPr lang="tr-TR" sz="2000" u="sng" dirty="0" smtClean="0"/>
              <a:t> </a:t>
            </a:r>
            <a:r>
              <a:rPr lang="tr-TR" sz="2000" b="1" u="sng" dirty="0" smtClean="0"/>
              <a:t>yetişkinlerin</a:t>
            </a:r>
            <a:r>
              <a:rPr lang="tr-TR" sz="2000" u="sng" dirty="0" smtClean="0"/>
              <a:t> ailelerine ve bakıcılarına öneriler: </a:t>
            </a:r>
          </a:p>
          <a:p>
            <a:r>
              <a:rPr lang="tr-TR" sz="2000" dirty="0" smtClean="0"/>
              <a:t>*DEHB ilişkilerini nasıl etkileyebilir? </a:t>
            </a:r>
          </a:p>
          <a:p>
            <a:r>
              <a:rPr lang="tr-TR" sz="2000" dirty="0" smtClean="0"/>
              <a:t>*DEHB kişinin işlevlerini nasıl etkileyebilir? </a:t>
            </a:r>
          </a:p>
          <a:p>
            <a:r>
              <a:rPr lang="tr-TR" sz="2000" dirty="0" smtClean="0"/>
              <a:t>*Günlük aktiviteleri yapılandırmanın önemi.</a:t>
            </a:r>
            <a:r>
              <a:rPr lang="en-US" sz="2000" dirty="0" smtClean="0"/>
              <a:t> </a:t>
            </a:r>
          </a:p>
          <a:p>
            <a:r>
              <a:rPr lang="tr-TR" sz="2000" dirty="0" smtClean="0"/>
              <a:t>Ebeveynlere, </a:t>
            </a:r>
            <a:r>
              <a:rPr lang="tr-TR" sz="2000" dirty="0" smtClean="0"/>
              <a:t>ebeveyn eğitimi ile ilgili herhangi bir tavsiyenin kötü ebeveynlik anlamına gelmediğini ve amacın, </a:t>
            </a:r>
            <a:r>
              <a:rPr lang="tr-TR" sz="2000" dirty="0" err="1" smtClean="0"/>
              <a:t>DEHB'li</a:t>
            </a:r>
            <a:r>
              <a:rPr lang="tr-TR" sz="2000" dirty="0" smtClean="0"/>
              <a:t> çocuk ve gençlerin ortalamanın üstünde  ebeveynlik ihtiyaçlarını karşılamak için becerileri optimize etmek olduğunu açıklamak. </a:t>
            </a:r>
            <a:r>
              <a:rPr lang="en-US" sz="2000" dirty="0" smtClean="0"/>
              <a:t> </a:t>
            </a:r>
            <a:r>
              <a:rPr lang="en-US" sz="2000" b="1" dirty="0" smtClean="0"/>
              <a:t>[2018]</a:t>
            </a:r>
            <a:endParaRPr lang="en-US" sz="2000" dirty="0" smtClean="0"/>
          </a:p>
          <a:p>
            <a:endParaRPr lang="tr-TR" sz="20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Okulları </a:t>
            </a:r>
            <a:r>
              <a:rPr lang="tr-TR" b="1" dirty="0" smtClean="0"/>
              <a:t>Dahil </a:t>
            </a:r>
            <a:r>
              <a:rPr lang="tr-TR" b="1" dirty="0" smtClean="0"/>
              <a:t>E</a:t>
            </a:r>
            <a:r>
              <a:rPr lang="tr-TR" b="1" dirty="0" smtClean="0"/>
              <a:t>tmek..</a:t>
            </a:r>
            <a:endParaRPr lang="tr-TR" dirty="0"/>
          </a:p>
        </p:txBody>
      </p:sp>
      <p:sp>
        <p:nvSpPr>
          <p:cNvPr id="3" name="2 İçerik Yer Tutucusu"/>
          <p:cNvSpPr>
            <a:spLocks noGrp="1"/>
          </p:cNvSpPr>
          <p:nvPr>
            <p:ph idx="1"/>
          </p:nvPr>
        </p:nvSpPr>
        <p:spPr>
          <a:xfrm>
            <a:off x="428596" y="1428736"/>
            <a:ext cx="8229600" cy="4929222"/>
          </a:xfrm>
        </p:spPr>
        <p:txBody>
          <a:bodyPr>
            <a:normAutofit fontScale="85000" lnSpcReduction="20000"/>
          </a:bodyPr>
          <a:lstStyle/>
          <a:p>
            <a:r>
              <a:rPr lang="tr-TR" dirty="0" smtClean="0"/>
              <a:t>DEHB tanısı konduğunda, belirtiler değiştiğinde ve okullar arasında veya okuldan koleje veya kolejden üniversiteye geçiş olduğunda, onay aldıktan sonra, okulla iletişime geçin ve açıklama yapın:</a:t>
            </a:r>
          </a:p>
          <a:p>
            <a:r>
              <a:rPr lang="tr-TR" dirty="0" smtClean="0"/>
              <a:t>DEHB tanısının geçerliliği ve belirtilerin okul hayatını nasıl etkileyeceği </a:t>
            </a:r>
          </a:p>
          <a:p>
            <a:r>
              <a:rPr lang="tr-TR" dirty="0" smtClean="0"/>
              <a:t>Birlikte olabilen diğer durumlar (örneğin, öğrenme güçlüğü) </a:t>
            </a:r>
            <a:r>
              <a:rPr lang="tr-TR" dirty="0" err="1" smtClean="0"/>
              <a:t>DEHB'den</a:t>
            </a:r>
            <a:r>
              <a:rPr lang="tr-TR" dirty="0" smtClean="0"/>
              <a:t> farklı düzenlemeleri gerektirebilir</a:t>
            </a:r>
          </a:p>
          <a:p>
            <a:r>
              <a:rPr lang="tr-TR" dirty="0" smtClean="0"/>
              <a:t>Tedavi planı ve belirlenmiş özel eğitim gereksinimleri çerçevesinde, eğitim ortamında çevresel değişiklikler ve makul düzenlemeler için öneriler</a:t>
            </a:r>
          </a:p>
          <a:p>
            <a:r>
              <a:rPr lang="tr-TR" dirty="0" smtClean="0"/>
              <a:t>Okuldan gelecek geri bildirimlerin </a:t>
            </a:r>
            <a:r>
              <a:rPr lang="tr-TR" dirty="0" err="1" smtClean="0"/>
              <a:t>DEHB’li</a:t>
            </a:r>
            <a:r>
              <a:rPr lang="tr-TR" dirty="0" smtClean="0"/>
              <a:t> birey ve sağlık profesyonelleri için değeri.</a:t>
            </a:r>
            <a:r>
              <a:rPr lang="en-US" dirty="0" smtClean="0"/>
              <a:t> </a:t>
            </a:r>
            <a:r>
              <a:rPr lang="en-US" b="1" dirty="0" smtClean="0"/>
              <a:t>[2018]</a:t>
            </a:r>
            <a:endParaRPr lang="en-US" dirty="0" smtClean="0"/>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Beş yaş altı çocuklar</a:t>
            </a:r>
            <a:endParaRPr lang="tr-TR" b="1" dirty="0"/>
          </a:p>
        </p:txBody>
      </p:sp>
      <p:sp>
        <p:nvSpPr>
          <p:cNvPr id="3" name="2 İçerik Yer Tutucusu"/>
          <p:cNvSpPr>
            <a:spLocks noGrp="1"/>
          </p:cNvSpPr>
          <p:nvPr>
            <p:ph idx="1"/>
          </p:nvPr>
        </p:nvSpPr>
        <p:spPr>
          <a:xfrm>
            <a:off x="457200" y="1600200"/>
            <a:ext cx="8229600" cy="4829196"/>
          </a:xfrm>
        </p:spPr>
        <p:txBody>
          <a:bodyPr>
            <a:normAutofit fontScale="92500" lnSpcReduction="10000"/>
          </a:bodyPr>
          <a:lstStyle/>
          <a:p>
            <a:r>
              <a:rPr lang="tr-TR" dirty="0" smtClean="0"/>
              <a:t>Birinci </a:t>
            </a:r>
            <a:r>
              <a:rPr lang="tr-TR" dirty="0" smtClean="0"/>
              <a:t>basamak tedavi </a:t>
            </a:r>
            <a:r>
              <a:rPr lang="tr-TR" dirty="0" smtClean="0"/>
              <a:t>olarak; DEHB </a:t>
            </a:r>
            <a:r>
              <a:rPr lang="tr-TR" dirty="0" smtClean="0"/>
              <a:t>odaklı grup ebeveyn eğitimi programı sunun </a:t>
            </a:r>
            <a:endParaRPr lang="tr-TR" b="1" dirty="0" smtClean="0"/>
          </a:p>
          <a:p>
            <a:r>
              <a:rPr lang="tr-TR" dirty="0" smtClean="0"/>
              <a:t>DEHB odaklı grup ebeveyn eğitimi programından sonra, DEHB belirtileri farklı ortamlarda hala önemli bir bozukluğa neden oluyorsa, çevresel değişiklikler </a:t>
            </a:r>
            <a:r>
              <a:rPr lang="tr-TR" dirty="0" smtClean="0"/>
              <a:t>yapıldıktan </a:t>
            </a:r>
            <a:r>
              <a:rPr lang="tr-TR" dirty="0" smtClean="0"/>
              <a:t>sonra </a:t>
            </a:r>
            <a:r>
              <a:rPr lang="tr-TR" dirty="0" err="1" smtClean="0"/>
              <a:t>DEHB'yi</a:t>
            </a:r>
            <a:r>
              <a:rPr lang="tr-TR" dirty="0" smtClean="0"/>
              <a:t> </a:t>
            </a:r>
            <a:r>
              <a:rPr lang="tr-TR" dirty="0" smtClean="0"/>
              <a:t>yönetme konusunda uzman bir merkezden danışmanlık alın. </a:t>
            </a:r>
            <a:r>
              <a:rPr lang="tr-TR" b="1" dirty="0" smtClean="0"/>
              <a:t> </a:t>
            </a:r>
            <a:endParaRPr lang="tr-TR" b="1" dirty="0" smtClean="0"/>
          </a:p>
          <a:p>
            <a:r>
              <a:rPr lang="tr-TR" dirty="0" smtClean="0"/>
              <a:t>Küçük </a:t>
            </a:r>
            <a:r>
              <a:rPr lang="tr-TR" dirty="0" smtClean="0"/>
              <a:t>çocuklarda DEHB konusunda uzmanlaşmış bir merkezden ikinci bir görüş almadan 5 yaş altı çocuklara ilaç önermeyin</a:t>
            </a:r>
            <a:r>
              <a:rPr lang="tr-TR" b="1" dirty="0" smtClean="0"/>
              <a:t>. [2018]</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8229600" cy="1143000"/>
          </a:xfrm>
        </p:spPr>
        <p:txBody>
          <a:bodyPr>
            <a:normAutofit/>
          </a:bodyPr>
          <a:lstStyle/>
          <a:p>
            <a:r>
              <a:rPr lang="tr-TR" b="1" dirty="0" smtClean="0"/>
              <a:t>Beş </a:t>
            </a:r>
            <a:r>
              <a:rPr lang="tr-TR" b="1" dirty="0" smtClean="0"/>
              <a:t>Yaş Üzeri </a:t>
            </a:r>
            <a:r>
              <a:rPr lang="tr-TR" b="1" dirty="0" smtClean="0"/>
              <a:t>Ç</a:t>
            </a:r>
            <a:r>
              <a:rPr lang="tr-TR" b="1" dirty="0" smtClean="0"/>
              <a:t>ocuklar </a:t>
            </a:r>
            <a:r>
              <a:rPr lang="tr-TR" b="1" dirty="0" smtClean="0"/>
              <a:t>ve </a:t>
            </a:r>
            <a:r>
              <a:rPr lang="tr-TR" b="1" dirty="0" smtClean="0"/>
              <a:t>Gençler</a:t>
            </a:r>
            <a:endParaRPr lang="tr-TR" b="1" dirty="0"/>
          </a:p>
        </p:txBody>
      </p:sp>
      <p:sp>
        <p:nvSpPr>
          <p:cNvPr id="3" name="2 İçerik Yer Tutucusu"/>
          <p:cNvSpPr>
            <a:spLocks noGrp="1"/>
          </p:cNvSpPr>
          <p:nvPr>
            <p:ph idx="1"/>
          </p:nvPr>
        </p:nvSpPr>
        <p:spPr>
          <a:xfrm>
            <a:off x="0" y="1143008"/>
            <a:ext cx="9144000" cy="5500702"/>
          </a:xfrm>
        </p:spPr>
        <p:txBody>
          <a:bodyPr>
            <a:normAutofit fontScale="85000" lnSpcReduction="20000"/>
          </a:bodyPr>
          <a:lstStyle/>
          <a:p>
            <a:r>
              <a:rPr lang="tr-TR" dirty="0" smtClean="0"/>
              <a:t>DEHB hakkında bilgi verin ve ebeveynleri destekleyin. Bu destek DEHB odaklı olmalıdır, grup temelli olabilir ve 1-2 seans gibi kısa sürebilir. Şunları içermelidir: </a:t>
            </a:r>
          </a:p>
          <a:p>
            <a:r>
              <a:rPr lang="tr-TR" dirty="0" err="1" smtClean="0"/>
              <a:t>DEHB'nin</a:t>
            </a:r>
            <a:r>
              <a:rPr lang="tr-TR" dirty="0" smtClean="0"/>
              <a:t> nedenleri ve etkileri hakkında eğitim ve bilgi </a:t>
            </a:r>
          </a:p>
          <a:p>
            <a:r>
              <a:rPr lang="tr-TR" dirty="0" smtClean="0"/>
              <a:t>ebeveynlik stratejileri konusunda tavsiye </a:t>
            </a:r>
          </a:p>
          <a:p>
            <a:r>
              <a:rPr lang="tr-TR" dirty="0" smtClean="0"/>
              <a:t>Onaydan sonra, okul, kolej veya üniversite ile irtibat  </a:t>
            </a:r>
          </a:p>
          <a:p>
            <a:r>
              <a:rPr lang="tr-TR" dirty="0" smtClean="0"/>
              <a:t>Mümkünse her iki ebeveyn ve bakıcılar. </a:t>
            </a:r>
            <a:endParaRPr lang="tr-TR" b="1" dirty="0" smtClean="0"/>
          </a:p>
          <a:p>
            <a:r>
              <a:rPr lang="tr-TR" dirty="0" smtClean="0"/>
              <a:t>DEHB+KGB/DB olan çocuklar ve gençler için ebeveynler ve bakıcılar için bireysel ebeveyn eğitimi programları düşünün. </a:t>
            </a:r>
          </a:p>
          <a:p>
            <a:r>
              <a:rPr lang="tr-TR" dirty="0" smtClean="0"/>
              <a:t>Grup oturumlarına katılacak aileler için özel zorluklar vardır (örneğin, engellilikten dolayı dil farklılıkları, öğrenme zorluğu, zihinsel engellilik, anne-baba sağlığı, ulaşım ile ilgili sorunlar) </a:t>
            </a:r>
          </a:p>
          <a:p>
            <a:r>
              <a:rPr lang="tr-TR" dirty="0" smtClean="0"/>
              <a:t>Bu ailelerin ihtiyaçları grup temelli ebeveyn eğitimi programı tarafından karşılanamayacak kadar karmaşık olabilir</a:t>
            </a:r>
            <a:r>
              <a:rPr lang="tr-TR" b="1" dirty="0" smtClean="0"/>
              <a:t>. [2018]</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Beş Yaş Üzeri Çocuklar ve Gençler</a:t>
            </a:r>
            <a:endParaRPr lang="tr-TR" b="1" dirty="0"/>
          </a:p>
        </p:txBody>
      </p:sp>
      <p:sp>
        <p:nvSpPr>
          <p:cNvPr id="3" name="2 İçerik Yer Tutucusu"/>
          <p:cNvSpPr>
            <a:spLocks noGrp="1"/>
          </p:cNvSpPr>
          <p:nvPr>
            <p:ph idx="1"/>
          </p:nvPr>
        </p:nvSpPr>
        <p:spPr>
          <a:xfrm>
            <a:off x="214282" y="1357298"/>
            <a:ext cx="8715436" cy="5500702"/>
          </a:xfrm>
        </p:spPr>
        <p:txBody>
          <a:bodyPr>
            <a:normAutofit fontScale="77500" lnSpcReduction="20000"/>
          </a:bodyPr>
          <a:lstStyle/>
          <a:p>
            <a:r>
              <a:rPr lang="tr-TR" b="1" u="sng" dirty="0" smtClean="0"/>
              <a:t>5 yaş ve üzeri çocuklar için ilacı sadece aşağıdaki durumlarda sununuz</a:t>
            </a:r>
            <a:r>
              <a:rPr lang="tr-TR" b="1" u="sng" dirty="0" smtClean="0"/>
              <a:t>:</a:t>
            </a:r>
            <a:r>
              <a:rPr lang="tr-TR" dirty="0" smtClean="0"/>
              <a:t/>
            </a:r>
            <a:br>
              <a:rPr lang="tr-TR" dirty="0" smtClean="0"/>
            </a:br>
            <a:r>
              <a:rPr lang="tr-TR" dirty="0" smtClean="0"/>
              <a:t>Ebeveynler ve bakıcılara DEHB hakkında bilgi verildikten </a:t>
            </a:r>
          </a:p>
          <a:p>
            <a:r>
              <a:rPr lang="tr-TR" dirty="0" smtClean="0"/>
              <a:t>Çevresel değişiklikler yapıldıktan ve gözden geçirildikten sonra DEHB semptomları hala en az bir alanda  kalıcı bir bozulmaya neden olmaktadır.</a:t>
            </a:r>
          </a:p>
          <a:p>
            <a:r>
              <a:rPr lang="tr-TR" dirty="0" smtClean="0"/>
              <a:t>Temel değerlendirme gerçekleştirilmiştir  </a:t>
            </a:r>
            <a:r>
              <a:rPr lang="tr-TR" b="1" dirty="0" smtClean="0"/>
              <a:t> </a:t>
            </a:r>
            <a:endParaRPr lang="tr-TR" b="1" dirty="0" smtClean="0"/>
          </a:p>
          <a:p>
            <a:r>
              <a:rPr lang="tr-TR" dirty="0" smtClean="0"/>
              <a:t>İlaçtan yararlanan ancak semptomları hala devam eden ve en az bir alanda önemli bir bozukluğa neden olan </a:t>
            </a:r>
            <a:r>
              <a:rPr lang="tr-TR" dirty="0" err="1" smtClean="0"/>
              <a:t>DEHB’li</a:t>
            </a:r>
            <a:r>
              <a:rPr lang="tr-TR" dirty="0" smtClean="0"/>
              <a:t> </a:t>
            </a:r>
            <a:r>
              <a:rPr lang="tr-TR" b="1" dirty="0" smtClean="0"/>
              <a:t>gençlerde</a:t>
            </a:r>
            <a:r>
              <a:rPr lang="tr-TR" dirty="0" smtClean="0"/>
              <a:t>, aşağıdaki konulara yönelik olarak </a:t>
            </a:r>
            <a:r>
              <a:rPr lang="tr-TR" b="1" dirty="0" smtClean="0"/>
              <a:t>BDT</a:t>
            </a:r>
            <a:r>
              <a:rPr lang="tr-TR" dirty="0" smtClean="0"/>
              <a:t> </a:t>
            </a:r>
            <a:r>
              <a:rPr lang="tr-TR" dirty="0" smtClean="0"/>
              <a:t>düşün: </a:t>
            </a:r>
          </a:p>
          <a:p>
            <a:r>
              <a:rPr lang="tr-TR" dirty="0" smtClean="0"/>
              <a:t>Y</a:t>
            </a:r>
            <a:r>
              <a:rPr lang="tr-TR" dirty="0" smtClean="0"/>
              <a:t>aşıtlarla </a:t>
            </a:r>
            <a:r>
              <a:rPr lang="tr-TR" dirty="0" smtClean="0"/>
              <a:t>sosyal beceriler, </a:t>
            </a:r>
          </a:p>
          <a:p>
            <a:r>
              <a:rPr lang="tr-TR" dirty="0" smtClean="0"/>
              <a:t>P</a:t>
            </a:r>
            <a:r>
              <a:rPr lang="tr-TR" dirty="0" smtClean="0"/>
              <a:t>roblem </a:t>
            </a:r>
            <a:r>
              <a:rPr lang="tr-TR" dirty="0" smtClean="0"/>
              <a:t>çözme , </a:t>
            </a:r>
          </a:p>
          <a:p>
            <a:r>
              <a:rPr lang="tr-TR" dirty="0" smtClean="0"/>
              <a:t>S</a:t>
            </a:r>
            <a:r>
              <a:rPr lang="tr-TR" dirty="0" smtClean="0"/>
              <a:t>elf-kontrol</a:t>
            </a:r>
            <a:r>
              <a:rPr lang="tr-TR" dirty="0" smtClean="0"/>
              <a:t>, </a:t>
            </a:r>
          </a:p>
          <a:p>
            <a:r>
              <a:rPr lang="tr-TR" dirty="0" smtClean="0"/>
              <a:t>A</a:t>
            </a:r>
            <a:r>
              <a:rPr lang="tr-TR" dirty="0" smtClean="0"/>
              <a:t>ktif </a:t>
            </a:r>
            <a:r>
              <a:rPr lang="tr-TR" dirty="0" smtClean="0"/>
              <a:t>dinleme becerileri, </a:t>
            </a:r>
          </a:p>
          <a:p>
            <a:r>
              <a:rPr lang="tr-TR" dirty="0" smtClean="0"/>
              <a:t>D</a:t>
            </a:r>
            <a:r>
              <a:rPr lang="tr-TR" dirty="0" smtClean="0"/>
              <a:t>uygularla </a:t>
            </a:r>
            <a:r>
              <a:rPr lang="tr-TR" dirty="0" smtClean="0"/>
              <a:t>baş etme ve ifade etme.</a:t>
            </a:r>
            <a:r>
              <a:rPr lang="en-US" dirty="0" smtClean="0"/>
              <a:t> </a:t>
            </a:r>
            <a:r>
              <a:rPr lang="en-US" b="1" dirty="0" smtClean="0"/>
              <a:t>[2018</a:t>
            </a:r>
            <a:r>
              <a:rPr lang="en-US" b="1" dirty="0" smtClean="0"/>
              <a:t>]</a:t>
            </a:r>
            <a:endParaRPr lang="tr-TR" b="1" dirty="0" smtClean="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22"/>
            <a:ext cx="8229600" cy="1143000"/>
          </a:xfrm>
        </p:spPr>
        <p:txBody>
          <a:bodyPr>
            <a:normAutofit/>
          </a:bodyPr>
          <a:lstStyle/>
          <a:p>
            <a:r>
              <a:rPr lang="tr-TR" sz="3200" b="1" dirty="0" smtClean="0">
                <a:latin typeface="Arial" charset="0"/>
                <a:ea typeface="Baekmuk Gulim" charset="0"/>
                <a:cs typeface="Baekmuk Gulim" charset="0"/>
              </a:rPr>
              <a:t>DEHB kronik bir bozukluktur!</a:t>
            </a:r>
            <a:endParaRPr lang="tr-TR" sz="3200" b="1" dirty="0"/>
          </a:p>
        </p:txBody>
      </p:sp>
      <p:pic>
        <p:nvPicPr>
          <p:cNvPr id="4" name="Picture 2"/>
          <p:cNvPicPr>
            <a:picLocks noGrp="1" noChangeAspect="1" noChangeArrowheads="1"/>
          </p:cNvPicPr>
          <p:nvPr>
            <p:ph idx="1"/>
          </p:nvPr>
        </p:nvPicPr>
        <p:blipFill>
          <a:blip r:embed="rId2"/>
          <a:srcRect/>
          <a:stretch>
            <a:fillRect/>
          </a:stretch>
        </p:blipFill>
        <p:spPr bwMode="auto">
          <a:xfrm>
            <a:off x="785786" y="1142984"/>
            <a:ext cx="7929618" cy="4643470"/>
          </a:xfrm>
          <a:prstGeom prst="rect">
            <a:avLst/>
          </a:prstGeom>
          <a:solidFill>
            <a:schemeClr val="accent1"/>
          </a:solidFill>
          <a:ln w="9525" cap="flat">
            <a:solidFill>
              <a:srgbClr val="C00000"/>
            </a:solidFill>
            <a:round/>
            <a:headEnd/>
            <a:tailEnd/>
          </a:ln>
          <a:effectLst/>
        </p:spPr>
      </p:pic>
      <p:sp>
        <p:nvSpPr>
          <p:cNvPr id="5" name="4 Metin kutusu"/>
          <p:cNvSpPr txBox="1"/>
          <p:nvPr/>
        </p:nvSpPr>
        <p:spPr>
          <a:xfrm>
            <a:off x="357158" y="5929330"/>
            <a:ext cx="8429684" cy="738664"/>
          </a:xfrm>
          <a:prstGeom prst="rect">
            <a:avLst/>
          </a:prstGeom>
          <a:noFill/>
        </p:spPr>
        <p:txBody>
          <a:bodyPr wrap="square" rtlCol="0">
            <a:spAutoFit/>
          </a:bodyPr>
          <a:lstStyle/>
          <a:p>
            <a:r>
              <a:rPr lang="tr-TR" sz="1400" dirty="0" err="1" smtClean="0"/>
              <a:t>Travmatik</a:t>
            </a:r>
            <a:r>
              <a:rPr lang="tr-TR" sz="1400" dirty="0" smtClean="0"/>
              <a:t> beyin hasarı nedeniyle S-DEHB olan hastalar, daha düşük başlangıç ​​dozları ile aynı yaklaşım ve ilaçlarla tedavi edilebilir.</a:t>
            </a:r>
            <a:r>
              <a:rPr lang="tr-TR" sz="1400" dirty="0" smtClean="0">
                <a:latin typeface="Arial" charset="0"/>
                <a:ea typeface="Baekmuk Gulim" charset="0"/>
                <a:cs typeface="Baekmuk Gulim" charset="0"/>
              </a:rPr>
              <a:t>                                                                                        (</a:t>
            </a:r>
            <a:r>
              <a:rPr lang="tr-TR" sz="1400" dirty="0" err="1" smtClean="0">
                <a:latin typeface="Arial" charset="0"/>
                <a:ea typeface="Baekmuk Gulim" charset="0"/>
                <a:cs typeface="Baekmuk Gulim" charset="0"/>
              </a:rPr>
              <a:t>Franke</a:t>
            </a:r>
            <a:r>
              <a:rPr lang="tr-TR" sz="1400" dirty="0" smtClean="0">
                <a:latin typeface="Arial" charset="0"/>
                <a:ea typeface="Baekmuk Gulim" charset="0"/>
                <a:cs typeface="Baekmuk Gulim" charset="0"/>
              </a:rPr>
              <a:t> ve ark. 2018)</a:t>
            </a:r>
            <a:br>
              <a:rPr lang="tr-TR" sz="1400" dirty="0" smtClean="0">
                <a:latin typeface="Arial" charset="0"/>
                <a:ea typeface="Baekmuk Gulim" charset="0"/>
                <a:cs typeface="Baekmuk Gulim" charset="0"/>
              </a:rPr>
            </a:br>
            <a:endParaRPr lang="tr-TR" sz="1400" dirty="0"/>
          </a:p>
        </p:txBody>
      </p:sp>
      <p:sp>
        <p:nvSpPr>
          <p:cNvPr id="6" name="5 Altbilgi Yer Tutucusu"/>
          <p:cNvSpPr>
            <a:spLocks noGrp="1"/>
          </p:cNvSpPr>
          <p:nvPr>
            <p:ph type="ftr" sz="quarter" idx="11"/>
          </p:nvPr>
        </p:nvSpPr>
        <p:spPr/>
        <p:txBody>
          <a:bodyPr/>
          <a:lstStyle/>
          <a:p>
            <a:r>
              <a:rPr lang="tr-TR" smtClean="0"/>
              <a:t>10.10.2018-BGK</a:t>
            </a:r>
            <a:endParaRPr lang="tr-TR"/>
          </a:p>
        </p:txBody>
      </p:sp>
      <p:sp>
        <p:nvSpPr>
          <p:cNvPr id="7" name="6 Metin kutusu"/>
          <p:cNvSpPr txBox="1"/>
          <p:nvPr/>
        </p:nvSpPr>
        <p:spPr>
          <a:xfrm>
            <a:off x="7286645" y="6357958"/>
            <a:ext cx="71438" cy="369332"/>
          </a:xfrm>
          <a:prstGeom prst="rect">
            <a:avLst/>
          </a:prstGeom>
          <a:noFill/>
        </p:spPr>
        <p:txBody>
          <a:bodyPr wrap="square" rtlCol="0">
            <a:spAutoFit/>
          </a:bodyPr>
          <a:lstStyle/>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Erişkinlerde </a:t>
            </a:r>
            <a:r>
              <a:rPr lang="tr-TR" b="1" dirty="0" smtClean="0"/>
              <a:t>Tedavi</a:t>
            </a:r>
            <a:endParaRPr lang="tr-TR" b="1" dirty="0"/>
          </a:p>
        </p:txBody>
      </p:sp>
      <p:sp>
        <p:nvSpPr>
          <p:cNvPr id="3" name="2 İçerik Yer Tutucusu"/>
          <p:cNvSpPr>
            <a:spLocks noGrp="1"/>
          </p:cNvSpPr>
          <p:nvPr>
            <p:ph idx="1"/>
          </p:nvPr>
        </p:nvSpPr>
        <p:spPr>
          <a:xfrm>
            <a:off x="0" y="1285860"/>
            <a:ext cx="9144000" cy="5286412"/>
          </a:xfrm>
        </p:spPr>
        <p:txBody>
          <a:bodyPr>
            <a:noAutofit/>
          </a:bodyPr>
          <a:lstStyle/>
          <a:p>
            <a:r>
              <a:rPr lang="tr-TR" sz="2000" dirty="0" smtClean="0"/>
              <a:t>Erişkinlerde, çevresel değişiklikler yapıldıktan ve gözden geçirildikten sonra DEHB semptomları hala en az bir alanda  kalıcı bir bozulmaya neden oluyorsa ilaç öner.</a:t>
            </a:r>
          </a:p>
          <a:p>
            <a:r>
              <a:rPr lang="tr-TR" sz="2000" dirty="0" smtClean="0"/>
              <a:t>DEHB olan yetişkinler için aşağıdaki durumlarda farmakolojik olmayan tedavi düşünün:</a:t>
            </a:r>
          </a:p>
          <a:p>
            <a:r>
              <a:rPr lang="tr-TR" sz="2000" dirty="0" smtClean="0"/>
              <a:t>*İlaç kullanmama konusunda bilinçli bir seçim </a:t>
            </a:r>
          </a:p>
          <a:p>
            <a:r>
              <a:rPr lang="tr-TR" sz="2000" dirty="0" smtClean="0"/>
              <a:t>*ilaca uyumda zorluk </a:t>
            </a:r>
          </a:p>
          <a:p>
            <a:r>
              <a:rPr lang="tr-TR" sz="2000" dirty="0" smtClean="0"/>
              <a:t>*ilaçlar etkisiz ya da </a:t>
            </a:r>
            <a:r>
              <a:rPr lang="tr-TR" sz="2000" dirty="0" err="1" smtClean="0"/>
              <a:t>tolere</a:t>
            </a:r>
            <a:r>
              <a:rPr lang="tr-TR" sz="2000" dirty="0" smtClean="0"/>
              <a:t> edilemiyor. </a:t>
            </a:r>
            <a:endParaRPr lang="tr-TR" sz="2000" b="1" dirty="0" smtClean="0"/>
          </a:p>
          <a:p>
            <a:r>
              <a:rPr lang="tr-TR" sz="2000" dirty="0" smtClean="0"/>
              <a:t>İlaçtan yararlanan ancak semptomları hala devam eden ve en az bir alanda önemli bir bozukluğa neden olan </a:t>
            </a:r>
            <a:r>
              <a:rPr lang="tr-TR" sz="2000" dirty="0" err="1" smtClean="0"/>
              <a:t>DEHB’li</a:t>
            </a:r>
            <a:r>
              <a:rPr lang="tr-TR" sz="2000" dirty="0" smtClean="0"/>
              <a:t> erişkinlerde, farmakolojik olmayan yöntemleri kombine etmeyi düşün. </a:t>
            </a:r>
            <a:r>
              <a:rPr lang="tr-TR" sz="2000" b="1" dirty="0" smtClean="0"/>
              <a:t> </a:t>
            </a:r>
            <a:endParaRPr lang="tr-TR" sz="2000" dirty="0" smtClean="0"/>
          </a:p>
          <a:p>
            <a:r>
              <a:rPr lang="tr-TR" sz="2000" dirty="0" smtClean="0"/>
              <a:t>DEHB olan erişkinler için farmakolojik olmayan tedavi  asgari olarak aşağıdakiler: </a:t>
            </a:r>
          </a:p>
          <a:p>
            <a:r>
              <a:rPr lang="tr-TR" sz="2000" dirty="0" smtClean="0"/>
              <a:t>*DEHB odaklı yapılandırılmış psikolojik müdahale </a:t>
            </a:r>
          </a:p>
          <a:p>
            <a:r>
              <a:rPr lang="tr-TR" sz="2000" dirty="0" smtClean="0"/>
              <a:t>*şahsen ya da telefonla düzenli takip. </a:t>
            </a:r>
          </a:p>
          <a:p>
            <a:r>
              <a:rPr lang="tr-TR" sz="2000" dirty="0" smtClean="0"/>
              <a:t>*BDT </a:t>
            </a:r>
            <a:r>
              <a:rPr lang="tr-TR" sz="2000" b="1" dirty="0" smtClean="0"/>
              <a:t>[2018]</a:t>
            </a:r>
            <a:endParaRPr lang="tr-TR" sz="2000"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714488"/>
          </a:xfrm>
        </p:spPr>
        <p:txBody>
          <a:bodyPr>
            <a:noAutofit/>
          </a:bodyPr>
          <a:lstStyle/>
          <a:p>
            <a:r>
              <a:rPr lang="en-US" sz="2800" b="1" dirty="0" err="1" smtClean="0"/>
              <a:t>Nonpharmacological</a:t>
            </a:r>
            <a:r>
              <a:rPr lang="en-US" sz="2800" b="1" dirty="0" smtClean="0"/>
              <a:t> Interventions for ADHD Systematic Review and Meta-Analyses of Randomized Controlled Trials of Dietary and Psychological Treatments</a:t>
            </a:r>
            <a:r>
              <a:rPr lang="tr-TR" sz="2800" b="1" dirty="0" smtClean="0"/>
              <a:t> </a:t>
            </a:r>
            <a:r>
              <a:rPr lang="tr-TR" sz="2800" dirty="0" smtClean="0"/>
              <a:t/>
            </a:r>
            <a:br>
              <a:rPr lang="tr-TR" sz="2800" dirty="0" smtClean="0"/>
            </a:br>
            <a:r>
              <a:rPr lang="tr-TR" sz="2800" dirty="0" smtClean="0"/>
              <a:t>(</a:t>
            </a:r>
            <a:r>
              <a:rPr lang="tr-TR" sz="2800" dirty="0" err="1" smtClean="0"/>
              <a:t>Sanuga</a:t>
            </a:r>
            <a:r>
              <a:rPr lang="tr-TR" sz="2800" dirty="0" smtClean="0"/>
              <a:t>-</a:t>
            </a:r>
            <a:r>
              <a:rPr lang="tr-TR" sz="2800" dirty="0" err="1" smtClean="0"/>
              <a:t>Barke</a:t>
            </a:r>
            <a:r>
              <a:rPr lang="tr-TR" sz="2800" dirty="0" smtClean="0"/>
              <a:t> ve ark., </a:t>
            </a:r>
            <a:r>
              <a:rPr lang="tr-TR" sz="2800" dirty="0" err="1" smtClean="0"/>
              <a:t>Am</a:t>
            </a:r>
            <a:r>
              <a:rPr lang="tr-TR" sz="2800" dirty="0" smtClean="0"/>
              <a:t> J </a:t>
            </a:r>
            <a:r>
              <a:rPr lang="tr-TR" sz="2800" dirty="0" err="1" smtClean="0"/>
              <a:t>Psychiatry</a:t>
            </a:r>
            <a:r>
              <a:rPr lang="tr-TR" sz="2800" dirty="0" smtClean="0"/>
              <a:t> 2013)</a:t>
            </a:r>
            <a:endParaRPr lang="tr-TR" sz="2800" dirty="0"/>
          </a:p>
        </p:txBody>
      </p:sp>
      <p:sp>
        <p:nvSpPr>
          <p:cNvPr id="3" name="2 İçerik Yer Tutucusu"/>
          <p:cNvSpPr>
            <a:spLocks noGrp="1"/>
          </p:cNvSpPr>
          <p:nvPr>
            <p:ph idx="1"/>
          </p:nvPr>
        </p:nvSpPr>
        <p:spPr>
          <a:xfrm>
            <a:off x="457200" y="1885952"/>
            <a:ext cx="8229600" cy="4900634"/>
          </a:xfrm>
        </p:spPr>
        <p:txBody>
          <a:bodyPr>
            <a:normAutofit fontScale="77500" lnSpcReduction="20000"/>
          </a:bodyPr>
          <a:lstStyle/>
          <a:p>
            <a:r>
              <a:rPr lang="tr-TR" dirty="0" smtClean="0"/>
              <a:t>Sadece </a:t>
            </a:r>
            <a:r>
              <a:rPr lang="tr-TR" dirty="0" smtClean="0"/>
              <a:t>diyet ve psikolojik tedaviler çekirdek semptomların düzelmesinde küçük bir etkiye sahip.</a:t>
            </a:r>
          </a:p>
          <a:p>
            <a:r>
              <a:rPr lang="tr-TR" dirty="0" smtClean="0"/>
              <a:t>O</a:t>
            </a:r>
            <a:r>
              <a:rPr lang="en-US" dirty="0" smtClean="0"/>
              <a:t>mega-3/omega-6 </a:t>
            </a:r>
            <a:r>
              <a:rPr lang="tr-TR" dirty="0" smtClean="0"/>
              <a:t> serbest yağ asitleri ve yapay besin boyalarının çıkarılması </a:t>
            </a:r>
          </a:p>
          <a:p>
            <a:r>
              <a:rPr lang="tr-TR" dirty="0" smtClean="0"/>
              <a:t>Bu küçük etki besine duyarlı bireylerle ve farmakolojik tedaviyle birlikte kullanımlarına bağlı olmaları nedeniyle sınırlı.</a:t>
            </a:r>
          </a:p>
          <a:p>
            <a:r>
              <a:rPr lang="tr-TR" dirty="0" smtClean="0"/>
              <a:t>Sadece “kör” çalışmaların meta analizi ile bilişsel eğitim, </a:t>
            </a:r>
            <a:r>
              <a:rPr lang="en-US" dirty="0" err="1" smtClean="0"/>
              <a:t>neurofeedback</a:t>
            </a:r>
            <a:r>
              <a:rPr lang="tr-TR" dirty="0" smtClean="0"/>
              <a:t>, davranışsal girişimler</a:t>
            </a:r>
            <a:r>
              <a:rPr lang="en-US" dirty="0" smtClean="0"/>
              <a:t> </a:t>
            </a:r>
            <a:r>
              <a:rPr lang="tr-TR" dirty="0" smtClean="0"/>
              <a:t>ve </a:t>
            </a:r>
            <a:r>
              <a:rPr lang="tr-TR" dirty="0" err="1" smtClean="0"/>
              <a:t>hipersensitivite</a:t>
            </a:r>
            <a:r>
              <a:rPr lang="tr-TR" dirty="0" smtClean="0"/>
              <a:t> ile ilişkili besinlerin diyetten çıkarılmasının düzelme sağladığı yönünden kanıt saptanmamıştır. </a:t>
            </a:r>
          </a:p>
          <a:p>
            <a:r>
              <a:rPr lang="tr-TR" dirty="0" smtClean="0"/>
              <a:t>Aynı dergide editör davranışsal tedavilerin evde ortaya çıkan davranış ve durumları düzeltebileceği yorumunu yapmıştır</a:t>
            </a:r>
            <a:r>
              <a:rPr lang="tr-TR" dirty="0" smtClean="0"/>
              <a:t>.</a:t>
            </a:r>
            <a:endParaRPr lang="tr-TR" dirty="0" smtClean="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Diyet </a:t>
            </a:r>
            <a:r>
              <a:rPr lang="tr-TR" b="1" dirty="0" smtClean="0"/>
              <a:t>Önerisi</a:t>
            </a:r>
            <a:endParaRPr lang="tr-TR" b="1" dirty="0"/>
          </a:p>
        </p:txBody>
      </p:sp>
      <p:sp>
        <p:nvSpPr>
          <p:cNvPr id="3" name="2 İçerik Yer Tutucusu"/>
          <p:cNvSpPr>
            <a:spLocks noGrp="1"/>
          </p:cNvSpPr>
          <p:nvPr>
            <p:ph idx="1"/>
          </p:nvPr>
        </p:nvSpPr>
        <p:spPr>
          <a:xfrm>
            <a:off x="457200" y="1600200"/>
            <a:ext cx="8229600" cy="4757758"/>
          </a:xfrm>
        </p:spPr>
        <p:txBody>
          <a:bodyPr>
            <a:noAutofit/>
          </a:bodyPr>
          <a:lstStyle/>
          <a:p>
            <a:r>
              <a:rPr lang="tr-TR" sz="2600" dirty="0" err="1" smtClean="0"/>
              <a:t>Klinisyenler</a:t>
            </a:r>
            <a:r>
              <a:rPr lang="tr-TR" sz="2600" dirty="0" smtClean="0"/>
              <a:t> çocuk, ergen ve erişkinlerin sağlıklı beslenmeleri ve düzenli egzersiz yapmalarının önemli olduğunu vurgulamalı </a:t>
            </a:r>
            <a:r>
              <a:rPr lang="tr-TR" sz="2600" b="1" dirty="0" smtClean="0"/>
              <a:t>[2008]</a:t>
            </a:r>
          </a:p>
          <a:p>
            <a:r>
              <a:rPr lang="tr-TR" sz="2600" dirty="0" smtClean="0"/>
              <a:t>Yapay renklendirici ve katkı maddelerinin diyetten çıkarılmasını genel bir uygulama olarak tavsiye etmeyin. Eğer </a:t>
            </a:r>
            <a:r>
              <a:rPr lang="tr-TR" sz="2600" dirty="0" err="1" smtClean="0"/>
              <a:t>hiperaktif</a:t>
            </a:r>
            <a:r>
              <a:rPr lang="tr-TR" sz="2600" dirty="0" smtClean="0"/>
              <a:t> davranışlarla bağlantısı olduğu düşünülürse diyetisyenle işbirliği yapın </a:t>
            </a:r>
            <a:r>
              <a:rPr lang="tr-TR" sz="2600" b="1" dirty="0" smtClean="0"/>
              <a:t>[2016]</a:t>
            </a:r>
          </a:p>
          <a:p>
            <a:r>
              <a:rPr lang="tr-TR" sz="2600" dirty="0" smtClean="0"/>
              <a:t>Yağ asidi takviyesi önermeyin.</a:t>
            </a:r>
            <a:r>
              <a:rPr lang="tr-TR" sz="2600" b="1" dirty="0" smtClean="0"/>
              <a:t> [2016]</a:t>
            </a:r>
          </a:p>
          <a:p>
            <a:r>
              <a:rPr lang="tr-TR" sz="2600" dirty="0" smtClean="0"/>
              <a:t>Aileyi diyet kısıtlamasının uzun süreli etkisinin olmadığı ve olası zararlı etkileri konusunda bilgilendirin.</a:t>
            </a:r>
            <a:r>
              <a:rPr lang="tr-TR" sz="2600" b="1" dirty="0" smtClean="0"/>
              <a:t> [2016]</a:t>
            </a:r>
            <a:r>
              <a:rPr lang="tr-TR" sz="2600" dirty="0" smtClean="0"/>
              <a:t> </a:t>
            </a:r>
            <a:endParaRPr lang="tr-TR" sz="26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Temel </a:t>
            </a:r>
            <a:r>
              <a:rPr lang="tr-TR" b="1" dirty="0" smtClean="0"/>
              <a:t>D</a:t>
            </a:r>
            <a:r>
              <a:rPr lang="tr-TR" b="1" dirty="0" smtClean="0"/>
              <a:t>eğerlendirme</a:t>
            </a:r>
            <a:endParaRPr lang="tr-TR" b="1" dirty="0"/>
          </a:p>
        </p:txBody>
      </p:sp>
      <p:sp>
        <p:nvSpPr>
          <p:cNvPr id="3" name="2 İçerik Yer Tutucusu"/>
          <p:cNvSpPr>
            <a:spLocks noGrp="1"/>
          </p:cNvSpPr>
          <p:nvPr>
            <p:ph idx="1"/>
          </p:nvPr>
        </p:nvSpPr>
        <p:spPr>
          <a:xfrm>
            <a:off x="457200" y="1600200"/>
            <a:ext cx="8229600" cy="4757758"/>
          </a:xfrm>
        </p:spPr>
        <p:txBody>
          <a:bodyPr>
            <a:noAutofit/>
          </a:bodyPr>
          <a:lstStyle/>
          <a:p>
            <a:r>
              <a:rPr lang="tr-TR" sz="2400" u="sng" dirty="0" smtClean="0"/>
              <a:t>Tanının gözden geçirilmesi:</a:t>
            </a:r>
            <a:r>
              <a:rPr lang="tr-TR" sz="2400" dirty="0" smtClean="0"/>
              <a:t>DEHB ölçütlerini halen karşılıyor ve tedavi gerekiyor. </a:t>
            </a:r>
          </a:p>
          <a:p>
            <a:r>
              <a:rPr lang="tr-TR" sz="2400" u="sng" dirty="0" smtClean="0"/>
              <a:t>Psikososyal özelliklerin gözden geçirilmesi:</a:t>
            </a:r>
            <a:r>
              <a:rPr lang="tr-TR" sz="2400" dirty="0" smtClean="0"/>
              <a:t> </a:t>
            </a:r>
            <a:r>
              <a:rPr lang="tr-TR" sz="2400" dirty="0" err="1" smtClean="0"/>
              <a:t>komorbidite</a:t>
            </a:r>
            <a:r>
              <a:rPr lang="tr-TR" sz="2400" dirty="0" smtClean="0"/>
              <a:t> ve </a:t>
            </a:r>
            <a:r>
              <a:rPr lang="tr-TR" sz="2400" dirty="0" err="1" smtClean="0"/>
              <a:t>nörogelişimsel</a:t>
            </a:r>
            <a:r>
              <a:rPr lang="tr-TR" sz="2400" dirty="0" smtClean="0"/>
              <a:t> durum, eğitim ve iş koşulları, madde kötüye kullanımı ve ilacı kötüye kullanma açısından risk değerlendirmesi, bakım gereksinimlerinin </a:t>
            </a:r>
            <a:r>
              <a:rPr lang="tr-TR" sz="2400" dirty="0" smtClean="0"/>
              <a:t>belirlenmesi</a:t>
            </a:r>
            <a:endParaRPr lang="tr-TR" sz="2400" dirty="0" smtClean="0"/>
          </a:p>
          <a:p>
            <a:r>
              <a:rPr lang="tr-TR" sz="2400" u="sng" dirty="0" smtClean="0"/>
              <a:t>Fiziksel sağlığın gözden geçirilmesi: </a:t>
            </a:r>
            <a:r>
              <a:rPr lang="tr-TR" sz="2400" dirty="0" smtClean="0"/>
              <a:t>belirli ilaçlar için </a:t>
            </a:r>
            <a:r>
              <a:rPr lang="tr-TR" sz="2400" dirty="0" err="1" smtClean="0"/>
              <a:t>kontrendikasyon</a:t>
            </a:r>
            <a:r>
              <a:rPr lang="tr-TR" sz="2400" dirty="0" smtClean="0"/>
              <a:t> olabilecek koşulları dikkate alarak tıbbi öykü alma, mevcut ilaç kullanımı, boy-kilo, nabız ve kan basıncı ölçümü, eğer tedavi QT aralığını etkiliyorsa  EKG ve </a:t>
            </a:r>
            <a:r>
              <a:rPr lang="tr-TR" sz="2400" dirty="0" err="1" smtClean="0"/>
              <a:t>kardiyovasküler</a:t>
            </a:r>
            <a:r>
              <a:rPr lang="tr-TR" sz="2400" dirty="0" smtClean="0"/>
              <a:t> değerlendirme. </a:t>
            </a:r>
            <a:r>
              <a:rPr lang="tr-TR" sz="2400" b="1" dirty="0" smtClean="0"/>
              <a:t>[2018] </a:t>
            </a:r>
            <a:endParaRPr lang="tr-TR" sz="2400"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401080" cy="1143000"/>
          </a:xfrm>
        </p:spPr>
        <p:txBody>
          <a:bodyPr>
            <a:normAutofit fontScale="90000"/>
          </a:bodyPr>
          <a:lstStyle/>
          <a:p>
            <a:r>
              <a:rPr lang="tr-TR" b="1" dirty="0" smtClean="0"/>
              <a:t>Ne zaman önce kardiyoloji konsültasyonu?</a:t>
            </a:r>
            <a:endParaRPr lang="tr-TR" b="1" dirty="0"/>
          </a:p>
        </p:txBody>
      </p:sp>
      <p:sp>
        <p:nvSpPr>
          <p:cNvPr id="3" name="2 İçerik Yer Tutucusu"/>
          <p:cNvSpPr>
            <a:spLocks noGrp="1"/>
          </p:cNvSpPr>
          <p:nvPr>
            <p:ph idx="1"/>
          </p:nvPr>
        </p:nvSpPr>
        <p:spPr>
          <a:xfrm>
            <a:off x="457200" y="1600200"/>
            <a:ext cx="8229600" cy="4757758"/>
          </a:xfrm>
        </p:spPr>
        <p:txBody>
          <a:bodyPr>
            <a:normAutofit fontScale="85000" lnSpcReduction="20000"/>
          </a:bodyPr>
          <a:lstStyle/>
          <a:p>
            <a:r>
              <a:rPr lang="tr-TR" dirty="0" smtClean="0"/>
              <a:t>Doğuştan kalp hastalığı veya kalp cerrahisi öyküsü </a:t>
            </a:r>
          </a:p>
          <a:p>
            <a:r>
              <a:rPr lang="tr-TR" dirty="0" smtClean="0"/>
              <a:t>40 yaş altı birinci derece akrabasında kardiyak kökenli olduğu düşünülen ani ölüm öyküsü</a:t>
            </a:r>
          </a:p>
          <a:p>
            <a:r>
              <a:rPr lang="tr-TR" dirty="0" smtClean="0"/>
              <a:t>Yaşıtlarıyla karşılaştırıldığında efor </a:t>
            </a:r>
            <a:r>
              <a:rPr lang="tr-TR" dirty="0" err="1" smtClean="0"/>
              <a:t>dispnesi</a:t>
            </a:r>
            <a:r>
              <a:rPr lang="tr-TR" dirty="0" smtClean="0"/>
              <a:t> varlığı</a:t>
            </a:r>
          </a:p>
          <a:p>
            <a:r>
              <a:rPr lang="tr-TR" dirty="0" smtClean="0"/>
              <a:t>Efor ya da korku/gürültüye cevaben bayılma</a:t>
            </a:r>
          </a:p>
          <a:p>
            <a:r>
              <a:rPr lang="tr-TR" dirty="0" smtClean="0"/>
              <a:t>Aniden başlayıp biten hızlı ve düzenli </a:t>
            </a:r>
            <a:r>
              <a:rPr lang="tr-TR" dirty="0" err="1" smtClean="0"/>
              <a:t>palpitasyonlar</a:t>
            </a:r>
            <a:endParaRPr lang="tr-TR" dirty="0" smtClean="0"/>
          </a:p>
          <a:p>
            <a:r>
              <a:rPr lang="tr-TR" dirty="0" smtClean="0"/>
              <a:t>Kardiyak kökeni düşündüren göğüs ağrısı</a:t>
            </a:r>
          </a:p>
          <a:p>
            <a:r>
              <a:rPr lang="tr-TR" dirty="0" smtClean="0"/>
              <a:t>Kalp yetmezliği belirtileri </a:t>
            </a:r>
          </a:p>
          <a:p>
            <a:r>
              <a:rPr lang="tr-TR" dirty="0" smtClean="0"/>
              <a:t>Kalp muayenesinde üfürüm duyulması</a:t>
            </a:r>
          </a:p>
          <a:p>
            <a:r>
              <a:rPr lang="tr-TR" dirty="0" smtClean="0"/>
              <a:t>Kan basıncı, çocuklar ve gençlerde yaş için 95'inci yüzdeliğin üzerinde ve yükseklik yetişkinler için </a:t>
            </a:r>
            <a:r>
              <a:rPr lang="tr-TR" dirty="0" err="1" smtClean="0"/>
              <a:t>hipertansif</a:t>
            </a:r>
            <a:r>
              <a:rPr lang="tr-TR" dirty="0" smtClean="0"/>
              <a:t> olarak sınıflandırılan düzeyde </a:t>
            </a:r>
            <a:r>
              <a:rPr lang="tr-TR" b="1" dirty="0" smtClean="0"/>
              <a:t>[2018]</a:t>
            </a:r>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Beş Yaş Üzeri Çocuklar ve </a:t>
            </a:r>
            <a:r>
              <a:rPr lang="tr-TR" b="1" dirty="0" smtClean="0"/>
              <a:t>Gençlerde </a:t>
            </a:r>
            <a:r>
              <a:rPr lang="tr-TR" b="1" dirty="0" smtClean="0"/>
              <a:t>F</a:t>
            </a:r>
            <a:r>
              <a:rPr lang="tr-TR" b="1" dirty="0" smtClean="0"/>
              <a:t>armakolojik </a:t>
            </a:r>
            <a:r>
              <a:rPr lang="tr-TR" b="1" dirty="0" smtClean="0"/>
              <a:t>T</a:t>
            </a:r>
            <a:r>
              <a:rPr lang="tr-TR" b="1" dirty="0" smtClean="0"/>
              <a:t>edavi</a:t>
            </a:r>
            <a:endParaRPr lang="tr-TR" b="1" dirty="0"/>
          </a:p>
        </p:txBody>
      </p:sp>
      <p:sp>
        <p:nvSpPr>
          <p:cNvPr id="3" name="2 İçerik Yer Tutucusu"/>
          <p:cNvSpPr>
            <a:spLocks noGrp="1"/>
          </p:cNvSpPr>
          <p:nvPr>
            <p:ph idx="1"/>
          </p:nvPr>
        </p:nvSpPr>
        <p:spPr>
          <a:xfrm>
            <a:off x="457200" y="1600200"/>
            <a:ext cx="8229600" cy="4829196"/>
          </a:xfrm>
        </p:spPr>
        <p:txBody>
          <a:bodyPr>
            <a:normAutofit fontScale="85000" lnSpcReduction="20000"/>
          </a:bodyPr>
          <a:lstStyle/>
          <a:p>
            <a:r>
              <a:rPr lang="tr-TR" dirty="0" smtClean="0"/>
              <a:t>Birinci basamak olarak </a:t>
            </a:r>
            <a:r>
              <a:rPr lang="tr-TR" b="1" dirty="0" err="1" smtClean="0"/>
              <a:t>metilfenidat</a:t>
            </a:r>
            <a:r>
              <a:rPr lang="tr-TR" dirty="0" smtClean="0"/>
              <a:t> (kısa veya uzun etkili) önerin. </a:t>
            </a:r>
            <a:r>
              <a:rPr lang="tr-TR" b="1" dirty="0" smtClean="0"/>
              <a:t>[2018]</a:t>
            </a:r>
          </a:p>
          <a:p>
            <a:r>
              <a:rPr lang="tr-TR" dirty="0" smtClean="0"/>
              <a:t>6 hafta uygun dozda </a:t>
            </a:r>
            <a:r>
              <a:rPr lang="tr-TR" dirty="0" err="1" smtClean="0"/>
              <a:t>metilfenidat</a:t>
            </a:r>
            <a:r>
              <a:rPr lang="tr-TR" dirty="0" smtClean="0"/>
              <a:t> kullanılmış ve DEHB semptomlarının azalması ve ilişkili bozulma açısından yeterli fayda sağlanmamışsa </a:t>
            </a:r>
            <a:r>
              <a:rPr lang="tr-TR" b="1" dirty="0" err="1" smtClean="0"/>
              <a:t>lisdeksamfetamin</a:t>
            </a:r>
            <a:r>
              <a:rPr lang="tr-TR" dirty="0" err="1" smtClean="0"/>
              <a:t>e</a:t>
            </a:r>
            <a:r>
              <a:rPr lang="tr-TR" dirty="0" smtClean="0"/>
              <a:t> geçişi düşünün. </a:t>
            </a:r>
            <a:r>
              <a:rPr lang="tr-TR" b="1" dirty="0" smtClean="0"/>
              <a:t>[2018]</a:t>
            </a:r>
          </a:p>
          <a:p>
            <a:r>
              <a:rPr lang="tr-TR" dirty="0" smtClean="0"/>
              <a:t>DEHB belirtileri </a:t>
            </a:r>
            <a:r>
              <a:rPr lang="tr-TR" dirty="0" err="1" smtClean="0"/>
              <a:t>lisdeksamfetamine</a:t>
            </a:r>
            <a:r>
              <a:rPr lang="tr-TR" dirty="0" smtClean="0"/>
              <a:t> yanıt veren ancak daha uzun etki profiline tahammül edemeyen 5 yaş ve üstü çocuklar için </a:t>
            </a:r>
            <a:r>
              <a:rPr lang="tr-TR" b="1" dirty="0" err="1" smtClean="0"/>
              <a:t>deksamfetamin</a:t>
            </a:r>
            <a:r>
              <a:rPr lang="tr-TR" dirty="0" err="1" smtClean="0"/>
              <a:t>i</a:t>
            </a:r>
            <a:r>
              <a:rPr lang="tr-TR" dirty="0" smtClean="0"/>
              <a:t> düşünün.</a:t>
            </a:r>
            <a:r>
              <a:rPr lang="tr-TR" b="1" dirty="0" smtClean="0"/>
              <a:t>[2018]</a:t>
            </a:r>
          </a:p>
          <a:p>
            <a:r>
              <a:rPr lang="tr-TR" dirty="0" err="1" smtClean="0"/>
              <a:t>Metilfenidat</a:t>
            </a:r>
            <a:r>
              <a:rPr lang="tr-TR" dirty="0" smtClean="0"/>
              <a:t> veya </a:t>
            </a:r>
            <a:r>
              <a:rPr lang="tr-TR" dirty="0" err="1" smtClean="0"/>
              <a:t>lisdeksamfetamin</a:t>
            </a:r>
            <a:r>
              <a:rPr lang="tr-TR" dirty="0" smtClean="0"/>
              <a:t> ile yeterli dozda, 6 haftalık tedavilerle yanıt alınamaz ya da çocuklar ilacı </a:t>
            </a:r>
            <a:r>
              <a:rPr lang="tr-TR" dirty="0" err="1" smtClean="0"/>
              <a:t>tolere</a:t>
            </a:r>
            <a:r>
              <a:rPr lang="tr-TR" dirty="0" smtClean="0"/>
              <a:t> edemezse </a:t>
            </a:r>
            <a:r>
              <a:rPr lang="tr-TR" b="1" dirty="0" err="1" smtClean="0"/>
              <a:t>atomoksetin</a:t>
            </a:r>
            <a:r>
              <a:rPr lang="tr-TR" dirty="0" smtClean="0"/>
              <a:t> veya </a:t>
            </a:r>
            <a:r>
              <a:rPr lang="tr-TR" b="1" dirty="0" err="1" smtClean="0"/>
              <a:t>guanfazin</a:t>
            </a:r>
            <a:r>
              <a:rPr lang="tr-TR" dirty="0" err="1" smtClean="0"/>
              <a:t>i</a:t>
            </a:r>
            <a:r>
              <a:rPr lang="tr-TR" dirty="0" smtClean="0"/>
              <a:t>  önerin. </a:t>
            </a:r>
            <a:r>
              <a:rPr lang="tr-TR" b="1" dirty="0" smtClean="0"/>
              <a:t>[2018] </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857232"/>
          </a:xfrm>
        </p:spPr>
        <p:txBody>
          <a:bodyPr/>
          <a:lstStyle/>
          <a:p>
            <a:r>
              <a:rPr lang="tr-TR" b="1" dirty="0" smtClean="0"/>
              <a:t>Yetişkinlerde Farmakolojik </a:t>
            </a:r>
            <a:r>
              <a:rPr lang="tr-TR" b="1" dirty="0" smtClean="0"/>
              <a:t>Tedavi</a:t>
            </a:r>
            <a:endParaRPr lang="tr-TR" b="1" dirty="0"/>
          </a:p>
        </p:txBody>
      </p:sp>
      <p:sp>
        <p:nvSpPr>
          <p:cNvPr id="3" name="2 İçerik Yer Tutucusu"/>
          <p:cNvSpPr>
            <a:spLocks noGrp="1"/>
          </p:cNvSpPr>
          <p:nvPr>
            <p:ph idx="1"/>
          </p:nvPr>
        </p:nvSpPr>
        <p:spPr>
          <a:xfrm>
            <a:off x="-214346" y="857232"/>
            <a:ext cx="9572692" cy="5572164"/>
          </a:xfrm>
        </p:spPr>
        <p:txBody>
          <a:bodyPr>
            <a:noAutofit/>
          </a:bodyPr>
          <a:lstStyle/>
          <a:p>
            <a:r>
              <a:rPr lang="tr-TR" sz="2400" dirty="0" smtClean="0"/>
              <a:t>Birinci basamak olarak </a:t>
            </a:r>
            <a:r>
              <a:rPr lang="tr-TR" sz="2400" dirty="0" err="1" smtClean="0"/>
              <a:t>lisdeksamfetamin</a:t>
            </a:r>
            <a:r>
              <a:rPr lang="tr-TR" sz="2400" dirty="0" smtClean="0"/>
              <a:t> veya </a:t>
            </a:r>
            <a:r>
              <a:rPr lang="tr-TR" sz="2400" dirty="0" err="1" smtClean="0"/>
              <a:t>metilfenidat</a:t>
            </a:r>
            <a:r>
              <a:rPr lang="tr-TR" sz="2400" dirty="0" smtClean="0"/>
              <a:t> önerin</a:t>
            </a:r>
            <a:r>
              <a:rPr lang="tr-TR" sz="2400" dirty="0" smtClean="0"/>
              <a:t>.</a:t>
            </a:r>
            <a:r>
              <a:rPr lang="tr-TR" sz="2400" b="1" dirty="0" smtClean="0"/>
              <a:t>[</a:t>
            </a:r>
            <a:r>
              <a:rPr lang="tr-TR" sz="2400" b="1" dirty="0" smtClean="0"/>
              <a:t>2018</a:t>
            </a:r>
            <a:r>
              <a:rPr lang="tr-TR" sz="2400" b="1" dirty="0" smtClean="0"/>
              <a:t>]</a:t>
            </a:r>
          </a:p>
          <a:p>
            <a:r>
              <a:rPr lang="tr-TR" sz="2400" dirty="0" smtClean="0"/>
              <a:t>Yeterli </a:t>
            </a:r>
            <a:r>
              <a:rPr lang="tr-TR" sz="2400" dirty="0" smtClean="0"/>
              <a:t>dozda 6 haftalık </a:t>
            </a:r>
            <a:r>
              <a:rPr lang="tr-TR" sz="2400" dirty="0" err="1" smtClean="0"/>
              <a:t>metilfenidat</a:t>
            </a:r>
            <a:r>
              <a:rPr lang="tr-TR" sz="2400" dirty="0" smtClean="0"/>
              <a:t> kullanımıyla </a:t>
            </a:r>
            <a:r>
              <a:rPr lang="tr-TR" sz="2400" dirty="0" smtClean="0"/>
              <a:t>yeterli fayda </a:t>
            </a:r>
            <a:r>
              <a:rPr lang="tr-TR" sz="2400" dirty="0" smtClean="0"/>
              <a:t> </a:t>
            </a:r>
            <a:r>
              <a:rPr lang="tr-TR" sz="2400" dirty="0" smtClean="0"/>
              <a:t>sağlamayan </a:t>
            </a:r>
            <a:r>
              <a:rPr lang="tr-TR" sz="2400" dirty="0" smtClean="0"/>
              <a:t>erişkinler için </a:t>
            </a:r>
            <a:r>
              <a:rPr lang="tr-TR" sz="2400" dirty="0" err="1" smtClean="0"/>
              <a:t>lisdeksamfetamine</a:t>
            </a:r>
            <a:r>
              <a:rPr lang="tr-TR" sz="2400" dirty="0" smtClean="0"/>
              <a:t> geçişi düşünün. </a:t>
            </a:r>
            <a:r>
              <a:rPr lang="tr-TR" sz="2400" b="1" dirty="0" smtClean="0"/>
              <a:t>[2018</a:t>
            </a:r>
            <a:r>
              <a:rPr lang="tr-TR" sz="2400" b="1" dirty="0" smtClean="0"/>
              <a:t>]</a:t>
            </a:r>
            <a:endParaRPr lang="tr-TR" sz="2400" b="1" dirty="0" smtClean="0"/>
          </a:p>
          <a:p>
            <a:r>
              <a:rPr lang="tr-TR" sz="2400" dirty="0" smtClean="0"/>
              <a:t>Yeterli dozda 6 haftalık </a:t>
            </a:r>
            <a:r>
              <a:rPr lang="tr-TR" sz="2400" dirty="0" err="1" smtClean="0"/>
              <a:t>lisdeksamfetamin</a:t>
            </a:r>
            <a:r>
              <a:rPr lang="tr-TR" sz="2400" dirty="0" smtClean="0"/>
              <a:t> kullanılmış ancak DEHB belirtilerinin azalması ve ilişkili bozulma açısından yeterli fayda sağlamayan erişkinler için </a:t>
            </a:r>
            <a:r>
              <a:rPr lang="tr-TR" sz="2400" dirty="0" err="1" smtClean="0"/>
              <a:t>metilfenidat</a:t>
            </a:r>
            <a:r>
              <a:rPr lang="tr-TR" sz="2400" dirty="0" smtClean="0"/>
              <a:t> tedavisine geçmeyi düşünün. </a:t>
            </a:r>
            <a:r>
              <a:rPr lang="tr-TR" sz="2400" b="1" dirty="0" smtClean="0"/>
              <a:t>[</a:t>
            </a:r>
            <a:r>
              <a:rPr lang="tr-TR" sz="2400" b="1" dirty="0" smtClean="0"/>
              <a:t>2018]</a:t>
            </a:r>
            <a:endParaRPr lang="tr-TR" sz="2400" b="1" dirty="0" smtClean="0"/>
          </a:p>
          <a:p>
            <a:r>
              <a:rPr lang="tr-TR" sz="2400" dirty="0" smtClean="0"/>
              <a:t>DEHB belirtileri </a:t>
            </a:r>
            <a:r>
              <a:rPr lang="tr-TR" sz="2400" dirty="0" err="1" smtClean="0"/>
              <a:t>lisdexamfetamine</a:t>
            </a:r>
            <a:r>
              <a:rPr lang="tr-TR" sz="2400" dirty="0" smtClean="0"/>
              <a:t> yanıt veren ancak uzun etki profiline tahammül edemeyen erişkinler için </a:t>
            </a:r>
            <a:r>
              <a:rPr lang="tr-TR" sz="2400" dirty="0" err="1" smtClean="0"/>
              <a:t>deksamfetamini</a:t>
            </a:r>
            <a:r>
              <a:rPr lang="tr-TR" sz="2400" dirty="0" smtClean="0"/>
              <a:t>  düşünün. </a:t>
            </a:r>
            <a:r>
              <a:rPr lang="tr-TR" sz="2400" b="1" dirty="0" smtClean="0"/>
              <a:t>[2018</a:t>
            </a:r>
            <a:r>
              <a:rPr lang="tr-TR" sz="2400" b="1" dirty="0" smtClean="0"/>
              <a:t>]</a:t>
            </a:r>
            <a:endParaRPr lang="tr-TR" sz="2400" b="1" dirty="0" smtClean="0"/>
          </a:p>
          <a:p>
            <a:r>
              <a:rPr lang="tr-TR" sz="2400" dirty="0" smtClean="0"/>
              <a:t>Aşağıdaki durumlarda </a:t>
            </a:r>
            <a:r>
              <a:rPr lang="tr-TR" sz="2400" dirty="0" err="1" smtClean="0"/>
              <a:t>atomoksetini</a:t>
            </a:r>
            <a:r>
              <a:rPr lang="tr-TR" sz="2400" dirty="0" smtClean="0"/>
              <a:t> düşünün: </a:t>
            </a:r>
          </a:p>
          <a:p>
            <a:pPr>
              <a:buNone/>
            </a:pPr>
            <a:r>
              <a:rPr lang="tr-TR" sz="2400" dirty="0" smtClean="0"/>
              <a:t>      - </a:t>
            </a:r>
            <a:r>
              <a:rPr lang="tr-TR" sz="2400" dirty="0" err="1" smtClean="0"/>
              <a:t>lisdeksamfetamin</a:t>
            </a:r>
            <a:r>
              <a:rPr lang="tr-TR" sz="2400" dirty="0" smtClean="0"/>
              <a:t> veya </a:t>
            </a:r>
            <a:r>
              <a:rPr lang="tr-TR" sz="2400" dirty="0" err="1" smtClean="0"/>
              <a:t>metilfenidat</a:t>
            </a:r>
            <a:r>
              <a:rPr lang="tr-TR" sz="2400" dirty="0" smtClean="0"/>
              <a:t> </a:t>
            </a:r>
            <a:r>
              <a:rPr lang="tr-TR" sz="2400" dirty="0" err="1" smtClean="0"/>
              <a:t>tolere</a:t>
            </a:r>
            <a:r>
              <a:rPr lang="tr-TR" sz="2400" dirty="0" smtClean="0"/>
              <a:t> edilememiş</a:t>
            </a:r>
          </a:p>
          <a:p>
            <a:pPr>
              <a:buNone/>
            </a:pPr>
            <a:r>
              <a:rPr lang="tr-TR" sz="2400" dirty="0" smtClean="0"/>
              <a:t>      - veya semptomlar yeterli dozda 6 haftalık haftalık </a:t>
            </a:r>
            <a:r>
              <a:rPr lang="tr-TR" sz="2400" dirty="0" err="1" smtClean="0"/>
              <a:t>lisdeksamfetamin</a:t>
            </a:r>
            <a:r>
              <a:rPr lang="tr-TR" sz="2400" dirty="0" smtClean="0"/>
              <a:t>     </a:t>
            </a:r>
            <a:r>
              <a:rPr lang="tr-TR" sz="2400" dirty="0" smtClean="0"/>
              <a:t>ve </a:t>
            </a:r>
            <a:r>
              <a:rPr lang="tr-TR" sz="2400" dirty="0" err="1" smtClean="0"/>
              <a:t>metilfenidat</a:t>
            </a:r>
            <a:r>
              <a:rPr lang="tr-TR" sz="2400" dirty="0" smtClean="0"/>
              <a:t> tedavisine cevap vermemiştir. </a:t>
            </a:r>
            <a:r>
              <a:rPr lang="tr-TR" sz="2400" b="1" dirty="0" smtClean="0"/>
              <a:t>[2018]</a:t>
            </a:r>
            <a:endParaRPr lang="tr-TR" sz="2400"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Diğer </a:t>
            </a:r>
            <a:r>
              <a:rPr lang="tr-TR" b="1" dirty="0" smtClean="0"/>
              <a:t>İla</a:t>
            </a:r>
            <a:r>
              <a:rPr lang="tr-TR" b="1" dirty="0" smtClean="0"/>
              <a:t>ç </a:t>
            </a:r>
            <a:r>
              <a:rPr lang="tr-TR" b="1" dirty="0" smtClean="0"/>
              <a:t>S</a:t>
            </a:r>
            <a:r>
              <a:rPr lang="tr-TR" b="1" dirty="0" smtClean="0"/>
              <a:t>eçenekleri</a:t>
            </a:r>
            <a:endParaRPr lang="tr-TR" b="1" dirty="0"/>
          </a:p>
        </p:txBody>
      </p:sp>
      <p:sp>
        <p:nvSpPr>
          <p:cNvPr id="3" name="2 İçerik Yer Tutucusu"/>
          <p:cNvSpPr>
            <a:spLocks noGrp="1"/>
          </p:cNvSpPr>
          <p:nvPr>
            <p:ph idx="1"/>
          </p:nvPr>
        </p:nvSpPr>
        <p:spPr/>
        <p:txBody>
          <a:bodyPr>
            <a:normAutofit/>
          </a:bodyPr>
          <a:lstStyle/>
          <a:p>
            <a:r>
              <a:rPr lang="tr-TR" sz="2400" dirty="0" smtClean="0"/>
              <a:t>Eğer bir ya da daha fazla </a:t>
            </a:r>
            <a:r>
              <a:rPr lang="tr-TR" sz="2400" dirty="0" err="1" smtClean="0"/>
              <a:t>stimulana</a:t>
            </a:r>
            <a:r>
              <a:rPr lang="tr-TR" sz="2400" dirty="0" smtClean="0"/>
              <a:t> ve bir </a:t>
            </a:r>
            <a:r>
              <a:rPr lang="tr-TR" sz="2400" dirty="0" err="1" smtClean="0"/>
              <a:t>non</a:t>
            </a:r>
            <a:r>
              <a:rPr lang="tr-TR" sz="2400" dirty="0" smtClean="0"/>
              <a:t>-</a:t>
            </a:r>
            <a:r>
              <a:rPr lang="tr-TR" sz="2400" dirty="0" err="1" smtClean="0"/>
              <a:t>stimulana</a:t>
            </a:r>
            <a:r>
              <a:rPr lang="tr-TR" sz="2400" dirty="0" smtClean="0"/>
              <a:t>  yanıt yoksa ikinci bir görüş alın ya da üçüncü basamak bir merkeze yönlendirme yapın. </a:t>
            </a:r>
            <a:r>
              <a:rPr lang="tr-TR" sz="2400" b="1" dirty="0" smtClean="0"/>
              <a:t>[2018] </a:t>
            </a:r>
          </a:p>
          <a:p>
            <a:r>
              <a:rPr lang="tr-TR" sz="2400" dirty="0" smtClean="0"/>
              <a:t>Aşağıdakilerden herhangi birini ikinci bir görüş almadan önermeyiniz: </a:t>
            </a:r>
          </a:p>
          <a:p>
            <a:pPr>
              <a:buNone/>
            </a:pPr>
            <a:r>
              <a:rPr lang="tr-TR" sz="2400" dirty="0" smtClean="0"/>
              <a:t>     - yetişkinler için </a:t>
            </a:r>
            <a:r>
              <a:rPr lang="tr-TR" sz="2400" dirty="0" err="1" smtClean="0"/>
              <a:t>guanfazin</a:t>
            </a:r>
            <a:endParaRPr lang="tr-TR" sz="2400" dirty="0" smtClean="0"/>
          </a:p>
          <a:p>
            <a:pPr>
              <a:buNone/>
            </a:pPr>
            <a:r>
              <a:rPr lang="tr-TR" sz="2400" dirty="0" smtClean="0"/>
              <a:t>     - uyku bozukluğu, öfke veya tikleri olan </a:t>
            </a:r>
            <a:r>
              <a:rPr lang="tr-TR" sz="2400" dirty="0" err="1" smtClean="0"/>
              <a:t>DEHB’li</a:t>
            </a:r>
            <a:r>
              <a:rPr lang="tr-TR" sz="2400" dirty="0" smtClean="0"/>
              <a:t> çocuklar için </a:t>
            </a:r>
            <a:r>
              <a:rPr lang="tr-TR" sz="2400" dirty="0" err="1" smtClean="0"/>
              <a:t>klonidin</a:t>
            </a:r>
            <a:endParaRPr lang="tr-TR" sz="2400" dirty="0" smtClean="0"/>
          </a:p>
          <a:p>
            <a:pPr>
              <a:buNone/>
            </a:pPr>
            <a:r>
              <a:rPr lang="tr-TR" sz="2400" dirty="0" smtClean="0"/>
              <a:t>     - DEHB  ile birlikte  yaygın saldırganlık, öfke, sinirlilik için uyarıcılara ek olarak </a:t>
            </a:r>
            <a:r>
              <a:rPr lang="tr-TR" sz="2400" dirty="0" err="1" smtClean="0"/>
              <a:t>atipik</a:t>
            </a:r>
            <a:r>
              <a:rPr lang="tr-TR" sz="2400" dirty="0" smtClean="0"/>
              <a:t> </a:t>
            </a:r>
            <a:r>
              <a:rPr lang="tr-TR" sz="2400" dirty="0" err="1" smtClean="0"/>
              <a:t>antipsikotikler</a:t>
            </a:r>
            <a:endParaRPr lang="tr-TR" sz="2400" dirty="0" smtClean="0"/>
          </a:p>
          <a:p>
            <a:pPr>
              <a:buNone/>
            </a:pPr>
            <a:r>
              <a:rPr lang="tr-TR" sz="2400" dirty="0" smtClean="0"/>
              <a:t>     - </a:t>
            </a:r>
            <a:r>
              <a:rPr lang="tr-TR" sz="2400" dirty="0" err="1" smtClean="0"/>
              <a:t>endikasyon</a:t>
            </a:r>
            <a:r>
              <a:rPr lang="tr-TR" sz="2400" dirty="0" smtClean="0"/>
              <a:t> dışı ilaçlar.  </a:t>
            </a:r>
            <a:r>
              <a:rPr lang="tr-TR" sz="2400" b="1" dirty="0" smtClean="0"/>
              <a:t>[2018]</a:t>
            </a:r>
            <a:endParaRPr lang="tr-TR" sz="2400"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İlaç </a:t>
            </a:r>
            <a:r>
              <a:rPr lang="tr-TR" b="1" dirty="0" smtClean="0"/>
              <a:t>Seçimi </a:t>
            </a:r>
            <a:r>
              <a:rPr lang="tr-TR" b="1" dirty="0" smtClean="0"/>
              <a:t>– </a:t>
            </a:r>
            <a:r>
              <a:rPr lang="tr-TR" b="1" dirty="0" err="1" smtClean="0"/>
              <a:t>Komorbid</a:t>
            </a:r>
            <a:r>
              <a:rPr lang="tr-TR" b="1" dirty="0" smtClean="0"/>
              <a:t> </a:t>
            </a:r>
            <a:r>
              <a:rPr lang="tr-TR" b="1" dirty="0" smtClean="0"/>
              <a:t>Durumlar</a:t>
            </a:r>
            <a:endParaRPr lang="tr-TR" b="1" dirty="0"/>
          </a:p>
        </p:txBody>
      </p:sp>
      <p:sp>
        <p:nvSpPr>
          <p:cNvPr id="3" name="2 İçerik Yer Tutucusu"/>
          <p:cNvSpPr>
            <a:spLocks noGrp="1"/>
          </p:cNvSpPr>
          <p:nvPr>
            <p:ph idx="1"/>
          </p:nvPr>
        </p:nvSpPr>
        <p:spPr>
          <a:xfrm>
            <a:off x="457200" y="1600200"/>
            <a:ext cx="8229600" cy="4686320"/>
          </a:xfrm>
        </p:spPr>
        <p:txBody>
          <a:bodyPr>
            <a:noAutofit/>
          </a:bodyPr>
          <a:lstStyle/>
          <a:p>
            <a:r>
              <a:rPr lang="tr-TR" sz="2400" dirty="0" smtClean="0"/>
              <a:t>DEHB ve </a:t>
            </a:r>
            <a:r>
              <a:rPr lang="tr-TR" sz="2400" dirty="0" err="1" smtClean="0"/>
              <a:t>anksiyete</a:t>
            </a:r>
            <a:r>
              <a:rPr lang="tr-TR" sz="2400" dirty="0" smtClean="0"/>
              <a:t> bozukluğu, tik bozukluğu veya otizm spektrum bozukluğu olan kişilere DEHB olan kişilerle aynı ilaç seçimlerini sunun. </a:t>
            </a:r>
            <a:endParaRPr lang="tr-TR" sz="2400" b="1" dirty="0" smtClean="0"/>
          </a:p>
          <a:p>
            <a:r>
              <a:rPr lang="tr-TR" sz="2400" dirty="0" smtClean="0"/>
              <a:t>Bu durumlarda daha yavaş </a:t>
            </a:r>
            <a:r>
              <a:rPr lang="tr-TR" sz="2400" dirty="0" err="1" smtClean="0"/>
              <a:t>titrasyon</a:t>
            </a:r>
            <a:r>
              <a:rPr lang="tr-TR" sz="2400" dirty="0" smtClean="0"/>
              <a:t>, daha yakın izlem ve haftalık telefon bağlantısı öneriliyor.</a:t>
            </a:r>
          </a:p>
          <a:p>
            <a:r>
              <a:rPr lang="tr-TR" sz="2400" dirty="0" smtClean="0"/>
              <a:t> 5 yaş ve </a:t>
            </a:r>
            <a:r>
              <a:rPr lang="tr-TR" sz="2400" dirty="0" smtClean="0"/>
              <a:t>üzeri</a:t>
            </a:r>
            <a:r>
              <a:rPr lang="tr-TR" sz="2400" dirty="0" smtClean="0"/>
              <a:t> </a:t>
            </a:r>
            <a:r>
              <a:rPr lang="tr-TR" sz="2400" dirty="0" smtClean="0"/>
              <a:t>çocuklar, gençler ve yetişkinler akut </a:t>
            </a:r>
            <a:r>
              <a:rPr lang="tr-TR" sz="2400" dirty="0" err="1" smtClean="0"/>
              <a:t>psikotik</a:t>
            </a:r>
            <a:r>
              <a:rPr lang="tr-TR" sz="2400" dirty="0" smtClean="0"/>
              <a:t> veya </a:t>
            </a:r>
            <a:r>
              <a:rPr lang="tr-TR" sz="2400" dirty="0" err="1" smtClean="0"/>
              <a:t>manik</a:t>
            </a:r>
            <a:r>
              <a:rPr lang="tr-TR" sz="2400" dirty="0" smtClean="0"/>
              <a:t> dönem geçirmekte ise tüm DEHB ilaçlarını kesin.</a:t>
            </a:r>
          </a:p>
          <a:p>
            <a:r>
              <a:rPr lang="tr-TR" sz="2400" dirty="0" smtClean="0"/>
              <a:t>Bireysel koşulları, riskleri ve yararları göz önünde bulundurarak, epizodun sonlanmasından sonra DEHB ilacını yeniden başlamayı düşünün. </a:t>
            </a:r>
            <a:r>
              <a:rPr lang="tr-TR" sz="2400" b="1" dirty="0" smtClean="0"/>
              <a:t>[2018]</a:t>
            </a:r>
            <a:endParaRPr lang="tr-TR" sz="2400" b="1"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t>DEHB ilaçlarını reçete ederken dikkat edilmesi gerekenler</a:t>
            </a:r>
            <a:endParaRPr lang="tr-TR" sz="3600" b="1" dirty="0"/>
          </a:p>
        </p:txBody>
      </p:sp>
      <p:sp>
        <p:nvSpPr>
          <p:cNvPr id="3" name="2 İçerik Yer Tutucusu"/>
          <p:cNvSpPr>
            <a:spLocks noGrp="1"/>
          </p:cNvSpPr>
          <p:nvPr>
            <p:ph idx="1"/>
          </p:nvPr>
        </p:nvSpPr>
        <p:spPr>
          <a:xfrm>
            <a:off x="0" y="1571612"/>
            <a:ext cx="9144000" cy="4554551"/>
          </a:xfrm>
        </p:spPr>
        <p:txBody>
          <a:bodyPr>
            <a:noAutofit/>
          </a:bodyPr>
          <a:lstStyle/>
          <a:p>
            <a:r>
              <a:rPr lang="tr-TR" sz="2400" dirty="0" err="1" smtClean="0"/>
              <a:t>Psikostimulan</a:t>
            </a:r>
            <a:r>
              <a:rPr lang="tr-TR" sz="2400" dirty="0" smtClean="0"/>
              <a:t> </a:t>
            </a:r>
            <a:r>
              <a:rPr lang="tr-TR" sz="2400" dirty="0" smtClean="0"/>
              <a:t>reçete ederken günlük tek doz preparatları düşünün. </a:t>
            </a:r>
          </a:p>
          <a:p>
            <a:r>
              <a:rPr lang="tr-TR" sz="2400" dirty="0" smtClean="0"/>
              <a:t>Kolay, </a:t>
            </a:r>
            <a:r>
              <a:rPr lang="tr-TR" sz="2400" dirty="0" err="1" smtClean="0"/>
              <a:t>stigmayı</a:t>
            </a:r>
            <a:r>
              <a:rPr lang="tr-TR" sz="2400" dirty="0" smtClean="0"/>
              <a:t> azaltır </a:t>
            </a:r>
            <a:r>
              <a:rPr lang="tr-TR" sz="2400" dirty="0" smtClean="0"/>
              <a:t>(okulda veya işyerinde ilaca ihtiyaç yok)  </a:t>
            </a:r>
          </a:p>
          <a:p>
            <a:r>
              <a:rPr lang="tr-TR" sz="2400" dirty="0" smtClean="0"/>
              <a:t>Kısa etkililerde kötüye kullanım ve başkalarına kullandırtma riski </a:t>
            </a:r>
          </a:p>
          <a:p>
            <a:r>
              <a:rPr lang="tr-TR" sz="2400" dirty="0" smtClean="0"/>
              <a:t> </a:t>
            </a:r>
            <a:r>
              <a:rPr lang="tr-TR" sz="2400" dirty="0" err="1" smtClean="0"/>
              <a:t>Farmakokinetik</a:t>
            </a:r>
            <a:r>
              <a:rPr lang="tr-TR" sz="2400" dirty="0" smtClean="0"/>
              <a:t> profilleri </a:t>
            </a:r>
          </a:p>
          <a:p>
            <a:r>
              <a:rPr lang="tr-TR" sz="2400" dirty="0" smtClean="0"/>
              <a:t>IR preparatları, daha esnek </a:t>
            </a:r>
            <a:r>
              <a:rPr lang="tr-TR" sz="2400" dirty="0" err="1" smtClean="0"/>
              <a:t>dozlama</a:t>
            </a:r>
            <a:r>
              <a:rPr lang="tr-TR" sz="2400" dirty="0" smtClean="0"/>
              <a:t> rejimlerine ihtiyaç duyulduğunda veya doğru </a:t>
            </a:r>
            <a:r>
              <a:rPr lang="tr-TR" sz="2400" dirty="0" err="1" smtClean="0"/>
              <a:t>dozlama</a:t>
            </a:r>
            <a:r>
              <a:rPr lang="tr-TR" sz="2400" dirty="0" smtClean="0"/>
              <a:t> seviyelerini belirlemek için başlangıç ​​</a:t>
            </a:r>
            <a:r>
              <a:rPr lang="tr-TR" sz="2400" dirty="0" err="1" smtClean="0"/>
              <a:t>titrasyonu</a:t>
            </a:r>
            <a:r>
              <a:rPr lang="tr-TR" sz="2400" dirty="0" smtClean="0"/>
              <a:t> sırasında uygun olabilir. </a:t>
            </a:r>
            <a:r>
              <a:rPr lang="tr-TR" sz="2400" b="1" dirty="0" smtClean="0"/>
              <a:t>[2018] </a:t>
            </a:r>
          </a:p>
          <a:p>
            <a:r>
              <a:rPr lang="tr-TR" sz="2400" dirty="0" smtClean="0"/>
              <a:t>DEHB için uyarıcı reçete ederken, etki büyüklüğünün, etki süresinin ve olumsuz etkilerin kişiden kişiye değiştiğinin farkında olun. </a:t>
            </a:r>
            <a:r>
              <a:rPr lang="tr-TR" sz="2400" b="1" dirty="0" smtClean="0"/>
              <a:t>[2018] </a:t>
            </a:r>
          </a:p>
          <a:p>
            <a:r>
              <a:rPr lang="tr-TR" sz="2400" dirty="0" smtClean="0"/>
              <a:t>Etkiyi optimize etmek için  IR ve LA uyarıcıları birlikte kullanmayı düşünün. </a:t>
            </a:r>
            <a:endParaRPr lang="tr-TR" sz="2400"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Ergenlik dönemiyle sınırlı </a:t>
            </a:r>
            <a:br>
              <a:rPr lang="tr-TR" b="1" dirty="0" smtClean="0"/>
            </a:br>
            <a:r>
              <a:rPr lang="tr-TR" b="1" dirty="0" smtClean="0"/>
              <a:t>DEHB-benzeri semptomlar</a:t>
            </a:r>
            <a:endParaRPr lang="tr-TR" b="1"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4098" name="Picture 2"/>
          <p:cNvPicPr>
            <a:picLocks noGrp="1" noChangeAspect="1" noChangeArrowheads="1"/>
          </p:cNvPicPr>
          <p:nvPr>
            <p:ph idx="1"/>
          </p:nvPr>
        </p:nvPicPr>
        <p:blipFill>
          <a:blip r:embed="rId2"/>
          <a:srcRect/>
          <a:stretch>
            <a:fillRect/>
          </a:stretch>
        </p:blipFill>
        <p:spPr bwMode="auto">
          <a:xfrm>
            <a:off x="1071538" y="1643050"/>
            <a:ext cx="7006121" cy="4143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4357686" y="1357298"/>
            <a:ext cx="4329114" cy="4383087"/>
          </a:xfrm>
        </p:spPr>
        <p:txBody>
          <a:bodyPr>
            <a:noAutofit/>
          </a:bodyPr>
          <a:lstStyle/>
          <a:p>
            <a:r>
              <a:rPr lang="tr-TR" sz="2400" dirty="0" smtClean="0"/>
              <a:t>Bilişsel güçlendirme veya iştah bastırma gibi </a:t>
            </a:r>
            <a:r>
              <a:rPr lang="tr-TR" sz="2400" dirty="0" err="1" smtClean="0"/>
              <a:t>endikasyon</a:t>
            </a:r>
            <a:r>
              <a:rPr lang="tr-TR" sz="2400" dirty="0" smtClean="0"/>
              <a:t> dışı bir kullanım riskine karşı dikkatli olun. </a:t>
            </a:r>
            <a:r>
              <a:rPr lang="tr-TR" sz="2400" b="1" dirty="0" smtClean="0"/>
              <a:t>[2018] </a:t>
            </a:r>
          </a:p>
          <a:p>
            <a:r>
              <a:rPr lang="tr-TR" sz="2400" dirty="0" smtClean="0"/>
              <a:t>Uyarıcı madde kötüye kullanımı veya </a:t>
            </a:r>
            <a:r>
              <a:rPr lang="tr-TR" sz="2400" dirty="0" err="1" smtClean="0"/>
              <a:t>endikasyon</a:t>
            </a:r>
            <a:r>
              <a:rPr lang="tr-TR" sz="2400" dirty="0" smtClean="0"/>
              <a:t> dışı bir kullanım riski varsa, IR ve </a:t>
            </a:r>
            <a:r>
              <a:rPr lang="tr-TR" sz="2400" dirty="0" err="1" smtClean="0"/>
              <a:t>modifiye</a:t>
            </a:r>
            <a:r>
              <a:rPr lang="tr-TR" sz="2400" dirty="0" smtClean="0"/>
              <a:t> </a:t>
            </a:r>
            <a:r>
              <a:rPr lang="tr-TR" sz="2400" dirty="0" err="1" smtClean="0"/>
              <a:t>salınımlı</a:t>
            </a:r>
            <a:r>
              <a:rPr lang="tr-TR" sz="2400" dirty="0" smtClean="0"/>
              <a:t>, uyarıcıları önermeyin. </a:t>
            </a:r>
            <a:r>
              <a:rPr lang="tr-TR" sz="2400" b="1" dirty="0" smtClean="0"/>
              <a:t>[2018] </a:t>
            </a:r>
            <a:r>
              <a:rPr lang="tr-TR" sz="2400" dirty="0" smtClean="0"/>
              <a:t/>
            </a:r>
            <a:br>
              <a:rPr lang="tr-TR" sz="2400" dirty="0" smtClean="0"/>
            </a:br>
            <a:endParaRPr lang="tr-TR" sz="2400" dirty="0"/>
          </a:p>
        </p:txBody>
      </p:sp>
      <p:pic>
        <p:nvPicPr>
          <p:cNvPr id="5" name="Picture 2"/>
          <p:cNvPicPr>
            <a:picLocks noGrp="1" noChangeAspect="1" noChangeArrowheads="1"/>
          </p:cNvPicPr>
          <p:nvPr>
            <p:ph idx="1"/>
          </p:nvPr>
        </p:nvPicPr>
        <p:blipFill>
          <a:blip r:embed="rId2"/>
          <a:srcRect/>
          <a:stretch>
            <a:fillRect/>
          </a:stretch>
        </p:blipFill>
        <p:spPr bwMode="auto">
          <a:xfrm>
            <a:off x="857224" y="1285860"/>
            <a:ext cx="3045996" cy="1771651"/>
          </a:xfrm>
          <a:prstGeom prst="rect">
            <a:avLst/>
          </a:prstGeom>
          <a:noFill/>
          <a:ln w="9525">
            <a:noFill/>
            <a:miter lim="800000"/>
            <a:headEnd/>
            <a:tailEnd/>
          </a:ln>
          <a:effectLst/>
        </p:spPr>
      </p:pic>
      <p:pic>
        <p:nvPicPr>
          <p:cNvPr id="76802" name="Picture 2"/>
          <p:cNvPicPr>
            <a:picLocks noChangeAspect="1" noChangeArrowheads="1"/>
          </p:cNvPicPr>
          <p:nvPr/>
        </p:nvPicPr>
        <p:blipFill>
          <a:blip r:embed="rId3"/>
          <a:srcRect/>
          <a:stretch>
            <a:fillRect/>
          </a:stretch>
        </p:blipFill>
        <p:spPr bwMode="auto">
          <a:xfrm>
            <a:off x="910530" y="3214686"/>
            <a:ext cx="3018528" cy="2143140"/>
          </a:xfrm>
          <a:prstGeom prst="rect">
            <a:avLst/>
          </a:prstGeom>
          <a:noFill/>
          <a:ln w="9525">
            <a:noFill/>
            <a:miter lim="800000"/>
            <a:headEnd/>
            <a:tailEnd/>
          </a:ln>
          <a:effectLst/>
        </p:spPr>
      </p:pic>
      <p:sp>
        <p:nvSpPr>
          <p:cNvPr id="7" name="6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76"/>
            <a:ext cx="8229600" cy="642918"/>
          </a:xfrm>
        </p:spPr>
        <p:txBody>
          <a:bodyPr>
            <a:normAutofit fontScale="90000"/>
          </a:bodyPr>
          <a:lstStyle/>
          <a:p>
            <a:r>
              <a:rPr lang="tr-TR" sz="4000" b="1" dirty="0" smtClean="0"/>
              <a:t>IACAPAP-2012</a:t>
            </a:r>
            <a:endParaRPr lang="tr-TR" sz="4000" b="1" dirty="0"/>
          </a:p>
        </p:txBody>
      </p:sp>
      <p:graphicFrame>
        <p:nvGraphicFramePr>
          <p:cNvPr id="4" name="3 İçerik Yer Tutucusu"/>
          <p:cNvGraphicFramePr>
            <a:graphicFrameLocks noGrp="1"/>
          </p:cNvGraphicFramePr>
          <p:nvPr>
            <p:ph idx="1"/>
          </p:nvPr>
        </p:nvGraphicFramePr>
        <p:xfrm>
          <a:off x="0" y="785794"/>
          <a:ext cx="9144000" cy="4762701"/>
        </p:xfrm>
        <a:graphic>
          <a:graphicData uri="http://schemas.openxmlformats.org/drawingml/2006/table">
            <a:tbl>
              <a:tblPr firstRow="1" bandRow="1">
                <a:tableStyleId>{5C22544A-7EE6-4342-B048-85BDC9FD1C3A}</a:tableStyleId>
              </a:tblPr>
              <a:tblGrid>
                <a:gridCol w="950946"/>
                <a:gridCol w="2220852"/>
                <a:gridCol w="3326520"/>
                <a:gridCol w="2645682"/>
              </a:tblGrid>
              <a:tr h="347128">
                <a:tc>
                  <a:txBody>
                    <a:bodyPr/>
                    <a:lstStyle/>
                    <a:p>
                      <a:r>
                        <a:rPr lang="tr-TR" sz="1500" dirty="0" smtClean="0"/>
                        <a:t>ŞİDDET</a:t>
                      </a:r>
                      <a:endParaRPr lang="tr-TR" sz="1500" dirty="0"/>
                    </a:p>
                  </a:txBody>
                  <a:tcPr/>
                </a:tc>
                <a:tc>
                  <a:txBody>
                    <a:bodyPr/>
                    <a:lstStyle/>
                    <a:p>
                      <a:r>
                        <a:rPr lang="tr-TR" sz="1500" dirty="0" smtClean="0"/>
                        <a:t>4-5 yaş</a:t>
                      </a:r>
                      <a:endParaRPr lang="tr-TR" sz="1500" dirty="0"/>
                    </a:p>
                  </a:txBody>
                  <a:tcPr/>
                </a:tc>
                <a:tc>
                  <a:txBody>
                    <a:bodyPr/>
                    <a:lstStyle/>
                    <a:p>
                      <a:r>
                        <a:rPr lang="tr-TR" sz="1500" dirty="0" smtClean="0"/>
                        <a:t>6-11 yaş</a:t>
                      </a:r>
                      <a:endParaRPr lang="tr-TR" sz="1500" dirty="0"/>
                    </a:p>
                  </a:txBody>
                  <a:tcPr/>
                </a:tc>
                <a:tc>
                  <a:txBody>
                    <a:bodyPr/>
                    <a:lstStyle/>
                    <a:p>
                      <a:r>
                        <a:rPr lang="tr-TR" sz="1500" dirty="0" smtClean="0"/>
                        <a:t>12-18 yaş</a:t>
                      </a:r>
                      <a:endParaRPr lang="tr-TR" sz="1500" dirty="0"/>
                    </a:p>
                  </a:txBody>
                  <a:tcPr/>
                </a:tc>
              </a:tr>
              <a:tr h="2367516">
                <a:tc>
                  <a:txBody>
                    <a:bodyPr/>
                    <a:lstStyle/>
                    <a:p>
                      <a:r>
                        <a:rPr lang="tr-TR" sz="1500" dirty="0" smtClean="0"/>
                        <a:t>HAFİF-ORTA</a:t>
                      </a:r>
                      <a:endParaRPr lang="tr-TR" sz="1500" dirty="0"/>
                    </a:p>
                  </a:txBody>
                  <a:tcPr/>
                </a:tc>
                <a:tc>
                  <a:txBody>
                    <a:bodyPr/>
                    <a:lstStyle/>
                    <a:p>
                      <a:r>
                        <a:rPr lang="tr-TR" sz="1500" dirty="0" smtClean="0"/>
                        <a:t>-</a:t>
                      </a:r>
                      <a:r>
                        <a:rPr lang="tr-TR" sz="1500" dirty="0" err="1" smtClean="0"/>
                        <a:t>Psikoeğitim</a:t>
                      </a:r>
                      <a:endParaRPr lang="tr-TR" sz="1500" dirty="0" smtClean="0"/>
                    </a:p>
                    <a:p>
                      <a:r>
                        <a:rPr lang="tr-TR" sz="1500" dirty="0" smtClean="0"/>
                        <a:t>-Ebeveyn eğitim</a:t>
                      </a:r>
                      <a:r>
                        <a:rPr lang="tr-TR" sz="1500" baseline="0" dirty="0" smtClean="0"/>
                        <a:t> programları</a:t>
                      </a:r>
                    </a:p>
                    <a:p>
                      <a:r>
                        <a:rPr lang="tr-TR" sz="1500" baseline="0" dirty="0" smtClean="0"/>
                        <a:t>-Öğretmen aracılı davranışçı tedavi</a:t>
                      </a:r>
                    </a:p>
                    <a:p>
                      <a:r>
                        <a:rPr lang="tr-TR" sz="1500" baseline="0" dirty="0" smtClean="0"/>
                        <a:t>-Düzelme yoksa ya da semptomlar çok ağırsa MPH düşün.</a:t>
                      </a:r>
                      <a:endParaRPr lang="tr-TR" sz="1500" dirty="0"/>
                    </a:p>
                  </a:txBody>
                  <a:tcPr/>
                </a:tc>
                <a:tc>
                  <a:txBody>
                    <a:bodyPr/>
                    <a:lstStyle/>
                    <a:p>
                      <a:r>
                        <a:rPr lang="tr-TR" sz="1500" dirty="0" smtClean="0"/>
                        <a:t>-Ebeveyn eğitim programı  ve BDT</a:t>
                      </a:r>
                    </a:p>
                    <a:p>
                      <a:r>
                        <a:rPr lang="tr-TR" sz="1500" dirty="0" smtClean="0"/>
                        <a:t>-</a:t>
                      </a:r>
                      <a:r>
                        <a:rPr lang="tr-TR" sz="1500" baseline="0" dirty="0" smtClean="0"/>
                        <a:t>BDT uygulanamıyor, olgu ağır ve komplike değilse MPH ve ATX düşün.</a:t>
                      </a:r>
                    </a:p>
                    <a:p>
                      <a:r>
                        <a:rPr lang="tr-TR" sz="1500" baseline="0" dirty="0" smtClean="0"/>
                        <a:t>-Yanıt yoksa </a:t>
                      </a:r>
                      <a:r>
                        <a:rPr lang="tr-TR" sz="1500" baseline="0" dirty="0" err="1" smtClean="0"/>
                        <a:t>stimulan</a:t>
                      </a:r>
                      <a:r>
                        <a:rPr lang="tr-TR" sz="1500" baseline="0" dirty="0" smtClean="0"/>
                        <a:t> ya da ATX ekle.</a:t>
                      </a:r>
                    </a:p>
                    <a:p>
                      <a:r>
                        <a:rPr lang="tr-TR" sz="1500" baseline="0" dirty="0" smtClean="0"/>
                        <a:t>-Eğer yeterli yanıt yok ya da anlamlı yan etki varsa diğer bir birinci sıra ilaca geç</a:t>
                      </a:r>
                    </a:p>
                    <a:p>
                      <a:r>
                        <a:rPr lang="tr-TR" sz="1500" baseline="0" dirty="0" smtClean="0"/>
                        <a:t>-Yanıt yok ya da anlamlı </a:t>
                      </a:r>
                      <a:r>
                        <a:rPr lang="tr-TR" sz="1500" baseline="0" dirty="0" err="1" smtClean="0"/>
                        <a:t>komorbidite</a:t>
                      </a:r>
                      <a:r>
                        <a:rPr lang="tr-TR" sz="1500" baseline="0" dirty="0" smtClean="0"/>
                        <a:t>: İkinci sıra ilaçlar</a:t>
                      </a:r>
                      <a:endParaRPr lang="tr-TR" sz="1500" dirty="0"/>
                    </a:p>
                  </a:txBody>
                  <a:tcPr/>
                </a:tc>
                <a:tc>
                  <a:txBody>
                    <a:bodyPr/>
                    <a:lstStyle/>
                    <a:p>
                      <a:r>
                        <a:rPr lang="tr-TR" sz="1500" dirty="0" smtClean="0"/>
                        <a:t>-</a:t>
                      </a:r>
                      <a:r>
                        <a:rPr lang="tr-TR" sz="1500" dirty="0" err="1" smtClean="0"/>
                        <a:t>Stimulan</a:t>
                      </a:r>
                      <a:r>
                        <a:rPr lang="tr-TR" sz="1500" dirty="0" smtClean="0"/>
                        <a:t> ya da ATX</a:t>
                      </a:r>
                    </a:p>
                    <a:p>
                      <a:r>
                        <a:rPr lang="tr-TR" sz="1500" dirty="0" smtClean="0"/>
                        <a:t>-Yanıt</a:t>
                      </a:r>
                      <a:r>
                        <a:rPr lang="tr-TR" sz="1500" baseline="0" dirty="0" smtClean="0"/>
                        <a:t> yoksa BDT ekle</a:t>
                      </a:r>
                    </a:p>
                    <a:p>
                      <a:r>
                        <a:rPr lang="tr-TR" sz="1500" baseline="0" dirty="0" smtClean="0"/>
                        <a:t>-Eğer yeterli yanıt yok ya da anlamlı yan etki varsa diğer bir birinci sıra ilaca geç</a:t>
                      </a:r>
                    </a:p>
                    <a:p>
                      <a:r>
                        <a:rPr lang="tr-TR" sz="1500" baseline="0" dirty="0" smtClean="0"/>
                        <a:t>-Yanıt yok ya da anlamlı </a:t>
                      </a:r>
                      <a:r>
                        <a:rPr lang="tr-TR" sz="1500" baseline="0" dirty="0" err="1" smtClean="0"/>
                        <a:t>komorbidite</a:t>
                      </a:r>
                      <a:r>
                        <a:rPr lang="tr-TR" sz="1500" baseline="0" dirty="0" smtClean="0"/>
                        <a:t>: İkinci sıra ilaçlar</a:t>
                      </a:r>
                      <a:endParaRPr lang="tr-TR" sz="1500" dirty="0" smtClean="0"/>
                    </a:p>
                    <a:p>
                      <a:endParaRPr lang="tr-TR" sz="1500" dirty="0"/>
                    </a:p>
                  </a:txBody>
                  <a:tcPr/>
                </a:tc>
              </a:tr>
              <a:tr h="2048057">
                <a:tc>
                  <a:txBody>
                    <a:bodyPr/>
                    <a:lstStyle/>
                    <a:p>
                      <a:r>
                        <a:rPr lang="tr-TR" sz="1500" dirty="0" smtClean="0"/>
                        <a:t>AĞIR</a:t>
                      </a:r>
                      <a:endParaRPr lang="tr-TR" sz="1500" dirty="0"/>
                    </a:p>
                  </a:txBody>
                  <a:tcPr/>
                </a:tc>
                <a:tc>
                  <a:txBody>
                    <a:bodyPr/>
                    <a:lstStyle/>
                    <a:p>
                      <a:endParaRPr lang="tr-TR" sz="1500" dirty="0"/>
                    </a:p>
                  </a:txBody>
                  <a:tcPr/>
                </a:tc>
                <a:tc>
                  <a:txBody>
                    <a:bodyPr/>
                    <a:lstStyle/>
                    <a:p>
                      <a:r>
                        <a:rPr lang="tr-TR" sz="1500" dirty="0" smtClean="0"/>
                        <a:t>-</a:t>
                      </a:r>
                      <a:r>
                        <a:rPr lang="tr-TR" sz="1500" dirty="0" err="1" smtClean="0"/>
                        <a:t>Stimulan</a:t>
                      </a:r>
                      <a:r>
                        <a:rPr lang="tr-TR" sz="1500" dirty="0" smtClean="0"/>
                        <a:t> ya da ATX, eğer</a:t>
                      </a:r>
                      <a:r>
                        <a:rPr lang="tr-TR" sz="1500" baseline="0" dirty="0" smtClean="0"/>
                        <a:t> mümkünse BDT kombinasyonu</a:t>
                      </a:r>
                    </a:p>
                    <a:p>
                      <a:r>
                        <a:rPr lang="tr-TR" sz="1500" baseline="0" dirty="0" smtClean="0"/>
                        <a:t>-Eğer yeterli yanıt yok ya da anlamlı yan etki varsa diğer bir birinci sıra ilaca geç</a:t>
                      </a:r>
                    </a:p>
                    <a:p>
                      <a:r>
                        <a:rPr lang="tr-TR" sz="1500" baseline="0" dirty="0" smtClean="0"/>
                        <a:t>-Yanıt yok ya da anlamlı </a:t>
                      </a:r>
                      <a:r>
                        <a:rPr lang="tr-TR" sz="1500" baseline="0" dirty="0" err="1" smtClean="0"/>
                        <a:t>komorbidite</a:t>
                      </a:r>
                      <a:r>
                        <a:rPr lang="tr-TR" sz="1500" baseline="0" dirty="0" smtClean="0"/>
                        <a:t>: İkinci sıra ilaçlar</a:t>
                      </a:r>
                      <a:endParaRPr lang="tr-TR" sz="1500" dirty="0" smtClean="0"/>
                    </a:p>
                    <a:p>
                      <a:endParaRPr lang="tr-TR" sz="1500" dirty="0"/>
                    </a:p>
                  </a:txBody>
                  <a:tcPr/>
                </a:tc>
                <a:tc>
                  <a:txBody>
                    <a:bodyPr/>
                    <a:lstStyle/>
                    <a:p>
                      <a:r>
                        <a:rPr lang="tr-TR" sz="1500" dirty="0" smtClean="0"/>
                        <a:t>-</a:t>
                      </a:r>
                      <a:r>
                        <a:rPr lang="tr-TR" sz="1500" dirty="0" err="1" smtClean="0"/>
                        <a:t>Stimulan</a:t>
                      </a:r>
                      <a:r>
                        <a:rPr lang="tr-TR" sz="1500" dirty="0" smtClean="0"/>
                        <a:t> ya da ATX, eğer</a:t>
                      </a:r>
                      <a:r>
                        <a:rPr lang="tr-TR" sz="1500" baseline="0" dirty="0" smtClean="0"/>
                        <a:t> mümkünse BDT kombinasyonu</a:t>
                      </a:r>
                    </a:p>
                    <a:p>
                      <a:r>
                        <a:rPr lang="tr-TR" sz="1500" baseline="0" dirty="0" smtClean="0"/>
                        <a:t>-Eğer yeterli yanıt yok ya da anlamlı yan etki varsa diğer bir birinci sıra ilaca geç</a:t>
                      </a:r>
                    </a:p>
                    <a:p>
                      <a:r>
                        <a:rPr lang="tr-TR" sz="1500" baseline="0" dirty="0" smtClean="0"/>
                        <a:t>-Yanıt yok ya da anlamlı </a:t>
                      </a:r>
                      <a:r>
                        <a:rPr lang="tr-TR" sz="1500" baseline="0" dirty="0" err="1" smtClean="0"/>
                        <a:t>komorbidite</a:t>
                      </a:r>
                      <a:r>
                        <a:rPr lang="tr-TR" sz="1500" baseline="0" dirty="0" smtClean="0"/>
                        <a:t>: İkinci sıra ilaçlar</a:t>
                      </a:r>
                      <a:endParaRPr lang="tr-TR" sz="1500" dirty="0" smtClean="0"/>
                    </a:p>
                    <a:p>
                      <a:endParaRPr lang="tr-TR" sz="1500" dirty="0"/>
                    </a:p>
                  </a:txBody>
                  <a:tcPr/>
                </a:tc>
              </a:tr>
            </a:tbl>
          </a:graphicData>
        </a:graphic>
      </p:graphicFrame>
      <p:sp>
        <p:nvSpPr>
          <p:cNvPr id="5" name="4 Metin kutusu"/>
          <p:cNvSpPr txBox="1"/>
          <p:nvPr/>
        </p:nvSpPr>
        <p:spPr>
          <a:xfrm>
            <a:off x="285720" y="5342295"/>
            <a:ext cx="6500858" cy="1015663"/>
          </a:xfrm>
          <a:prstGeom prst="rect">
            <a:avLst/>
          </a:prstGeom>
          <a:solidFill>
            <a:schemeClr val="accent5">
              <a:lumMod val="40000"/>
              <a:lumOff val="60000"/>
            </a:schemeClr>
          </a:solidFill>
        </p:spPr>
        <p:txBody>
          <a:bodyPr wrap="square" rtlCol="0">
            <a:spAutoFit/>
          </a:bodyPr>
          <a:lstStyle/>
          <a:p>
            <a:pPr marL="342900" indent="-342900"/>
            <a:r>
              <a:rPr lang="tr-TR" sz="2000" b="1" dirty="0" smtClean="0"/>
              <a:t>Birinci </a:t>
            </a:r>
            <a:r>
              <a:rPr lang="tr-TR" sz="2000" b="1" dirty="0" smtClean="0"/>
              <a:t>Basamak</a:t>
            </a:r>
            <a:r>
              <a:rPr lang="tr-TR" sz="2000" b="1" dirty="0" smtClean="0"/>
              <a:t>: </a:t>
            </a:r>
            <a:r>
              <a:rPr lang="tr-TR" sz="2000" b="1" dirty="0" err="1" smtClean="0"/>
              <a:t>Stimulanlar</a:t>
            </a:r>
            <a:r>
              <a:rPr lang="tr-TR" sz="2000" b="1" dirty="0" smtClean="0"/>
              <a:t> ve ATX</a:t>
            </a:r>
          </a:p>
          <a:p>
            <a:pPr marL="342900" indent="-342900"/>
            <a:r>
              <a:rPr lang="tr-TR" sz="2000" b="1" dirty="0" smtClean="0"/>
              <a:t>İkinci </a:t>
            </a:r>
            <a:r>
              <a:rPr lang="tr-TR" sz="2000" b="1" dirty="0" smtClean="0"/>
              <a:t>Basamak</a:t>
            </a:r>
            <a:r>
              <a:rPr lang="tr-TR" sz="2000" b="1" dirty="0" smtClean="0"/>
              <a:t>: Yavaş </a:t>
            </a:r>
            <a:r>
              <a:rPr lang="tr-TR" sz="2000" b="1" dirty="0" err="1" smtClean="0"/>
              <a:t>salınımlı</a:t>
            </a:r>
            <a:r>
              <a:rPr lang="tr-TR" sz="2000" b="1" dirty="0" smtClean="0"/>
              <a:t> </a:t>
            </a:r>
            <a:r>
              <a:rPr lang="tr-TR" sz="2000" b="1" dirty="0" err="1" smtClean="0"/>
              <a:t>guanfazin</a:t>
            </a:r>
            <a:endParaRPr lang="tr-TR" sz="2000" b="1" dirty="0" smtClean="0"/>
          </a:p>
          <a:p>
            <a:pPr marL="342900" indent="-342900"/>
            <a:r>
              <a:rPr lang="tr-TR" sz="2000" b="1" dirty="0" smtClean="0"/>
              <a:t>Üçüncü </a:t>
            </a:r>
            <a:r>
              <a:rPr lang="tr-TR" sz="2000" b="1" dirty="0" smtClean="0"/>
              <a:t>Basamak</a:t>
            </a:r>
            <a:r>
              <a:rPr lang="tr-TR" sz="2000" b="1" dirty="0" smtClean="0"/>
              <a:t>: Yavaş </a:t>
            </a:r>
            <a:r>
              <a:rPr lang="tr-TR" sz="2000" b="1" dirty="0" err="1" smtClean="0"/>
              <a:t>salınımlı</a:t>
            </a:r>
            <a:r>
              <a:rPr lang="tr-TR" sz="2000" b="1" dirty="0" smtClean="0"/>
              <a:t> </a:t>
            </a:r>
            <a:r>
              <a:rPr lang="tr-TR" sz="2000" b="1" dirty="0" err="1" smtClean="0"/>
              <a:t>klonidin</a:t>
            </a:r>
            <a:r>
              <a:rPr lang="tr-TR" sz="2000" b="1" dirty="0" smtClean="0"/>
              <a:t>, TCA, </a:t>
            </a:r>
            <a:r>
              <a:rPr lang="tr-TR" sz="2000" b="1" dirty="0" err="1" smtClean="0"/>
              <a:t>Bupropion</a:t>
            </a:r>
            <a:r>
              <a:rPr lang="tr-TR" sz="2000" b="1" dirty="0" smtClean="0"/>
              <a:t> </a:t>
            </a:r>
            <a:endParaRPr lang="tr-TR" sz="2000" b="1" dirty="0"/>
          </a:p>
        </p:txBody>
      </p:sp>
      <p:sp>
        <p:nvSpPr>
          <p:cNvPr id="6" name="5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CADDRA -2018</a:t>
            </a:r>
            <a:endParaRPr lang="tr-TR" b="1" dirty="0"/>
          </a:p>
        </p:txBody>
      </p:sp>
      <p:sp>
        <p:nvSpPr>
          <p:cNvPr id="3" name="2 İçerik Yer Tutucusu"/>
          <p:cNvSpPr>
            <a:spLocks noGrp="1"/>
          </p:cNvSpPr>
          <p:nvPr>
            <p:ph idx="1"/>
          </p:nvPr>
        </p:nvSpPr>
        <p:spPr>
          <a:xfrm>
            <a:off x="285720" y="1600200"/>
            <a:ext cx="8501122" cy="4829196"/>
          </a:xfrm>
        </p:spPr>
        <p:txBody>
          <a:bodyPr>
            <a:normAutofit lnSpcReduction="10000"/>
          </a:bodyPr>
          <a:lstStyle/>
          <a:p>
            <a:r>
              <a:rPr lang="tr-TR" b="1" dirty="0" smtClean="0"/>
              <a:t>Birinci basamak</a:t>
            </a:r>
            <a:r>
              <a:rPr lang="tr-TR" dirty="0" smtClean="0"/>
              <a:t>: LA </a:t>
            </a:r>
            <a:r>
              <a:rPr lang="tr-TR" dirty="0" err="1" smtClean="0"/>
              <a:t>Stimulanlar</a:t>
            </a:r>
            <a:r>
              <a:rPr lang="tr-TR" dirty="0" smtClean="0"/>
              <a:t> </a:t>
            </a:r>
          </a:p>
          <a:p>
            <a:pPr>
              <a:buNone/>
            </a:pPr>
            <a:r>
              <a:rPr lang="tr-TR" dirty="0" smtClean="0"/>
              <a:t>   (MPH-Amfetaminler) </a:t>
            </a:r>
          </a:p>
          <a:p>
            <a:r>
              <a:rPr lang="tr-TR" b="1" dirty="0" smtClean="0"/>
              <a:t>İkinci basamak</a:t>
            </a:r>
            <a:r>
              <a:rPr lang="tr-TR" dirty="0" smtClean="0"/>
              <a:t>: ATX, </a:t>
            </a:r>
            <a:r>
              <a:rPr lang="tr-TR" dirty="0" err="1" smtClean="0"/>
              <a:t>Guanfazin</a:t>
            </a:r>
            <a:r>
              <a:rPr lang="tr-TR" dirty="0" smtClean="0"/>
              <a:t> XR, kısa/orta etkili </a:t>
            </a:r>
            <a:r>
              <a:rPr lang="tr-TR" dirty="0" err="1" smtClean="0"/>
              <a:t>stimulanlar</a:t>
            </a:r>
            <a:endParaRPr lang="tr-TR" dirty="0" smtClean="0"/>
          </a:p>
          <a:p>
            <a:r>
              <a:rPr lang="tr-TR" b="1" dirty="0" smtClean="0"/>
              <a:t>Üçüncü basamak </a:t>
            </a:r>
            <a:r>
              <a:rPr lang="tr-TR" dirty="0" smtClean="0"/>
              <a:t>(</a:t>
            </a:r>
            <a:r>
              <a:rPr lang="tr-TR" dirty="0" err="1" smtClean="0"/>
              <a:t>off</a:t>
            </a:r>
            <a:r>
              <a:rPr lang="tr-TR" dirty="0" smtClean="0"/>
              <a:t>-</a:t>
            </a:r>
            <a:r>
              <a:rPr lang="tr-TR" dirty="0" err="1" smtClean="0"/>
              <a:t>label</a:t>
            </a:r>
            <a:r>
              <a:rPr lang="tr-TR" dirty="0" smtClean="0"/>
              <a:t>):</a:t>
            </a:r>
            <a:r>
              <a:rPr lang="tr-TR" dirty="0" err="1" smtClean="0"/>
              <a:t>Bupropion</a:t>
            </a:r>
            <a:r>
              <a:rPr lang="tr-TR" dirty="0" smtClean="0"/>
              <a:t> </a:t>
            </a:r>
            <a:r>
              <a:rPr lang="tr-TR" dirty="0" err="1" smtClean="0"/>
              <a:t>klonidin</a:t>
            </a:r>
            <a:r>
              <a:rPr lang="tr-TR" dirty="0" smtClean="0"/>
              <a:t>, </a:t>
            </a:r>
            <a:r>
              <a:rPr lang="tr-TR" dirty="0" err="1" smtClean="0"/>
              <a:t>imipramin</a:t>
            </a:r>
            <a:r>
              <a:rPr lang="tr-TR" dirty="0" smtClean="0"/>
              <a:t>, </a:t>
            </a:r>
            <a:r>
              <a:rPr lang="tr-TR" dirty="0" err="1" smtClean="0"/>
              <a:t>modafinil</a:t>
            </a:r>
            <a:r>
              <a:rPr lang="tr-TR" dirty="0" smtClean="0"/>
              <a:t>, </a:t>
            </a:r>
            <a:r>
              <a:rPr lang="tr-TR" dirty="0" err="1" smtClean="0"/>
              <a:t>atipik</a:t>
            </a:r>
            <a:r>
              <a:rPr lang="tr-TR" dirty="0" smtClean="0"/>
              <a:t> </a:t>
            </a:r>
            <a:r>
              <a:rPr lang="tr-TR" dirty="0" err="1" smtClean="0"/>
              <a:t>antipsikotikler</a:t>
            </a:r>
            <a:endParaRPr lang="tr-TR" dirty="0" smtClean="0"/>
          </a:p>
          <a:p>
            <a:r>
              <a:rPr lang="tr-TR" dirty="0" err="1" smtClean="0"/>
              <a:t>Non</a:t>
            </a:r>
            <a:r>
              <a:rPr lang="tr-TR" dirty="0" smtClean="0"/>
              <a:t>-</a:t>
            </a:r>
            <a:r>
              <a:rPr lang="tr-TR" dirty="0" err="1" smtClean="0"/>
              <a:t>stimulanlar</a:t>
            </a:r>
            <a:r>
              <a:rPr lang="tr-TR" dirty="0" smtClean="0"/>
              <a:t> 1. sıra ajanlarla </a:t>
            </a:r>
            <a:r>
              <a:rPr lang="tr-TR" u="sng" dirty="0" smtClean="0"/>
              <a:t>tedavi yanıtını arttırmak </a:t>
            </a:r>
            <a:r>
              <a:rPr lang="tr-TR" dirty="0" smtClean="0"/>
              <a:t>amacıyla dikkatli </a:t>
            </a:r>
            <a:r>
              <a:rPr lang="tr-TR" dirty="0" err="1" smtClean="0"/>
              <a:t>monitorizasyonla</a:t>
            </a:r>
            <a:r>
              <a:rPr lang="tr-TR" dirty="0" smtClean="0"/>
              <a:t> kullanılabilirler. </a:t>
            </a:r>
          </a:p>
          <a:p>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 ederim..</a:t>
            </a:r>
            <a:endParaRPr lang="tr-TR" dirty="0"/>
          </a:p>
        </p:txBody>
      </p:sp>
      <p:sp>
        <p:nvSpPr>
          <p:cNvPr id="4" name="3 Altbilgi Yer Tutucusu"/>
          <p:cNvSpPr>
            <a:spLocks noGrp="1"/>
          </p:cNvSpPr>
          <p:nvPr>
            <p:ph type="ftr" sz="quarter" idx="11"/>
          </p:nvPr>
        </p:nvSpPr>
        <p:spPr/>
        <p:txBody>
          <a:bodyPr/>
          <a:lstStyle/>
          <a:p>
            <a:r>
              <a:rPr lang="tr-TR" smtClean="0"/>
              <a:t>10.10.2018-BGK</a:t>
            </a:r>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1164750" y="1600200"/>
            <a:ext cx="6814499"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10008</TotalTime>
  <Words>5569</Words>
  <PresentationFormat>Ekran Gösterisi (4:3)</PresentationFormat>
  <Paragraphs>814</Paragraphs>
  <Slides>93</Slides>
  <Notes>11</Notes>
  <HiddenSlides>0</HiddenSlides>
  <MMClips>0</MMClips>
  <ScaleCrop>false</ScaleCrop>
  <HeadingPairs>
    <vt:vector size="4" baseType="variant">
      <vt:variant>
        <vt:lpstr>Tema</vt:lpstr>
      </vt:variant>
      <vt:variant>
        <vt:i4>1</vt:i4>
      </vt:variant>
      <vt:variant>
        <vt:lpstr>Slayt Başlıkları</vt:lpstr>
      </vt:variant>
      <vt:variant>
        <vt:i4>93</vt:i4>
      </vt:variant>
    </vt:vector>
  </HeadingPairs>
  <TitlesOfParts>
    <vt:vector size="94" baseType="lpstr">
      <vt:lpstr>Ofis Teması</vt:lpstr>
      <vt:lpstr>Yaşam Boyu Dikkat Eksikliği Hiperaktivite Bozukluğu Tanı &amp; Tedavi İlkeleri</vt:lpstr>
      <vt:lpstr>SUNUM AKIŞI</vt:lpstr>
      <vt:lpstr>DEHB: gelişimsel psikopatoloji</vt:lpstr>
      <vt:lpstr>DEHB Semptomları: İki Boyut  546 çalışmanın meta-analizi  semptomların öngörülebilir ilişkileri  (Willcut ve ark. 2012)</vt:lpstr>
      <vt:lpstr> Semptomların görünümü gelişimsel evre, akademik ve sosyal bağlam ile değişir. </vt:lpstr>
      <vt:lpstr>Tanı Koyma Süreci</vt:lpstr>
      <vt:lpstr>Tanısal Sorunlar-Çocuk</vt:lpstr>
      <vt:lpstr>DEHB kronik bir bozukluktur!</vt:lpstr>
      <vt:lpstr>Ergenlik dönemiyle sınırlı  DEHB-benzeri semptomlar</vt:lpstr>
      <vt:lpstr>Ergenlik dönemiyle sınırlı  DEHB-benzeri semptomlar</vt:lpstr>
      <vt:lpstr>Ergenlik-başlangıçlı DEHB geç başlangıç mı?/geç tanınmış mı?  (Sibley ve ark. 2018)</vt:lpstr>
      <vt:lpstr>Ergenlik-başlangıçlı DEHB geç başlangıç mı?/geç tanınmış mı?</vt:lpstr>
      <vt:lpstr>Erişkin başlangıçlı DEHB??</vt:lpstr>
      <vt:lpstr>Erişkin başlangıçlı DEHB??</vt:lpstr>
      <vt:lpstr>Tanısal Sorunlar-Erişkin</vt:lpstr>
      <vt:lpstr>Ayırıcı Tanı</vt:lpstr>
      <vt:lpstr>Komorbidite</vt:lpstr>
      <vt:lpstr>Psikiyatrik Komorbidite Prevalansı +  %1-10      ++ %11-30    +++ %&gt;31   ? Tartışmalı/bilinmiyor</vt:lpstr>
      <vt:lpstr>DEHB: Homotipik ve Heterotipik Süreklilik DEHB sonraki internalizasyon bozukluklarının güçlü bir yordayıcısı (N= 4815), Shevlin ve ark. 2017</vt:lpstr>
      <vt:lpstr>DSM-5…DEHB, Kaygı, Otizm: Erken Gelişimsel Yolaklar (Shephard ve ark.2018)</vt:lpstr>
      <vt:lpstr>Nörobiyoloji</vt:lpstr>
      <vt:lpstr>DEHB’de Rolü Olan Kortikal Bölgeler</vt:lpstr>
      <vt:lpstr>DEHB’de Rolü Olan Subkortikal Yapılar (Frontostiatal Döngü)</vt:lpstr>
      <vt:lpstr>“Executive Control” ve “Cortico-cerebellar” Ağlar</vt:lpstr>
      <vt:lpstr>DEHB’de ödül yanıtları anormaldir.</vt:lpstr>
      <vt:lpstr>“Alerting network”</vt:lpstr>
      <vt:lpstr> Default-mode network  İntroseptif düşünme ve  öz-farkındalık  </vt:lpstr>
      <vt:lpstr>fMRI verilerinin Meta-analizi: Kognisyon, emosyon ve motivasyonla ilgili yaygın ve multisistemik bozulmalar</vt:lpstr>
      <vt:lpstr>Slayt 29</vt:lpstr>
      <vt:lpstr>Erişkinlikte Devam Eden DEHB </vt:lpstr>
      <vt:lpstr>Slayt 31</vt:lpstr>
      <vt:lpstr>DEHB Tedavisinde Amaç   Yanıt ve İyileşme</vt:lpstr>
      <vt:lpstr>Tedavi Bileşenleri</vt:lpstr>
      <vt:lpstr>Tedavi Tipi ve Yararları (Arnold ve ark. 2015)</vt:lpstr>
      <vt:lpstr>DEHB’de rolü olan nörotransmitter devreleri … serotonin, asetilkolin, opioid, glutamat</vt:lpstr>
      <vt:lpstr>PFK’de DA ve NE</vt:lpstr>
      <vt:lpstr>DEHB İLAÇLARI</vt:lpstr>
      <vt:lpstr>Amfetaminler  ve  Metilfenidat  Etki Mekanizması</vt:lpstr>
      <vt:lpstr>Slayt 39</vt:lpstr>
      <vt:lpstr>Amfetaminler  Cochrane Database Syst Rev. 2016  (Çocuk ve Ergen) n=2675 </vt:lpstr>
      <vt:lpstr>Amfetaminler  Cochrane Database Syst Rev. 2018  (Erişkin) n=2521</vt:lpstr>
      <vt:lpstr>Metilfenidat-1  Cochrane Database Syst Rev. 2015 Çocuk  ve Ergen 38 paralel grup(n=5111) and 147 cross-over(n=7134)</vt:lpstr>
      <vt:lpstr>Metilfenidat-2 Cochrane Database Syst Rev. 2018  Çocuk  ve Ergen</vt:lpstr>
      <vt:lpstr>  DEHB+Otizm Metilfenidat Cochrane Database Syst Rev. 2017  </vt:lpstr>
      <vt:lpstr>Okuduğumuz her şey doğru mu?</vt:lpstr>
      <vt:lpstr>Atomoxetin</vt:lpstr>
      <vt:lpstr>Slayt 47</vt:lpstr>
      <vt:lpstr>Slayt 48</vt:lpstr>
      <vt:lpstr>Komorbidite-İlaç Seçimi-1</vt:lpstr>
      <vt:lpstr>Komorbidite-İlaç Seçimi-2</vt:lpstr>
      <vt:lpstr>DEHB ilaçlarının etkinlik ve tolerabilitesinin karşılaştırmalı analizi  Cortese ve ark., European ADHD Guidelines Group   Lancet Psychiatry, 2018</vt:lpstr>
      <vt:lpstr>Sistematik gözden geçirme ve net-work meta analiz (2018)</vt:lpstr>
      <vt:lpstr>Klinisyenler çekirdek semptomlar açısından çocuk-ergenler ve erişkinlerde (modafinil hariç) tüm ilaçları plaseboya üstün bulmuş.</vt:lpstr>
      <vt:lpstr>Öğretmen değerlendirmesi</vt:lpstr>
      <vt:lpstr>Slayt 55</vt:lpstr>
      <vt:lpstr>MTA (1999)  DSM-IV-DEHB (bileşik tip) 7-9.9 yaş. </vt:lpstr>
      <vt:lpstr>MTA-2. ve 3. yıl (10-13 yaş) Randomize klinik çalışma    Gözlemsel uzun süreli izlem çalışması</vt:lpstr>
      <vt:lpstr>Slayt 58</vt:lpstr>
      <vt:lpstr>MTA 36. AY SONUÇLARININ DEĞERLENDİRİLMESİ (Swanson ve ark. 2007)</vt:lpstr>
      <vt:lpstr>MTA-8 yıllık akademik ve sosyal işlevselliğin değerlendirilmesi: 0.-14.-24.-36.-72.-96. ay</vt:lpstr>
      <vt:lpstr>DE  + HI semptomlarının gelişimsel seyri  Okuma başarısı</vt:lpstr>
      <vt:lpstr>  DE  + HI semptomlarının gelişimsel seyri  Matematik başarısı </vt:lpstr>
      <vt:lpstr>Sosyal Beceriler</vt:lpstr>
      <vt:lpstr>Hangi çocuklarda bozulma riski fazla?</vt:lpstr>
      <vt:lpstr>MTA: 8 yıllık izlem (13-18 yaş) (Molina ve ark. 2009)</vt:lpstr>
      <vt:lpstr> Genç erişkinlikte DEHB semptom sürekliliğini belirleme yöntemleri (MTA- 16 yıl sonra)  (Sibley ve ark. 2017)  </vt:lpstr>
      <vt:lpstr>Erişkinlerde tanıdan 16 yıl sonra: MTA işlevsel sonuçları: Semptom sürekliliği %49.9  (Hechtman ve ark. 2016)</vt:lpstr>
      <vt:lpstr>Erişkin işlevselliğinin çocukluk çağı öngörücüleri:  Erken tedavi, eğitim/sosyal destek önemli… MTA-12-14-16. yıllar (Roy ve ark.2017)</vt:lpstr>
      <vt:lpstr>DEHB’li ergenlerde bozulmanın seyri: Liseden üniversiteye geçiş (2. ve 16. yıl MTA katılımcıları- 10.4-25 yaş)  (Howard ve ark. 2016)</vt:lpstr>
      <vt:lpstr>Slayt 70</vt:lpstr>
      <vt:lpstr>    </vt:lpstr>
      <vt:lpstr>DEHB’nin kızlarda ve kadınlarda daha az tanındığı düşünülmektedir.</vt:lpstr>
      <vt:lpstr>Çevresel Değişiklikler</vt:lpstr>
      <vt:lpstr>Bilgilendirme</vt:lpstr>
      <vt:lpstr>Aileleri ve Bakım Verenleri Destekleme</vt:lpstr>
      <vt:lpstr>Okulları Dahil Etmek..</vt:lpstr>
      <vt:lpstr>Beş yaş altı çocuklar</vt:lpstr>
      <vt:lpstr>Beş Yaş Üzeri Çocuklar ve Gençler</vt:lpstr>
      <vt:lpstr>Beş Yaş Üzeri Çocuklar ve Gençler</vt:lpstr>
      <vt:lpstr>Erişkinlerde Tedavi</vt:lpstr>
      <vt:lpstr>Nonpharmacological Interventions for ADHD Systematic Review and Meta-Analyses of Randomized Controlled Trials of Dietary and Psychological Treatments  (Sanuga-Barke ve ark., Am J Psychiatry 2013)</vt:lpstr>
      <vt:lpstr>Diyet Önerisi</vt:lpstr>
      <vt:lpstr>Temel Değerlendirme</vt:lpstr>
      <vt:lpstr>Ne zaman önce kardiyoloji konsültasyonu?</vt:lpstr>
      <vt:lpstr>Beş Yaş Üzeri Çocuklar ve Gençlerde Farmakolojik Tedavi</vt:lpstr>
      <vt:lpstr>Yetişkinlerde Farmakolojik Tedavi</vt:lpstr>
      <vt:lpstr>Diğer İlaç Seçenekleri</vt:lpstr>
      <vt:lpstr>İlaç Seçimi – Komorbid Durumlar</vt:lpstr>
      <vt:lpstr>DEHB ilaçlarını reçete ederken dikkat edilmesi gerekenler</vt:lpstr>
      <vt:lpstr>Slayt 90</vt:lpstr>
      <vt:lpstr>IACAPAP-2012</vt:lpstr>
      <vt:lpstr>CADDRA -2018</vt:lpstr>
      <vt:lpstr>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casper</cp:lastModifiedBy>
  <cp:revision>929</cp:revision>
  <dcterms:created xsi:type="dcterms:W3CDTF">2018-09-15T07:14:08Z</dcterms:created>
  <dcterms:modified xsi:type="dcterms:W3CDTF">2018-10-09T21:58:07Z</dcterms:modified>
</cp:coreProperties>
</file>