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9" r:id="rId16"/>
    <p:sldId id="280" r:id="rId17"/>
    <p:sldId id="282" r:id="rId18"/>
    <p:sldId id="283" r:id="rId19"/>
    <p:sldId id="284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98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3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3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5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2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3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7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0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5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KMU 266</a:t>
            </a:r>
            <a:br>
              <a:rPr lang="tr-TR" dirty="0" smtClean="0"/>
            </a:br>
            <a:r>
              <a:rPr lang="tr-TR" dirty="0" smtClean="0"/>
              <a:t>Malzeme Bilgisi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US" sz="4000" dirty="0" err="1" smtClean="0"/>
              <a:t>Demir</a:t>
            </a:r>
            <a:r>
              <a:rPr lang="en-US" sz="4000" dirty="0" smtClean="0"/>
              <a:t> </a:t>
            </a:r>
            <a:r>
              <a:rPr lang="en-US" sz="4000" dirty="0" err="1" smtClean="0"/>
              <a:t>Karbon</a:t>
            </a:r>
            <a:r>
              <a:rPr lang="en-US" sz="4000" dirty="0" smtClean="0"/>
              <a:t> </a:t>
            </a:r>
            <a:r>
              <a:rPr lang="en-US" sz="4000" dirty="0" err="1" smtClean="0"/>
              <a:t>Faz</a:t>
            </a:r>
            <a:r>
              <a:rPr lang="en-US" sz="4000" dirty="0" smtClean="0"/>
              <a:t> </a:t>
            </a:r>
            <a:r>
              <a:rPr lang="en-US" sz="4000" dirty="0" err="1" smtClean="0"/>
              <a:t>Diyagramı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2167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556493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Demir</a:t>
            </a:r>
            <a:r>
              <a:rPr lang="en-US" b="1" dirty="0" smtClean="0"/>
              <a:t> </a:t>
            </a:r>
            <a:r>
              <a:rPr lang="en-US" b="1" dirty="0" err="1" smtClean="0"/>
              <a:t>Karbon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laşımlarında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ikroyapı</a:t>
            </a:r>
            <a:r>
              <a:rPr lang="en-US" b="1" dirty="0" smtClean="0"/>
              <a:t> </a:t>
            </a:r>
            <a:r>
              <a:rPr lang="en-US" b="1" dirty="0" err="1" smtClean="0"/>
              <a:t>Gelişimi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Ötektoid</a:t>
            </a:r>
            <a:r>
              <a:rPr lang="en-US" b="1" dirty="0" smtClean="0"/>
              <a:t> </a:t>
            </a:r>
            <a:r>
              <a:rPr lang="en-US" b="1" dirty="0" err="1" smtClean="0"/>
              <a:t>Altı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alaşımların</a:t>
            </a:r>
            <a:r>
              <a:rPr lang="en-US" dirty="0" smtClean="0"/>
              <a:t> </a:t>
            </a:r>
            <a:r>
              <a:rPr lang="en-US" dirty="0" err="1" smtClean="0"/>
              <a:t>mikroyapılarında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“</a:t>
            </a:r>
            <a:r>
              <a:rPr lang="en-US" dirty="0" err="1" smtClean="0"/>
              <a:t>ötektoidöncesi</a:t>
            </a:r>
            <a:r>
              <a:rPr lang="en-US" dirty="0" smtClean="0"/>
              <a:t> (</a:t>
            </a:r>
            <a:r>
              <a:rPr lang="en-US" dirty="0" err="1" smtClean="0"/>
              <a:t>proötektoid</a:t>
            </a:r>
            <a:r>
              <a:rPr lang="en-US" dirty="0" smtClean="0"/>
              <a:t>) </a:t>
            </a:r>
            <a:r>
              <a:rPr lang="en-US" dirty="0" err="1" smtClean="0"/>
              <a:t>ferrit</a:t>
            </a:r>
            <a:r>
              <a:rPr lang="en-US" dirty="0" smtClean="0"/>
              <a:t>”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Ötektoidöncesi</a:t>
            </a:r>
            <a:r>
              <a:rPr lang="en-US" dirty="0" smtClean="0"/>
              <a:t> </a:t>
            </a:r>
            <a:r>
              <a:rPr lang="en-US" dirty="0" err="1" smtClean="0"/>
              <a:t>ferrit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r>
              <a:rPr lang="en-US" dirty="0" smtClean="0"/>
              <a:t>+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bölgesinde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ilk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fazıdır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28" y="774109"/>
            <a:ext cx="4429156" cy="576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33" y="3326428"/>
            <a:ext cx="592810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8408420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Ötektoidöncesi</a:t>
            </a:r>
            <a:r>
              <a:rPr lang="en-US" b="1" dirty="0" smtClean="0"/>
              <a:t> </a:t>
            </a:r>
            <a:r>
              <a:rPr lang="el-GR" b="1" dirty="0" smtClean="0"/>
              <a:t>α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perlit</a:t>
            </a:r>
            <a:r>
              <a:rPr lang="en-US" b="1" dirty="0" smtClean="0"/>
              <a:t> </a:t>
            </a:r>
            <a:r>
              <a:rPr lang="en-US" b="1" dirty="0" err="1" smtClean="0"/>
              <a:t>miktarlarının</a:t>
            </a:r>
            <a:r>
              <a:rPr lang="en-US" b="1" dirty="0" smtClean="0"/>
              <a:t> </a:t>
            </a:r>
            <a:r>
              <a:rPr lang="en-US" b="1" dirty="0" err="1" smtClean="0"/>
              <a:t>hesaplanması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kaldıraç</a:t>
            </a:r>
            <a:r>
              <a:rPr lang="en-US" dirty="0" smtClean="0"/>
              <a:t> (</a:t>
            </a:r>
            <a:r>
              <a:rPr lang="en-US" dirty="0" err="1" smtClean="0"/>
              <a:t>manivela</a:t>
            </a:r>
            <a:r>
              <a:rPr lang="en-US" dirty="0" smtClean="0"/>
              <a:t>) </a:t>
            </a:r>
            <a:r>
              <a:rPr lang="en-US" dirty="0" err="1" smtClean="0"/>
              <a:t>kuralı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Ötektoidöncesi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954" y="1810050"/>
            <a:ext cx="6089060" cy="45720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90232" y="2694912"/>
            <a:ext cx="5631325" cy="822960"/>
            <a:chOff x="1576727" y="2853807"/>
            <a:chExt cx="1964565" cy="2871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727" y="2853808"/>
              <a:ext cx="632880" cy="287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607" y="2853807"/>
              <a:ext cx="1331685" cy="277200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39298" y="4323698"/>
            <a:ext cx="5632704" cy="837841"/>
            <a:chOff x="1363713" y="4937085"/>
            <a:chExt cx="1907951" cy="283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713" y="4937085"/>
              <a:ext cx="606510" cy="28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6349" y="4937085"/>
              <a:ext cx="1305315" cy="28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002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556493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Demir</a:t>
            </a:r>
            <a:r>
              <a:rPr lang="en-US" b="1" dirty="0" smtClean="0"/>
              <a:t> </a:t>
            </a:r>
            <a:r>
              <a:rPr lang="en-US" b="1" dirty="0" err="1" smtClean="0"/>
              <a:t>Karbon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laşımlarında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ikroyapı</a:t>
            </a:r>
            <a:r>
              <a:rPr lang="en-US" b="1" dirty="0" smtClean="0"/>
              <a:t> </a:t>
            </a:r>
            <a:r>
              <a:rPr lang="en-US" b="1" dirty="0" err="1" smtClean="0"/>
              <a:t>Gelişimi</a:t>
            </a: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Ötektoid</a:t>
            </a:r>
            <a:r>
              <a:rPr lang="en-US" b="1" dirty="0" smtClean="0"/>
              <a:t> </a:t>
            </a:r>
            <a:r>
              <a:rPr lang="en-US" b="1" dirty="0" err="1" smtClean="0"/>
              <a:t>üstü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alaşımların</a:t>
            </a:r>
            <a:r>
              <a:rPr lang="en-US" dirty="0" smtClean="0"/>
              <a:t> </a:t>
            </a:r>
            <a:r>
              <a:rPr lang="en-US" dirty="0" err="1" smtClean="0"/>
              <a:t>mikroyapılarında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“</a:t>
            </a:r>
            <a:r>
              <a:rPr lang="en-US" dirty="0" err="1" smtClean="0"/>
              <a:t>ötektoidöncesi</a:t>
            </a:r>
            <a:r>
              <a:rPr lang="en-US" dirty="0" smtClean="0"/>
              <a:t> (</a:t>
            </a:r>
            <a:r>
              <a:rPr lang="en-US" dirty="0" err="1" smtClean="0"/>
              <a:t>proötektoid</a:t>
            </a:r>
            <a:r>
              <a:rPr lang="en-US" dirty="0" smtClean="0"/>
              <a:t>) </a:t>
            </a:r>
            <a:r>
              <a:rPr lang="en-US" dirty="0" err="1" smtClean="0"/>
              <a:t>sementit</a:t>
            </a:r>
            <a:r>
              <a:rPr lang="en-US" dirty="0" smtClean="0"/>
              <a:t>”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Ötektoidöncesi</a:t>
            </a:r>
            <a:r>
              <a:rPr lang="en-US" dirty="0" smtClean="0"/>
              <a:t> Fe</a:t>
            </a:r>
            <a:r>
              <a:rPr lang="en-US" baseline="-25000" dirty="0" smtClean="0"/>
              <a:t>3</a:t>
            </a:r>
            <a:r>
              <a:rPr lang="en-US" dirty="0" smtClean="0"/>
              <a:t>C, </a:t>
            </a:r>
            <a:r>
              <a:rPr lang="el-GR" dirty="0" smtClean="0"/>
              <a:t>γ</a:t>
            </a:r>
            <a:r>
              <a:rPr lang="en-US" dirty="0" smtClean="0"/>
              <a:t>+Fe</a:t>
            </a:r>
            <a:r>
              <a:rPr lang="en-US" baseline="-25000" dirty="0" smtClean="0"/>
              <a:t>3</a:t>
            </a:r>
            <a:r>
              <a:rPr lang="en-US" dirty="0" smtClean="0"/>
              <a:t>C </a:t>
            </a:r>
            <a:r>
              <a:rPr lang="en-US" dirty="0" err="1" smtClean="0"/>
              <a:t>bölgesinde</a:t>
            </a:r>
            <a:r>
              <a:rPr lang="en-US" dirty="0" smtClean="0"/>
              <a:t> </a:t>
            </a:r>
            <a:r>
              <a:rPr lang="en-US" dirty="0" err="1" smtClean="0"/>
              <a:t>oluşan</a:t>
            </a:r>
            <a:r>
              <a:rPr lang="en-US" dirty="0" smtClean="0"/>
              <a:t> ilk </a:t>
            </a:r>
            <a:r>
              <a:rPr lang="en-US" dirty="0"/>
              <a:t>Fe</a:t>
            </a:r>
            <a:r>
              <a:rPr lang="en-US" baseline="-25000" dirty="0"/>
              <a:t>3</a:t>
            </a:r>
            <a:r>
              <a:rPr lang="en-US" dirty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fazıdır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28" y="831287"/>
            <a:ext cx="4474353" cy="585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818" y="3389822"/>
            <a:ext cx="427101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8675356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Ötektoidöncesi</a:t>
            </a:r>
            <a:r>
              <a:rPr lang="en-US" b="1" dirty="0" smtClean="0"/>
              <a:t> </a:t>
            </a:r>
            <a:r>
              <a:rPr lang="en-US" b="1" dirty="0"/>
              <a:t>Fe</a:t>
            </a:r>
            <a:r>
              <a:rPr lang="en-US" b="1" baseline="-25000" dirty="0"/>
              <a:t>3</a:t>
            </a:r>
            <a:r>
              <a:rPr lang="en-US" b="1" dirty="0"/>
              <a:t>C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perlit</a:t>
            </a:r>
            <a:r>
              <a:rPr lang="en-US" b="1" dirty="0" smtClean="0"/>
              <a:t> </a:t>
            </a:r>
            <a:r>
              <a:rPr lang="en-US" b="1" dirty="0" err="1" smtClean="0"/>
              <a:t>miktarlarının</a:t>
            </a:r>
            <a:r>
              <a:rPr lang="en-US" b="1" dirty="0" smtClean="0"/>
              <a:t> </a:t>
            </a:r>
            <a:r>
              <a:rPr lang="en-US" b="1" dirty="0" err="1" smtClean="0"/>
              <a:t>hesaplanması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Bağ</a:t>
            </a:r>
            <a:r>
              <a:rPr lang="en-US" dirty="0" smtClean="0"/>
              <a:t> </a:t>
            </a:r>
            <a:r>
              <a:rPr lang="en-US" dirty="0" err="1" smtClean="0"/>
              <a:t>çizgisi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kaldıraç</a:t>
            </a:r>
            <a:r>
              <a:rPr lang="en-US" dirty="0" smtClean="0"/>
              <a:t> (</a:t>
            </a:r>
            <a:r>
              <a:rPr lang="en-US" dirty="0" err="1" smtClean="0"/>
              <a:t>manivela</a:t>
            </a:r>
            <a:r>
              <a:rPr lang="en-US" dirty="0" smtClean="0"/>
              <a:t>) </a:t>
            </a:r>
            <a:r>
              <a:rPr lang="en-US" dirty="0" err="1" smtClean="0"/>
              <a:t>kuralı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Miktarı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Ötektoidöncesi</a:t>
            </a:r>
            <a:r>
              <a:rPr lang="en-US" dirty="0" smtClean="0"/>
              <a:t> Fe</a:t>
            </a:r>
            <a:r>
              <a:rPr lang="en-US" baseline="-25000" dirty="0" smtClean="0"/>
              <a:t>3</a:t>
            </a:r>
            <a:r>
              <a:rPr lang="en-US" dirty="0" smtClean="0"/>
              <a:t>C </a:t>
            </a:r>
            <a:r>
              <a:rPr lang="en-US" dirty="0" err="1" smtClean="0"/>
              <a:t>Miktarı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910" y="1810050"/>
            <a:ext cx="608906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8" y="2676093"/>
            <a:ext cx="5812299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4" y="4692874"/>
            <a:ext cx="5815584" cy="8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1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255481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ötektoid</a:t>
            </a:r>
            <a:r>
              <a:rPr lang="en-US" dirty="0" smtClean="0"/>
              <a:t> </a:t>
            </a:r>
            <a:r>
              <a:rPr lang="en-US" dirty="0" err="1" smtClean="0"/>
              <a:t>reaksiyonun</a:t>
            </a:r>
            <a:r>
              <a:rPr lang="en-US" dirty="0" smtClean="0"/>
              <a:t> </a:t>
            </a:r>
            <a:r>
              <a:rPr lang="en-US" dirty="0" err="1" smtClean="0"/>
              <a:t>mikroyapısal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ürünüdür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,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 smtClean="0"/>
              <a:t>östenitin</a:t>
            </a:r>
            <a:r>
              <a:rPr lang="en-US" dirty="0" smtClean="0"/>
              <a:t> perlite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hızında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oynar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şekil</a:t>
            </a:r>
            <a:r>
              <a:rPr lang="en-US" dirty="0" smtClean="0"/>
              <a:t>,  S </a:t>
            </a:r>
            <a:r>
              <a:rPr lang="en-US" dirty="0" err="1" smtClean="0"/>
              <a:t>şeklindedir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sıcaklıklarda</a:t>
            </a:r>
            <a:r>
              <a:rPr lang="en-US" dirty="0" smtClean="0"/>
              <a:t>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yüzdesine</a:t>
            </a:r>
            <a:r>
              <a:rPr lang="en-US" dirty="0" smtClean="0"/>
              <a:t> </a:t>
            </a:r>
            <a:r>
              <a:rPr lang="en-US" dirty="0" err="1" smtClean="0"/>
              <a:t>karşılık</a:t>
            </a:r>
            <a:r>
              <a:rPr lang="en-US" dirty="0" smtClean="0"/>
              <a:t> </a:t>
            </a:r>
            <a:r>
              <a:rPr lang="en-US" dirty="0" err="1" smtClean="0"/>
              <a:t>zamanın</a:t>
            </a:r>
            <a:r>
              <a:rPr lang="en-US" dirty="0" smtClean="0"/>
              <a:t> </a:t>
            </a:r>
            <a:r>
              <a:rPr lang="en-US" dirty="0" err="1" smtClean="0"/>
              <a:t>logaritması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çizilmiştir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eğrileri</a:t>
            </a:r>
            <a:r>
              <a:rPr lang="en-US" dirty="0" smtClean="0"/>
              <a:t> </a:t>
            </a:r>
            <a:r>
              <a:rPr lang="en-US" dirty="0" err="1" smtClean="0"/>
              <a:t>oluşturmak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, %100 </a:t>
            </a:r>
            <a:r>
              <a:rPr lang="en-US" dirty="0" err="1" smtClean="0"/>
              <a:t>östenit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numune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istenilen</a:t>
            </a:r>
            <a:r>
              <a:rPr lang="en-US" dirty="0" smtClean="0"/>
              <a:t> </a:t>
            </a:r>
            <a:r>
              <a:rPr lang="en-US" dirty="0" err="1" smtClean="0"/>
              <a:t>sıcaklığa</a:t>
            </a:r>
            <a:r>
              <a:rPr lang="en-US" dirty="0" smtClean="0"/>
              <a:t> </a:t>
            </a:r>
            <a:r>
              <a:rPr lang="en-US" dirty="0" err="1" smtClean="0"/>
              <a:t>soğutulmuştur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tamamlana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sıcaklıkta</a:t>
            </a:r>
            <a:r>
              <a:rPr lang="en-US" dirty="0" smtClean="0"/>
              <a:t> </a:t>
            </a:r>
            <a:r>
              <a:rPr lang="en-US" dirty="0" err="1" smtClean="0"/>
              <a:t>bekletilmiştir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2" y="525590"/>
            <a:ext cx="636600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16" y="2145709"/>
            <a:ext cx="4774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0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255481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dönüşümün</a:t>
            </a:r>
            <a:r>
              <a:rPr lang="en-US" dirty="0" smtClean="0"/>
              <a:t>, </a:t>
            </a:r>
            <a:r>
              <a:rPr lang="en-US" dirty="0" err="1" smtClean="0"/>
              <a:t>zamana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sıcaklığa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gösterimi</a:t>
            </a:r>
            <a:r>
              <a:rPr lang="en-US" dirty="0" smtClean="0"/>
              <a:t> </a:t>
            </a:r>
            <a:r>
              <a:rPr lang="en-US" dirty="0" err="1" smtClean="0"/>
              <a:t>şekildeki</a:t>
            </a:r>
            <a:r>
              <a:rPr lang="en-US" dirty="0" smtClean="0"/>
              <a:t> </a:t>
            </a:r>
            <a:r>
              <a:rPr lang="en-US" dirty="0" err="1" smtClean="0"/>
              <a:t>gibidir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İ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adet</a:t>
            </a:r>
            <a:r>
              <a:rPr lang="en-US" dirty="0" smtClean="0"/>
              <a:t> </a:t>
            </a:r>
            <a:r>
              <a:rPr lang="en-US" dirty="0" err="1" smtClean="0"/>
              <a:t>eğri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: </a:t>
            </a:r>
            <a:r>
              <a:rPr lang="en-US" dirty="0" err="1" smtClean="0"/>
              <a:t>bunların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tanesi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sıcaklıkta</a:t>
            </a:r>
            <a:r>
              <a:rPr lang="en-US" dirty="0" smtClean="0"/>
              <a:t> </a:t>
            </a:r>
            <a:r>
              <a:rPr lang="en-US" dirty="0" err="1" smtClean="0"/>
              <a:t>dönüşümün</a:t>
            </a:r>
            <a:r>
              <a:rPr lang="en-US" dirty="0" smtClean="0"/>
              <a:t> </a:t>
            </a:r>
            <a:r>
              <a:rPr lang="en-US" dirty="0" err="1" smtClean="0"/>
              <a:t>başlaması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</a:t>
            </a:r>
            <a:r>
              <a:rPr lang="en-US" dirty="0" err="1" smtClean="0"/>
              <a:t>gösterirken</a:t>
            </a:r>
            <a:r>
              <a:rPr lang="en-US" dirty="0" smtClean="0"/>
              <a:t> </a:t>
            </a:r>
            <a:r>
              <a:rPr lang="en-US" dirty="0" err="1" smtClean="0"/>
              <a:t>diğeri</a:t>
            </a:r>
            <a:r>
              <a:rPr lang="en-US" dirty="0" smtClean="0"/>
              <a:t> </a:t>
            </a:r>
            <a:r>
              <a:rPr lang="en-US" dirty="0" err="1" smtClean="0"/>
              <a:t>dönüşümün</a:t>
            </a:r>
            <a:r>
              <a:rPr lang="en-US" dirty="0" smtClean="0"/>
              <a:t> </a:t>
            </a:r>
            <a:r>
              <a:rPr lang="en-US" dirty="0" err="1" smtClean="0"/>
              <a:t>tamamlanması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süreyi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Aradaki</a:t>
            </a:r>
            <a:r>
              <a:rPr lang="en-US" dirty="0" smtClean="0"/>
              <a:t> </a:t>
            </a:r>
            <a:r>
              <a:rPr lang="en-US" dirty="0" err="1" smtClean="0"/>
              <a:t>kesikli</a:t>
            </a:r>
            <a:r>
              <a:rPr lang="en-US" dirty="0" smtClean="0"/>
              <a:t> </a:t>
            </a:r>
            <a:r>
              <a:rPr lang="en-US" dirty="0" err="1" smtClean="0"/>
              <a:t>çizgi</a:t>
            </a:r>
            <a:r>
              <a:rPr lang="en-US" dirty="0" smtClean="0"/>
              <a:t> %50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zamanı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  <a:endParaRPr lang="tr-TR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2" y="565347"/>
            <a:ext cx="6366000" cy="548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316" y="1310611"/>
            <a:ext cx="46512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3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11792501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İzotermik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Dönüşüm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Diyagramı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dirty="0" err="1" smtClean="0"/>
              <a:t>Ötektoid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sıcaklık</a:t>
            </a:r>
            <a:r>
              <a:rPr lang="en-US" sz="2400" dirty="0" smtClean="0"/>
              <a:t> </a:t>
            </a:r>
            <a:r>
              <a:rPr lang="en-US" sz="2400" dirty="0"/>
              <a:t>(727 °C</a:t>
            </a:r>
            <a:r>
              <a:rPr lang="en-US" sz="2400" dirty="0" smtClean="0"/>
              <a:t>) </a:t>
            </a:r>
            <a:r>
              <a:rPr lang="en-US" sz="2400" dirty="0" err="1" smtClean="0"/>
              <a:t>yatay</a:t>
            </a:r>
            <a:r>
              <a:rPr lang="en-US" sz="2400" dirty="0" smtClean="0"/>
              <a:t> </a:t>
            </a:r>
            <a:r>
              <a:rPr lang="en-US" sz="2400" dirty="0" err="1" smtClean="0"/>
              <a:t>çizgi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gösterilir</a:t>
            </a:r>
            <a:r>
              <a:rPr lang="en-US" sz="2400" dirty="0" smtClean="0"/>
              <a:t>. Bu </a:t>
            </a:r>
            <a:r>
              <a:rPr lang="en-US" sz="2400" dirty="0" err="1" smtClean="0"/>
              <a:t>sıcaklığın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sadece</a:t>
            </a:r>
            <a:r>
              <a:rPr lang="en-US" sz="2400" dirty="0" smtClean="0"/>
              <a:t> </a:t>
            </a:r>
            <a:r>
              <a:rPr lang="en-US" sz="2400" dirty="0" err="1" smtClean="0"/>
              <a:t>östenit</a:t>
            </a:r>
            <a:r>
              <a:rPr lang="en-US" sz="2400" dirty="0" smtClean="0"/>
              <a:t> </a:t>
            </a:r>
            <a:r>
              <a:rPr lang="en-US" sz="2400" dirty="0" err="1" smtClean="0"/>
              <a:t>bulunur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Östenit-perlit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dönüşümü</a:t>
            </a:r>
            <a:r>
              <a:rPr lang="en-US" sz="2400" dirty="0" smtClean="0"/>
              <a:t> </a:t>
            </a:r>
            <a:r>
              <a:rPr lang="en-US" sz="2400" dirty="0" err="1" smtClean="0"/>
              <a:t>sadece</a:t>
            </a:r>
            <a:r>
              <a:rPr lang="en-US" sz="2400" dirty="0" smtClean="0"/>
              <a:t> </a:t>
            </a:r>
            <a:r>
              <a:rPr lang="en-US" sz="2400" dirty="0" err="1" smtClean="0"/>
              <a:t>numune</a:t>
            </a:r>
            <a:r>
              <a:rPr lang="en-US" sz="2400" dirty="0" smtClean="0"/>
              <a:t> </a:t>
            </a:r>
            <a:r>
              <a:rPr lang="en-US" sz="2400" dirty="0" err="1" smtClean="0"/>
              <a:t>ötektoid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altına</a:t>
            </a:r>
            <a:r>
              <a:rPr lang="en-US" sz="2400" dirty="0" smtClean="0"/>
              <a:t> </a:t>
            </a:r>
            <a:r>
              <a:rPr lang="en-US" sz="2400" dirty="0" err="1" smtClean="0"/>
              <a:t>soğutulduğunda</a:t>
            </a:r>
            <a:r>
              <a:rPr lang="en-US" sz="2400" dirty="0" smtClean="0"/>
              <a:t> </a:t>
            </a:r>
            <a:r>
              <a:rPr lang="en-US" sz="2400" dirty="0" err="1" smtClean="0"/>
              <a:t>gerçekleşir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Dönüşüm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gerekli</a:t>
            </a:r>
            <a:r>
              <a:rPr lang="en-US" sz="2400" dirty="0" smtClean="0"/>
              <a:t> zaman </a:t>
            </a:r>
            <a:r>
              <a:rPr lang="en-US" sz="2400" dirty="0" err="1" smtClean="0"/>
              <a:t>ise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sıcaklığa</a:t>
            </a:r>
            <a:r>
              <a:rPr lang="en-US" sz="2400" dirty="0" smtClean="0"/>
              <a:t> </a:t>
            </a:r>
            <a:r>
              <a:rPr lang="en-US" sz="2400" dirty="0" err="1" smtClean="0"/>
              <a:t>bağlıdır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Başlangıç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bitiş</a:t>
            </a:r>
            <a:r>
              <a:rPr lang="en-US" sz="2400" dirty="0" smtClean="0"/>
              <a:t> </a:t>
            </a:r>
            <a:r>
              <a:rPr lang="en-US" sz="2400" dirty="0" err="1" smtClean="0"/>
              <a:t>eğrilerinin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arasında</a:t>
            </a:r>
            <a:r>
              <a:rPr lang="en-US" sz="2400" dirty="0" smtClean="0"/>
              <a:t> hem </a:t>
            </a:r>
            <a:r>
              <a:rPr lang="en-US" sz="2400" dirty="0" err="1" smtClean="0"/>
              <a:t>perlit</a:t>
            </a:r>
            <a:r>
              <a:rPr lang="en-US" sz="2400" dirty="0" smtClean="0"/>
              <a:t> hem de </a:t>
            </a:r>
            <a:r>
              <a:rPr lang="en-US" sz="2400" dirty="0" err="1" smtClean="0"/>
              <a:t>östenit</a:t>
            </a:r>
            <a:r>
              <a:rPr lang="en-US" sz="2400" dirty="0" smtClean="0"/>
              <a:t> </a:t>
            </a:r>
            <a:r>
              <a:rPr lang="en-US" sz="2400" dirty="0" err="1" smtClean="0"/>
              <a:t>bulunur</a:t>
            </a:r>
            <a:r>
              <a:rPr lang="en-US" sz="2400" dirty="0" smtClean="0"/>
              <a:t>.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diyagramı</a:t>
            </a:r>
            <a:r>
              <a:rPr lang="en-US" sz="2400" dirty="0"/>
              <a:t> </a:t>
            </a:r>
            <a:r>
              <a:rPr lang="en-US" sz="2400" dirty="0" err="1"/>
              <a:t>kullanırken</a:t>
            </a:r>
            <a:r>
              <a:rPr lang="en-US" sz="2400" dirty="0"/>
              <a:t> </a:t>
            </a:r>
            <a:r>
              <a:rPr lang="en-US" sz="2400" dirty="0" err="1"/>
              <a:t>bilinmesi</a:t>
            </a:r>
            <a:r>
              <a:rPr lang="en-US" sz="2400" dirty="0"/>
              <a:t> </a:t>
            </a:r>
            <a:r>
              <a:rPr lang="en-US" sz="2400" dirty="0" err="1"/>
              <a:t>gerekenler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diyagram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ötektoid</a:t>
            </a:r>
            <a:r>
              <a:rPr lang="en-US" sz="2400" dirty="0"/>
              <a:t> </a:t>
            </a:r>
            <a:r>
              <a:rPr lang="en-US" sz="2400" dirty="0" err="1"/>
              <a:t>kompozisyona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demir-karbon</a:t>
            </a:r>
            <a:r>
              <a:rPr lang="en-US" sz="2400" dirty="0"/>
              <a:t> </a:t>
            </a:r>
            <a:r>
              <a:rPr lang="en-US" sz="2400" dirty="0" err="1"/>
              <a:t>alaşımı</a:t>
            </a:r>
            <a:r>
              <a:rPr lang="en-US" sz="2400" dirty="0"/>
              <a:t> </a:t>
            </a:r>
            <a:r>
              <a:rPr lang="en-US" sz="2400" dirty="0" err="1"/>
              <a:t>içindir</a:t>
            </a:r>
            <a:r>
              <a:rPr lang="en-US" sz="2400" dirty="0"/>
              <a:t>.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kompozisyonlarda</a:t>
            </a:r>
            <a:r>
              <a:rPr lang="en-US" sz="2400" dirty="0"/>
              <a:t> </a:t>
            </a:r>
            <a:r>
              <a:rPr lang="en-US" sz="2400" dirty="0" err="1"/>
              <a:t>diyagram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şekillerde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diyagram</a:t>
            </a:r>
            <a:r>
              <a:rPr lang="en-US" sz="2400" dirty="0"/>
              <a:t>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sıcaklıkta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dönüşümler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doğrudur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sıcaklık</a:t>
            </a:r>
            <a:r>
              <a:rPr lang="en-US" sz="2400" dirty="0"/>
              <a:t> </a:t>
            </a:r>
            <a:r>
              <a:rPr lang="en-US" sz="2400" dirty="0" err="1"/>
              <a:t>koşulları</a:t>
            </a:r>
            <a:r>
              <a:rPr lang="en-US" sz="2400" dirty="0"/>
              <a:t> </a:t>
            </a:r>
            <a:r>
              <a:rPr lang="en-US" sz="2400" dirty="0" err="1"/>
              <a:t>izotermik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adlandırılır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diyagramlara</a:t>
            </a:r>
            <a:r>
              <a:rPr lang="en-US" sz="2400" dirty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 zaman-</a:t>
            </a:r>
            <a:r>
              <a:rPr lang="en-US" sz="2400" dirty="0" err="1"/>
              <a:t>sıcaklık</a:t>
            </a:r>
            <a:r>
              <a:rPr lang="en-US" sz="2400" dirty="0"/>
              <a:t>-</a:t>
            </a:r>
            <a:r>
              <a:rPr lang="en-US" sz="2400" dirty="0" err="1"/>
              <a:t>dönüşüm</a:t>
            </a:r>
            <a:r>
              <a:rPr lang="en-US" sz="2400" dirty="0"/>
              <a:t> (ZSD) </a:t>
            </a:r>
            <a:r>
              <a:rPr lang="en-US" sz="2400" dirty="0" err="1"/>
              <a:t>diyagramı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da </a:t>
            </a:r>
            <a:r>
              <a:rPr lang="en-US" sz="2400" dirty="0" err="1"/>
              <a:t>bilinir</a:t>
            </a:r>
            <a:r>
              <a:rPr lang="en-US" sz="2400" dirty="0"/>
              <a:t>. 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2" y="59850"/>
            <a:ext cx="6366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6601937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noktasında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ötektik</a:t>
            </a:r>
            <a:r>
              <a:rPr lang="en-US" dirty="0" smtClean="0"/>
              <a:t> </a:t>
            </a:r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alaşımı</a:t>
            </a:r>
            <a:r>
              <a:rPr lang="en-US" dirty="0" smtClean="0"/>
              <a:t>, </a:t>
            </a:r>
            <a:r>
              <a:rPr lang="en-US" dirty="0" err="1" smtClean="0"/>
              <a:t>aniden</a:t>
            </a:r>
            <a:r>
              <a:rPr lang="en-US" dirty="0" smtClean="0"/>
              <a:t> B </a:t>
            </a:r>
            <a:r>
              <a:rPr lang="en-US" dirty="0" err="1" smtClean="0"/>
              <a:t>noktasındaki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sıcaklığa</a:t>
            </a:r>
            <a:r>
              <a:rPr lang="en-US" dirty="0" smtClean="0"/>
              <a:t> </a:t>
            </a:r>
            <a:r>
              <a:rPr lang="en-US" dirty="0" err="1" smtClean="0"/>
              <a:t>düşürülüyor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burada</a:t>
            </a:r>
            <a:r>
              <a:rPr lang="en-US" dirty="0" smtClean="0"/>
              <a:t> </a:t>
            </a:r>
            <a:r>
              <a:rPr lang="en-US" dirty="0" err="1" smtClean="0"/>
              <a:t>izotermik</a:t>
            </a:r>
            <a:r>
              <a:rPr lang="en-US" dirty="0" smtClean="0"/>
              <a:t> BCD </a:t>
            </a:r>
            <a:r>
              <a:rPr lang="en-US" dirty="0" err="1" smtClean="0"/>
              <a:t>çizgisinde</a:t>
            </a:r>
            <a:r>
              <a:rPr lang="en-US" dirty="0" smtClean="0"/>
              <a:t> </a:t>
            </a:r>
            <a:r>
              <a:rPr lang="en-US" dirty="0" err="1" smtClean="0"/>
              <a:t>bekletiliyor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Östenitten</a:t>
            </a:r>
            <a:r>
              <a:rPr lang="en-US" dirty="0" smtClean="0"/>
              <a:t> perlite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yaklaşık</a:t>
            </a:r>
            <a:r>
              <a:rPr lang="en-US" dirty="0" smtClean="0"/>
              <a:t> 3,5 </a:t>
            </a:r>
            <a:r>
              <a:rPr lang="en-US" dirty="0" err="1" smtClean="0"/>
              <a:t>saniye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C </a:t>
            </a:r>
            <a:r>
              <a:rPr lang="en-US" dirty="0" err="1" smtClean="0"/>
              <a:t>noktasında</a:t>
            </a:r>
            <a:r>
              <a:rPr lang="en-US" dirty="0" smtClean="0"/>
              <a:t> </a:t>
            </a:r>
            <a:r>
              <a:rPr lang="en-US" dirty="0" err="1" smtClean="0"/>
              <a:t>başlıyor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15 </a:t>
            </a:r>
            <a:r>
              <a:rPr lang="en-US" dirty="0" err="1" smtClean="0"/>
              <a:t>saniye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D </a:t>
            </a:r>
            <a:r>
              <a:rPr lang="en-US" dirty="0" err="1" smtClean="0"/>
              <a:t>noktasında</a:t>
            </a:r>
            <a:r>
              <a:rPr lang="en-US" dirty="0" smtClean="0"/>
              <a:t> </a:t>
            </a:r>
            <a:r>
              <a:rPr lang="en-US" dirty="0" err="1" smtClean="0"/>
              <a:t>tamamlanıyor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ayrıca</a:t>
            </a:r>
            <a:r>
              <a:rPr lang="en-US" dirty="0" smtClean="0"/>
              <a:t>, </a:t>
            </a:r>
            <a:r>
              <a:rPr lang="en-US" dirty="0" err="1" smtClean="0"/>
              <a:t>numunenin</a:t>
            </a:r>
            <a:r>
              <a:rPr lang="en-US" dirty="0" smtClean="0"/>
              <a:t> </a:t>
            </a:r>
            <a:r>
              <a:rPr lang="en-US" dirty="0" err="1" smtClean="0"/>
              <a:t>mikroyapı</a:t>
            </a:r>
            <a:r>
              <a:rPr lang="en-US" dirty="0" smtClean="0"/>
              <a:t> </a:t>
            </a:r>
            <a:r>
              <a:rPr lang="en-US" dirty="0" err="1" smtClean="0"/>
              <a:t>değişimleri</a:t>
            </a:r>
            <a:r>
              <a:rPr lang="en-US" dirty="0" smtClean="0"/>
              <a:t> de </a:t>
            </a:r>
            <a:r>
              <a:rPr lang="en-US" dirty="0" err="1" smtClean="0"/>
              <a:t>gözüyor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9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72" y="1744194"/>
            <a:ext cx="5324400" cy="36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338048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Ferrit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sementitin</a:t>
            </a:r>
            <a:r>
              <a:rPr lang="en-US" dirty="0" smtClean="0"/>
              <a:t> </a:t>
            </a:r>
            <a:r>
              <a:rPr lang="en-US" dirty="0" err="1" smtClean="0"/>
              <a:t>kalınlık</a:t>
            </a:r>
            <a:r>
              <a:rPr lang="en-US" dirty="0" smtClean="0"/>
              <a:t> </a:t>
            </a:r>
            <a:r>
              <a:rPr lang="en-US" dirty="0" err="1" smtClean="0"/>
              <a:t>oranı</a:t>
            </a:r>
            <a:r>
              <a:rPr lang="en-US" dirty="0" smtClean="0"/>
              <a:t> </a:t>
            </a:r>
            <a:r>
              <a:rPr lang="en-US" dirty="0" err="1" smtClean="0"/>
              <a:t>dönüşümün</a:t>
            </a:r>
            <a:r>
              <a:rPr lang="en-US" dirty="0" smtClean="0"/>
              <a:t> </a:t>
            </a:r>
            <a:r>
              <a:rPr lang="en-US" dirty="0" err="1" smtClean="0"/>
              <a:t>gerçekleştiği</a:t>
            </a:r>
            <a:r>
              <a:rPr lang="en-US" dirty="0" smtClean="0"/>
              <a:t> </a:t>
            </a:r>
            <a:r>
              <a:rPr lang="en-US" dirty="0" err="1" smtClean="0"/>
              <a:t>sıcaklığa</a:t>
            </a:r>
            <a:r>
              <a:rPr lang="en-US" dirty="0" smtClean="0"/>
              <a:t> </a:t>
            </a:r>
            <a:r>
              <a:rPr lang="en-US" dirty="0" err="1" smtClean="0"/>
              <a:t>bağlıdır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Ötektik</a:t>
            </a:r>
            <a:r>
              <a:rPr lang="en-US" dirty="0" smtClean="0"/>
              <a:t> </a:t>
            </a:r>
            <a:r>
              <a:rPr lang="en-US" dirty="0" err="1" smtClean="0"/>
              <a:t>çizginin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biraz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, </a:t>
            </a:r>
            <a:r>
              <a:rPr lang="en-US" dirty="0" err="1" smtClean="0"/>
              <a:t>ferrit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sementit</a:t>
            </a:r>
            <a:r>
              <a:rPr lang="en-US" dirty="0" smtClean="0"/>
              <a:t> </a:t>
            </a:r>
            <a:r>
              <a:rPr lang="en-US" dirty="0" err="1" smtClean="0"/>
              <a:t>katmanları</a:t>
            </a:r>
            <a:r>
              <a:rPr lang="en-US" dirty="0" smtClean="0"/>
              <a:t> </a:t>
            </a:r>
            <a:r>
              <a:rPr lang="en-US" dirty="0" err="1" smtClean="0"/>
              <a:t>nispeten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 Bu </a:t>
            </a:r>
            <a:r>
              <a:rPr lang="en-US" dirty="0" err="1" smtClean="0"/>
              <a:t>mikroyapıya</a:t>
            </a:r>
            <a:r>
              <a:rPr lang="en-US" dirty="0" smtClean="0"/>
              <a:t> “</a:t>
            </a:r>
            <a:r>
              <a:rPr lang="en-US" dirty="0" err="1" smtClean="0"/>
              <a:t>kaba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” </a:t>
            </a:r>
            <a:r>
              <a:rPr lang="en-US" dirty="0" err="1" smtClean="0"/>
              <a:t>denir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sıcaklıklarda</a:t>
            </a:r>
            <a:r>
              <a:rPr lang="en-US" dirty="0" smtClean="0"/>
              <a:t>, </a:t>
            </a:r>
            <a:r>
              <a:rPr lang="en-US" dirty="0" err="1" smtClean="0"/>
              <a:t>difüzyon</a:t>
            </a:r>
            <a:r>
              <a:rPr lang="en-US" dirty="0" smtClean="0"/>
              <a:t> </a:t>
            </a:r>
            <a:r>
              <a:rPr lang="en-US" dirty="0" err="1" smtClean="0"/>
              <a:t>nispeten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olacağı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atomları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uzak</a:t>
            </a:r>
            <a:r>
              <a:rPr lang="en-US" dirty="0" smtClean="0"/>
              <a:t> </a:t>
            </a:r>
            <a:r>
              <a:rPr lang="en-US" dirty="0" err="1" smtClean="0"/>
              <a:t>mesafelere</a:t>
            </a:r>
            <a:r>
              <a:rPr lang="en-US" dirty="0" smtClean="0"/>
              <a:t> </a:t>
            </a:r>
            <a:r>
              <a:rPr lang="en-US" dirty="0" err="1" smtClean="0"/>
              <a:t>gidebilir</a:t>
            </a:r>
            <a:r>
              <a:rPr lang="en-US" dirty="0" smtClean="0"/>
              <a:t>. Bu da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 smtClean="0"/>
              <a:t>katmanların</a:t>
            </a:r>
            <a:r>
              <a:rPr lang="en-US" dirty="0" smtClean="0"/>
              <a:t> </a:t>
            </a:r>
            <a:r>
              <a:rPr lang="en-US" dirty="0" err="1" smtClean="0"/>
              <a:t>oluşmasına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sıcaklıklarda</a:t>
            </a:r>
            <a:r>
              <a:rPr lang="en-US" dirty="0" smtClean="0"/>
              <a:t>,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difüzyon</a:t>
            </a:r>
            <a:r>
              <a:rPr lang="en-US" dirty="0" smtClean="0"/>
              <a:t> </a:t>
            </a:r>
            <a:r>
              <a:rPr lang="en-US" dirty="0" err="1" smtClean="0"/>
              <a:t>hızı</a:t>
            </a:r>
            <a:r>
              <a:rPr lang="en-US" dirty="0" smtClean="0"/>
              <a:t> </a:t>
            </a:r>
            <a:r>
              <a:rPr lang="en-US" dirty="0" err="1" smtClean="0"/>
              <a:t>düşer</a:t>
            </a:r>
            <a:r>
              <a:rPr lang="en-US" dirty="0" smtClean="0"/>
              <a:t>, </a:t>
            </a:r>
            <a:r>
              <a:rPr lang="en-US" dirty="0" err="1" smtClean="0"/>
              <a:t>katmanlar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ince</a:t>
            </a:r>
            <a:r>
              <a:rPr lang="en-US" dirty="0" smtClean="0"/>
              <a:t> </a:t>
            </a:r>
            <a:r>
              <a:rPr lang="en-US" dirty="0" err="1" smtClean="0"/>
              <a:t>olur</a:t>
            </a:r>
            <a:r>
              <a:rPr lang="en-US" dirty="0" smtClean="0"/>
              <a:t>. Bu </a:t>
            </a:r>
            <a:r>
              <a:rPr lang="en-US" dirty="0" err="1" smtClean="0"/>
              <a:t>mikroyapı</a:t>
            </a:r>
            <a:r>
              <a:rPr lang="en-US" dirty="0" smtClean="0"/>
              <a:t> “</a:t>
            </a:r>
            <a:r>
              <a:rPr lang="en-US" dirty="0" err="1" smtClean="0"/>
              <a:t>ince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”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adlandırılır</a:t>
            </a:r>
            <a:r>
              <a:rPr lang="en-US" dirty="0" smtClean="0"/>
              <a:t>.</a:t>
            </a:r>
            <a:endParaRPr lang="tr-TR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2527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4" y="737754"/>
            <a:ext cx="11867805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İzotermik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Dönüşüm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Diyagramı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b="1" dirty="0" err="1" smtClean="0"/>
              <a:t>Beynit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Eğer</a:t>
            </a:r>
            <a:r>
              <a:rPr lang="en-US" sz="2400" dirty="0" smtClean="0"/>
              <a:t> </a:t>
            </a:r>
            <a:r>
              <a:rPr lang="en-US" sz="2400" dirty="0" err="1" smtClean="0"/>
              <a:t>ötektik</a:t>
            </a:r>
            <a:r>
              <a:rPr lang="en-US" sz="2400" dirty="0" smtClean="0"/>
              <a:t> </a:t>
            </a:r>
            <a:r>
              <a:rPr lang="en-US" sz="2400" dirty="0" err="1" smtClean="0"/>
              <a:t>bileşime</a:t>
            </a:r>
            <a:r>
              <a:rPr lang="en-US" sz="2400" dirty="0" smtClean="0"/>
              <a:t> </a:t>
            </a:r>
            <a:r>
              <a:rPr lang="en-US" sz="2400" dirty="0" err="1" smtClean="0"/>
              <a:t>sahip</a:t>
            </a:r>
            <a:r>
              <a:rPr lang="en-US" sz="2400" dirty="0" smtClean="0"/>
              <a:t> </a:t>
            </a:r>
            <a:r>
              <a:rPr lang="en-US" sz="2400" dirty="0" err="1" smtClean="0"/>
              <a:t>çelik</a:t>
            </a:r>
            <a:r>
              <a:rPr lang="en-US" sz="2400" dirty="0" smtClean="0"/>
              <a:t> 400 °</a:t>
            </a:r>
            <a:r>
              <a:rPr lang="en-US" sz="2400" dirty="0" err="1" smtClean="0"/>
              <a:t>C’ye</a:t>
            </a:r>
            <a:r>
              <a:rPr lang="en-US" sz="2400" dirty="0" smtClean="0"/>
              <a:t> </a:t>
            </a:r>
            <a:r>
              <a:rPr lang="en-US" sz="2400" dirty="0" err="1" smtClean="0"/>
              <a:t>hızlı</a:t>
            </a:r>
            <a:r>
              <a:rPr lang="en-US" sz="2400" dirty="0" smtClean="0"/>
              <a:t> </a:t>
            </a:r>
            <a:r>
              <a:rPr lang="en-US" sz="2400" dirty="0" err="1" smtClean="0"/>
              <a:t>soğutulup</a:t>
            </a:r>
            <a:r>
              <a:rPr lang="en-US" sz="2400" dirty="0" smtClean="0"/>
              <a:t> (quenching)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sıcaklıkta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</a:t>
            </a:r>
            <a:r>
              <a:rPr lang="en-US" sz="2400" dirty="0" smtClean="0"/>
              <a:t> </a:t>
            </a:r>
            <a:r>
              <a:rPr lang="en-US" sz="2400" dirty="0" err="1" smtClean="0"/>
              <a:t>sürelerde</a:t>
            </a:r>
            <a:r>
              <a:rPr lang="en-US" sz="2400" dirty="0" smtClean="0"/>
              <a:t> </a:t>
            </a:r>
            <a:r>
              <a:rPr lang="en-US" sz="2400" dirty="0" err="1" smtClean="0"/>
              <a:t>bekletildiğinde</a:t>
            </a:r>
            <a:r>
              <a:rPr lang="en-US" sz="2400" dirty="0" smtClean="0"/>
              <a:t> </a:t>
            </a:r>
            <a:r>
              <a:rPr lang="en-US" sz="2400" dirty="0" err="1" smtClean="0"/>
              <a:t>perlit</a:t>
            </a:r>
            <a:r>
              <a:rPr lang="en-US" sz="2400" dirty="0" smtClean="0"/>
              <a:t> </a:t>
            </a:r>
            <a:r>
              <a:rPr lang="en-US" sz="2400" dirty="0" err="1" smtClean="0"/>
              <a:t>yapısı</a:t>
            </a:r>
            <a:r>
              <a:rPr lang="en-US" sz="2400" dirty="0" smtClean="0"/>
              <a:t> </a:t>
            </a:r>
            <a:r>
              <a:rPr lang="en-US" sz="2400" dirty="0" err="1" smtClean="0"/>
              <a:t>yerine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yapıya</a:t>
            </a:r>
            <a:r>
              <a:rPr lang="en-US" sz="2400" dirty="0" smtClean="0"/>
              <a:t> </a:t>
            </a:r>
            <a:r>
              <a:rPr lang="en-US" sz="2400" dirty="0" err="1" smtClean="0"/>
              <a:t>benzeyen</a:t>
            </a:r>
            <a:r>
              <a:rPr lang="en-US" sz="2400" dirty="0" smtClean="0"/>
              <a:t>, </a:t>
            </a:r>
            <a:r>
              <a:rPr lang="en-US" sz="2400" dirty="0" err="1" smtClean="0"/>
              <a:t>morfolojik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aralarında</a:t>
            </a:r>
            <a:r>
              <a:rPr lang="en-US" sz="2400" dirty="0" smtClean="0"/>
              <a:t> </a:t>
            </a:r>
            <a:r>
              <a:rPr lang="en-US" sz="2400" dirty="0" err="1" smtClean="0"/>
              <a:t>farklar</a:t>
            </a:r>
            <a:r>
              <a:rPr lang="en-US" sz="2400" dirty="0" smtClean="0"/>
              <a:t> </a:t>
            </a:r>
            <a:r>
              <a:rPr lang="en-US" sz="2400" dirty="0" err="1" smtClean="0"/>
              <a:t>bulunan</a:t>
            </a:r>
            <a:r>
              <a:rPr lang="en-US" sz="2400" dirty="0" smtClean="0"/>
              <a:t> </a:t>
            </a:r>
            <a:r>
              <a:rPr lang="en-US" sz="2400" dirty="0" err="1" smtClean="0"/>
              <a:t>ferrit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sementit</a:t>
            </a:r>
            <a:r>
              <a:rPr lang="en-US" sz="2400" dirty="0" smtClean="0"/>
              <a:t> </a:t>
            </a:r>
            <a:r>
              <a:rPr lang="en-US" sz="2400" dirty="0" err="1" smtClean="0"/>
              <a:t>fazlarından</a:t>
            </a:r>
            <a:r>
              <a:rPr lang="en-US" sz="2400" dirty="0" smtClean="0"/>
              <a:t> </a:t>
            </a:r>
            <a:r>
              <a:rPr lang="en-US" sz="2400" dirty="0" err="1" smtClean="0"/>
              <a:t>oluşan</a:t>
            </a:r>
            <a:r>
              <a:rPr lang="en-US" sz="2400" dirty="0" smtClean="0"/>
              <a:t> “</a:t>
            </a:r>
            <a:r>
              <a:rPr lang="en-US" sz="2400" dirty="0" err="1" smtClean="0"/>
              <a:t>beynit</a:t>
            </a:r>
            <a:r>
              <a:rPr lang="en-US" sz="2400" dirty="0" smtClean="0"/>
              <a:t>” </a:t>
            </a:r>
            <a:r>
              <a:rPr lang="en-US" sz="2400" dirty="0" err="1" smtClean="0"/>
              <a:t>yapısı</a:t>
            </a:r>
            <a:r>
              <a:rPr lang="en-US" sz="2400" dirty="0" smtClean="0"/>
              <a:t> </a:t>
            </a:r>
            <a:r>
              <a:rPr lang="en-US" sz="2400" dirty="0" err="1" smtClean="0"/>
              <a:t>oluşmaktadır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Diyagramdan</a:t>
            </a:r>
            <a:r>
              <a:rPr lang="en-US" sz="2400" dirty="0" smtClean="0"/>
              <a:t> da </a:t>
            </a:r>
            <a:r>
              <a:rPr lang="en-US" sz="2400" dirty="0" err="1" smtClean="0"/>
              <a:t>görüldüğü</a:t>
            </a:r>
            <a:r>
              <a:rPr lang="en-US" sz="2400" dirty="0" smtClean="0"/>
              <a:t> </a:t>
            </a:r>
            <a:r>
              <a:rPr lang="en-US" sz="2400" dirty="0" err="1" smtClean="0"/>
              <a:t>gibi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</a:t>
            </a:r>
            <a:r>
              <a:rPr lang="en-US" sz="2400" dirty="0" smtClean="0"/>
              <a:t> </a:t>
            </a:r>
            <a:r>
              <a:rPr lang="en-US" sz="2400" dirty="0" err="1" smtClean="0"/>
              <a:t>beynit</a:t>
            </a:r>
            <a:r>
              <a:rPr lang="en-US" sz="2400" dirty="0" smtClean="0"/>
              <a:t> </a:t>
            </a:r>
            <a:r>
              <a:rPr lang="en-US" sz="2400" dirty="0" err="1" smtClean="0"/>
              <a:t>yapısı</a:t>
            </a:r>
            <a:r>
              <a:rPr lang="en-US" sz="2400" dirty="0" smtClean="0"/>
              <a:t> </a:t>
            </a:r>
            <a:r>
              <a:rPr lang="en-US" sz="2400" dirty="0" err="1" smtClean="0"/>
              <a:t>oluşmaktadır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Bunlardan</a:t>
            </a:r>
            <a:r>
              <a:rPr lang="en-US" sz="2400" dirty="0" smtClean="0"/>
              <a:t> </a:t>
            </a:r>
            <a:r>
              <a:rPr lang="en-US" sz="2400" dirty="0" err="1" smtClean="0"/>
              <a:t>ilki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sıcaklıklarda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dönüşen</a:t>
            </a:r>
            <a:r>
              <a:rPr lang="en-US" sz="2400" dirty="0" smtClean="0"/>
              <a:t> </a:t>
            </a:r>
            <a:r>
              <a:rPr lang="en-US" sz="2400" dirty="0" err="1" smtClean="0"/>
              <a:t>üst</a:t>
            </a:r>
            <a:r>
              <a:rPr lang="en-US" sz="2400" dirty="0" smtClean="0"/>
              <a:t> </a:t>
            </a:r>
            <a:r>
              <a:rPr lang="en-US" sz="2400" dirty="0" err="1" smtClean="0"/>
              <a:t>beynit</a:t>
            </a:r>
            <a:r>
              <a:rPr lang="en-US" sz="2400" dirty="0" smtClean="0"/>
              <a:t> </a:t>
            </a:r>
            <a:r>
              <a:rPr lang="en-US" sz="2400" dirty="0" err="1" smtClean="0"/>
              <a:t>yapısı</a:t>
            </a:r>
            <a:r>
              <a:rPr lang="en-US" sz="2400" dirty="0" smtClean="0"/>
              <a:t>, </a:t>
            </a:r>
            <a:r>
              <a:rPr lang="en-US" sz="2400" dirty="0" err="1" smtClean="0"/>
              <a:t>diğeri</a:t>
            </a:r>
            <a:r>
              <a:rPr lang="en-US" sz="2400" dirty="0" smtClean="0"/>
              <a:t> </a:t>
            </a:r>
            <a:r>
              <a:rPr lang="en-US" sz="2400" dirty="0" err="1" smtClean="0"/>
              <a:t>ise</a:t>
            </a:r>
            <a:r>
              <a:rPr lang="en-US" sz="2400" dirty="0" smtClean="0"/>
              <a:t> </a:t>
            </a:r>
            <a:r>
              <a:rPr lang="en-US" sz="2400" dirty="0" err="1" smtClean="0"/>
              <a:t>düşük</a:t>
            </a:r>
            <a:r>
              <a:rPr lang="en-US" sz="2400" dirty="0" smtClean="0"/>
              <a:t> </a:t>
            </a:r>
            <a:r>
              <a:rPr lang="en-US" sz="2400" dirty="0" err="1" smtClean="0"/>
              <a:t>sıcaklıklarda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dönüşen</a:t>
            </a:r>
            <a:r>
              <a:rPr lang="en-US" sz="2400" dirty="0" smtClean="0"/>
              <a:t> alt </a:t>
            </a:r>
            <a:r>
              <a:rPr lang="en-US" sz="2400" dirty="0" err="1" smtClean="0"/>
              <a:t>beynit</a:t>
            </a:r>
            <a:r>
              <a:rPr lang="en-US" sz="2400" dirty="0" smtClean="0"/>
              <a:t> </a:t>
            </a:r>
            <a:r>
              <a:rPr lang="en-US" sz="2400" dirty="0" err="1" smtClean="0"/>
              <a:t>yapısıdır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Beynit</a:t>
            </a:r>
            <a:r>
              <a:rPr lang="en-US" sz="2400" dirty="0"/>
              <a:t> </a:t>
            </a:r>
            <a:r>
              <a:rPr lang="en-US" sz="2400" dirty="0" err="1"/>
              <a:t>dönüşümü</a:t>
            </a:r>
            <a:r>
              <a:rPr lang="en-US" sz="2400" dirty="0"/>
              <a:t>, C </a:t>
            </a:r>
            <a:r>
              <a:rPr lang="en-US" sz="2400" dirty="0" err="1"/>
              <a:t>şeklindeki</a:t>
            </a:r>
            <a:r>
              <a:rPr lang="en-US" sz="2400" dirty="0"/>
              <a:t> </a:t>
            </a:r>
            <a:r>
              <a:rPr lang="en-US" sz="2400" dirty="0" err="1"/>
              <a:t>eğrinin</a:t>
            </a:r>
            <a:r>
              <a:rPr lang="en-US" sz="2400" dirty="0"/>
              <a:t> </a:t>
            </a:r>
            <a:r>
              <a:rPr lang="en-US" sz="2400" dirty="0" err="1"/>
              <a:t>burun</a:t>
            </a:r>
            <a:r>
              <a:rPr lang="en-US" sz="2400" dirty="0"/>
              <a:t> </a:t>
            </a:r>
            <a:r>
              <a:rPr lang="en-US" sz="2400" dirty="0" err="1"/>
              <a:t>noktasının</a:t>
            </a:r>
            <a:r>
              <a:rPr lang="en-US" sz="2400" dirty="0"/>
              <a:t> </a:t>
            </a:r>
            <a:r>
              <a:rPr lang="en-US" sz="2400" dirty="0" err="1"/>
              <a:t>altındaki</a:t>
            </a:r>
            <a:r>
              <a:rPr lang="en-US" sz="2400" dirty="0"/>
              <a:t> </a:t>
            </a:r>
            <a:r>
              <a:rPr lang="en-US" sz="2400" dirty="0" err="1"/>
              <a:t>sıcaklıklarda</a:t>
            </a:r>
            <a:r>
              <a:rPr lang="en-US" sz="2400" dirty="0"/>
              <a:t> </a:t>
            </a:r>
            <a:r>
              <a:rPr lang="en-US" sz="2400" dirty="0" err="1"/>
              <a:t>gerçekleşir</a:t>
            </a:r>
            <a:r>
              <a:rPr lang="en-US" sz="2400" dirty="0"/>
              <a:t> </a:t>
            </a:r>
            <a:r>
              <a:rPr lang="tr-TR" sz="2400" dirty="0"/>
              <a:t>(215 </a:t>
            </a:r>
            <a:r>
              <a:rPr lang="en-US" sz="2400" dirty="0"/>
              <a:t>-</a:t>
            </a:r>
            <a:r>
              <a:rPr lang="tr-TR" sz="2400" dirty="0"/>
              <a:t> 540 °C)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Burun</a:t>
            </a:r>
            <a:r>
              <a:rPr lang="en-US" sz="2400" dirty="0"/>
              <a:t> </a:t>
            </a:r>
            <a:r>
              <a:rPr lang="en-US" sz="2400" dirty="0" err="1"/>
              <a:t>noktasında</a:t>
            </a:r>
            <a:r>
              <a:rPr lang="en-US" sz="2400" dirty="0"/>
              <a:t> </a:t>
            </a:r>
            <a:r>
              <a:rPr lang="en-US" sz="2400" dirty="0" err="1"/>
              <a:t>dönüşüm</a:t>
            </a:r>
            <a:r>
              <a:rPr lang="en-US" sz="2400" dirty="0"/>
              <a:t> </a:t>
            </a:r>
            <a:r>
              <a:rPr lang="en-US" sz="2400" dirty="0" err="1"/>
              <a:t>hızı</a:t>
            </a:r>
            <a:r>
              <a:rPr lang="en-US" sz="2400" dirty="0"/>
              <a:t> </a:t>
            </a:r>
            <a:r>
              <a:rPr lang="en-US" sz="2400" dirty="0" err="1"/>
              <a:t>maksimum</a:t>
            </a:r>
            <a:r>
              <a:rPr lang="en-US" sz="2400" dirty="0"/>
              <a:t> </a:t>
            </a:r>
            <a:r>
              <a:rPr lang="en-US" sz="2400" dirty="0" err="1"/>
              <a:t>değerine</a:t>
            </a:r>
            <a:r>
              <a:rPr lang="en-US" sz="2400" dirty="0"/>
              <a:t> </a:t>
            </a:r>
            <a:r>
              <a:rPr lang="en-US" sz="2400" dirty="0" err="1"/>
              <a:t>ulaşır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Perlit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burun</a:t>
            </a:r>
            <a:r>
              <a:rPr lang="en-US" sz="2400" dirty="0"/>
              <a:t> </a:t>
            </a:r>
            <a:r>
              <a:rPr lang="en-US" sz="2400" dirty="0" err="1"/>
              <a:t>noktasının</a:t>
            </a:r>
            <a:r>
              <a:rPr lang="en-US" sz="2400" dirty="0"/>
              <a:t> </a:t>
            </a:r>
            <a:r>
              <a:rPr lang="en-US" sz="2400" dirty="0" err="1"/>
              <a:t>üstündeki</a:t>
            </a:r>
            <a:r>
              <a:rPr lang="en-US" sz="2400" dirty="0"/>
              <a:t> </a:t>
            </a:r>
            <a:r>
              <a:rPr lang="en-US" sz="2400" dirty="0" err="1"/>
              <a:t>sıcaklıklarda</a:t>
            </a:r>
            <a:r>
              <a:rPr lang="en-US" sz="2400" dirty="0"/>
              <a:t> </a:t>
            </a:r>
            <a:r>
              <a:rPr lang="en-US" sz="2400" dirty="0" err="1"/>
              <a:t>gerçekleşir</a:t>
            </a:r>
            <a:r>
              <a:rPr lang="en-US" sz="2400" dirty="0"/>
              <a:t> </a:t>
            </a:r>
            <a:r>
              <a:rPr lang="tr-TR" sz="2400" dirty="0"/>
              <a:t>(540 </a:t>
            </a:r>
            <a:r>
              <a:rPr lang="en-US" sz="2400" dirty="0"/>
              <a:t>-</a:t>
            </a:r>
            <a:r>
              <a:rPr lang="tr-TR" sz="2400" dirty="0"/>
              <a:t> 727 °C)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Eğer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alaşımın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kısmının</a:t>
            </a:r>
            <a:r>
              <a:rPr lang="en-US" sz="2400" dirty="0"/>
              <a:t> </a:t>
            </a:r>
            <a:r>
              <a:rPr lang="en-US" sz="2400" dirty="0" err="1"/>
              <a:t>perlit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beynite</a:t>
            </a:r>
            <a:r>
              <a:rPr lang="en-US" sz="2400" dirty="0"/>
              <a:t> </a:t>
            </a:r>
            <a:r>
              <a:rPr lang="en-US" sz="2400" dirty="0" err="1"/>
              <a:t>dönüşümü</a:t>
            </a:r>
            <a:r>
              <a:rPr lang="en-US" sz="2400" dirty="0"/>
              <a:t> </a:t>
            </a:r>
            <a:r>
              <a:rPr lang="en-US" sz="2400" dirty="0" err="1"/>
              <a:t>gerçekleşti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dönüş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alaşımın</a:t>
            </a:r>
            <a:r>
              <a:rPr lang="en-US" sz="2400" dirty="0"/>
              <a:t> </a:t>
            </a:r>
            <a:r>
              <a:rPr lang="en-US" sz="2400" dirty="0" err="1"/>
              <a:t>tekrar</a:t>
            </a:r>
            <a:r>
              <a:rPr lang="en-US" sz="2400" dirty="0"/>
              <a:t> </a:t>
            </a:r>
            <a:r>
              <a:rPr lang="en-US" sz="2400" dirty="0" err="1"/>
              <a:t>östenit</a:t>
            </a:r>
            <a:r>
              <a:rPr lang="en-US" sz="2400" dirty="0"/>
              <a:t> </a:t>
            </a:r>
            <a:r>
              <a:rPr lang="en-US" sz="2400" dirty="0" err="1"/>
              <a:t>oluşum</a:t>
            </a:r>
            <a:r>
              <a:rPr lang="en-US" sz="2400" dirty="0"/>
              <a:t> </a:t>
            </a:r>
            <a:r>
              <a:rPr lang="en-US" sz="2400" dirty="0" err="1"/>
              <a:t>sıcaklıklarına</a:t>
            </a:r>
            <a:r>
              <a:rPr lang="en-US" sz="2400" dirty="0"/>
              <a:t> </a:t>
            </a:r>
            <a:r>
              <a:rPr lang="en-US" sz="2400" dirty="0" err="1"/>
              <a:t>ısıtılması</a:t>
            </a:r>
            <a:r>
              <a:rPr lang="en-US" sz="2400" dirty="0"/>
              <a:t> </a:t>
            </a:r>
            <a:r>
              <a:rPr lang="en-US" sz="2400" dirty="0" err="1"/>
              <a:t>gerekmektedir</a:t>
            </a:r>
            <a:r>
              <a:rPr lang="en-US" sz="2400" dirty="0"/>
              <a:t>. 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2407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5773129" cy="5833431"/>
          </a:xfrm>
        </p:spPr>
        <p:txBody>
          <a:bodyPr>
            <a:noAutofit/>
          </a:bodyPr>
          <a:lstStyle/>
          <a:p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/>
              <a:t>ikili</a:t>
            </a:r>
            <a:r>
              <a:rPr lang="en-US" dirty="0"/>
              <a:t> </a:t>
            </a:r>
            <a:r>
              <a:rPr lang="en-US" dirty="0" err="1"/>
              <a:t>alaşım</a:t>
            </a:r>
            <a:r>
              <a:rPr lang="en-US" dirty="0"/>
              <a:t> </a:t>
            </a:r>
            <a:r>
              <a:rPr lang="en-US" dirty="0" err="1"/>
              <a:t>sistemleri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demir-karbon</a:t>
            </a:r>
            <a:r>
              <a:rPr lang="en-US" dirty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diyagramı</a:t>
            </a:r>
            <a:r>
              <a:rPr lang="en-US" dirty="0" smtClean="0"/>
              <a:t> </a:t>
            </a:r>
            <a:r>
              <a:rPr lang="en-US" dirty="0" err="1" smtClean="0"/>
              <a:t>tutmaktadır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Demir-karbon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diyagramı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dökme</a:t>
            </a:r>
            <a:r>
              <a:rPr lang="en-US" dirty="0" smtClean="0"/>
              <a:t>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çeliğin</a:t>
            </a:r>
            <a:r>
              <a:rPr lang="en-US" dirty="0" smtClean="0"/>
              <a:t> </a:t>
            </a:r>
            <a:r>
              <a:rPr lang="en-US" dirty="0" err="1" smtClean="0"/>
              <a:t>kompozisyonu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oluşum</a:t>
            </a:r>
            <a:r>
              <a:rPr lang="en-US" dirty="0" smtClean="0"/>
              <a:t> </a:t>
            </a:r>
            <a:r>
              <a:rPr lang="en-US" dirty="0" err="1" smtClean="0"/>
              <a:t>sıcaklıkları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alınabilir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Pratikte</a:t>
            </a:r>
            <a:r>
              <a:rPr lang="en-US" dirty="0" smtClean="0"/>
              <a:t> </a:t>
            </a:r>
            <a:r>
              <a:rPr lang="en-US" dirty="0"/>
              <a:t>Fe-C </a:t>
            </a:r>
            <a:r>
              <a:rPr lang="en-US" dirty="0" err="1" smtClean="0"/>
              <a:t>diagramı</a:t>
            </a:r>
            <a:r>
              <a:rPr lang="en-US" dirty="0" smtClean="0"/>
              <a:t> C </a:t>
            </a:r>
            <a:r>
              <a:rPr lang="en-US" dirty="0" err="1" smtClean="0"/>
              <a:t>konsantrasyonu</a:t>
            </a:r>
            <a:r>
              <a:rPr lang="en-US" dirty="0" smtClean="0"/>
              <a:t> %6,7’ye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 smtClean="0"/>
              <a:t>bölgeyi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r>
              <a:rPr lang="en-US" dirty="0" smtClean="0"/>
              <a:t>.</a:t>
            </a:r>
          </a:p>
          <a:p>
            <a:r>
              <a:rPr lang="en-US" dirty="0" err="1"/>
              <a:t>Demir-karbon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en-US" dirty="0"/>
              <a:t> </a:t>
            </a:r>
            <a:r>
              <a:rPr lang="en-US" dirty="0" err="1" smtClean="0"/>
              <a:t>diyagramında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fazlar</a:t>
            </a:r>
            <a:r>
              <a:rPr lang="en-US" dirty="0" smtClean="0"/>
              <a:t>: </a:t>
            </a:r>
            <a:r>
              <a:rPr lang="el-GR" b="1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ferrit</a:t>
            </a:r>
            <a:r>
              <a:rPr lang="en-US" dirty="0" smtClean="0"/>
              <a:t>, </a:t>
            </a:r>
            <a:r>
              <a:rPr lang="el-GR" b="1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östenit</a:t>
            </a:r>
            <a:r>
              <a:rPr lang="en-US" dirty="0" smtClean="0"/>
              <a:t>, </a:t>
            </a:r>
            <a:r>
              <a:rPr lang="el-GR" b="1" dirty="0" smtClean="0"/>
              <a:t>δ</a:t>
            </a:r>
            <a:r>
              <a:rPr lang="en-US" dirty="0" smtClean="0"/>
              <a:t>-ferrite, </a:t>
            </a:r>
            <a:r>
              <a:rPr lang="en-US" b="1" dirty="0" smtClean="0"/>
              <a:t>Fe</a:t>
            </a:r>
            <a:r>
              <a:rPr lang="en-US" b="1" baseline="-25000" dirty="0" smtClean="0"/>
              <a:t>3</a:t>
            </a:r>
            <a:r>
              <a:rPr lang="en-US" b="1" dirty="0" smtClean="0"/>
              <a:t>C</a:t>
            </a:r>
            <a:r>
              <a:rPr lang="en-US" dirty="0" smtClean="0"/>
              <a:t> (</a:t>
            </a:r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karbür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b="1" dirty="0" err="1" smtClean="0"/>
              <a:t>sementit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7834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4" y="737754"/>
            <a:ext cx="7820803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err="1" smtClean="0"/>
              <a:t>Küresel</a:t>
            </a:r>
            <a:r>
              <a:rPr lang="en-US" b="1" dirty="0" smtClean="0"/>
              <a:t> (</a:t>
            </a:r>
            <a:r>
              <a:rPr lang="tr-TR" b="1" dirty="0" err="1" smtClean="0"/>
              <a:t>Spheroidite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beynit</a:t>
            </a:r>
            <a:r>
              <a:rPr lang="en-US" dirty="0" smtClean="0"/>
              <a:t> </a:t>
            </a:r>
            <a:r>
              <a:rPr lang="en-US" dirty="0" err="1" smtClean="0"/>
              <a:t>mikroyapıya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alaşım</a:t>
            </a:r>
            <a:r>
              <a:rPr lang="en-US" dirty="0" smtClean="0"/>
              <a:t> </a:t>
            </a:r>
            <a:r>
              <a:rPr lang="en-US" dirty="0" err="1" smtClean="0"/>
              <a:t>ötektoid</a:t>
            </a:r>
            <a:r>
              <a:rPr lang="en-US" dirty="0" smtClean="0"/>
              <a:t> </a:t>
            </a:r>
            <a:r>
              <a:rPr lang="en-US" dirty="0" err="1" smtClean="0"/>
              <a:t>sıcaklığın</a:t>
            </a:r>
            <a:r>
              <a:rPr lang="en-US" dirty="0" smtClean="0"/>
              <a:t> </a:t>
            </a:r>
            <a:r>
              <a:rPr lang="en-US" dirty="0" err="1" smtClean="0"/>
              <a:t>hemen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sıcaklıkta</a:t>
            </a:r>
            <a:r>
              <a:rPr lang="en-US" dirty="0" smtClean="0"/>
              <a:t> </a:t>
            </a:r>
            <a:r>
              <a:rPr lang="en-US" dirty="0" err="1" smtClean="0"/>
              <a:t>yeterince</a:t>
            </a:r>
            <a:r>
              <a:rPr lang="en-US" dirty="0" smtClean="0"/>
              <a:t> </a:t>
            </a:r>
            <a:r>
              <a:rPr lang="en-US" dirty="0" err="1" smtClean="0"/>
              <a:t>bekletilirse</a:t>
            </a:r>
            <a:r>
              <a:rPr lang="en-US" dirty="0" smtClean="0"/>
              <a:t> (</a:t>
            </a:r>
            <a:r>
              <a:rPr lang="en-US" dirty="0" err="1" smtClean="0"/>
              <a:t>örneğin</a:t>
            </a:r>
            <a:r>
              <a:rPr lang="en-US" dirty="0" smtClean="0"/>
              <a:t>; 700 °C’ 18-24 </a:t>
            </a:r>
            <a:r>
              <a:rPr lang="en-US" dirty="0" err="1" smtClean="0"/>
              <a:t>saat</a:t>
            </a:r>
            <a:r>
              <a:rPr lang="en-US" dirty="0" smtClean="0"/>
              <a:t>)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mikroyapı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mikroyapı</a:t>
            </a:r>
            <a:r>
              <a:rPr lang="en-US" dirty="0" smtClean="0"/>
              <a:t> </a:t>
            </a:r>
            <a:r>
              <a:rPr lang="en-US" dirty="0" err="1" smtClean="0"/>
              <a:t>küresel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adlandırılır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yapıda</a:t>
            </a:r>
            <a:r>
              <a:rPr lang="en-US" dirty="0" smtClean="0"/>
              <a:t>, </a:t>
            </a:r>
            <a:r>
              <a:rPr lang="en-US" dirty="0" err="1" smtClean="0"/>
              <a:t>ferrit</a:t>
            </a:r>
            <a:r>
              <a:rPr lang="en-US" dirty="0" smtClean="0"/>
              <a:t> </a:t>
            </a:r>
            <a:r>
              <a:rPr lang="en-US" dirty="0" err="1" smtClean="0"/>
              <a:t>sementit</a:t>
            </a:r>
            <a:r>
              <a:rPr lang="en-US" dirty="0" smtClean="0"/>
              <a:t> </a:t>
            </a:r>
            <a:r>
              <a:rPr lang="en-US" dirty="0" err="1" smtClean="0"/>
              <a:t>katmalarının</a:t>
            </a:r>
            <a:r>
              <a:rPr lang="en-US" dirty="0" smtClean="0"/>
              <a:t> </a:t>
            </a:r>
            <a:r>
              <a:rPr lang="en-US" dirty="0" err="1" smtClean="0"/>
              <a:t>yerine</a:t>
            </a:r>
            <a:r>
              <a:rPr lang="en-US" dirty="0" smtClean="0"/>
              <a:t>, </a:t>
            </a:r>
            <a:r>
              <a:rPr lang="en-US" dirty="0" err="1" smtClean="0"/>
              <a:t>sementit</a:t>
            </a:r>
            <a:r>
              <a:rPr lang="en-US" dirty="0" smtClean="0"/>
              <a:t> </a:t>
            </a:r>
            <a:r>
              <a:rPr lang="en-US" dirty="0" err="1" smtClean="0"/>
              <a:t>fazın</a:t>
            </a:r>
            <a:r>
              <a:rPr lang="en-US" dirty="0" smtClean="0"/>
              <a:t> </a:t>
            </a:r>
            <a:r>
              <a:rPr lang="en-US" dirty="0" err="1" smtClean="0"/>
              <a:t>ferrit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küresel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yapıda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gözükür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Bu </a:t>
            </a:r>
            <a:r>
              <a:rPr lang="en-US" dirty="0" err="1" smtClean="0"/>
              <a:t>dönüşüm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itici</a:t>
            </a:r>
            <a:r>
              <a:rPr lang="en-US" dirty="0" smtClean="0"/>
              <a:t>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ferrit</a:t>
            </a:r>
            <a:r>
              <a:rPr lang="en-US" dirty="0" smtClean="0"/>
              <a:t> </a:t>
            </a:r>
            <a:r>
              <a:rPr lang="en-US" dirty="0" err="1" smtClean="0"/>
              <a:t>sementit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</a:t>
            </a:r>
            <a:r>
              <a:rPr lang="en-US" dirty="0" err="1" smtClean="0"/>
              <a:t>sınır</a:t>
            </a:r>
            <a:r>
              <a:rPr lang="en-US" dirty="0" smtClean="0"/>
              <a:t> </a:t>
            </a:r>
            <a:r>
              <a:rPr lang="en-US" dirty="0" err="1" smtClean="0"/>
              <a:t>alanlarının</a:t>
            </a:r>
            <a:r>
              <a:rPr lang="en-US" dirty="0" smtClean="0"/>
              <a:t> </a:t>
            </a:r>
            <a:r>
              <a:rPr lang="en-US" dirty="0" err="1" smtClean="0"/>
              <a:t>düşürülmesidir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637" y="1384791"/>
            <a:ext cx="385172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4" y="737754"/>
            <a:ext cx="8772441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tr-TR" b="1" dirty="0" smtClean="0"/>
              <a:t>Marten</a:t>
            </a:r>
            <a:r>
              <a:rPr lang="en-US" b="1" dirty="0" smtClean="0"/>
              <a:t>z</a:t>
            </a:r>
            <a:r>
              <a:rPr lang="tr-TR" b="1" dirty="0" smtClean="0"/>
              <a:t>it</a:t>
            </a:r>
            <a:r>
              <a:rPr lang="en-US" b="1" dirty="0" smtClean="0"/>
              <a:t>: </a:t>
            </a:r>
            <a:r>
              <a:rPr lang="en-US" dirty="0" err="1" smtClean="0"/>
              <a:t>Östenit</a:t>
            </a:r>
            <a:r>
              <a:rPr lang="en-US" dirty="0" smtClean="0"/>
              <a:t> </a:t>
            </a:r>
            <a:r>
              <a:rPr lang="en-US" dirty="0" err="1" smtClean="0"/>
              <a:t>alaşım</a:t>
            </a:r>
            <a:r>
              <a:rPr lang="en-US" dirty="0" smtClean="0"/>
              <a:t> </a:t>
            </a:r>
            <a:r>
              <a:rPr lang="en-US" dirty="0" err="1" smtClean="0"/>
              <a:t>tuz</a:t>
            </a:r>
            <a:r>
              <a:rPr lang="en-US" dirty="0" smtClean="0"/>
              <a:t> </a:t>
            </a:r>
            <a:r>
              <a:rPr lang="en-US" dirty="0" err="1" smtClean="0"/>
              <a:t>banyosu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en-US" dirty="0" smtClean="0"/>
              <a:t> 150 </a:t>
            </a:r>
            <a:r>
              <a:rPr lang="en-US" dirty="0" err="1" smtClean="0"/>
              <a:t>C’ye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hızlı</a:t>
            </a:r>
            <a:r>
              <a:rPr lang="en-US" dirty="0" smtClean="0"/>
              <a:t> </a:t>
            </a:r>
            <a:r>
              <a:rPr lang="en-US" dirty="0" err="1" smtClean="0"/>
              <a:t>soğutulduğunda</a:t>
            </a:r>
            <a:r>
              <a:rPr lang="en-US" dirty="0" smtClean="0"/>
              <a:t> </a:t>
            </a: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dönüşüm</a:t>
            </a:r>
            <a:r>
              <a:rPr lang="en-US" dirty="0" smtClean="0"/>
              <a:t>,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difüzyonuna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vermeyecek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soğutma</a:t>
            </a:r>
            <a:r>
              <a:rPr lang="en-US" dirty="0" smtClean="0"/>
              <a:t> </a:t>
            </a:r>
            <a:r>
              <a:rPr lang="en-US" dirty="0" err="1" smtClean="0"/>
              <a:t>hızlarında</a:t>
            </a:r>
            <a:r>
              <a:rPr lang="en-US" dirty="0" smtClean="0"/>
              <a:t> </a:t>
            </a:r>
            <a:r>
              <a:rPr lang="en-US" dirty="0" err="1" smtClean="0"/>
              <a:t>meydana</a:t>
            </a:r>
            <a:r>
              <a:rPr lang="en-US" dirty="0" smtClean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iğnemsi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/>
              <a:t> </a:t>
            </a:r>
            <a:r>
              <a:rPr lang="en-US" dirty="0" err="1" smtClean="0"/>
              <a:t>gözükür</a:t>
            </a:r>
            <a:r>
              <a:rPr lang="en-US" dirty="0" smtClean="0"/>
              <a:t>. </a:t>
            </a:r>
            <a:r>
              <a:rPr lang="en-US" dirty="0" err="1" smtClean="0"/>
              <a:t>Mikroyapıda</a:t>
            </a:r>
            <a:r>
              <a:rPr lang="en-US" dirty="0" smtClean="0"/>
              <a:t> </a:t>
            </a:r>
            <a:r>
              <a:rPr lang="en-US" dirty="0" err="1" smtClean="0"/>
              <a:t>gözüken</a:t>
            </a:r>
            <a:r>
              <a:rPr lang="en-US" dirty="0" smtClean="0"/>
              <a:t> </a:t>
            </a:r>
            <a:r>
              <a:rPr lang="en-US" dirty="0" err="1" smtClean="0"/>
              <a:t>beyaz</a:t>
            </a:r>
            <a:r>
              <a:rPr lang="en-US" dirty="0" smtClean="0"/>
              <a:t> </a:t>
            </a:r>
            <a:r>
              <a:rPr lang="en-US" dirty="0" err="1" smtClean="0"/>
              <a:t>kısımlar</a:t>
            </a:r>
            <a:r>
              <a:rPr lang="en-US" dirty="0" smtClean="0"/>
              <a:t> </a:t>
            </a:r>
            <a:r>
              <a:rPr lang="en-US" dirty="0" err="1" smtClean="0"/>
              <a:t>kalıntı</a:t>
            </a:r>
            <a:r>
              <a:rPr lang="en-US" dirty="0" smtClean="0"/>
              <a:t> </a:t>
            </a:r>
            <a:r>
              <a:rPr lang="en-US" dirty="0" err="1" smtClean="0"/>
              <a:t>östenitlerdir</a:t>
            </a:r>
            <a:r>
              <a:rPr lang="en-US" dirty="0" smtClean="0"/>
              <a:t> (</a:t>
            </a:r>
            <a:r>
              <a:rPr lang="en-US" dirty="0" err="1" smtClean="0"/>
              <a:t>dönüşmeye</a:t>
            </a:r>
            <a:r>
              <a:rPr lang="en-US" dirty="0" smtClean="0"/>
              <a:t> zaman </a:t>
            </a:r>
            <a:r>
              <a:rPr lang="en-US" dirty="0" err="1" smtClean="0"/>
              <a:t>bulamayan</a:t>
            </a:r>
            <a:r>
              <a:rPr lang="en-US" dirty="0" smtClean="0"/>
              <a:t> </a:t>
            </a:r>
            <a:r>
              <a:rPr lang="en-US" dirty="0" err="1" smtClean="0"/>
              <a:t>östenitler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err="1" smtClean="0"/>
              <a:t>Ayırca</a:t>
            </a:r>
            <a:r>
              <a:rPr lang="en-US" dirty="0" smtClean="0"/>
              <a:t>, </a:t>
            </a: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perlit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de </a:t>
            </a:r>
            <a:r>
              <a:rPr lang="en-US" dirty="0" err="1" smtClean="0"/>
              <a:t>mikroyapı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19" y="718457"/>
            <a:ext cx="2932264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98" y="3630386"/>
            <a:ext cx="2502185" cy="28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n-lt"/>
              </a:rPr>
              <a:t>Metallerde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Faz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Dönüşümleri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4" y="737754"/>
            <a:ext cx="8772441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İzotermik</a:t>
            </a:r>
            <a:r>
              <a:rPr lang="en-US" b="1" dirty="0" smtClean="0"/>
              <a:t> </a:t>
            </a:r>
            <a:r>
              <a:rPr lang="en-US" b="1" dirty="0" err="1" smtClean="0"/>
              <a:t>Dönüşüm</a:t>
            </a:r>
            <a:r>
              <a:rPr lang="en-US" b="1" dirty="0" smtClean="0"/>
              <a:t> </a:t>
            </a:r>
            <a:r>
              <a:rPr lang="en-US" b="1" dirty="0" err="1" smtClean="0"/>
              <a:t>Diyagramı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tr-TR" b="1" dirty="0" smtClean="0"/>
              <a:t>Marten</a:t>
            </a:r>
            <a:r>
              <a:rPr lang="en-US" b="1" dirty="0" smtClean="0"/>
              <a:t>z</a:t>
            </a:r>
            <a:r>
              <a:rPr lang="tr-TR" b="1" dirty="0" smtClean="0"/>
              <a:t>it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soğuma</a:t>
            </a:r>
            <a:r>
              <a:rPr lang="en-US" dirty="0" smtClean="0"/>
              <a:t> </a:t>
            </a:r>
            <a:r>
              <a:rPr lang="en-US" dirty="0" err="1" smtClean="0"/>
              <a:t>hızından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atomları</a:t>
            </a:r>
            <a:r>
              <a:rPr lang="en-US" dirty="0" smtClean="0"/>
              <a:t> HMK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 smtClean="0"/>
              <a:t>yerlerine</a:t>
            </a:r>
            <a:r>
              <a:rPr lang="en-US" dirty="0" smtClean="0"/>
              <a:t> </a:t>
            </a:r>
            <a:r>
              <a:rPr lang="en-US" dirty="0" err="1" smtClean="0"/>
              <a:t>difüzyon</a:t>
            </a:r>
            <a:r>
              <a:rPr lang="en-US" dirty="0" smtClean="0"/>
              <a:t> </a:t>
            </a:r>
            <a:r>
              <a:rPr lang="en-US" dirty="0" err="1" smtClean="0"/>
              <a:t>süresinin</a:t>
            </a:r>
            <a:r>
              <a:rPr lang="en-US" dirty="0" smtClean="0"/>
              <a:t> </a:t>
            </a:r>
            <a:r>
              <a:rPr lang="en-US" dirty="0" err="1" smtClean="0"/>
              <a:t>yetersiz</a:t>
            </a:r>
            <a:r>
              <a:rPr lang="en-US" dirty="0" smtClean="0"/>
              <a:t> </a:t>
            </a:r>
            <a:r>
              <a:rPr lang="en-US" dirty="0" err="1" smtClean="0"/>
              <a:t>olmasından</a:t>
            </a:r>
            <a:r>
              <a:rPr lang="en-US" dirty="0" smtClean="0"/>
              <a:t> </a:t>
            </a:r>
            <a:r>
              <a:rPr lang="en-US" dirty="0" err="1" smtClean="0"/>
              <a:t>dolayı</a:t>
            </a:r>
            <a:r>
              <a:rPr lang="en-US" dirty="0" smtClean="0"/>
              <a:t> tam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yerleşemezler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Bunun</a:t>
            </a:r>
            <a:r>
              <a:rPr lang="en-US" dirty="0" smtClean="0"/>
              <a:t> </a:t>
            </a:r>
            <a:r>
              <a:rPr lang="en-US" dirty="0" err="1" smtClean="0"/>
              <a:t>sonucunda</a:t>
            </a:r>
            <a:r>
              <a:rPr lang="en-US" dirty="0" smtClean="0"/>
              <a:t> </a:t>
            </a:r>
            <a:r>
              <a:rPr lang="en-US" dirty="0" err="1" smtClean="0"/>
              <a:t>hacim</a:t>
            </a:r>
            <a:r>
              <a:rPr lang="en-US" dirty="0" smtClean="0"/>
              <a:t> </a:t>
            </a:r>
            <a:r>
              <a:rPr lang="en-US" dirty="0" err="1" smtClean="0"/>
              <a:t>merkezli</a:t>
            </a:r>
            <a:r>
              <a:rPr lang="en-US" dirty="0" smtClean="0"/>
              <a:t> </a:t>
            </a:r>
            <a:r>
              <a:rPr lang="en-US" dirty="0" err="1" smtClean="0"/>
              <a:t>kare</a:t>
            </a:r>
            <a:r>
              <a:rPr lang="en-US" dirty="0" smtClean="0"/>
              <a:t> </a:t>
            </a:r>
            <a:r>
              <a:rPr lang="en-US" dirty="0" err="1" smtClean="0"/>
              <a:t>prizmalı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da </a:t>
            </a: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atomları</a:t>
            </a:r>
            <a:r>
              <a:rPr lang="en-US" dirty="0" smtClean="0"/>
              <a:t> </a:t>
            </a:r>
            <a:r>
              <a:rPr lang="en-US" dirty="0" err="1" smtClean="0"/>
              <a:t>arayer</a:t>
            </a:r>
            <a:r>
              <a:rPr lang="en-US" dirty="0" smtClean="0"/>
              <a:t> </a:t>
            </a:r>
            <a:r>
              <a:rPr lang="en-US" dirty="0" err="1" smtClean="0"/>
              <a:t>safsızlıkları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doygun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</a:t>
            </a:r>
            <a:r>
              <a:rPr lang="en-US" dirty="0" smtClean="0"/>
              <a:t> </a:t>
            </a:r>
            <a:r>
              <a:rPr lang="en-US" dirty="0" err="1" smtClean="0"/>
              <a:t>halindedir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Birçok</a:t>
            </a:r>
            <a:r>
              <a:rPr lang="en-US" dirty="0" smtClean="0"/>
              <a:t> </a:t>
            </a:r>
            <a:r>
              <a:rPr lang="en-US" dirty="0" err="1" smtClean="0"/>
              <a:t>çelik</a:t>
            </a:r>
            <a:r>
              <a:rPr lang="en-US" dirty="0" smtClean="0"/>
              <a:t>, </a:t>
            </a:r>
            <a:r>
              <a:rPr lang="en-US" dirty="0" err="1" smtClean="0"/>
              <a:t>martenzit</a:t>
            </a:r>
            <a:r>
              <a:rPr lang="en-US" dirty="0" smtClean="0"/>
              <a:t> </a:t>
            </a:r>
            <a:r>
              <a:rPr lang="en-US" dirty="0" err="1" smtClean="0"/>
              <a:t>yapısını</a:t>
            </a:r>
            <a:r>
              <a:rPr lang="en-US" dirty="0" smtClean="0"/>
              <a:t> </a:t>
            </a:r>
            <a:r>
              <a:rPr lang="en-US" dirty="0" err="1" smtClean="0"/>
              <a:t>oda</a:t>
            </a:r>
            <a:r>
              <a:rPr lang="en-US" dirty="0" smtClean="0"/>
              <a:t> </a:t>
            </a:r>
            <a:r>
              <a:rPr lang="en-US" dirty="0" err="1" smtClean="0"/>
              <a:t>sıcaklığında</a:t>
            </a:r>
            <a:r>
              <a:rPr lang="en-US" dirty="0" smtClean="0"/>
              <a:t> </a:t>
            </a:r>
            <a:r>
              <a:rPr lang="en-US" dirty="0" err="1" smtClean="0"/>
              <a:t>korurlar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19" y="718457"/>
            <a:ext cx="2932264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098" y="3630386"/>
            <a:ext cx="2502185" cy="28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6989654" cy="5833431"/>
          </a:xfrm>
        </p:spPr>
        <p:txBody>
          <a:bodyPr>
            <a:noAutofit/>
          </a:bodyPr>
          <a:lstStyle/>
          <a:p>
            <a:r>
              <a:rPr lang="el-GR" b="1" dirty="0" smtClean="0"/>
              <a:t>α-</a:t>
            </a:r>
            <a:r>
              <a:rPr lang="en-US" b="1" dirty="0" err="1" smtClean="0"/>
              <a:t>ferrit</a:t>
            </a:r>
            <a:r>
              <a:rPr lang="en-US" b="1" dirty="0" smtClean="0"/>
              <a:t>: </a:t>
            </a:r>
            <a:r>
              <a:rPr lang="en-US" dirty="0" err="1" smtClean="0"/>
              <a:t>Karbonun</a:t>
            </a:r>
            <a:r>
              <a:rPr lang="en-US" dirty="0" smtClean="0"/>
              <a:t> HMK Fe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çözeltisidir</a:t>
            </a:r>
            <a:r>
              <a:rPr lang="en-US" dirty="0"/>
              <a:t>. </a:t>
            </a:r>
          </a:p>
          <a:p>
            <a:r>
              <a:rPr lang="en-US" dirty="0" err="1" smtClean="0"/>
              <a:t>Oda</a:t>
            </a:r>
            <a:r>
              <a:rPr lang="en-US" dirty="0" smtClean="0"/>
              <a:t> </a:t>
            </a:r>
            <a:r>
              <a:rPr lang="en-US" dirty="0" err="1"/>
              <a:t>sıcaklığında</a:t>
            </a:r>
            <a:r>
              <a:rPr lang="en-US" dirty="0"/>
              <a:t> </a:t>
            </a:r>
            <a:r>
              <a:rPr lang="en-US" dirty="0" err="1"/>
              <a:t>demirin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halidir</a:t>
            </a:r>
            <a:r>
              <a:rPr lang="en-US" dirty="0"/>
              <a:t>. </a:t>
            </a:r>
          </a:p>
          <a:p>
            <a:r>
              <a:rPr lang="en-US" dirty="0" err="1" smtClean="0"/>
              <a:t>Karbonun</a:t>
            </a:r>
            <a:r>
              <a:rPr lang="en-US" dirty="0" smtClean="0"/>
              <a:t> </a:t>
            </a:r>
            <a:r>
              <a:rPr lang="en-US" dirty="0"/>
              <a:t>Fe </a:t>
            </a:r>
            <a:r>
              <a:rPr lang="en-US" dirty="0" err="1"/>
              <a:t>içerisindeki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 smtClean="0"/>
              <a:t>çözünürlüğü</a:t>
            </a:r>
            <a:r>
              <a:rPr lang="en-US" dirty="0" smtClean="0"/>
              <a:t> 727°C’de  % 0.022’dir.</a:t>
            </a:r>
            <a:endParaRPr lang="en-US" dirty="0"/>
          </a:p>
          <a:p>
            <a:r>
              <a:rPr lang="en-US" dirty="0" smtClean="0"/>
              <a:t>912°C’de YMK </a:t>
            </a:r>
            <a:r>
              <a:rPr lang="el-GR" dirty="0"/>
              <a:t>γ-</a:t>
            </a:r>
            <a:r>
              <a:rPr lang="en-US" dirty="0" err="1"/>
              <a:t>östenite</a:t>
            </a:r>
            <a:r>
              <a:rPr lang="en-US" dirty="0"/>
              <a:t> </a:t>
            </a:r>
            <a:r>
              <a:rPr lang="en-US" dirty="0" err="1"/>
              <a:t>dönüşür</a:t>
            </a:r>
            <a:r>
              <a:rPr lang="en-US" dirty="0"/>
              <a:t>.</a:t>
            </a:r>
          </a:p>
          <a:p>
            <a:r>
              <a:rPr lang="el-GR" b="1" dirty="0" smtClean="0"/>
              <a:t>γ-</a:t>
            </a:r>
            <a:r>
              <a:rPr lang="en-US" b="1" dirty="0" err="1" smtClean="0"/>
              <a:t>östenit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Karbonun</a:t>
            </a:r>
            <a:r>
              <a:rPr lang="en-US" dirty="0" smtClean="0"/>
              <a:t> YMK Fe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çözeltisidir</a:t>
            </a:r>
            <a:r>
              <a:rPr lang="en-US" dirty="0"/>
              <a:t>. </a:t>
            </a:r>
            <a:r>
              <a:rPr lang="en-US" dirty="0" err="1" smtClean="0"/>
              <a:t>C’un</a:t>
            </a:r>
            <a:r>
              <a:rPr lang="en-US" dirty="0" smtClean="0"/>
              <a:t> </a:t>
            </a:r>
            <a:r>
              <a:rPr lang="en-US" dirty="0"/>
              <a:t>Fe </a:t>
            </a:r>
            <a:r>
              <a:rPr lang="en-US" dirty="0" err="1"/>
              <a:t>içerisindeki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çözünürlüğü</a:t>
            </a:r>
            <a:r>
              <a:rPr lang="en-US" dirty="0" smtClean="0"/>
              <a:t> 1147°C’de % 2.14’tür.</a:t>
            </a:r>
            <a:endParaRPr lang="en-US" dirty="0"/>
          </a:p>
          <a:p>
            <a:r>
              <a:rPr lang="en-US" dirty="0" smtClean="0"/>
              <a:t>1394 </a:t>
            </a:r>
            <a:r>
              <a:rPr lang="en-US" dirty="0"/>
              <a:t>°</a:t>
            </a:r>
            <a:r>
              <a:rPr lang="en-US" dirty="0" err="1" smtClean="0"/>
              <a:t>C’de</a:t>
            </a:r>
            <a:r>
              <a:rPr lang="en-US" dirty="0" smtClean="0"/>
              <a:t> HMK </a:t>
            </a:r>
            <a:r>
              <a:rPr lang="el-GR" dirty="0"/>
              <a:t>δ-</a:t>
            </a:r>
            <a:r>
              <a:rPr lang="en-US" dirty="0" err="1"/>
              <a:t>ferrit’e</a:t>
            </a:r>
            <a:r>
              <a:rPr lang="en-US" dirty="0"/>
              <a:t> </a:t>
            </a:r>
            <a:r>
              <a:rPr lang="en-US" dirty="0" err="1" smtClean="0"/>
              <a:t>dönüşür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Ötektoid</a:t>
            </a:r>
            <a:r>
              <a:rPr lang="en-US" dirty="0" smtClean="0"/>
              <a:t> </a:t>
            </a:r>
            <a:r>
              <a:rPr lang="en-US" dirty="0" err="1"/>
              <a:t>sıcaklığın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kararsızdır</a:t>
            </a:r>
            <a:r>
              <a:rPr lang="en-US" dirty="0"/>
              <a:t> (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soğutulması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düşük</a:t>
            </a:r>
            <a:r>
              <a:rPr lang="en-US" dirty="0"/>
              <a:t> </a:t>
            </a:r>
            <a:r>
              <a:rPr lang="en-US" dirty="0" err="1"/>
              <a:t>sıcaklıklarda</a:t>
            </a:r>
            <a:r>
              <a:rPr lang="en-US" dirty="0"/>
              <a:t> da </a:t>
            </a:r>
            <a:r>
              <a:rPr lang="en-US" dirty="0" err="1"/>
              <a:t>kararlı</a:t>
            </a:r>
            <a:r>
              <a:rPr lang="en-US" dirty="0"/>
              <a:t> </a:t>
            </a:r>
            <a:r>
              <a:rPr lang="en-US" dirty="0" err="1"/>
              <a:t>halde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288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6989654" cy="5833431"/>
          </a:xfrm>
        </p:spPr>
        <p:txBody>
          <a:bodyPr>
            <a:noAutofit/>
          </a:bodyPr>
          <a:lstStyle/>
          <a:p>
            <a:r>
              <a:rPr lang="el-GR" b="1" dirty="0" smtClean="0"/>
              <a:t>δ-</a:t>
            </a:r>
            <a:r>
              <a:rPr lang="en-US" b="1" dirty="0" err="1"/>
              <a:t>ferrit</a:t>
            </a:r>
            <a:r>
              <a:rPr lang="en-US" b="1" dirty="0"/>
              <a:t> (ferrite</a:t>
            </a:r>
            <a:r>
              <a:rPr lang="en-US" b="1" dirty="0" smtClean="0"/>
              <a:t>):</a:t>
            </a:r>
            <a:r>
              <a:rPr lang="en-US" dirty="0"/>
              <a:t> </a:t>
            </a:r>
            <a:r>
              <a:rPr lang="en-US" dirty="0" err="1" smtClean="0"/>
              <a:t>Karbonun</a:t>
            </a:r>
            <a:r>
              <a:rPr lang="en-US" dirty="0" smtClean="0"/>
              <a:t> HMK Fe </a:t>
            </a:r>
            <a:r>
              <a:rPr lang="en-US" dirty="0" err="1" smtClean="0"/>
              <a:t>içerisindeki</a:t>
            </a:r>
            <a:r>
              <a:rPr lang="en-US" dirty="0" smtClean="0"/>
              <a:t> </a:t>
            </a:r>
            <a:r>
              <a:rPr lang="en-US" dirty="0" err="1"/>
              <a:t>katı</a:t>
            </a:r>
            <a:r>
              <a:rPr lang="en-US" dirty="0"/>
              <a:t> </a:t>
            </a:r>
            <a:r>
              <a:rPr lang="en-US" dirty="0" err="1"/>
              <a:t>çözeltisidir</a:t>
            </a:r>
            <a:r>
              <a:rPr lang="en-US" dirty="0"/>
              <a:t>. </a:t>
            </a:r>
          </a:p>
          <a:p>
            <a:r>
              <a:rPr lang="en-US" dirty="0" err="1" smtClean="0"/>
              <a:t>Sadece</a:t>
            </a:r>
            <a:r>
              <a:rPr lang="en-US" dirty="0" smtClean="0"/>
              <a:t> 1394-1538°C </a:t>
            </a:r>
            <a:r>
              <a:rPr lang="en-US" dirty="0" err="1" smtClean="0"/>
              <a:t>sıcaklık</a:t>
            </a:r>
            <a:r>
              <a:rPr lang="en-US" dirty="0" smtClean="0"/>
              <a:t> </a:t>
            </a:r>
            <a:r>
              <a:rPr lang="en-US" dirty="0" err="1"/>
              <a:t>aralığında</a:t>
            </a:r>
            <a:r>
              <a:rPr lang="en-US" dirty="0"/>
              <a:t> </a:t>
            </a:r>
            <a:r>
              <a:rPr lang="en-US" dirty="0" err="1" smtClean="0"/>
              <a:t>kararlıdır</a:t>
            </a:r>
            <a:r>
              <a:rPr lang="en-US" dirty="0" smtClean="0"/>
              <a:t>. 1538 </a:t>
            </a:r>
            <a:r>
              <a:rPr lang="en-US" dirty="0"/>
              <a:t>°</a:t>
            </a:r>
            <a:r>
              <a:rPr lang="en-US" dirty="0" err="1"/>
              <a:t>C’de</a:t>
            </a:r>
            <a:r>
              <a:rPr lang="en-US" dirty="0"/>
              <a:t> </a:t>
            </a:r>
            <a:r>
              <a:rPr lang="en-US" dirty="0" err="1"/>
              <a:t>erir</a:t>
            </a:r>
            <a:r>
              <a:rPr lang="en-US" dirty="0" smtClean="0"/>
              <a:t>.</a:t>
            </a:r>
          </a:p>
          <a:p>
            <a:r>
              <a:rPr lang="en-US" dirty="0" err="1"/>
              <a:t>C’un</a:t>
            </a:r>
            <a:r>
              <a:rPr lang="en-US" dirty="0"/>
              <a:t> </a:t>
            </a:r>
            <a:r>
              <a:rPr lang="el-GR" b="1" dirty="0"/>
              <a:t>δ</a:t>
            </a:r>
            <a:r>
              <a:rPr lang="en-US" dirty="0" smtClean="0"/>
              <a:t> </a:t>
            </a:r>
            <a:r>
              <a:rPr lang="en-US" dirty="0" err="1"/>
              <a:t>içerisindeki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çözünürlüğü</a:t>
            </a:r>
            <a:r>
              <a:rPr lang="en-US" dirty="0"/>
              <a:t> </a:t>
            </a:r>
            <a:r>
              <a:rPr lang="en-US" dirty="0" smtClean="0"/>
              <a:t>1495°C’de </a:t>
            </a:r>
            <a:r>
              <a:rPr lang="en-US" dirty="0" err="1" smtClean="0"/>
              <a:t>yaklaşık</a:t>
            </a:r>
            <a:r>
              <a:rPr lang="en-US" dirty="0" smtClean="0"/>
              <a:t> %1.0’dir.</a:t>
            </a:r>
            <a:endParaRPr lang="en-US" dirty="0"/>
          </a:p>
          <a:p>
            <a:r>
              <a:rPr lang="en-US" dirty="0" err="1" smtClean="0"/>
              <a:t>Ayrıca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diyagramda</a:t>
            </a:r>
            <a:r>
              <a:rPr lang="en-US" dirty="0" smtClean="0"/>
              <a:t>, </a:t>
            </a:r>
            <a:r>
              <a:rPr lang="en-US" dirty="0" err="1" smtClean="0"/>
              <a:t>demir-karbon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çözeltisi</a:t>
            </a:r>
            <a:r>
              <a:rPr lang="en-US" dirty="0" smtClean="0"/>
              <a:t> </a:t>
            </a:r>
            <a:r>
              <a:rPr lang="en-US" dirty="0" err="1" smtClean="0"/>
              <a:t>bulunur</a:t>
            </a:r>
            <a:r>
              <a:rPr lang="en-US" dirty="0" smtClean="0"/>
              <a:t>. % 2.14’lük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konsantrasyonunda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1147°C</a:t>
            </a:r>
            <a:r>
              <a:rPr lang="en-US" dirty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oluşmaya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91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6989654" cy="5833431"/>
          </a:xfrm>
        </p:spPr>
        <p:txBody>
          <a:bodyPr>
            <a:noAutofit/>
          </a:bodyPr>
          <a:lstStyle/>
          <a:p>
            <a:r>
              <a:rPr lang="en-US" dirty="0" err="1" smtClean="0"/>
              <a:t>Demir-karbon</a:t>
            </a:r>
            <a:r>
              <a:rPr lang="en-US" dirty="0" smtClean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diyagramından</a:t>
            </a:r>
            <a:r>
              <a:rPr lang="en-US" dirty="0"/>
              <a:t> </a:t>
            </a:r>
            <a:r>
              <a:rPr lang="en-US" dirty="0" err="1"/>
              <a:t>görüldüğü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sıcaklığa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yapıların</a:t>
            </a:r>
            <a:r>
              <a:rPr lang="en-US" dirty="0"/>
              <a:t> </a:t>
            </a:r>
            <a:r>
              <a:rPr lang="en-US" dirty="0" err="1"/>
              <a:t>değiştiği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</a:t>
            </a:r>
          </a:p>
          <a:p>
            <a:r>
              <a:rPr lang="en-US" dirty="0" smtClean="0"/>
              <a:t>% 0,008 – 2,14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karbona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demir-karbon</a:t>
            </a:r>
            <a:r>
              <a:rPr lang="en-US" dirty="0" smtClean="0"/>
              <a:t> </a:t>
            </a:r>
            <a:r>
              <a:rPr lang="en-US" dirty="0" err="1"/>
              <a:t>alaşımına</a:t>
            </a:r>
            <a:r>
              <a:rPr lang="en-US" dirty="0"/>
              <a:t> </a:t>
            </a:r>
            <a:r>
              <a:rPr lang="en-US" dirty="0" err="1"/>
              <a:t>çelik</a:t>
            </a:r>
            <a:r>
              <a:rPr lang="en-US" dirty="0"/>
              <a:t>, % </a:t>
            </a:r>
            <a:r>
              <a:rPr lang="en-US" dirty="0" smtClean="0"/>
              <a:t>2,14 – 6,67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ihtiva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alaşımına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dökme</a:t>
            </a:r>
            <a:r>
              <a:rPr lang="en-US" dirty="0"/>
              <a:t>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Unutulmamalıdır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; </a:t>
            </a:r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alaşımları</a:t>
            </a:r>
            <a:r>
              <a:rPr lang="en-US" dirty="0"/>
              <a:t> </a:t>
            </a:r>
            <a:r>
              <a:rPr lang="en-US" dirty="0" err="1"/>
              <a:t>insanlık</a:t>
            </a:r>
            <a:r>
              <a:rPr lang="en-US" dirty="0"/>
              <a:t> </a:t>
            </a:r>
            <a:r>
              <a:rPr lang="en-US" dirty="0" err="1"/>
              <a:t>tarihinin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malzemesidir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5114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10835" y="737754"/>
                <a:ext cx="5421001" cy="5833431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Üç </a:t>
                </a:r>
                <a:r>
                  <a:rPr lang="en-US" dirty="0" err="1" smtClean="0"/>
                  <a:t>önemli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reaksiton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bulunur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1 – </a:t>
                </a:r>
                <a:r>
                  <a:rPr lang="en-US" dirty="0" err="1" smtClean="0"/>
                  <a:t>Ötektoid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Reaksiyon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2 – </a:t>
                </a:r>
                <a:r>
                  <a:rPr lang="en-US" dirty="0" err="1" smtClean="0"/>
                  <a:t>Ötektik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Reaksiyon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l-GR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𝑭𝒆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3600" b="1" dirty="0"/>
              </a:p>
              <a:p>
                <a:pPr marL="0" indent="0">
                  <a:buNone/>
                </a:pPr>
                <a:r>
                  <a:rPr lang="en-US" dirty="0" smtClean="0"/>
                  <a:t>3 – </a:t>
                </a:r>
                <a:r>
                  <a:rPr lang="en-US" dirty="0" err="1" smtClean="0"/>
                  <a:t>Peritektik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Reaksiyon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3600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5" y="737754"/>
                <a:ext cx="5421001" cy="5833431"/>
              </a:xfrm>
              <a:blipFill>
                <a:blip r:embed="rId2"/>
                <a:stretch>
                  <a:fillRect l="-2250" t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17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556493" cy="5833431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Çelik</a:t>
            </a:r>
            <a:r>
              <a:rPr lang="en-US" dirty="0"/>
              <a:t>; %</a:t>
            </a:r>
            <a:r>
              <a:rPr lang="en-US" dirty="0" smtClean="0"/>
              <a:t>2,14’de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/>
              <a:t>C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 smtClean="0"/>
              <a:t>alaşımına</a:t>
            </a:r>
            <a:r>
              <a:rPr lang="en-US" dirty="0" smtClean="0"/>
              <a:t> </a:t>
            </a:r>
            <a:r>
              <a:rPr lang="en-US" dirty="0" err="1" smtClean="0"/>
              <a:t>verilen</a:t>
            </a:r>
            <a:r>
              <a:rPr lang="en-US" dirty="0" smtClean="0"/>
              <a:t> </a:t>
            </a:r>
            <a:r>
              <a:rPr lang="en-US" dirty="0" err="1"/>
              <a:t>isimdir</a:t>
            </a:r>
            <a:r>
              <a:rPr lang="en-US" dirty="0"/>
              <a:t>.</a:t>
            </a:r>
          </a:p>
          <a:p>
            <a:r>
              <a:rPr lang="en-US" b="1" dirty="0" err="1" smtClean="0"/>
              <a:t>Ötektoid</a:t>
            </a:r>
            <a:r>
              <a:rPr lang="en-US" b="1" dirty="0" smtClean="0"/>
              <a:t> </a:t>
            </a:r>
            <a:r>
              <a:rPr lang="en-US" b="1" dirty="0" err="1"/>
              <a:t>çelik</a:t>
            </a:r>
            <a:r>
              <a:rPr lang="en-US" dirty="0"/>
              <a:t>; % </a:t>
            </a:r>
            <a:r>
              <a:rPr lang="en-US" dirty="0" smtClean="0"/>
              <a:t>0.76 </a:t>
            </a:r>
            <a:r>
              <a:rPr lang="en-US" dirty="0"/>
              <a:t>C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 smtClean="0"/>
              <a:t>çeliğe</a:t>
            </a:r>
            <a:r>
              <a:rPr lang="en-US" dirty="0" smtClean="0"/>
              <a:t> </a:t>
            </a:r>
            <a:r>
              <a:rPr lang="en-US" dirty="0" err="1" smtClean="0"/>
              <a:t>ötektoit</a:t>
            </a:r>
            <a:r>
              <a:rPr lang="en-US" dirty="0" smtClean="0"/>
              <a:t> </a:t>
            </a:r>
            <a:r>
              <a:rPr lang="en-US" dirty="0" err="1"/>
              <a:t>çelik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</a:p>
          <a:p>
            <a:r>
              <a:rPr lang="en-US" dirty="0" smtClean="0"/>
              <a:t>Bu </a:t>
            </a:r>
            <a:r>
              <a:rPr lang="en-US" dirty="0" err="1"/>
              <a:t>kompozisyonun</a:t>
            </a:r>
            <a:r>
              <a:rPr lang="en-US" dirty="0"/>
              <a:t> </a:t>
            </a:r>
            <a:r>
              <a:rPr lang="en-US" dirty="0" err="1"/>
              <a:t>altındaki</a:t>
            </a:r>
            <a:r>
              <a:rPr lang="en-US" dirty="0"/>
              <a:t> </a:t>
            </a:r>
            <a:r>
              <a:rPr lang="en-US" dirty="0" err="1"/>
              <a:t>çeliklere</a:t>
            </a:r>
            <a:r>
              <a:rPr lang="en-US" dirty="0"/>
              <a:t> </a:t>
            </a:r>
            <a:r>
              <a:rPr lang="en-US" b="1" dirty="0" err="1" smtClean="0"/>
              <a:t>ötektoid</a:t>
            </a:r>
            <a:r>
              <a:rPr lang="en-US" b="1" dirty="0" smtClean="0"/>
              <a:t> </a:t>
            </a:r>
            <a:r>
              <a:rPr lang="en-US" b="1" dirty="0" err="1"/>
              <a:t>altı</a:t>
            </a:r>
            <a:r>
              <a:rPr lang="en-US" b="1" dirty="0"/>
              <a:t> </a:t>
            </a:r>
            <a:r>
              <a:rPr lang="en-US" b="1" dirty="0" err="1" smtClean="0"/>
              <a:t>çelikler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C </a:t>
            </a:r>
            <a:r>
              <a:rPr lang="en-US" dirty="0" err="1"/>
              <a:t>oranı</a:t>
            </a:r>
            <a:r>
              <a:rPr lang="en-US" dirty="0"/>
              <a:t> &lt; % </a:t>
            </a:r>
            <a:r>
              <a:rPr lang="en-US" dirty="0" smtClean="0"/>
              <a:t>0.76),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bileşimden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C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çeliklere</a:t>
            </a:r>
            <a:r>
              <a:rPr lang="en-US" dirty="0"/>
              <a:t> </a:t>
            </a:r>
            <a:r>
              <a:rPr lang="en-US" b="1" dirty="0" err="1"/>
              <a:t>ötektoid</a:t>
            </a:r>
            <a:r>
              <a:rPr lang="en-US" b="1" dirty="0"/>
              <a:t> </a:t>
            </a:r>
            <a:r>
              <a:rPr lang="en-US" b="1" dirty="0" err="1"/>
              <a:t>üstü</a:t>
            </a:r>
            <a:r>
              <a:rPr lang="en-US" b="1" dirty="0"/>
              <a:t> </a:t>
            </a:r>
            <a:r>
              <a:rPr lang="en-US" b="1" dirty="0" err="1" smtClean="0"/>
              <a:t>çelikler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C </a:t>
            </a:r>
            <a:r>
              <a:rPr lang="en-US" dirty="0" err="1"/>
              <a:t>oranı</a:t>
            </a:r>
            <a:r>
              <a:rPr lang="en-US" dirty="0"/>
              <a:t> &gt; % </a:t>
            </a:r>
            <a:r>
              <a:rPr lang="en-US" dirty="0" smtClean="0"/>
              <a:t>0.76)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810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556493" cy="5833431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Ötektoid</a:t>
            </a:r>
            <a:r>
              <a:rPr lang="en-US" b="1" dirty="0" smtClean="0"/>
              <a:t> </a:t>
            </a:r>
            <a:r>
              <a:rPr lang="en-US" b="1" dirty="0" err="1" smtClean="0"/>
              <a:t>Reaksiyon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Ötektoid</a:t>
            </a:r>
            <a:r>
              <a:rPr lang="en-US" dirty="0" smtClean="0"/>
              <a:t> </a:t>
            </a:r>
            <a:r>
              <a:rPr lang="en-US" dirty="0" err="1" smtClean="0"/>
              <a:t>noktasında</a:t>
            </a:r>
            <a:r>
              <a:rPr lang="en-US" dirty="0" smtClean="0"/>
              <a:t>; 773 </a:t>
            </a:r>
            <a:r>
              <a:rPr lang="en-US" dirty="0" err="1" smtClean="0"/>
              <a:t>C’de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ağ</a:t>
            </a:r>
            <a:r>
              <a:rPr lang="en-US" dirty="0" smtClean="0"/>
              <a:t>% 0,76 C </a:t>
            </a:r>
            <a:r>
              <a:rPr lang="en-US" dirty="0" err="1" smtClean="0"/>
              <a:t>konsantrasyonunda</a:t>
            </a:r>
            <a:r>
              <a:rPr lang="en-US" dirty="0" smtClean="0"/>
              <a:t> </a:t>
            </a:r>
            <a:r>
              <a:rPr lang="en-US" dirty="0" err="1" smtClean="0"/>
              <a:t>gerçekleşir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Soğuma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</a:t>
            </a:r>
            <a:r>
              <a:rPr lang="en-US" dirty="0" smtClean="0"/>
              <a:t> </a:t>
            </a:r>
            <a:r>
              <a:rPr lang="en-US" dirty="0" err="1" smtClean="0"/>
              <a:t>fazı</a:t>
            </a:r>
            <a:r>
              <a:rPr lang="en-US" dirty="0" smtClean="0"/>
              <a:t> </a:t>
            </a:r>
            <a:r>
              <a:rPr lang="en-US" dirty="0" err="1" smtClean="0"/>
              <a:t>östenit</a:t>
            </a:r>
            <a:r>
              <a:rPr lang="en-US" dirty="0" smtClean="0"/>
              <a:t>,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katı</a:t>
            </a:r>
            <a:r>
              <a:rPr lang="en-US" dirty="0" smtClean="0"/>
              <a:t> </a:t>
            </a:r>
            <a:r>
              <a:rPr lang="en-US" dirty="0" err="1" smtClean="0"/>
              <a:t>çözeltiye</a:t>
            </a:r>
            <a:r>
              <a:rPr lang="en-US" dirty="0" smtClean="0"/>
              <a:t> (</a:t>
            </a:r>
            <a:r>
              <a:rPr lang="en-US" dirty="0"/>
              <a:t>ferrite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sementit</a:t>
            </a:r>
            <a:r>
              <a:rPr lang="en-US" dirty="0" smtClean="0"/>
              <a:t>) </a:t>
            </a:r>
            <a:r>
              <a:rPr lang="en-US" dirty="0" err="1" smtClean="0"/>
              <a:t>dönüşür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2" y="2190953"/>
            <a:ext cx="7498080" cy="7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836" y="136526"/>
            <a:ext cx="5489864" cy="601229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Demir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Karbon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Faz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Diyagramı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737754"/>
            <a:ext cx="7556493" cy="58334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 smtClean="0"/>
              <a:t>Demir</a:t>
            </a:r>
            <a:r>
              <a:rPr lang="en-US" b="1" dirty="0" smtClean="0"/>
              <a:t> </a:t>
            </a:r>
            <a:r>
              <a:rPr lang="en-US" b="1" dirty="0" err="1" smtClean="0"/>
              <a:t>Karbon</a:t>
            </a:r>
            <a:r>
              <a:rPr lang="en-US" b="1" dirty="0" smtClean="0"/>
              <a:t> </a:t>
            </a:r>
            <a:r>
              <a:rPr lang="en-US" b="1" dirty="0" err="1"/>
              <a:t>A</a:t>
            </a:r>
            <a:r>
              <a:rPr lang="en-US" b="1" dirty="0" err="1" smtClean="0"/>
              <a:t>laşımlarında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ikroyapı</a:t>
            </a:r>
            <a:r>
              <a:rPr lang="en-US" b="1" dirty="0" smtClean="0"/>
              <a:t> </a:t>
            </a:r>
            <a:r>
              <a:rPr lang="en-US" b="1" dirty="0" err="1" smtClean="0"/>
              <a:t>Gelişimi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Perlit</a:t>
            </a:r>
            <a:r>
              <a:rPr lang="en-US" dirty="0"/>
              <a:t>: </a:t>
            </a:r>
            <a:r>
              <a:rPr lang="en-US" dirty="0" err="1"/>
              <a:t>Ötektoit</a:t>
            </a:r>
            <a:r>
              <a:rPr lang="en-US" dirty="0"/>
              <a:t> </a:t>
            </a:r>
            <a:r>
              <a:rPr lang="en-US" dirty="0" err="1"/>
              <a:t>reaksiyon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l-GR" dirty="0" smtClean="0"/>
              <a:t>α</a:t>
            </a:r>
            <a:r>
              <a:rPr lang="en-US" dirty="0" smtClean="0"/>
              <a:t>-Fe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C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/>
              <a:t>oluşturulan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yapıya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isimdir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C </a:t>
            </a:r>
            <a:r>
              <a:rPr lang="en-US" dirty="0" err="1"/>
              <a:t>miktarı</a:t>
            </a:r>
            <a:r>
              <a:rPr lang="en-US" dirty="0"/>
              <a:t> % </a:t>
            </a:r>
            <a:r>
              <a:rPr lang="en-US" dirty="0" smtClean="0"/>
              <a:t>0.76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/>
              <a:t>%100 </a:t>
            </a:r>
            <a:r>
              <a:rPr lang="en-US" dirty="0" err="1"/>
              <a:t>perlitik</a:t>
            </a:r>
            <a:r>
              <a:rPr lang="en-US" dirty="0"/>
              <a:t> </a:t>
            </a:r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elde</a:t>
            </a:r>
            <a:r>
              <a:rPr lang="en-US" dirty="0" smtClean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62" y="1176225"/>
            <a:ext cx="4164914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2" y="3071475"/>
            <a:ext cx="3036037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576" y="3071475"/>
            <a:ext cx="38876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1322</Words>
  <Application>Microsoft Office PowerPoint</Application>
  <PresentationFormat>Widescreen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Teması</vt:lpstr>
      <vt:lpstr>KMU 266 Malzeme Bilgisi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Demir Karbon Faz Diyagramı</vt:lpstr>
      <vt:lpstr>Metallerde Faz Dönüşümleri</vt:lpstr>
      <vt:lpstr>Metallerde Faz Dönüşümleri</vt:lpstr>
      <vt:lpstr>Metallerde Faz Dönüşümleri</vt:lpstr>
      <vt:lpstr>Metallerde Faz Dönüşümleri</vt:lpstr>
      <vt:lpstr>Metallerde Faz Dönüşümleri</vt:lpstr>
      <vt:lpstr>Metallerde Faz Dönüşümleri</vt:lpstr>
      <vt:lpstr>Metallerde Faz Dönüşümleri</vt:lpstr>
      <vt:lpstr>Metallerde Faz Dönüşümleri</vt:lpstr>
      <vt:lpstr>Metallerde Faz Dönüşümleri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 201 Materials Science</dc:title>
  <dc:creator>pc205</dc:creator>
  <cp:lastModifiedBy>GSoysal</cp:lastModifiedBy>
  <cp:revision>187</cp:revision>
  <dcterms:created xsi:type="dcterms:W3CDTF">2016-07-27T06:35:54Z</dcterms:created>
  <dcterms:modified xsi:type="dcterms:W3CDTF">2020-05-10T17:23:00Z</dcterms:modified>
</cp:coreProperties>
</file>