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3" r:id="rId4"/>
    <p:sldId id="264" r:id="rId5"/>
    <p:sldId id="265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8" r:id="rId15"/>
    <p:sldId id="279" r:id="rId16"/>
    <p:sldId id="280" r:id="rId17"/>
    <p:sldId id="282" r:id="rId18"/>
    <p:sldId id="283" r:id="rId19"/>
    <p:sldId id="284" r:id="rId20"/>
    <p:sldId id="286" r:id="rId21"/>
    <p:sldId id="287" r:id="rId22"/>
    <p:sldId id="288" r:id="rId2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89" d="100"/>
          <a:sy n="89" d="100"/>
        </p:scale>
        <p:origin x="621" y="6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6982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8795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67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360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11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36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280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72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5783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876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05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4D267B-2A23-44DB-B8B2-FAD891B4EDEA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70757-50CC-496E-AA11-D1221E9FAA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95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KMU 266</a:t>
            </a:r>
            <a:br>
              <a:rPr lang="tr-TR" dirty="0" smtClean="0"/>
            </a:br>
            <a:r>
              <a:rPr lang="tr-TR" dirty="0" smtClean="0"/>
              <a:t>Malzeme Bilgisi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en-US" sz="4000" dirty="0" err="1" smtClean="0"/>
              <a:t>Demir</a:t>
            </a:r>
            <a:r>
              <a:rPr lang="en-US" sz="4000" dirty="0" smtClean="0"/>
              <a:t> </a:t>
            </a:r>
            <a:r>
              <a:rPr lang="en-US" sz="4000" dirty="0" err="1" smtClean="0"/>
              <a:t>Karbon</a:t>
            </a:r>
            <a:r>
              <a:rPr lang="en-US" sz="4000" dirty="0" smtClean="0"/>
              <a:t> </a:t>
            </a:r>
            <a:r>
              <a:rPr lang="en-US" sz="4000" dirty="0" err="1" smtClean="0"/>
              <a:t>Faz</a:t>
            </a:r>
            <a:r>
              <a:rPr lang="en-US" sz="4000" dirty="0" smtClean="0"/>
              <a:t> </a:t>
            </a:r>
            <a:r>
              <a:rPr lang="en-US" sz="4000" dirty="0" err="1" smtClean="0"/>
              <a:t>Diyagramı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677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7556493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Demir</a:t>
            </a:r>
            <a:r>
              <a:rPr lang="en-US" b="1" dirty="0" smtClean="0"/>
              <a:t> </a:t>
            </a:r>
            <a:r>
              <a:rPr lang="en-US" b="1" dirty="0" err="1" smtClean="0"/>
              <a:t>Karbon</a:t>
            </a:r>
            <a:r>
              <a:rPr lang="en-US" b="1" dirty="0" smtClean="0"/>
              <a:t> </a:t>
            </a:r>
            <a:r>
              <a:rPr lang="en-US" b="1" dirty="0" err="1"/>
              <a:t>A</a:t>
            </a:r>
            <a:r>
              <a:rPr lang="en-US" b="1" dirty="0" err="1" smtClean="0"/>
              <a:t>laşımlarında</a:t>
            </a:r>
            <a:r>
              <a:rPr lang="en-US" b="1" dirty="0" smtClean="0"/>
              <a:t> </a:t>
            </a:r>
            <a:r>
              <a:rPr lang="en-US" b="1" dirty="0" err="1"/>
              <a:t>M</a:t>
            </a:r>
            <a:r>
              <a:rPr lang="en-US" b="1" dirty="0" err="1" smtClean="0"/>
              <a:t>ikroyapı</a:t>
            </a:r>
            <a:r>
              <a:rPr lang="en-US" b="1" dirty="0" smtClean="0"/>
              <a:t> </a:t>
            </a:r>
            <a:r>
              <a:rPr lang="en-US" b="1" dirty="0" err="1" smtClean="0"/>
              <a:t>Gelişimi</a:t>
            </a: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Ötektoid</a:t>
            </a:r>
            <a:r>
              <a:rPr lang="en-US" b="1" dirty="0" smtClean="0"/>
              <a:t> </a:t>
            </a:r>
            <a:r>
              <a:rPr lang="en-US" b="1" dirty="0" err="1" smtClean="0"/>
              <a:t>Altı</a:t>
            </a:r>
            <a:r>
              <a:rPr lang="en-US" b="1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alaşımların</a:t>
            </a:r>
            <a:r>
              <a:rPr lang="en-US" dirty="0" smtClean="0"/>
              <a:t> </a:t>
            </a:r>
            <a:r>
              <a:rPr lang="en-US" dirty="0" err="1" smtClean="0"/>
              <a:t>mikroyapılarında</a:t>
            </a:r>
            <a:r>
              <a:rPr lang="en-US" dirty="0" smtClean="0"/>
              <a:t> </a:t>
            </a:r>
            <a:r>
              <a:rPr lang="en-US" dirty="0" err="1" smtClean="0"/>
              <a:t>perlit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ötektoidöncesi</a:t>
            </a:r>
            <a:r>
              <a:rPr lang="en-US" dirty="0" smtClean="0"/>
              <a:t> (</a:t>
            </a:r>
            <a:r>
              <a:rPr lang="en-US" dirty="0" err="1" smtClean="0"/>
              <a:t>proötektoid</a:t>
            </a:r>
            <a:r>
              <a:rPr lang="en-US" dirty="0" smtClean="0"/>
              <a:t>) </a:t>
            </a:r>
            <a:r>
              <a:rPr lang="en-US" dirty="0" err="1" smtClean="0"/>
              <a:t>ferrit</a:t>
            </a:r>
            <a:r>
              <a:rPr lang="en-US" dirty="0" smtClean="0"/>
              <a:t>”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Ötektoidöncesi</a:t>
            </a:r>
            <a:r>
              <a:rPr lang="en-US" dirty="0" smtClean="0"/>
              <a:t> </a:t>
            </a:r>
            <a:r>
              <a:rPr lang="en-US" dirty="0" err="1" smtClean="0"/>
              <a:t>ferrit</a:t>
            </a:r>
            <a:r>
              <a:rPr lang="en-US" dirty="0" smtClean="0"/>
              <a:t>, </a:t>
            </a:r>
            <a:r>
              <a:rPr lang="el-GR" dirty="0" smtClean="0"/>
              <a:t>α</a:t>
            </a:r>
            <a:r>
              <a:rPr lang="en-US" dirty="0" smtClean="0"/>
              <a:t>+</a:t>
            </a:r>
            <a:r>
              <a:rPr lang="el-GR" dirty="0" smtClean="0"/>
              <a:t>γ</a:t>
            </a:r>
            <a:r>
              <a:rPr lang="en-US" dirty="0" smtClean="0"/>
              <a:t> </a:t>
            </a:r>
            <a:r>
              <a:rPr lang="en-US" dirty="0" err="1" smtClean="0"/>
              <a:t>bölgesinde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ilk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fazıdır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328" y="774109"/>
            <a:ext cx="4429156" cy="57607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033" y="3326428"/>
            <a:ext cx="5928106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7338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8408420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Ötektoidöncesi</a:t>
            </a:r>
            <a:r>
              <a:rPr lang="en-US" b="1" dirty="0" smtClean="0"/>
              <a:t> </a:t>
            </a:r>
            <a:r>
              <a:rPr lang="el-GR" b="1" dirty="0" smtClean="0"/>
              <a:t>α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perlit</a:t>
            </a:r>
            <a:r>
              <a:rPr lang="en-US" b="1" dirty="0" smtClean="0"/>
              <a:t> </a:t>
            </a:r>
            <a:r>
              <a:rPr lang="en-US" b="1" dirty="0" err="1" smtClean="0"/>
              <a:t>miktarlarının</a:t>
            </a:r>
            <a:r>
              <a:rPr lang="en-US" b="1" dirty="0" smtClean="0"/>
              <a:t> </a:t>
            </a:r>
            <a:r>
              <a:rPr lang="en-US" b="1" dirty="0" err="1" smtClean="0"/>
              <a:t>hesaplanması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Bağ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kaldıraç</a:t>
            </a:r>
            <a:r>
              <a:rPr lang="en-US" dirty="0" smtClean="0"/>
              <a:t> (</a:t>
            </a:r>
            <a:r>
              <a:rPr lang="en-US" dirty="0" err="1" smtClean="0"/>
              <a:t>manivela</a:t>
            </a:r>
            <a:r>
              <a:rPr lang="en-US" dirty="0" smtClean="0"/>
              <a:t>) </a:t>
            </a:r>
            <a:r>
              <a:rPr lang="en-US" dirty="0" err="1" smtClean="0"/>
              <a:t>kuralı</a:t>
            </a:r>
            <a:r>
              <a:rPr lang="en-US" dirty="0" smtClean="0"/>
              <a:t> </a:t>
            </a:r>
            <a:r>
              <a:rPr lang="en-US" dirty="0" err="1" smtClean="0"/>
              <a:t>kullanılarak</a:t>
            </a:r>
            <a:r>
              <a:rPr lang="en-US" dirty="0" smtClean="0"/>
              <a:t> </a:t>
            </a:r>
            <a:r>
              <a:rPr lang="en-US" dirty="0" err="1" smtClean="0"/>
              <a:t>bulunabilir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Perlit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Ötektoidöncesi</a:t>
            </a:r>
            <a:r>
              <a:rPr lang="en-US" dirty="0" smtClean="0"/>
              <a:t> </a:t>
            </a:r>
            <a:r>
              <a:rPr lang="el-GR" dirty="0" smtClean="0"/>
              <a:t>α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0954" y="1810050"/>
            <a:ext cx="6089060" cy="4572000"/>
          </a:xfrm>
          <a:prstGeom prst="rect">
            <a:avLst/>
          </a:prstGeom>
        </p:spPr>
      </p:pic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90232" y="2694912"/>
            <a:ext cx="5631325" cy="822960"/>
            <a:chOff x="1576727" y="2853807"/>
            <a:chExt cx="1964565" cy="2871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76727" y="2853808"/>
              <a:ext cx="632880" cy="287100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09607" y="2853807"/>
              <a:ext cx="1331685" cy="277200"/>
            </a:xfrm>
            <a:prstGeom prst="rect">
              <a:avLst/>
            </a:prstGeom>
          </p:spPr>
        </p:pic>
      </p:grpSp>
      <p:grpSp>
        <p:nvGrpSpPr>
          <p:cNvPr id="12" name="Group 11"/>
          <p:cNvGrpSpPr>
            <a:grpSpLocks noChangeAspect="1"/>
          </p:cNvGrpSpPr>
          <p:nvPr/>
        </p:nvGrpSpPr>
        <p:grpSpPr>
          <a:xfrm>
            <a:off x="139298" y="4323698"/>
            <a:ext cx="5632704" cy="837841"/>
            <a:chOff x="1363713" y="4937085"/>
            <a:chExt cx="1907951" cy="2838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63713" y="4937085"/>
              <a:ext cx="606510" cy="28380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66349" y="4937085"/>
              <a:ext cx="1305315" cy="283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0023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7556493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Demir</a:t>
            </a:r>
            <a:r>
              <a:rPr lang="en-US" b="1" dirty="0" smtClean="0"/>
              <a:t> </a:t>
            </a:r>
            <a:r>
              <a:rPr lang="en-US" b="1" dirty="0" err="1" smtClean="0"/>
              <a:t>Karbon</a:t>
            </a:r>
            <a:r>
              <a:rPr lang="en-US" b="1" dirty="0" smtClean="0"/>
              <a:t> </a:t>
            </a:r>
            <a:r>
              <a:rPr lang="en-US" b="1" dirty="0" err="1"/>
              <a:t>A</a:t>
            </a:r>
            <a:r>
              <a:rPr lang="en-US" b="1" dirty="0" err="1" smtClean="0"/>
              <a:t>laşımlarında</a:t>
            </a:r>
            <a:r>
              <a:rPr lang="en-US" b="1" dirty="0" smtClean="0"/>
              <a:t> </a:t>
            </a:r>
            <a:r>
              <a:rPr lang="en-US" b="1" dirty="0" err="1"/>
              <a:t>M</a:t>
            </a:r>
            <a:r>
              <a:rPr lang="en-US" b="1" dirty="0" err="1" smtClean="0"/>
              <a:t>ikroyapı</a:t>
            </a:r>
            <a:r>
              <a:rPr lang="en-US" b="1" dirty="0" smtClean="0"/>
              <a:t> </a:t>
            </a:r>
            <a:r>
              <a:rPr lang="en-US" b="1" dirty="0" err="1" smtClean="0"/>
              <a:t>Gelişimi</a:t>
            </a:r>
            <a:endParaRPr lang="en-US" dirty="0"/>
          </a:p>
          <a:p>
            <a:pPr marL="0" indent="0">
              <a:buNone/>
            </a:pPr>
            <a:r>
              <a:rPr lang="en-US" b="1" dirty="0" err="1" smtClean="0"/>
              <a:t>Ötektoid</a:t>
            </a:r>
            <a:r>
              <a:rPr lang="en-US" b="1" dirty="0" smtClean="0"/>
              <a:t> </a:t>
            </a:r>
            <a:r>
              <a:rPr lang="en-US" b="1" dirty="0" err="1" smtClean="0"/>
              <a:t>üstü</a:t>
            </a:r>
            <a:r>
              <a:rPr lang="en-US" b="1" dirty="0" smtClean="0"/>
              <a:t>: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alaşımların</a:t>
            </a:r>
            <a:r>
              <a:rPr lang="en-US" dirty="0" smtClean="0"/>
              <a:t> </a:t>
            </a:r>
            <a:r>
              <a:rPr lang="en-US" dirty="0" err="1" smtClean="0"/>
              <a:t>mikroyapılarında</a:t>
            </a:r>
            <a:r>
              <a:rPr lang="en-US" dirty="0" smtClean="0"/>
              <a:t> </a:t>
            </a:r>
            <a:r>
              <a:rPr lang="en-US" dirty="0" err="1" smtClean="0"/>
              <a:t>perlit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“</a:t>
            </a:r>
            <a:r>
              <a:rPr lang="en-US" dirty="0" err="1" smtClean="0"/>
              <a:t>ötektoidöncesi</a:t>
            </a:r>
            <a:r>
              <a:rPr lang="en-US" dirty="0" smtClean="0"/>
              <a:t> (</a:t>
            </a:r>
            <a:r>
              <a:rPr lang="en-US" dirty="0" err="1" smtClean="0"/>
              <a:t>proötektoid</a:t>
            </a:r>
            <a:r>
              <a:rPr lang="en-US" dirty="0" smtClean="0"/>
              <a:t>) </a:t>
            </a:r>
            <a:r>
              <a:rPr lang="en-US" dirty="0" err="1" smtClean="0"/>
              <a:t>sementit</a:t>
            </a:r>
            <a:r>
              <a:rPr lang="en-US" dirty="0" smtClean="0"/>
              <a:t>”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Ötektoidöncesi</a:t>
            </a:r>
            <a:r>
              <a:rPr lang="en-US" dirty="0" smtClean="0"/>
              <a:t> Fe</a:t>
            </a:r>
            <a:r>
              <a:rPr lang="en-US" baseline="-25000" dirty="0" smtClean="0"/>
              <a:t>3</a:t>
            </a:r>
            <a:r>
              <a:rPr lang="en-US" dirty="0" smtClean="0"/>
              <a:t>C, </a:t>
            </a:r>
            <a:r>
              <a:rPr lang="el-GR" dirty="0" smtClean="0"/>
              <a:t>γ</a:t>
            </a:r>
            <a:r>
              <a:rPr lang="en-US" dirty="0" smtClean="0"/>
              <a:t>+Fe</a:t>
            </a:r>
            <a:r>
              <a:rPr lang="en-US" baseline="-25000" dirty="0" smtClean="0"/>
              <a:t>3</a:t>
            </a:r>
            <a:r>
              <a:rPr lang="en-US" dirty="0" smtClean="0"/>
              <a:t>C </a:t>
            </a:r>
            <a:r>
              <a:rPr lang="en-US" dirty="0" err="1" smtClean="0"/>
              <a:t>bölgesinde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ilk </a:t>
            </a:r>
            <a:r>
              <a:rPr lang="en-US" dirty="0"/>
              <a:t>Fe</a:t>
            </a:r>
            <a:r>
              <a:rPr lang="en-US" baseline="-25000" dirty="0"/>
              <a:t>3</a:t>
            </a:r>
            <a:r>
              <a:rPr lang="en-US" dirty="0"/>
              <a:t>C</a:t>
            </a:r>
            <a:r>
              <a:rPr lang="en-US" dirty="0" smtClean="0"/>
              <a:t> </a:t>
            </a:r>
            <a:r>
              <a:rPr lang="en-US" dirty="0" err="1" smtClean="0"/>
              <a:t>fazıdır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67328" y="831287"/>
            <a:ext cx="4474353" cy="58521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818" y="3389822"/>
            <a:ext cx="4271013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8113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8675356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Ötektoidöncesi</a:t>
            </a:r>
            <a:r>
              <a:rPr lang="en-US" b="1" dirty="0" smtClean="0"/>
              <a:t> </a:t>
            </a:r>
            <a:r>
              <a:rPr lang="en-US" b="1" dirty="0"/>
              <a:t>Fe</a:t>
            </a:r>
            <a:r>
              <a:rPr lang="en-US" b="1" baseline="-25000" dirty="0"/>
              <a:t>3</a:t>
            </a:r>
            <a:r>
              <a:rPr lang="en-US" b="1" dirty="0"/>
              <a:t>C</a:t>
            </a:r>
            <a:r>
              <a:rPr lang="en-US" b="1" dirty="0" smtClean="0"/>
              <a:t> </a:t>
            </a:r>
            <a:r>
              <a:rPr lang="en-US" b="1" dirty="0" err="1" smtClean="0"/>
              <a:t>ve</a:t>
            </a:r>
            <a:r>
              <a:rPr lang="en-US" b="1" dirty="0" smtClean="0"/>
              <a:t> </a:t>
            </a:r>
            <a:r>
              <a:rPr lang="en-US" b="1" dirty="0" err="1" smtClean="0"/>
              <a:t>perlit</a:t>
            </a:r>
            <a:r>
              <a:rPr lang="en-US" b="1" dirty="0" smtClean="0"/>
              <a:t> </a:t>
            </a:r>
            <a:r>
              <a:rPr lang="en-US" b="1" dirty="0" err="1" smtClean="0"/>
              <a:t>miktarlarının</a:t>
            </a:r>
            <a:r>
              <a:rPr lang="en-US" b="1" dirty="0" smtClean="0"/>
              <a:t> </a:t>
            </a:r>
            <a:r>
              <a:rPr lang="en-US" b="1" dirty="0" err="1" smtClean="0"/>
              <a:t>hesaplanması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Bağ</a:t>
            </a:r>
            <a:r>
              <a:rPr lang="en-US" dirty="0" smtClean="0"/>
              <a:t> </a:t>
            </a:r>
            <a:r>
              <a:rPr lang="en-US" dirty="0" err="1" smtClean="0"/>
              <a:t>çizgisi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kaldıraç</a:t>
            </a:r>
            <a:r>
              <a:rPr lang="en-US" dirty="0" smtClean="0"/>
              <a:t> (</a:t>
            </a:r>
            <a:r>
              <a:rPr lang="en-US" dirty="0" err="1" smtClean="0"/>
              <a:t>manivela</a:t>
            </a:r>
            <a:r>
              <a:rPr lang="en-US" dirty="0" smtClean="0"/>
              <a:t>) </a:t>
            </a:r>
            <a:r>
              <a:rPr lang="en-US" dirty="0" err="1" smtClean="0"/>
              <a:t>kuralı</a:t>
            </a:r>
            <a:r>
              <a:rPr lang="en-US" dirty="0" smtClean="0"/>
              <a:t> </a:t>
            </a:r>
            <a:r>
              <a:rPr lang="en-US" dirty="0" err="1" smtClean="0"/>
              <a:t>kullanılarak</a:t>
            </a:r>
            <a:r>
              <a:rPr lang="en-US" dirty="0" smtClean="0"/>
              <a:t> </a:t>
            </a:r>
            <a:r>
              <a:rPr lang="en-US" dirty="0" err="1" smtClean="0"/>
              <a:t>bulunabilir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Perlit</a:t>
            </a:r>
            <a:r>
              <a:rPr lang="en-US" dirty="0" smtClean="0"/>
              <a:t> </a:t>
            </a:r>
            <a:r>
              <a:rPr lang="en-US" dirty="0" err="1" smtClean="0"/>
              <a:t>Miktarı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Ötektoidöncesi</a:t>
            </a:r>
            <a:r>
              <a:rPr lang="en-US" dirty="0" smtClean="0"/>
              <a:t> Fe</a:t>
            </a:r>
            <a:r>
              <a:rPr lang="en-US" baseline="-25000" dirty="0" smtClean="0"/>
              <a:t>3</a:t>
            </a:r>
            <a:r>
              <a:rPr lang="en-US" dirty="0" smtClean="0"/>
              <a:t>C </a:t>
            </a:r>
            <a:r>
              <a:rPr lang="en-US" dirty="0" err="1" smtClean="0"/>
              <a:t>Miktarı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5910" y="1810050"/>
            <a:ext cx="6089060" cy="4572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298" y="2676093"/>
            <a:ext cx="5812299" cy="914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34" y="4692874"/>
            <a:ext cx="5815584" cy="83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9178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Metallerde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Dönüşümleri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7255481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İzotermik</a:t>
            </a:r>
            <a:r>
              <a:rPr lang="en-US" b="1" dirty="0" smtClean="0"/>
              <a:t> </a:t>
            </a:r>
            <a:r>
              <a:rPr lang="en-US" b="1" dirty="0" err="1" smtClean="0"/>
              <a:t>Dönüşüm</a:t>
            </a:r>
            <a:r>
              <a:rPr lang="en-US" b="1" dirty="0" smtClean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Perlit</a:t>
            </a:r>
            <a:r>
              <a:rPr lang="en-US" dirty="0" smtClean="0"/>
              <a:t> </a:t>
            </a:r>
            <a:r>
              <a:rPr lang="en-US" dirty="0" err="1" smtClean="0"/>
              <a:t>ötektoid</a:t>
            </a:r>
            <a:r>
              <a:rPr lang="en-US" dirty="0" smtClean="0"/>
              <a:t> </a:t>
            </a:r>
            <a:r>
              <a:rPr lang="en-US" dirty="0" err="1" smtClean="0"/>
              <a:t>reaksiyonun</a:t>
            </a:r>
            <a:r>
              <a:rPr lang="en-US" dirty="0" smtClean="0"/>
              <a:t> </a:t>
            </a:r>
            <a:r>
              <a:rPr lang="en-US" dirty="0" err="1" smtClean="0"/>
              <a:t>mikroyapısal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ürünüdür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görüldüğü</a:t>
            </a:r>
            <a:r>
              <a:rPr lang="en-US" dirty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, </a:t>
            </a:r>
            <a:r>
              <a:rPr lang="en-US" dirty="0" err="1" smtClean="0"/>
              <a:t>sıcaklık</a:t>
            </a:r>
            <a:r>
              <a:rPr lang="en-US" dirty="0" smtClean="0"/>
              <a:t> </a:t>
            </a:r>
            <a:r>
              <a:rPr lang="en-US" dirty="0" err="1" smtClean="0"/>
              <a:t>östenitin</a:t>
            </a:r>
            <a:r>
              <a:rPr lang="en-US" dirty="0" smtClean="0"/>
              <a:t> perlite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r>
              <a:rPr lang="en-US" dirty="0" err="1" smtClean="0"/>
              <a:t>hızında</a:t>
            </a:r>
            <a:r>
              <a:rPr lang="en-US" dirty="0" smtClean="0"/>
              <a:t> </a:t>
            </a:r>
            <a:r>
              <a:rPr lang="en-US" dirty="0" err="1" smtClean="0"/>
              <a:t>önemli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oynar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şekil</a:t>
            </a:r>
            <a:r>
              <a:rPr lang="en-US" dirty="0" smtClean="0"/>
              <a:t>,  S </a:t>
            </a:r>
            <a:r>
              <a:rPr lang="en-US" dirty="0" err="1" smtClean="0"/>
              <a:t>şeklindedir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sıcaklıklarda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r>
              <a:rPr lang="en-US" dirty="0" err="1" smtClean="0"/>
              <a:t>yüzdesine</a:t>
            </a:r>
            <a:r>
              <a:rPr lang="en-US" dirty="0" smtClean="0"/>
              <a:t> </a:t>
            </a:r>
            <a:r>
              <a:rPr lang="en-US" dirty="0" err="1" smtClean="0"/>
              <a:t>karşılık</a:t>
            </a:r>
            <a:r>
              <a:rPr lang="en-US" dirty="0" smtClean="0"/>
              <a:t> </a:t>
            </a:r>
            <a:r>
              <a:rPr lang="en-US" dirty="0" err="1" smtClean="0"/>
              <a:t>zamanın</a:t>
            </a:r>
            <a:r>
              <a:rPr lang="en-US" dirty="0" smtClean="0"/>
              <a:t> </a:t>
            </a:r>
            <a:r>
              <a:rPr lang="en-US" dirty="0" err="1" smtClean="0"/>
              <a:t>logaritması</a:t>
            </a:r>
            <a:r>
              <a:rPr lang="en-US" dirty="0" smtClean="0"/>
              <a:t> </a:t>
            </a:r>
            <a:r>
              <a:rPr lang="en-US" dirty="0" err="1" smtClean="0"/>
              <a:t>kullanılarak</a:t>
            </a:r>
            <a:r>
              <a:rPr lang="en-US" dirty="0" smtClean="0"/>
              <a:t> </a:t>
            </a:r>
            <a:r>
              <a:rPr lang="en-US" dirty="0" err="1" smtClean="0"/>
              <a:t>çizilmiştir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eğrileri</a:t>
            </a:r>
            <a:r>
              <a:rPr lang="en-US" dirty="0" smtClean="0"/>
              <a:t> </a:t>
            </a:r>
            <a:r>
              <a:rPr lang="en-US" dirty="0" err="1" smtClean="0"/>
              <a:t>oluşturmak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, %100 </a:t>
            </a:r>
            <a:r>
              <a:rPr lang="en-US" dirty="0" err="1" smtClean="0"/>
              <a:t>östenit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numune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istenilen</a:t>
            </a:r>
            <a:r>
              <a:rPr lang="en-US" dirty="0" smtClean="0"/>
              <a:t> </a:t>
            </a:r>
            <a:r>
              <a:rPr lang="en-US" dirty="0" err="1" smtClean="0"/>
              <a:t>sıcaklığa</a:t>
            </a:r>
            <a:r>
              <a:rPr lang="en-US" dirty="0" smtClean="0"/>
              <a:t> </a:t>
            </a:r>
            <a:r>
              <a:rPr lang="en-US" dirty="0" err="1" smtClean="0"/>
              <a:t>soğutulmuştur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r>
              <a:rPr lang="en-US" dirty="0" err="1" smtClean="0"/>
              <a:t>tamamlana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sıcaklıkta</a:t>
            </a:r>
            <a:r>
              <a:rPr lang="en-US" dirty="0" smtClean="0"/>
              <a:t> </a:t>
            </a:r>
            <a:r>
              <a:rPr lang="en-US" dirty="0" err="1" smtClean="0"/>
              <a:t>bekletilmiştir</a:t>
            </a:r>
            <a:r>
              <a:rPr lang="en-US" dirty="0" smtClean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852" y="525590"/>
            <a:ext cx="6366000" cy="5486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316" y="2145709"/>
            <a:ext cx="4774800" cy="3017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3080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Metallerde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Dönüşümleri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7255481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İzotermik</a:t>
            </a:r>
            <a:r>
              <a:rPr lang="en-US" b="1" dirty="0" smtClean="0"/>
              <a:t> </a:t>
            </a:r>
            <a:r>
              <a:rPr lang="en-US" b="1" dirty="0" err="1" smtClean="0"/>
              <a:t>Dönüşüm</a:t>
            </a:r>
            <a:r>
              <a:rPr lang="en-US" b="1" dirty="0" smtClean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dönüşümün</a:t>
            </a:r>
            <a:r>
              <a:rPr lang="en-US" dirty="0" smtClean="0"/>
              <a:t>, </a:t>
            </a:r>
            <a:r>
              <a:rPr lang="en-US" dirty="0" err="1" smtClean="0"/>
              <a:t>zamana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sıcaklığa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gösterimi</a:t>
            </a:r>
            <a:r>
              <a:rPr lang="en-US" dirty="0" smtClean="0"/>
              <a:t> </a:t>
            </a:r>
            <a:r>
              <a:rPr lang="en-US" dirty="0" err="1" smtClean="0"/>
              <a:t>şekildeki</a:t>
            </a:r>
            <a:r>
              <a:rPr lang="en-US" dirty="0" smtClean="0"/>
              <a:t> </a:t>
            </a:r>
            <a:r>
              <a:rPr lang="en-US" dirty="0" err="1" smtClean="0"/>
              <a:t>gibidir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İ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adet</a:t>
            </a:r>
            <a:r>
              <a:rPr lang="en-US" dirty="0" smtClean="0"/>
              <a:t> </a:t>
            </a:r>
            <a:r>
              <a:rPr lang="en-US" dirty="0" err="1" smtClean="0"/>
              <a:t>eğri</a:t>
            </a:r>
            <a:r>
              <a:rPr lang="en-US" dirty="0" smtClean="0"/>
              <a:t> </a:t>
            </a:r>
            <a:r>
              <a:rPr lang="en-US" dirty="0" err="1" smtClean="0"/>
              <a:t>vardır</a:t>
            </a:r>
            <a:r>
              <a:rPr lang="en-US" dirty="0" smtClean="0"/>
              <a:t>: </a:t>
            </a:r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tanesi</a:t>
            </a:r>
            <a:r>
              <a:rPr lang="en-US" dirty="0" smtClean="0"/>
              <a:t> </a:t>
            </a:r>
            <a:r>
              <a:rPr lang="en-US" dirty="0" err="1" smtClean="0"/>
              <a:t>herhangi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sıcaklıkta</a:t>
            </a:r>
            <a:r>
              <a:rPr lang="en-US" dirty="0" smtClean="0"/>
              <a:t> </a:t>
            </a:r>
            <a:r>
              <a:rPr lang="en-US" dirty="0" err="1" smtClean="0"/>
              <a:t>dönüşümün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 </a:t>
            </a:r>
            <a:r>
              <a:rPr lang="en-US" dirty="0" err="1" smtClean="0"/>
              <a:t>gösterirken</a:t>
            </a:r>
            <a:r>
              <a:rPr lang="en-US" dirty="0" smtClean="0"/>
              <a:t> </a:t>
            </a:r>
            <a:r>
              <a:rPr lang="en-US" dirty="0" err="1" smtClean="0"/>
              <a:t>diğeri</a:t>
            </a:r>
            <a:r>
              <a:rPr lang="en-US" dirty="0" smtClean="0"/>
              <a:t> </a:t>
            </a:r>
            <a:r>
              <a:rPr lang="en-US" dirty="0" err="1" smtClean="0"/>
              <a:t>dönüşümün</a:t>
            </a:r>
            <a:r>
              <a:rPr lang="en-US" dirty="0" smtClean="0"/>
              <a:t> </a:t>
            </a:r>
            <a:r>
              <a:rPr lang="en-US" dirty="0" err="1" smtClean="0"/>
              <a:t>tamamlanması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süreyi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Aradaki</a:t>
            </a:r>
            <a:r>
              <a:rPr lang="en-US" dirty="0" smtClean="0"/>
              <a:t> </a:t>
            </a:r>
            <a:r>
              <a:rPr lang="en-US" dirty="0" err="1" smtClean="0"/>
              <a:t>kesikli</a:t>
            </a:r>
            <a:r>
              <a:rPr lang="en-US" dirty="0" smtClean="0"/>
              <a:t> </a:t>
            </a:r>
            <a:r>
              <a:rPr lang="en-US" dirty="0" err="1" smtClean="0"/>
              <a:t>çizgi</a:t>
            </a:r>
            <a:r>
              <a:rPr lang="en-US" dirty="0" smtClean="0"/>
              <a:t> %50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zamanı</a:t>
            </a:r>
            <a:r>
              <a:rPr lang="en-US" dirty="0" smtClean="0"/>
              <a:t> </a:t>
            </a:r>
            <a:r>
              <a:rPr lang="en-US" dirty="0" err="1" smtClean="0"/>
              <a:t>gösterir</a:t>
            </a:r>
            <a:r>
              <a:rPr lang="en-US" dirty="0" smtClean="0"/>
              <a:t>.</a:t>
            </a:r>
            <a:endParaRPr lang="tr-TR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852" y="565347"/>
            <a:ext cx="6366000" cy="5486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6316" y="1310611"/>
            <a:ext cx="4651283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239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Metallerde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Dönüşümleri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11792501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İzotermik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Dönüşüm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Diyagramı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dirty="0" err="1" smtClean="0"/>
              <a:t>Ötektoid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</a:t>
            </a:r>
            <a:r>
              <a:rPr lang="en-US" sz="2400" dirty="0" smtClean="0"/>
              <a:t> </a:t>
            </a:r>
            <a:r>
              <a:rPr lang="en-US" sz="2400" dirty="0"/>
              <a:t>(727 °C</a:t>
            </a:r>
            <a:r>
              <a:rPr lang="en-US" sz="2400" dirty="0" smtClean="0"/>
              <a:t>) </a:t>
            </a:r>
            <a:r>
              <a:rPr lang="en-US" sz="2400" dirty="0" err="1" smtClean="0"/>
              <a:t>yatay</a:t>
            </a:r>
            <a:r>
              <a:rPr lang="en-US" sz="2400" dirty="0" smtClean="0"/>
              <a:t> </a:t>
            </a:r>
            <a:r>
              <a:rPr lang="en-US" sz="2400" dirty="0" err="1" smtClean="0"/>
              <a:t>çizgi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gösterilir</a:t>
            </a:r>
            <a:r>
              <a:rPr lang="en-US" sz="2400" dirty="0" smtClean="0"/>
              <a:t>. Bu </a:t>
            </a:r>
            <a:r>
              <a:rPr lang="en-US" sz="2400" dirty="0" err="1" smtClean="0"/>
              <a:t>sıcaklığın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üzerinde</a:t>
            </a:r>
            <a:r>
              <a:rPr lang="en-US" sz="2400" dirty="0" smtClean="0"/>
              <a:t> </a:t>
            </a:r>
            <a:r>
              <a:rPr lang="en-US" sz="2400" dirty="0" err="1" smtClean="0"/>
              <a:t>sadece</a:t>
            </a:r>
            <a:r>
              <a:rPr lang="en-US" sz="2400" dirty="0" smtClean="0"/>
              <a:t> </a:t>
            </a:r>
            <a:r>
              <a:rPr lang="en-US" sz="2400" dirty="0" err="1" smtClean="0"/>
              <a:t>östenit</a:t>
            </a:r>
            <a:r>
              <a:rPr lang="en-US" sz="2400" dirty="0" smtClean="0"/>
              <a:t> </a:t>
            </a:r>
            <a:r>
              <a:rPr lang="en-US" sz="2400" dirty="0" err="1" smtClean="0"/>
              <a:t>bulunur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Östenit-perlit</a:t>
            </a:r>
            <a:r>
              <a:rPr lang="en-US" sz="2400" dirty="0" smtClean="0"/>
              <a:t> </a:t>
            </a:r>
            <a:r>
              <a:rPr lang="en-US" sz="2400" dirty="0" err="1" smtClean="0"/>
              <a:t>dönüşümü</a:t>
            </a:r>
            <a:r>
              <a:rPr lang="en-US" sz="2400" dirty="0" smtClean="0"/>
              <a:t> </a:t>
            </a:r>
            <a:r>
              <a:rPr lang="en-US" sz="2400" dirty="0" err="1" smtClean="0"/>
              <a:t>sadece</a:t>
            </a:r>
            <a:r>
              <a:rPr lang="en-US" sz="2400" dirty="0" smtClean="0"/>
              <a:t> </a:t>
            </a:r>
            <a:r>
              <a:rPr lang="en-US" sz="2400" dirty="0" err="1" smtClean="0"/>
              <a:t>numune</a:t>
            </a:r>
            <a:r>
              <a:rPr lang="en-US" sz="2400" dirty="0" smtClean="0"/>
              <a:t> </a:t>
            </a:r>
            <a:r>
              <a:rPr lang="en-US" sz="2400" dirty="0" err="1" smtClean="0"/>
              <a:t>ötektoid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altına</a:t>
            </a:r>
            <a:r>
              <a:rPr lang="en-US" sz="2400" dirty="0" smtClean="0"/>
              <a:t> </a:t>
            </a:r>
            <a:r>
              <a:rPr lang="en-US" sz="2400" dirty="0" err="1" smtClean="0"/>
              <a:t>soğutulduğunda</a:t>
            </a:r>
            <a:r>
              <a:rPr lang="en-US" sz="2400" dirty="0" smtClean="0"/>
              <a:t> </a:t>
            </a:r>
            <a:r>
              <a:rPr lang="en-US" sz="2400" dirty="0" err="1" smtClean="0"/>
              <a:t>gerçekleşir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Dönüşüm</a:t>
            </a:r>
            <a:r>
              <a:rPr lang="en-US" sz="2400" dirty="0" smtClean="0"/>
              <a:t> </a:t>
            </a:r>
            <a:r>
              <a:rPr lang="en-US" sz="2400" dirty="0" err="1" smtClean="0"/>
              <a:t>için</a:t>
            </a:r>
            <a:r>
              <a:rPr lang="en-US" sz="2400" dirty="0" smtClean="0"/>
              <a:t> </a:t>
            </a:r>
            <a:r>
              <a:rPr lang="en-US" sz="2400" dirty="0" err="1" smtClean="0"/>
              <a:t>gerekli</a:t>
            </a:r>
            <a:r>
              <a:rPr lang="en-US" sz="2400" dirty="0" smtClean="0"/>
              <a:t> zaman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sıcaklığa</a:t>
            </a:r>
            <a:r>
              <a:rPr lang="en-US" sz="2400" dirty="0" smtClean="0"/>
              <a:t> </a:t>
            </a:r>
            <a:r>
              <a:rPr lang="en-US" sz="2400" dirty="0" err="1" smtClean="0"/>
              <a:t>bağlıdır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Başlangıç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bitiş</a:t>
            </a:r>
            <a:r>
              <a:rPr lang="en-US" sz="2400" dirty="0" smtClean="0"/>
              <a:t> </a:t>
            </a:r>
            <a:r>
              <a:rPr lang="en-US" sz="2400" dirty="0" err="1" smtClean="0"/>
              <a:t>eğrilerinin</a:t>
            </a:r>
            <a:r>
              <a:rPr lang="en-US" sz="2400" dirty="0" smtClean="0"/>
              <a:t> </a:t>
            </a:r>
            <a:r>
              <a:rPr lang="en-US" sz="2400" dirty="0" err="1" smtClean="0"/>
              <a:t>arasında</a:t>
            </a:r>
            <a:r>
              <a:rPr lang="en-US" sz="2400" dirty="0" smtClean="0"/>
              <a:t> hem </a:t>
            </a:r>
            <a:r>
              <a:rPr lang="en-US" sz="2400" dirty="0" err="1" smtClean="0"/>
              <a:t>perlit</a:t>
            </a:r>
            <a:r>
              <a:rPr lang="en-US" sz="2400" dirty="0" smtClean="0"/>
              <a:t> hem de </a:t>
            </a:r>
            <a:r>
              <a:rPr lang="en-US" sz="2400" dirty="0" err="1" smtClean="0"/>
              <a:t>östenit</a:t>
            </a:r>
            <a:r>
              <a:rPr lang="en-US" sz="2400" dirty="0" smtClean="0"/>
              <a:t> </a:t>
            </a:r>
            <a:r>
              <a:rPr lang="en-US" sz="2400" dirty="0" err="1" smtClean="0"/>
              <a:t>bulunur</a:t>
            </a:r>
            <a:r>
              <a:rPr lang="en-US" sz="2400" dirty="0" smtClean="0"/>
              <a:t>. </a:t>
            </a:r>
            <a:endParaRPr lang="en-US" sz="2400" b="1" dirty="0"/>
          </a:p>
          <a:p>
            <a:pPr marL="0" indent="0">
              <a:buNone/>
            </a:pPr>
            <a:r>
              <a:rPr lang="en-US" sz="2400" dirty="0"/>
              <a:t>Bu </a:t>
            </a:r>
            <a:r>
              <a:rPr lang="en-US" sz="2400" dirty="0" err="1"/>
              <a:t>diyagramı</a:t>
            </a:r>
            <a:r>
              <a:rPr lang="en-US" sz="2400" dirty="0"/>
              <a:t> </a:t>
            </a:r>
            <a:r>
              <a:rPr lang="en-US" sz="2400" dirty="0" err="1"/>
              <a:t>kullanırken</a:t>
            </a:r>
            <a:r>
              <a:rPr lang="en-US" sz="2400" dirty="0"/>
              <a:t> </a:t>
            </a:r>
            <a:r>
              <a:rPr lang="en-US" sz="2400" dirty="0" err="1"/>
              <a:t>bilinmesi</a:t>
            </a:r>
            <a:r>
              <a:rPr lang="en-US" sz="2400" dirty="0"/>
              <a:t> </a:t>
            </a:r>
            <a:r>
              <a:rPr lang="en-US" sz="2400" dirty="0" err="1"/>
              <a:t>gerekenler</a:t>
            </a:r>
            <a:r>
              <a:rPr lang="en-US" sz="2400" dirty="0"/>
              <a:t>:</a:t>
            </a:r>
          </a:p>
          <a:p>
            <a:pPr marL="0" indent="0">
              <a:buNone/>
            </a:pPr>
            <a:r>
              <a:rPr lang="en-US" sz="2400" dirty="0"/>
              <a:t>Bu </a:t>
            </a:r>
            <a:r>
              <a:rPr lang="en-US" sz="2400" dirty="0" err="1"/>
              <a:t>diyagram</a:t>
            </a:r>
            <a:r>
              <a:rPr lang="en-US" sz="2400" dirty="0"/>
              <a:t> </a:t>
            </a:r>
            <a:r>
              <a:rPr lang="en-US" sz="2400" dirty="0" err="1"/>
              <a:t>sadece</a:t>
            </a:r>
            <a:r>
              <a:rPr lang="en-US" sz="2400" dirty="0"/>
              <a:t> </a:t>
            </a:r>
            <a:r>
              <a:rPr lang="en-US" sz="2400" dirty="0" err="1"/>
              <a:t>ötektoid</a:t>
            </a:r>
            <a:r>
              <a:rPr lang="en-US" sz="2400" dirty="0"/>
              <a:t> </a:t>
            </a:r>
            <a:r>
              <a:rPr lang="en-US" sz="2400" dirty="0" err="1"/>
              <a:t>kompozisyona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 </a:t>
            </a:r>
            <a:r>
              <a:rPr lang="en-US" sz="2400" dirty="0" err="1"/>
              <a:t>demir-karbon</a:t>
            </a:r>
            <a:r>
              <a:rPr lang="en-US" sz="2400" dirty="0"/>
              <a:t> </a:t>
            </a:r>
            <a:r>
              <a:rPr lang="en-US" sz="2400" dirty="0" err="1"/>
              <a:t>alaşımı</a:t>
            </a:r>
            <a:r>
              <a:rPr lang="en-US" sz="2400" dirty="0"/>
              <a:t> </a:t>
            </a:r>
            <a:r>
              <a:rPr lang="en-US" sz="2400" dirty="0" err="1"/>
              <a:t>içindir</a:t>
            </a:r>
            <a:r>
              <a:rPr lang="en-US" sz="2400" dirty="0"/>
              <a:t>. </a:t>
            </a:r>
            <a:r>
              <a:rPr lang="en-US" sz="2400" dirty="0" err="1"/>
              <a:t>Diğer</a:t>
            </a:r>
            <a:r>
              <a:rPr lang="en-US" sz="2400" dirty="0"/>
              <a:t> </a:t>
            </a:r>
            <a:r>
              <a:rPr lang="en-US" sz="2400" dirty="0" err="1"/>
              <a:t>kompozisyonlarda</a:t>
            </a:r>
            <a:r>
              <a:rPr lang="en-US" sz="2400" dirty="0"/>
              <a:t> </a:t>
            </a:r>
            <a:r>
              <a:rPr lang="en-US" sz="2400" dirty="0" err="1"/>
              <a:t>diyagram</a:t>
            </a:r>
            <a:r>
              <a:rPr lang="en-US" sz="2400" dirty="0"/>
              <a:t> </a:t>
            </a:r>
            <a:r>
              <a:rPr lang="en-US" sz="2400" dirty="0" err="1"/>
              <a:t>farklı</a:t>
            </a:r>
            <a:r>
              <a:rPr lang="en-US" sz="2400" dirty="0"/>
              <a:t> </a:t>
            </a:r>
            <a:r>
              <a:rPr lang="en-US" sz="2400" dirty="0" err="1"/>
              <a:t>şekillerde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Bu </a:t>
            </a:r>
            <a:r>
              <a:rPr lang="en-US" sz="2400" dirty="0" err="1"/>
              <a:t>diyagram</a:t>
            </a:r>
            <a:r>
              <a:rPr lang="en-US" sz="2400" dirty="0"/>
              <a:t> </a:t>
            </a:r>
            <a:r>
              <a:rPr lang="en-US" sz="2400" dirty="0" err="1"/>
              <a:t>sadece</a:t>
            </a:r>
            <a:r>
              <a:rPr lang="en-US" sz="2400" dirty="0"/>
              <a:t> </a:t>
            </a:r>
            <a:r>
              <a:rPr lang="en-US" sz="2400" dirty="0" err="1"/>
              <a:t>sabit</a:t>
            </a:r>
            <a:r>
              <a:rPr lang="en-US" sz="2400" dirty="0"/>
              <a:t> </a:t>
            </a:r>
            <a:r>
              <a:rPr lang="en-US" sz="2400" dirty="0" err="1"/>
              <a:t>sıcaklıkta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dönüşümler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doğrudur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Sabit</a:t>
            </a:r>
            <a:r>
              <a:rPr lang="en-US" sz="2400" dirty="0"/>
              <a:t> </a:t>
            </a:r>
            <a:r>
              <a:rPr lang="en-US" sz="2400" dirty="0" err="1"/>
              <a:t>sıcaklık</a:t>
            </a:r>
            <a:r>
              <a:rPr lang="en-US" sz="2400" dirty="0"/>
              <a:t> </a:t>
            </a:r>
            <a:r>
              <a:rPr lang="en-US" sz="2400" dirty="0" err="1"/>
              <a:t>koşulları</a:t>
            </a:r>
            <a:r>
              <a:rPr lang="en-US" sz="2400" dirty="0"/>
              <a:t> </a:t>
            </a:r>
            <a:r>
              <a:rPr lang="en-US" sz="2400" dirty="0" err="1"/>
              <a:t>izotermik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</a:t>
            </a:r>
            <a:r>
              <a:rPr lang="en-US" sz="2400" dirty="0" err="1"/>
              <a:t>adlandırılır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/>
              <a:t>Bu </a:t>
            </a:r>
            <a:r>
              <a:rPr lang="en-US" sz="2400" dirty="0" err="1"/>
              <a:t>diyagramlara</a:t>
            </a:r>
            <a:r>
              <a:rPr lang="en-US" sz="2400" dirty="0"/>
              <a:t> </a:t>
            </a:r>
            <a:r>
              <a:rPr lang="en-US" sz="2400" dirty="0" err="1"/>
              <a:t>ayrıca</a:t>
            </a:r>
            <a:r>
              <a:rPr lang="en-US" sz="2400" dirty="0"/>
              <a:t> zaman-</a:t>
            </a:r>
            <a:r>
              <a:rPr lang="en-US" sz="2400" dirty="0" err="1"/>
              <a:t>sıcaklık</a:t>
            </a:r>
            <a:r>
              <a:rPr lang="en-US" sz="2400" dirty="0"/>
              <a:t>-</a:t>
            </a:r>
            <a:r>
              <a:rPr lang="en-US" sz="2400" dirty="0" err="1"/>
              <a:t>dönüşüm</a:t>
            </a:r>
            <a:r>
              <a:rPr lang="en-US" sz="2400" dirty="0"/>
              <a:t> (ZSD) </a:t>
            </a:r>
            <a:r>
              <a:rPr lang="en-US" sz="2400" dirty="0" err="1"/>
              <a:t>diyagramı</a:t>
            </a:r>
            <a:r>
              <a:rPr lang="en-US" sz="2400" dirty="0"/>
              <a:t> </a:t>
            </a:r>
            <a:r>
              <a:rPr lang="en-US" sz="2400" dirty="0" err="1"/>
              <a:t>olarak</a:t>
            </a:r>
            <a:r>
              <a:rPr lang="en-US" sz="2400" dirty="0"/>
              <a:t> da </a:t>
            </a:r>
            <a:r>
              <a:rPr lang="en-US" sz="2400" dirty="0" err="1"/>
              <a:t>bilinir</a:t>
            </a:r>
            <a:r>
              <a:rPr lang="en-US" sz="2400" dirty="0"/>
              <a:t>. </a:t>
            </a:r>
            <a:endParaRPr lang="en-US" sz="2400" b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2852" y="59850"/>
            <a:ext cx="636600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812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Metallerde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Dönüşümleri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6601937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İzotermik</a:t>
            </a:r>
            <a:r>
              <a:rPr lang="en-US" b="1" dirty="0" smtClean="0"/>
              <a:t> </a:t>
            </a:r>
            <a:r>
              <a:rPr lang="en-US" b="1" dirty="0" err="1" smtClean="0"/>
              <a:t>Dönüşüm</a:t>
            </a:r>
            <a:r>
              <a:rPr lang="en-US" b="1" dirty="0" smtClean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A </a:t>
            </a:r>
            <a:r>
              <a:rPr lang="en-US" dirty="0" err="1" smtClean="0"/>
              <a:t>noktasında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demir</a:t>
            </a:r>
            <a:r>
              <a:rPr lang="en-US" dirty="0" smtClean="0"/>
              <a:t> </a:t>
            </a:r>
            <a:r>
              <a:rPr lang="en-US" dirty="0" err="1" smtClean="0"/>
              <a:t>karbon</a:t>
            </a:r>
            <a:r>
              <a:rPr lang="en-US" dirty="0" smtClean="0"/>
              <a:t> </a:t>
            </a:r>
            <a:r>
              <a:rPr lang="en-US" dirty="0" err="1" smtClean="0"/>
              <a:t>alaşımı</a:t>
            </a:r>
            <a:r>
              <a:rPr lang="en-US" dirty="0" smtClean="0"/>
              <a:t>, </a:t>
            </a:r>
            <a:r>
              <a:rPr lang="en-US" dirty="0" err="1" smtClean="0"/>
              <a:t>aniden</a:t>
            </a:r>
            <a:r>
              <a:rPr lang="en-US" dirty="0" smtClean="0"/>
              <a:t> B </a:t>
            </a:r>
            <a:r>
              <a:rPr lang="en-US" dirty="0" err="1" smtClean="0"/>
              <a:t>noktasındaki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sıcaklığa</a:t>
            </a:r>
            <a:r>
              <a:rPr lang="en-US" dirty="0" smtClean="0"/>
              <a:t> </a:t>
            </a:r>
            <a:r>
              <a:rPr lang="en-US" dirty="0" err="1" smtClean="0"/>
              <a:t>düşürülüyor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izotermik</a:t>
            </a:r>
            <a:r>
              <a:rPr lang="en-US" dirty="0" smtClean="0"/>
              <a:t> BCD </a:t>
            </a:r>
            <a:r>
              <a:rPr lang="en-US" dirty="0" err="1" smtClean="0"/>
              <a:t>çizgisinde</a:t>
            </a:r>
            <a:r>
              <a:rPr lang="en-US" dirty="0" smtClean="0"/>
              <a:t> </a:t>
            </a:r>
            <a:r>
              <a:rPr lang="en-US" dirty="0" err="1" smtClean="0"/>
              <a:t>bekletiliyor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Östenitten</a:t>
            </a:r>
            <a:r>
              <a:rPr lang="en-US" dirty="0" smtClean="0"/>
              <a:t> perlite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r>
              <a:rPr lang="en-US" dirty="0" err="1" smtClean="0"/>
              <a:t>yaklaşık</a:t>
            </a:r>
            <a:r>
              <a:rPr lang="en-US" dirty="0" smtClean="0"/>
              <a:t> 3,5 </a:t>
            </a:r>
            <a:r>
              <a:rPr lang="en-US" dirty="0" err="1" smtClean="0"/>
              <a:t>saniye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C </a:t>
            </a:r>
            <a:r>
              <a:rPr lang="en-US" dirty="0" err="1" smtClean="0"/>
              <a:t>noktasında</a:t>
            </a:r>
            <a:r>
              <a:rPr lang="en-US" dirty="0" smtClean="0"/>
              <a:t> </a:t>
            </a:r>
            <a:r>
              <a:rPr lang="en-US" dirty="0" err="1" smtClean="0"/>
              <a:t>başlıyor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15 </a:t>
            </a:r>
            <a:r>
              <a:rPr lang="en-US" dirty="0" err="1" smtClean="0"/>
              <a:t>saniye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D </a:t>
            </a:r>
            <a:r>
              <a:rPr lang="en-US" dirty="0" err="1" smtClean="0"/>
              <a:t>noktasında</a:t>
            </a:r>
            <a:r>
              <a:rPr lang="en-US" dirty="0" smtClean="0"/>
              <a:t> </a:t>
            </a:r>
            <a:r>
              <a:rPr lang="en-US" dirty="0" err="1" smtClean="0"/>
              <a:t>tamamlanıyor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Şekilde</a:t>
            </a:r>
            <a:r>
              <a:rPr lang="en-US" dirty="0" smtClean="0"/>
              <a:t> </a:t>
            </a:r>
            <a:r>
              <a:rPr lang="en-US" dirty="0" err="1" smtClean="0"/>
              <a:t>ayrıca</a:t>
            </a:r>
            <a:r>
              <a:rPr lang="en-US" dirty="0" smtClean="0"/>
              <a:t>, </a:t>
            </a:r>
            <a:r>
              <a:rPr lang="en-US" dirty="0" err="1" smtClean="0"/>
              <a:t>numunenin</a:t>
            </a:r>
            <a:r>
              <a:rPr lang="en-US" dirty="0" smtClean="0"/>
              <a:t> </a:t>
            </a:r>
            <a:r>
              <a:rPr lang="en-US" dirty="0" err="1" smtClean="0"/>
              <a:t>mikroyapı</a:t>
            </a:r>
            <a:r>
              <a:rPr lang="en-US" dirty="0" smtClean="0"/>
              <a:t> </a:t>
            </a:r>
            <a:r>
              <a:rPr lang="en-US" dirty="0" err="1" smtClean="0"/>
              <a:t>değişimleri</a:t>
            </a:r>
            <a:r>
              <a:rPr lang="en-US" dirty="0" smtClean="0"/>
              <a:t> de </a:t>
            </a:r>
            <a:r>
              <a:rPr lang="en-US" dirty="0" err="1" smtClean="0"/>
              <a:t>gözüyor</a:t>
            </a:r>
            <a:r>
              <a:rPr lang="en-US" dirty="0" smtClean="0"/>
              <a:t>. 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</p:txBody>
      </p:sp>
      <p:pic>
        <p:nvPicPr>
          <p:cNvPr id="9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772" y="1744194"/>
            <a:ext cx="5324400" cy="3699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4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Metallerde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Dönüşümleri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7338048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İzotermik</a:t>
            </a:r>
            <a:r>
              <a:rPr lang="en-US" b="1" dirty="0" smtClean="0"/>
              <a:t> </a:t>
            </a:r>
            <a:r>
              <a:rPr lang="en-US" b="1" dirty="0" err="1" smtClean="0"/>
              <a:t>Dönüşüm</a:t>
            </a:r>
            <a:r>
              <a:rPr lang="en-US" b="1" dirty="0" smtClean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Ferrit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sementitin</a:t>
            </a:r>
            <a:r>
              <a:rPr lang="en-US" dirty="0" smtClean="0"/>
              <a:t> </a:t>
            </a:r>
            <a:r>
              <a:rPr lang="en-US" dirty="0" err="1" smtClean="0"/>
              <a:t>kalınlık</a:t>
            </a:r>
            <a:r>
              <a:rPr lang="en-US" dirty="0" smtClean="0"/>
              <a:t> </a:t>
            </a:r>
            <a:r>
              <a:rPr lang="en-US" dirty="0" err="1" smtClean="0"/>
              <a:t>oranı</a:t>
            </a:r>
            <a:r>
              <a:rPr lang="en-US" dirty="0" smtClean="0"/>
              <a:t> </a:t>
            </a:r>
            <a:r>
              <a:rPr lang="en-US" dirty="0" err="1" smtClean="0"/>
              <a:t>dönüşümün</a:t>
            </a:r>
            <a:r>
              <a:rPr lang="en-US" dirty="0" smtClean="0"/>
              <a:t> </a:t>
            </a:r>
            <a:r>
              <a:rPr lang="en-US" dirty="0" err="1" smtClean="0"/>
              <a:t>gerçekleştiği</a:t>
            </a:r>
            <a:r>
              <a:rPr lang="en-US" dirty="0" smtClean="0"/>
              <a:t> </a:t>
            </a:r>
            <a:r>
              <a:rPr lang="en-US" dirty="0" err="1" smtClean="0"/>
              <a:t>sıcaklığa</a:t>
            </a:r>
            <a:r>
              <a:rPr lang="en-US" dirty="0" smtClean="0"/>
              <a:t> </a:t>
            </a:r>
            <a:r>
              <a:rPr lang="en-US" dirty="0" err="1" smtClean="0"/>
              <a:t>bağlıdır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Ötektik</a:t>
            </a:r>
            <a:r>
              <a:rPr lang="en-US" dirty="0" smtClean="0"/>
              <a:t> </a:t>
            </a:r>
            <a:r>
              <a:rPr lang="en-US" dirty="0" err="1" smtClean="0"/>
              <a:t>çizginin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biraz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, </a:t>
            </a:r>
            <a:r>
              <a:rPr lang="en-US" dirty="0" err="1" smtClean="0"/>
              <a:t>ferrit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sementit</a:t>
            </a:r>
            <a:r>
              <a:rPr lang="en-US" dirty="0" smtClean="0"/>
              <a:t> </a:t>
            </a:r>
            <a:r>
              <a:rPr lang="en-US" dirty="0" err="1" smtClean="0"/>
              <a:t>katmanları</a:t>
            </a:r>
            <a:r>
              <a:rPr lang="en-US" dirty="0" smtClean="0"/>
              <a:t> </a:t>
            </a:r>
            <a:r>
              <a:rPr lang="en-US" dirty="0" err="1" smtClean="0"/>
              <a:t>nispeten</a:t>
            </a:r>
            <a:r>
              <a:rPr lang="en-US" dirty="0" smtClean="0"/>
              <a:t> </a:t>
            </a:r>
            <a:r>
              <a:rPr lang="en-US" dirty="0" err="1" smtClean="0"/>
              <a:t>kalın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Bu </a:t>
            </a:r>
            <a:r>
              <a:rPr lang="en-US" dirty="0" err="1" smtClean="0"/>
              <a:t>mikroyapıya</a:t>
            </a:r>
            <a:r>
              <a:rPr lang="en-US" dirty="0" smtClean="0"/>
              <a:t> “</a:t>
            </a:r>
            <a:r>
              <a:rPr lang="en-US" dirty="0" err="1" smtClean="0"/>
              <a:t>kaba</a:t>
            </a:r>
            <a:r>
              <a:rPr lang="en-US" dirty="0" smtClean="0"/>
              <a:t> </a:t>
            </a:r>
            <a:r>
              <a:rPr lang="en-US" dirty="0" err="1" smtClean="0"/>
              <a:t>perlit</a:t>
            </a:r>
            <a:r>
              <a:rPr lang="en-US" dirty="0" smtClean="0"/>
              <a:t>”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sıcaklıklarda</a:t>
            </a:r>
            <a:r>
              <a:rPr lang="en-US" dirty="0" smtClean="0"/>
              <a:t>, </a:t>
            </a:r>
            <a:r>
              <a:rPr lang="en-US" dirty="0" err="1" smtClean="0"/>
              <a:t>difüzyon</a:t>
            </a:r>
            <a:r>
              <a:rPr lang="en-US" dirty="0" smtClean="0"/>
              <a:t> </a:t>
            </a:r>
            <a:r>
              <a:rPr lang="en-US" dirty="0" err="1" smtClean="0"/>
              <a:t>nispeten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olacağı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karbon</a:t>
            </a:r>
            <a:r>
              <a:rPr lang="en-US" dirty="0" smtClean="0"/>
              <a:t> </a:t>
            </a:r>
            <a:r>
              <a:rPr lang="en-US" dirty="0" err="1" smtClean="0"/>
              <a:t>atomları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uzak</a:t>
            </a:r>
            <a:r>
              <a:rPr lang="en-US" dirty="0" smtClean="0"/>
              <a:t> </a:t>
            </a:r>
            <a:r>
              <a:rPr lang="en-US" dirty="0" err="1" smtClean="0"/>
              <a:t>mesafelere</a:t>
            </a:r>
            <a:r>
              <a:rPr lang="en-US" dirty="0" smtClean="0"/>
              <a:t> </a:t>
            </a:r>
            <a:r>
              <a:rPr lang="en-US" dirty="0" err="1" smtClean="0"/>
              <a:t>gidebilir</a:t>
            </a:r>
            <a:r>
              <a:rPr lang="en-US" dirty="0" smtClean="0"/>
              <a:t>. Bu da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kalın</a:t>
            </a:r>
            <a:r>
              <a:rPr lang="en-US" dirty="0" smtClean="0"/>
              <a:t> </a:t>
            </a:r>
            <a:r>
              <a:rPr lang="en-US" dirty="0" err="1" smtClean="0"/>
              <a:t>katmanların</a:t>
            </a:r>
            <a:r>
              <a:rPr lang="en-US" dirty="0" smtClean="0"/>
              <a:t> </a:t>
            </a:r>
            <a:r>
              <a:rPr lang="en-US" dirty="0" err="1" smtClean="0"/>
              <a:t>oluşmasına</a:t>
            </a:r>
            <a:r>
              <a:rPr lang="en-US" dirty="0" smtClean="0"/>
              <a:t> </a:t>
            </a:r>
            <a:r>
              <a:rPr lang="en-US" dirty="0" err="1" smtClean="0"/>
              <a:t>sebep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sıcaklıklarda</a:t>
            </a:r>
            <a:r>
              <a:rPr lang="en-US" dirty="0" smtClean="0"/>
              <a:t>, </a:t>
            </a:r>
            <a:r>
              <a:rPr lang="en-US" dirty="0" err="1" smtClean="0"/>
              <a:t>karbon</a:t>
            </a:r>
            <a:r>
              <a:rPr lang="en-US" dirty="0" smtClean="0"/>
              <a:t> </a:t>
            </a:r>
            <a:r>
              <a:rPr lang="en-US" dirty="0" err="1" smtClean="0"/>
              <a:t>difüzyon</a:t>
            </a:r>
            <a:r>
              <a:rPr lang="en-US" dirty="0" smtClean="0"/>
              <a:t> </a:t>
            </a:r>
            <a:r>
              <a:rPr lang="en-US" dirty="0" err="1" smtClean="0"/>
              <a:t>hızı</a:t>
            </a:r>
            <a:r>
              <a:rPr lang="en-US" dirty="0" smtClean="0"/>
              <a:t> </a:t>
            </a:r>
            <a:r>
              <a:rPr lang="en-US" dirty="0" err="1" smtClean="0"/>
              <a:t>düşer</a:t>
            </a:r>
            <a:r>
              <a:rPr lang="en-US" dirty="0" smtClean="0"/>
              <a:t>, </a:t>
            </a:r>
            <a:r>
              <a:rPr lang="en-US" dirty="0" err="1" smtClean="0"/>
              <a:t>katmanlar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ince</a:t>
            </a:r>
            <a:r>
              <a:rPr lang="en-US" dirty="0" smtClean="0"/>
              <a:t> </a:t>
            </a:r>
            <a:r>
              <a:rPr lang="en-US" dirty="0" err="1" smtClean="0"/>
              <a:t>olur</a:t>
            </a:r>
            <a:r>
              <a:rPr lang="en-US" dirty="0" smtClean="0"/>
              <a:t>. Bu </a:t>
            </a:r>
            <a:r>
              <a:rPr lang="en-US" dirty="0" err="1" smtClean="0"/>
              <a:t>mikroyapı</a:t>
            </a:r>
            <a:r>
              <a:rPr lang="en-US" dirty="0" smtClean="0"/>
              <a:t> “</a:t>
            </a:r>
            <a:r>
              <a:rPr lang="en-US" dirty="0" err="1" smtClean="0"/>
              <a:t>ince</a:t>
            </a:r>
            <a:r>
              <a:rPr lang="en-US" dirty="0" smtClean="0"/>
              <a:t> </a:t>
            </a:r>
            <a:r>
              <a:rPr lang="en-US" dirty="0" err="1" smtClean="0"/>
              <a:t>perlit</a:t>
            </a:r>
            <a:r>
              <a:rPr lang="en-US" dirty="0" smtClean="0"/>
              <a:t>”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adlandırılır</a:t>
            </a:r>
            <a:r>
              <a:rPr lang="en-US" dirty="0" smtClean="0"/>
              <a:t>.</a:t>
            </a:r>
            <a:endParaRPr lang="tr-TR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</p:txBody>
      </p:sp>
    </p:spTree>
    <p:extLst>
      <p:ext uri="{BB962C8B-B14F-4D97-AF65-F5344CB8AC3E}">
        <p14:creationId xmlns:p14="http://schemas.microsoft.com/office/powerpoint/2010/main" val="33252768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Metallerde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Dönüşümleri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4" y="737754"/>
            <a:ext cx="11867805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err="1" smtClean="0"/>
              <a:t>İzotermik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Dönüşüm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Diyagramı</a:t>
            </a:r>
            <a:r>
              <a:rPr lang="en-US" sz="2400" b="1" dirty="0" smtClean="0"/>
              <a:t>:</a:t>
            </a:r>
          </a:p>
          <a:p>
            <a:pPr marL="0" indent="0">
              <a:buNone/>
            </a:pPr>
            <a:r>
              <a:rPr lang="en-US" sz="2400" b="1" dirty="0" err="1" smtClean="0"/>
              <a:t>Beynit</a:t>
            </a:r>
            <a:r>
              <a:rPr lang="en-US" sz="2400" b="1" dirty="0" smtClean="0"/>
              <a:t>: </a:t>
            </a:r>
            <a:r>
              <a:rPr lang="en-US" sz="2400" dirty="0" err="1" smtClean="0"/>
              <a:t>Eğer</a:t>
            </a:r>
            <a:r>
              <a:rPr lang="en-US" sz="2400" dirty="0" smtClean="0"/>
              <a:t> </a:t>
            </a:r>
            <a:r>
              <a:rPr lang="en-US" sz="2400" dirty="0" err="1" smtClean="0"/>
              <a:t>ötektik</a:t>
            </a:r>
            <a:r>
              <a:rPr lang="en-US" sz="2400" dirty="0" smtClean="0"/>
              <a:t> </a:t>
            </a:r>
            <a:r>
              <a:rPr lang="en-US" sz="2400" dirty="0" err="1" smtClean="0"/>
              <a:t>bileşime</a:t>
            </a:r>
            <a:r>
              <a:rPr lang="en-US" sz="2400" dirty="0" smtClean="0"/>
              <a:t> </a:t>
            </a:r>
            <a:r>
              <a:rPr lang="en-US" sz="2400" dirty="0" err="1" smtClean="0"/>
              <a:t>sahip</a:t>
            </a:r>
            <a:r>
              <a:rPr lang="en-US" sz="2400" dirty="0" smtClean="0"/>
              <a:t> </a:t>
            </a:r>
            <a:r>
              <a:rPr lang="en-US" sz="2400" dirty="0" err="1" smtClean="0"/>
              <a:t>çelik</a:t>
            </a:r>
            <a:r>
              <a:rPr lang="en-US" sz="2400" dirty="0" smtClean="0"/>
              <a:t> 400 °</a:t>
            </a:r>
            <a:r>
              <a:rPr lang="en-US" sz="2400" dirty="0" err="1" smtClean="0"/>
              <a:t>C’ye</a:t>
            </a:r>
            <a:r>
              <a:rPr lang="en-US" sz="2400" dirty="0" smtClean="0"/>
              <a:t> </a:t>
            </a:r>
            <a:r>
              <a:rPr lang="en-US" sz="2400" dirty="0" err="1" smtClean="0"/>
              <a:t>hızlı</a:t>
            </a:r>
            <a:r>
              <a:rPr lang="en-US" sz="2400" dirty="0" smtClean="0"/>
              <a:t> </a:t>
            </a:r>
            <a:r>
              <a:rPr lang="en-US" sz="2400" dirty="0" err="1" smtClean="0"/>
              <a:t>soğutulup</a:t>
            </a:r>
            <a:r>
              <a:rPr lang="en-US" sz="2400" dirty="0" smtClean="0"/>
              <a:t> (quenching)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sıcaklıkta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sürelerde</a:t>
            </a:r>
            <a:r>
              <a:rPr lang="en-US" sz="2400" dirty="0" smtClean="0"/>
              <a:t> </a:t>
            </a:r>
            <a:r>
              <a:rPr lang="en-US" sz="2400" dirty="0" err="1" smtClean="0"/>
              <a:t>bekletildiğinde</a:t>
            </a:r>
            <a:r>
              <a:rPr lang="en-US" sz="2400" dirty="0" smtClean="0"/>
              <a:t> </a:t>
            </a:r>
            <a:r>
              <a:rPr lang="en-US" sz="2400" dirty="0" err="1" smtClean="0"/>
              <a:t>perlit</a:t>
            </a:r>
            <a:r>
              <a:rPr lang="en-US" sz="2400" dirty="0" smtClean="0"/>
              <a:t> </a:t>
            </a:r>
            <a:r>
              <a:rPr lang="en-US" sz="2400" dirty="0" err="1" smtClean="0"/>
              <a:t>yapısı</a:t>
            </a:r>
            <a:r>
              <a:rPr lang="en-US" sz="2400" dirty="0" smtClean="0"/>
              <a:t> </a:t>
            </a:r>
            <a:r>
              <a:rPr lang="en-US" sz="2400" dirty="0" err="1" smtClean="0"/>
              <a:t>yerine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yapıya</a:t>
            </a:r>
            <a:r>
              <a:rPr lang="en-US" sz="2400" dirty="0" smtClean="0"/>
              <a:t> </a:t>
            </a:r>
            <a:r>
              <a:rPr lang="en-US" sz="2400" dirty="0" err="1" smtClean="0"/>
              <a:t>benzeyen</a:t>
            </a:r>
            <a:r>
              <a:rPr lang="en-US" sz="2400" dirty="0" smtClean="0"/>
              <a:t>, </a:t>
            </a:r>
            <a:r>
              <a:rPr lang="en-US" sz="2400" dirty="0" err="1" smtClean="0"/>
              <a:t>morfolojik</a:t>
            </a:r>
            <a:r>
              <a:rPr lang="en-US" sz="2400" dirty="0" smtClean="0"/>
              <a:t> </a:t>
            </a:r>
            <a:r>
              <a:rPr lang="en-US" sz="2400" dirty="0" err="1" smtClean="0"/>
              <a:t>olarak</a:t>
            </a:r>
            <a:r>
              <a:rPr lang="en-US" sz="2400" dirty="0" smtClean="0"/>
              <a:t> </a:t>
            </a:r>
            <a:r>
              <a:rPr lang="en-US" sz="2400" dirty="0" err="1" smtClean="0"/>
              <a:t>aralarında</a:t>
            </a:r>
            <a:r>
              <a:rPr lang="en-US" sz="2400" dirty="0" smtClean="0"/>
              <a:t> </a:t>
            </a:r>
            <a:r>
              <a:rPr lang="en-US" sz="2400" dirty="0" err="1" smtClean="0"/>
              <a:t>farklar</a:t>
            </a:r>
            <a:r>
              <a:rPr lang="en-US" sz="2400" dirty="0" smtClean="0"/>
              <a:t> </a:t>
            </a:r>
            <a:r>
              <a:rPr lang="en-US" sz="2400" dirty="0" err="1" smtClean="0"/>
              <a:t>bulunan</a:t>
            </a:r>
            <a:r>
              <a:rPr lang="en-US" sz="2400" dirty="0" smtClean="0"/>
              <a:t> </a:t>
            </a:r>
            <a:r>
              <a:rPr lang="en-US" sz="2400" dirty="0" err="1" smtClean="0"/>
              <a:t>ferrit</a:t>
            </a:r>
            <a:r>
              <a:rPr lang="en-US" sz="2400" dirty="0" smtClean="0"/>
              <a:t> </a:t>
            </a:r>
            <a:r>
              <a:rPr lang="en-US" sz="2400" dirty="0" err="1" smtClean="0"/>
              <a:t>ve</a:t>
            </a:r>
            <a:r>
              <a:rPr lang="en-US" sz="2400" dirty="0" smtClean="0"/>
              <a:t> </a:t>
            </a:r>
            <a:r>
              <a:rPr lang="en-US" sz="2400" dirty="0" err="1" smtClean="0"/>
              <a:t>sementit</a:t>
            </a:r>
            <a:r>
              <a:rPr lang="en-US" sz="2400" dirty="0" smtClean="0"/>
              <a:t> </a:t>
            </a:r>
            <a:r>
              <a:rPr lang="en-US" sz="2400" dirty="0" err="1" smtClean="0"/>
              <a:t>fazlarından</a:t>
            </a:r>
            <a:r>
              <a:rPr lang="en-US" sz="2400" dirty="0" smtClean="0"/>
              <a:t> </a:t>
            </a:r>
            <a:r>
              <a:rPr lang="en-US" sz="2400" dirty="0" err="1" smtClean="0"/>
              <a:t>oluşan</a:t>
            </a:r>
            <a:r>
              <a:rPr lang="en-US" sz="2400" dirty="0" smtClean="0"/>
              <a:t> “</a:t>
            </a:r>
            <a:r>
              <a:rPr lang="en-US" sz="2400" dirty="0" err="1" smtClean="0"/>
              <a:t>beynit</a:t>
            </a:r>
            <a:r>
              <a:rPr lang="en-US" sz="2400" dirty="0" smtClean="0"/>
              <a:t>” </a:t>
            </a:r>
            <a:r>
              <a:rPr lang="en-US" sz="2400" dirty="0" err="1" smtClean="0"/>
              <a:t>yapısı</a:t>
            </a:r>
            <a:r>
              <a:rPr lang="en-US" sz="2400" dirty="0" smtClean="0"/>
              <a:t> </a:t>
            </a:r>
            <a:r>
              <a:rPr lang="en-US" sz="2400" dirty="0" err="1" smtClean="0"/>
              <a:t>oluşmaktadır</a:t>
            </a:r>
            <a:r>
              <a:rPr lang="en-US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en-US" sz="2400" dirty="0" err="1" smtClean="0"/>
              <a:t>Diyagramdan</a:t>
            </a:r>
            <a:r>
              <a:rPr lang="en-US" sz="2400" dirty="0" smtClean="0"/>
              <a:t> da </a:t>
            </a:r>
            <a:r>
              <a:rPr lang="en-US" sz="2400" dirty="0" err="1" smtClean="0"/>
              <a:t>görüldüğü</a:t>
            </a:r>
            <a:r>
              <a:rPr lang="en-US" sz="2400" dirty="0" smtClean="0"/>
              <a:t> </a:t>
            </a:r>
            <a:r>
              <a:rPr lang="en-US" sz="2400" dirty="0" err="1" smtClean="0"/>
              <a:t>gibi</a:t>
            </a:r>
            <a:r>
              <a:rPr lang="en-US" sz="2400" dirty="0" smtClean="0"/>
              <a:t> </a:t>
            </a:r>
            <a:r>
              <a:rPr lang="en-US" sz="2400" dirty="0" err="1" smtClean="0"/>
              <a:t>iki</a:t>
            </a:r>
            <a:r>
              <a:rPr lang="en-US" sz="2400" dirty="0" smtClean="0"/>
              <a:t> </a:t>
            </a:r>
            <a:r>
              <a:rPr lang="en-US" sz="2400" dirty="0" err="1" smtClean="0"/>
              <a:t>farklı</a:t>
            </a:r>
            <a:r>
              <a:rPr lang="en-US" sz="2400" dirty="0" smtClean="0"/>
              <a:t> </a:t>
            </a:r>
            <a:r>
              <a:rPr lang="en-US" sz="2400" dirty="0" err="1" smtClean="0"/>
              <a:t>beynit</a:t>
            </a:r>
            <a:r>
              <a:rPr lang="en-US" sz="2400" dirty="0" smtClean="0"/>
              <a:t> </a:t>
            </a:r>
            <a:r>
              <a:rPr lang="en-US" sz="2400" dirty="0" err="1" smtClean="0"/>
              <a:t>yapısı</a:t>
            </a:r>
            <a:r>
              <a:rPr lang="en-US" sz="2400" dirty="0" smtClean="0"/>
              <a:t> </a:t>
            </a:r>
            <a:r>
              <a:rPr lang="en-US" sz="2400" dirty="0" err="1" smtClean="0"/>
              <a:t>oluşmaktadır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Bunlardan</a:t>
            </a:r>
            <a:r>
              <a:rPr lang="en-US" sz="2400" dirty="0" smtClean="0"/>
              <a:t> </a:t>
            </a:r>
            <a:r>
              <a:rPr lang="en-US" sz="2400" dirty="0" err="1" smtClean="0"/>
              <a:t>ilki</a:t>
            </a:r>
            <a:r>
              <a:rPr lang="en-US" sz="2400" dirty="0" smtClean="0"/>
              <a:t> </a:t>
            </a:r>
            <a:r>
              <a:rPr lang="en-US" sz="2400" dirty="0" err="1" smtClean="0"/>
              <a:t>yüksek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sıcaklıklarda</a:t>
            </a:r>
            <a:r>
              <a:rPr lang="en-US" sz="2400" dirty="0" smtClean="0"/>
              <a:t> </a:t>
            </a:r>
            <a:r>
              <a:rPr lang="en-US" sz="2400" dirty="0" err="1" smtClean="0"/>
              <a:t>dönüşen</a:t>
            </a:r>
            <a:r>
              <a:rPr lang="en-US" sz="2400" dirty="0" smtClean="0"/>
              <a:t> </a:t>
            </a:r>
            <a:r>
              <a:rPr lang="en-US" sz="2400" dirty="0" err="1" smtClean="0"/>
              <a:t>üst</a:t>
            </a:r>
            <a:r>
              <a:rPr lang="en-US" sz="2400" dirty="0" smtClean="0"/>
              <a:t> </a:t>
            </a:r>
            <a:r>
              <a:rPr lang="en-US" sz="2400" dirty="0" err="1" smtClean="0"/>
              <a:t>beynit</a:t>
            </a:r>
            <a:r>
              <a:rPr lang="en-US" sz="2400" dirty="0" smtClean="0"/>
              <a:t> </a:t>
            </a:r>
            <a:r>
              <a:rPr lang="en-US" sz="2400" dirty="0" err="1" smtClean="0"/>
              <a:t>yapısı</a:t>
            </a:r>
            <a:r>
              <a:rPr lang="en-US" sz="2400" dirty="0" smtClean="0"/>
              <a:t>, </a:t>
            </a:r>
            <a:r>
              <a:rPr lang="en-US" sz="2400" dirty="0" err="1" smtClean="0"/>
              <a:t>diğeri</a:t>
            </a:r>
            <a:r>
              <a:rPr lang="en-US" sz="2400" dirty="0" smtClean="0"/>
              <a:t> </a:t>
            </a:r>
            <a:r>
              <a:rPr lang="en-US" sz="2400" dirty="0" err="1" smtClean="0"/>
              <a:t>ise</a:t>
            </a:r>
            <a:r>
              <a:rPr lang="en-US" sz="2400" dirty="0" smtClean="0"/>
              <a:t> </a:t>
            </a:r>
            <a:r>
              <a:rPr lang="en-US" sz="2400" dirty="0" err="1" smtClean="0"/>
              <a:t>düşük</a:t>
            </a:r>
            <a:r>
              <a:rPr lang="en-US" sz="2400" dirty="0" smtClean="0"/>
              <a:t> </a:t>
            </a:r>
            <a:r>
              <a:rPr lang="en-US" sz="2400" dirty="0" err="1" smtClean="0"/>
              <a:t>sıcaklıklarda</a:t>
            </a:r>
            <a:r>
              <a:rPr lang="en-US" sz="2400" dirty="0" smtClean="0"/>
              <a:t> </a:t>
            </a:r>
            <a:r>
              <a:rPr lang="en-US" sz="2400" dirty="0" err="1" smtClean="0"/>
              <a:t>dönüşen</a:t>
            </a:r>
            <a:r>
              <a:rPr lang="en-US" sz="2400" dirty="0" smtClean="0"/>
              <a:t> alt </a:t>
            </a:r>
            <a:r>
              <a:rPr lang="en-US" sz="2400" dirty="0" err="1" smtClean="0"/>
              <a:t>beynit</a:t>
            </a:r>
            <a:r>
              <a:rPr lang="en-US" sz="2400" dirty="0" smtClean="0"/>
              <a:t> </a:t>
            </a:r>
            <a:r>
              <a:rPr lang="en-US" sz="2400" dirty="0" err="1" smtClean="0"/>
              <a:t>yapısıdır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Beynit</a:t>
            </a:r>
            <a:r>
              <a:rPr lang="en-US" sz="2400" dirty="0"/>
              <a:t> </a:t>
            </a:r>
            <a:r>
              <a:rPr lang="en-US" sz="2400" dirty="0" err="1"/>
              <a:t>dönüşümü</a:t>
            </a:r>
            <a:r>
              <a:rPr lang="en-US" sz="2400" dirty="0"/>
              <a:t>, C </a:t>
            </a:r>
            <a:r>
              <a:rPr lang="en-US" sz="2400" dirty="0" err="1"/>
              <a:t>şeklindeki</a:t>
            </a:r>
            <a:r>
              <a:rPr lang="en-US" sz="2400" dirty="0"/>
              <a:t> </a:t>
            </a:r>
            <a:r>
              <a:rPr lang="en-US" sz="2400" dirty="0" err="1"/>
              <a:t>eğrinin</a:t>
            </a:r>
            <a:r>
              <a:rPr lang="en-US" sz="2400" dirty="0"/>
              <a:t> </a:t>
            </a:r>
            <a:r>
              <a:rPr lang="en-US" sz="2400" dirty="0" err="1"/>
              <a:t>burun</a:t>
            </a:r>
            <a:r>
              <a:rPr lang="en-US" sz="2400" dirty="0"/>
              <a:t> </a:t>
            </a:r>
            <a:r>
              <a:rPr lang="en-US" sz="2400" dirty="0" err="1"/>
              <a:t>noktasının</a:t>
            </a:r>
            <a:r>
              <a:rPr lang="en-US" sz="2400" dirty="0"/>
              <a:t> </a:t>
            </a:r>
            <a:r>
              <a:rPr lang="en-US" sz="2400" dirty="0" err="1"/>
              <a:t>altındaki</a:t>
            </a:r>
            <a:r>
              <a:rPr lang="en-US" sz="2400" dirty="0"/>
              <a:t> </a:t>
            </a:r>
            <a:r>
              <a:rPr lang="en-US" sz="2400" dirty="0" err="1"/>
              <a:t>sıcaklıklarda</a:t>
            </a:r>
            <a:r>
              <a:rPr lang="en-US" sz="2400" dirty="0"/>
              <a:t> </a:t>
            </a:r>
            <a:r>
              <a:rPr lang="en-US" sz="2400" dirty="0" err="1"/>
              <a:t>gerçekleşir</a:t>
            </a:r>
            <a:r>
              <a:rPr lang="en-US" sz="2400" dirty="0"/>
              <a:t> </a:t>
            </a:r>
            <a:r>
              <a:rPr lang="tr-TR" sz="2400" dirty="0"/>
              <a:t>(215 </a:t>
            </a:r>
            <a:r>
              <a:rPr lang="en-US" sz="2400" dirty="0"/>
              <a:t>-</a:t>
            </a:r>
            <a:r>
              <a:rPr lang="tr-TR" sz="2400" dirty="0"/>
              <a:t> 540 °C)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Burun</a:t>
            </a:r>
            <a:r>
              <a:rPr lang="en-US" sz="2400" dirty="0"/>
              <a:t> </a:t>
            </a:r>
            <a:r>
              <a:rPr lang="en-US" sz="2400" dirty="0" err="1"/>
              <a:t>noktasında</a:t>
            </a:r>
            <a:r>
              <a:rPr lang="en-US" sz="2400" dirty="0"/>
              <a:t> </a:t>
            </a:r>
            <a:r>
              <a:rPr lang="en-US" sz="2400" dirty="0" err="1"/>
              <a:t>dönüşüm</a:t>
            </a:r>
            <a:r>
              <a:rPr lang="en-US" sz="2400" dirty="0"/>
              <a:t> </a:t>
            </a:r>
            <a:r>
              <a:rPr lang="en-US" sz="2400" dirty="0" err="1"/>
              <a:t>hızı</a:t>
            </a:r>
            <a:r>
              <a:rPr lang="en-US" sz="2400" dirty="0"/>
              <a:t> </a:t>
            </a:r>
            <a:r>
              <a:rPr lang="en-US" sz="2400" dirty="0" err="1"/>
              <a:t>maksimum</a:t>
            </a:r>
            <a:r>
              <a:rPr lang="en-US" sz="2400" dirty="0"/>
              <a:t> </a:t>
            </a:r>
            <a:r>
              <a:rPr lang="en-US" sz="2400" dirty="0" err="1"/>
              <a:t>değerine</a:t>
            </a:r>
            <a:r>
              <a:rPr lang="en-US" sz="2400" dirty="0"/>
              <a:t> </a:t>
            </a:r>
            <a:r>
              <a:rPr lang="en-US" sz="2400" dirty="0" err="1"/>
              <a:t>ulaşır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Perlit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burun</a:t>
            </a:r>
            <a:r>
              <a:rPr lang="en-US" sz="2400" dirty="0"/>
              <a:t> </a:t>
            </a:r>
            <a:r>
              <a:rPr lang="en-US" sz="2400" dirty="0" err="1"/>
              <a:t>noktasının</a:t>
            </a:r>
            <a:r>
              <a:rPr lang="en-US" sz="2400" dirty="0"/>
              <a:t> </a:t>
            </a:r>
            <a:r>
              <a:rPr lang="en-US" sz="2400" dirty="0" err="1"/>
              <a:t>üstündeki</a:t>
            </a:r>
            <a:r>
              <a:rPr lang="en-US" sz="2400" dirty="0"/>
              <a:t> </a:t>
            </a:r>
            <a:r>
              <a:rPr lang="en-US" sz="2400" dirty="0" err="1"/>
              <a:t>sıcaklıklarda</a:t>
            </a:r>
            <a:r>
              <a:rPr lang="en-US" sz="2400" dirty="0"/>
              <a:t> </a:t>
            </a:r>
            <a:r>
              <a:rPr lang="en-US" sz="2400" dirty="0" err="1"/>
              <a:t>gerçekleşir</a:t>
            </a:r>
            <a:r>
              <a:rPr lang="en-US" sz="2400" dirty="0"/>
              <a:t> </a:t>
            </a:r>
            <a:r>
              <a:rPr lang="tr-TR" sz="2400" dirty="0"/>
              <a:t>(540 </a:t>
            </a:r>
            <a:r>
              <a:rPr lang="en-US" sz="2400" dirty="0"/>
              <a:t>-</a:t>
            </a:r>
            <a:r>
              <a:rPr lang="tr-TR" sz="2400" dirty="0"/>
              <a:t> 727 °C)</a:t>
            </a:r>
            <a:r>
              <a:rPr lang="en-US" sz="2400" dirty="0"/>
              <a:t>.</a:t>
            </a:r>
          </a:p>
          <a:p>
            <a:pPr marL="0" indent="0">
              <a:buNone/>
            </a:pPr>
            <a:r>
              <a:rPr lang="en-US" sz="2400" dirty="0" err="1"/>
              <a:t>Eğer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alaşımın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kısmının</a:t>
            </a:r>
            <a:r>
              <a:rPr lang="en-US" sz="2400" dirty="0"/>
              <a:t> </a:t>
            </a:r>
            <a:r>
              <a:rPr lang="en-US" sz="2400" dirty="0" err="1"/>
              <a:t>perlit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beynite</a:t>
            </a:r>
            <a:r>
              <a:rPr lang="en-US" sz="2400" dirty="0"/>
              <a:t> </a:t>
            </a:r>
            <a:r>
              <a:rPr lang="en-US" sz="2400" dirty="0" err="1"/>
              <a:t>dönüşümü</a:t>
            </a:r>
            <a:r>
              <a:rPr lang="en-US" sz="2400" dirty="0"/>
              <a:t> </a:t>
            </a:r>
            <a:r>
              <a:rPr lang="en-US" sz="2400" dirty="0" err="1"/>
              <a:t>gerçekleşti</a:t>
            </a:r>
            <a:r>
              <a:rPr lang="en-US" sz="2400" dirty="0"/>
              <a:t> </a:t>
            </a:r>
            <a:r>
              <a:rPr lang="en-US" sz="2400" dirty="0" err="1"/>
              <a:t>ise</a:t>
            </a:r>
            <a:r>
              <a:rPr lang="en-US" sz="2400" dirty="0"/>
              <a:t> </a:t>
            </a:r>
            <a:r>
              <a:rPr lang="en-US" sz="2400" dirty="0" err="1"/>
              <a:t>geri</a:t>
            </a:r>
            <a:r>
              <a:rPr lang="en-US" sz="2400" dirty="0"/>
              <a:t> </a:t>
            </a:r>
            <a:r>
              <a:rPr lang="en-US" sz="2400" dirty="0" err="1"/>
              <a:t>dönüş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alaşımın</a:t>
            </a:r>
            <a:r>
              <a:rPr lang="en-US" sz="2400" dirty="0"/>
              <a:t> </a:t>
            </a:r>
            <a:r>
              <a:rPr lang="en-US" sz="2400" dirty="0" err="1"/>
              <a:t>tekrar</a:t>
            </a:r>
            <a:r>
              <a:rPr lang="en-US" sz="2400" dirty="0"/>
              <a:t> </a:t>
            </a:r>
            <a:r>
              <a:rPr lang="en-US" sz="2400" dirty="0" err="1"/>
              <a:t>östenit</a:t>
            </a:r>
            <a:r>
              <a:rPr lang="en-US" sz="2400" dirty="0"/>
              <a:t> </a:t>
            </a:r>
            <a:r>
              <a:rPr lang="en-US" sz="2400" dirty="0" err="1"/>
              <a:t>oluşum</a:t>
            </a:r>
            <a:r>
              <a:rPr lang="en-US" sz="2400" dirty="0"/>
              <a:t> </a:t>
            </a:r>
            <a:r>
              <a:rPr lang="en-US" sz="2400" dirty="0" err="1"/>
              <a:t>sıcaklıklarına</a:t>
            </a:r>
            <a:r>
              <a:rPr lang="en-US" sz="2400" dirty="0"/>
              <a:t> </a:t>
            </a:r>
            <a:r>
              <a:rPr lang="en-US" sz="2400" dirty="0" err="1"/>
              <a:t>ısıtılması</a:t>
            </a:r>
            <a:r>
              <a:rPr lang="en-US" sz="2400" dirty="0"/>
              <a:t> </a:t>
            </a:r>
            <a:r>
              <a:rPr lang="en-US" sz="2400" dirty="0" err="1"/>
              <a:t>gerekmektedir</a:t>
            </a:r>
            <a:r>
              <a:rPr lang="en-US" sz="2400" dirty="0"/>
              <a:t>. </a:t>
            </a:r>
            <a:endParaRPr lang="en-US" sz="2400" b="1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92407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5773129" cy="5833431"/>
          </a:xfrm>
        </p:spPr>
        <p:txBody>
          <a:bodyPr>
            <a:noAutofit/>
          </a:bodyPr>
          <a:lstStyle/>
          <a:p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alaşım</a:t>
            </a:r>
            <a:r>
              <a:rPr lang="en-US" dirty="0"/>
              <a:t> </a:t>
            </a:r>
            <a:r>
              <a:rPr lang="en-US" dirty="0" err="1"/>
              <a:t>sistemleri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yeri</a:t>
            </a:r>
            <a:r>
              <a:rPr lang="en-US" dirty="0"/>
              <a:t> </a:t>
            </a:r>
            <a:r>
              <a:rPr lang="en-US" dirty="0" err="1"/>
              <a:t>demir-karbon</a:t>
            </a:r>
            <a:r>
              <a:rPr lang="en-US" dirty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</a:t>
            </a:r>
            <a:r>
              <a:rPr lang="en-US" dirty="0" smtClean="0"/>
              <a:t> </a:t>
            </a:r>
            <a:r>
              <a:rPr lang="en-US" dirty="0" err="1" smtClean="0"/>
              <a:t>tutmaktadır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Demir-karbon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diyagramı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dökme</a:t>
            </a:r>
            <a:r>
              <a:rPr lang="en-US" dirty="0" smtClean="0"/>
              <a:t> </a:t>
            </a:r>
            <a:r>
              <a:rPr lang="en-US" dirty="0" err="1"/>
              <a:t>demir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 smtClean="0"/>
              <a:t>çeliğin</a:t>
            </a:r>
            <a:r>
              <a:rPr lang="en-US" dirty="0" smtClean="0"/>
              <a:t> </a:t>
            </a:r>
            <a:r>
              <a:rPr lang="en-US" dirty="0" err="1" smtClean="0"/>
              <a:t>kompozisyonu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oluşum</a:t>
            </a:r>
            <a:r>
              <a:rPr lang="en-US" dirty="0" smtClean="0"/>
              <a:t> </a:t>
            </a:r>
            <a:r>
              <a:rPr lang="en-US" dirty="0" err="1" smtClean="0"/>
              <a:t>sıcaklıkları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alınabilir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Pratikte</a:t>
            </a:r>
            <a:r>
              <a:rPr lang="en-US" dirty="0" smtClean="0"/>
              <a:t> </a:t>
            </a:r>
            <a:r>
              <a:rPr lang="en-US" dirty="0"/>
              <a:t>Fe-C </a:t>
            </a:r>
            <a:r>
              <a:rPr lang="en-US" dirty="0" err="1" smtClean="0"/>
              <a:t>diagramı</a:t>
            </a:r>
            <a:r>
              <a:rPr lang="en-US" dirty="0" smtClean="0"/>
              <a:t> C </a:t>
            </a:r>
            <a:r>
              <a:rPr lang="en-US" dirty="0" err="1" smtClean="0"/>
              <a:t>konsantrasyonu</a:t>
            </a:r>
            <a:r>
              <a:rPr lang="en-US" dirty="0" smtClean="0"/>
              <a:t> %6,7’ye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 smtClean="0"/>
              <a:t>bölgeyi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.</a:t>
            </a:r>
          </a:p>
          <a:p>
            <a:r>
              <a:rPr lang="en-US" dirty="0" err="1"/>
              <a:t>Demir-karbon</a:t>
            </a:r>
            <a:r>
              <a:rPr lang="en-US" dirty="0"/>
              <a:t> </a:t>
            </a:r>
            <a:r>
              <a:rPr lang="en-US" dirty="0" err="1"/>
              <a:t>faz</a:t>
            </a:r>
            <a:r>
              <a:rPr lang="en-US" dirty="0"/>
              <a:t> </a:t>
            </a:r>
            <a:r>
              <a:rPr lang="en-US" dirty="0" err="1" smtClean="0"/>
              <a:t>diyagramında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fazlar</a:t>
            </a:r>
            <a:r>
              <a:rPr lang="en-US" dirty="0" smtClean="0"/>
              <a:t>: </a:t>
            </a:r>
            <a:r>
              <a:rPr lang="el-GR" b="1" dirty="0" smtClean="0"/>
              <a:t>α</a:t>
            </a:r>
            <a:r>
              <a:rPr lang="en-US" dirty="0" smtClean="0"/>
              <a:t>-</a:t>
            </a:r>
            <a:r>
              <a:rPr lang="en-US" dirty="0" err="1" smtClean="0"/>
              <a:t>ferrit</a:t>
            </a:r>
            <a:r>
              <a:rPr lang="en-US" dirty="0" smtClean="0"/>
              <a:t>, </a:t>
            </a:r>
            <a:r>
              <a:rPr lang="el-GR" b="1" dirty="0" smtClean="0"/>
              <a:t>γ</a:t>
            </a:r>
            <a:r>
              <a:rPr lang="en-US" dirty="0" smtClean="0"/>
              <a:t>-</a:t>
            </a:r>
            <a:r>
              <a:rPr lang="en-US" dirty="0" err="1" smtClean="0"/>
              <a:t>östenit</a:t>
            </a:r>
            <a:r>
              <a:rPr lang="en-US" dirty="0" smtClean="0"/>
              <a:t>, </a:t>
            </a:r>
            <a:r>
              <a:rPr lang="el-GR" b="1" dirty="0" smtClean="0"/>
              <a:t>δ</a:t>
            </a:r>
            <a:r>
              <a:rPr lang="en-US" dirty="0" smtClean="0"/>
              <a:t>-ferrite, </a:t>
            </a:r>
            <a:r>
              <a:rPr lang="en-US" b="1" dirty="0" smtClean="0"/>
              <a:t>Fe</a:t>
            </a:r>
            <a:r>
              <a:rPr lang="en-US" b="1" baseline="-25000" dirty="0" smtClean="0"/>
              <a:t>3</a:t>
            </a:r>
            <a:r>
              <a:rPr lang="en-US" b="1" dirty="0" smtClean="0"/>
              <a:t>C</a:t>
            </a:r>
            <a:r>
              <a:rPr lang="en-US" dirty="0" smtClean="0"/>
              <a:t> (</a:t>
            </a:r>
            <a:r>
              <a:rPr lang="en-US" dirty="0" err="1" smtClean="0"/>
              <a:t>demir</a:t>
            </a:r>
            <a:r>
              <a:rPr lang="en-US" dirty="0" smtClean="0"/>
              <a:t> </a:t>
            </a:r>
            <a:r>
              <a:rPr lang="en-US" dirty="0" err="1" smtClean="0"/>
              <a:t>karbür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b="1" dirty="0" err="1" smtClean="0"/>
              <a:t>sementit</a:t>
            </a:r>
            <a:r>
              <a:rPr lang="en-US" dirty="0" smtClean="0"/>
              <a:t>).</a:t>
            </a:r>
          </a:p>
          <a:p>
            <a:endParaRPr lang="en-US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7783482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Metallerde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Dönüşümleri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4" y="737754"/>
            <a:ext cx="7820803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İzotermik</a:t>
            </a:r>
            <a:r>
              <a:rPr lang="en-US" b="1" dirty="0" smtClean="0"/>
              <a:t> </a:t>
            </a:r>
            <a:r>
              <a:rPr lang="en-US" b="1" dirty="0" err="1" smtClean="0"/>
              <a:t>Dönüşüm</a:t>
            </a:r>
            <a:r>
              <a:rPr lang="en-US" b="1" dirty="0" smtClean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b="1" dirty="0" err="1" smtClean="0"/>
              <a:t>Küresel</a:t>
            </a:r>
            <a:r>
              <a:rPr lang="en-US" b="1" dirty="0" smtClean="0"/>
              <a:t> (</a:t>
            </a:r>
            <a:r>
              <a:rPr lang="tr-TR" b="1" dirty="0" err="1" smtClean="0"/>
              <a:t>Spheroidite</a:t>
            </a:r>
            <a:r>
              <a:rPr lang="en-US" b="1" dirty="0" smtClean="0"/>
              <a:t>)</a:t>
            </a:r>
          </a:p>
          <a:p>
            <a:pPr marL="0" indent="0">
              <a:buNone/>
            </a:pPr>
            <a:r>
              <a:rPr lang="en-US" dirty="0" err="1" smtClean="0"/>
              <a:t>Eğer</a:t>
            </a:r>
            <a:r>
              <a:rPr lang="en-US" dirty="0" smtClean="0"/>
              <a:t> </a:t>
            </a:r>
            <a:r>
              <a:rPr lang="en-US" dirty="0" err="1" smtClean="0"/>
              <a:t>perlit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beynit</a:t>
            </a:r>
            <a:r>
              <a:rPr lang="en-US" dirty="0" smtClean="0"/>
              <a:t> </a:t>
            </a:r>
            <a:r>
              <a:rPr lang="en-US" dirty="0" err="1" smtClean="0"/>
              <a:t>mikroyapıya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alaşım</a:t>
            </a:r>
            <a:r>
              <a:rPr lang="en-US" dirty="0" smtClean="0"/>
              <a:t> </a:t>
            </a:r>
            <a:r>
              <a:rPr lang="en-US" dirty="0" err="1" smtClean="0"/>
              <a:t>ötektoid</a:t>
            </a:r>
            <a:r>
              <a:rPr lang="en-US" dirty="0" smtClean="0"/>
              <a:t> </a:t>
            </a:r>
            <a:r>
              <a:rPr lang="en-US" dirty="0" err="1" smtClean="0"/>
              <a:t>sıcaklığın</a:t>
            </a:r>
            <a:r>
              <a:rPr lang="en-US" dirty="0" smtClean="0"/>
              <a:t> </a:t>
            </a:r>
            <a:r>
              <a:rPr lang="en-US" dirty="0" err="1" smtClean="0"/>
              <a:t>hemen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sıcaklıkta</a:t>
            </a:r>
            <a:r>
              <a:rPr lang="en-US" dirty="0" smtClean="0"/>
              <a:t> </a:t>
            </a:r>
            <a:r>
              <a:rPr lang="en-US" dirty="0" err="1" smtClean="0"/>
              <a:t>yeterince</a:t>
            </a:r>
            <a:r>
              <a:rPr lang="en-US" dirty="0" smtClean="0"/>
              <a:t> </a:t>
            </a:r>
            <a:r>
              <a:rPr lang="en-US" dirty="0" err="1" smtClean="0"/>
              <a:t>bekletilirse</a:t>
            </a:r>
            <a:r>
              <a:rPr lang="en-US" dirty="0" smtClean="0"/>
              <a:t> (</a:t>
            </a:r>
            <a:r>
              <a:rPr lang="en-US" dirty="0" err="1" smtClean="0"/>
              <a:t>örneğin</a:t>
            </a:r>
            <a:r>
              <a:rPr lang="en-US" dirty="0" smtClean="0"/>
              <a:t>; 700 °C’ 18-24 </a:t>
            </a:r>
            <a:r>
              <a:rPr lang="en-US" dirty="0" err="1" smtClean="0"/>
              <a:t>saat</a:t>
            </a:r>
            <a:r>
              <a:rPr lang="en-US" dirty="0" smtClean="0"/>
              <a:t>)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mikroyapı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mikroyapı</a:t>
            </a:r>
            <a:r>
              <a:rPr lang="en-US" dirty="0" smtClean="0"/>
              <a:t> </a:t>
            </a:r>
            <a:r>
              <a:rPr lang="en-US" dirty="0" err="1" smtClean="0"/>
              <a:t>küresel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adlandırılır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yapıda</a:t>
            </a:r>
            <a:r>
              <a:rPr lang="en-US" dirty="0" smtClean="0"/>
              <a:t>, </a:t>
            </a:r>
            <a:r>
              <a:rPr lang="en-US" dirty="0" err="1" smtClean="0"/>
              <a:t>ferrit</a:t>
            </a:r>
            <a:r>
              <a:rPr lang="en-US" dirty="0" smtClean="0"/>
              <a:t> </a:t>
            </a:r>
            <a:r>
              <a:rPr lang="en-US" dirty="0" err="1" smtClean="0"/>
              <a:t>sementit</a:t>
            </a:r>
            <a:r>
              <a:rPr lang="en-US" dirty="0" smtClean="0"/>
              <a:t> </a:t>
            </a:r>
            <a:r>
              <a:rPr lang="en-US" dirty="0" err="1" smtClean="0"/>
              <a:t>katmalarının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, </a:t>
            </a:r>
            <a:r>
              <a:rPr lang="en-US" dirty="0" err="1" smtClean="0"/>
              <a:t>sementit</a:t>
            </a:r>
            <a:r>
              <a:rPr lang="en-US" dirty="0" smtClean="0"/>
              <a:t> </a:t>
            </a:r>
            <a:r>
              <a:rPr lang="en-US" dirty="0" err="1" smtClean="0"/>
              <a:t>fazın</a:t>
            </a:r>
            <a:r>
              <a:rPr lang="en-US" dirty="0" smtClean="0"/>
              <a:t> </a:t>
            </a:r>
            <a:r>
              <a:rPr lang="en-US" dirty="0" err="1" smtClean="0"/>
              <a:t>ferrit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küresel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yapıda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gözükür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Bu </a:t>
            </a:r>
            <a:r>
              <a:rPr lang="en-US" dirty="0" err="1" smtClean="0"/>
              <a:t>dönüşüm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itici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ferrit</a:t>
            </a:r>
            <a:r>
              <a:rPr lang="en-US" dirty="0" smtClean="0"/>
              <a:t> </a:t>
            </a:r>
            <a:r>
              <a:rPr lang="en-US" dirty="0" err="1" smtClean="0"/>
              <a:t>sementit</a:t>
            </a:r>
            <a:r>
              <a:rPr lang="en-US" dirty="0" smtClean="0"/>
              <a:t> </a:t>
            </a:r>
            <a:r>
              <a:rPr lang="en-US" dirty="0" err="1" smtClean="0"/>
              <a:t>faz</a:t>
            </a:r>
            <a:r>
              <a:rPr lang="en-US" dirty="0" smtClean="0"/>
              <a:t> </a:t>
            </a:r>
            <a:r>
              <a:rPr lang="en-US" dirty="0" err="1" smtClean="0"/>
              <a:t>sınır</a:t>
            </a:r>
            <a:r>
              <a:rPr lang="en-US" dirty="0" smtClean="0"/>
              <a:t> </a:t>
            </a:r>
            <a:r>
              <a:rPr lang="en-US" dirty="0" err="1" smtClean="0"/>
              <a:t>alanlarının</a:t>
            </a:r>
            <a:r>
              <a:rPr lang="en-US" dirty="0" smtClean="0"/>
              <a:t> </a:t>
            </a:r>
            <a:r>
              <a:rPr lang="en-US" dirty="0" err="1" smtClean="0"/>
              <a:t>düşürülmesidir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1637" y="1384791"/>
            <a:ext cx="3851722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4784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Metallerde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Dönüşümleri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4" y="737754"/>
            <a:ext cx="8772441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İzotermik</a:t>
            </a:r>
            <a:r>
              <a:rPr lang="en-US" b="1" dirty="0" smtClean="0"/>
              <a:t> </a:t>
            </a:r>
            <a:r>
              <a:rPr lang="en-US" b="1" dirty="0" err="1" smtClean="0"/>
              <a:t>Dönüşüm</a:t>
            </a:r>
            <a:r>
              <a:rPr lang="en-US" b="1" dirty="0" smtClean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tr-TR" b="1" dirty="0" smtClean="0"/>
              <a:t>Marten</a:t>
            </a:r>
            <a:r>
              <a:rPr lang="en-US" b="1" dirty="0" smtClean="0"/>
              <a:t>z</a:t>
            </a:r>
            <a:r>
              <a:rPr lang="tr-TR" b="1" dirty="0" smtClean="0"/>
              <a:t>it</a:t>
            </a:r>
            <a:r>
              <a:rPr lang="en-US" b="1" dirty="0" smtClean="0"/>
              <a:t>: </a:t>
            </a:r>
            <a:r>
              <a:rPr lang="en-US" dirty="0" err="1" smtClean="0"/>
              <a:t>Östenit</a:t>
            </a:r>
            <a:r>
              <a:rPr lang="en-US" dirty="0" smtClean="0"/>
              <a:t> </a:t>
            </a:r>
            <a:r>
              <a:rPr lang="en-US" dirty="0" err="1" smtClean="0"/>
              <a:t>alaşım</a:t>
            </a:r>
            <a:r>
              <a:rPr lang="en-US" dirty="0" smtClean="0"/>
              <a:t> </a:t>
            </a:r>
            <a:r>
              <a:rPr lang="en-US" dirty="0" err="1" smtClean="0"/>
              <a:t>tuz</a:t>
            </a:r>
            <a:r>
              <a:rPr lang="en-US" dirty="0" smtClean="0"/>
              <a:t> </a:t>
            </a:r>
            <a:r>
              <a:rPr lang="en-US" dirty="0" err="1" smtClean="0"/>
              <a:t>banyosu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150 </a:t>
            </a:r>
            <a:r>
              <a:rPr lang="en-US" dirty="0" err="1" smtClean="0"/>
              <a:t>C’ye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soğutulduğunda</a:t>
            </a:r>
            <a:r>
              <a:rPr lang="en-US" dirty="0" smtClean="0"/>
              <a:t> </a:t>
            </a:r>
            <a:r>
              <a:rPr lang="en-US" dirty="0" err="1" smtClean="0"/>
              <a:t>martenzit</a:t>
            </a:r>
            <a:r>
              <a:rPr lang="en-US" dirty="0" smtClean="0"/>
              <a:t> </a:t>
            </a:r>
            <a:r>
              <a:rPr lang="en-US" dirty="0" err="1" smtClean="0"/>
              <a:t>adı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Martenzit</a:t>
            </a:r>
            <a:r>
              <a:rPr lang="en-US" dirty="0" smtClean="0"/>
              <a:t> </a:t>
            </a:r>
            <a:r>
              <a:rPr lang="en-US" dirty="0" err="1" smtClean="0"/>
              <a:t>dönüşüm</a:t>
            </a:r>
            <a:r>
              <a:rPr lang="en-US" dirty="0" smtClean="0"/>
              <a:t>, </a:t>
            </a:r>
            <a:r>
              <a:rPr lang="en-US" dirty="0" err="1" smtClean="0"/>
              <a:t>karbon</a:t>
            </a:r>
            <a:r>
              <a:rPr lang="en-US" dirty="0" smtClean="0"/>
              <a:t> </a:t>
            </a:r>
            <a:r>
              <a:rPr lang="en-US" dirty="0" err="1" smtClean="0"/>
              <a:t>difüzyonuna</a:t>
            </a:r>
            <a:r>
              <a:rPr lang="en-US" dirty="0" smtClean="0"/>
              <a:t> </a:t>
            </a:r>
            <a:r>
              <a:rPr lang="en-US" dirty="0" err="1" smtClean="0"/>
              <a:t>izin</a:t>
            </a:r>
            <a:r>
              <a:rPr lang="en-US" dirty="0" smtClean="0"/>
              <a:t> </a:t>
            </a:r>
            <a:r>
              <a:rPr lang="en-US" dirty="0" err="1" smtClean="0"/>
              <a:t>vermeyecek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soğutma</a:t>
            </a:r>
            <a:r>
              <a:rPr lang="en-US" dirty="0" smtClean="0"/>
              <a:t> </a:t>
            </a:r>
            <a:r>
              <a:rPr lang="en-US" dirty="0" err="1" smtClean="0"/>
              <a:t>hızlarında</a:t>
            </a:r>
            <a:r>
              <a:rPr lang="en-US" dirty="0" smtClean="0"/>
              <a:t> </a:t>
            </a:r>
            <a:r>
              <a:rPr lang="en-US" dirty="0" err="1" smtClean="0"/>
              <a:t>meydana</a:t>
            </a:r>
            <a:r>
              <a:rPr lang="en-US" dirty="0" smtClean="0"/>
              <a:t> </a:t>
            </a:r>
            <a:r>
              <a:rPr lang="en-US" dirty="0" err="1" smtClean="0"/>
              <a:t>gelir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Martenzit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iğnemsi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/>
              <a:t> </a:t>
            </a:r>
            <a:r>
              <a:rPr lang="en-US" dirty="0" err="1" smtClean="0"/>
              <a:t>gözükür</a:t>
            </a:r>
            <a:r>
              <a:rPr lang="en-US" dirty="0" smtClean="0"/>
              <a:t>. </a:t>
            </a:r>
            <a:r>
              <a:rPr lang="en-US" dirty="0" err="1" smtClean="0"/>
              <a:t>Mikroyapıda</a:t>
            </a:r>
            <a:r>
              <a:rPr lang="en-US" dirty="0" smtClean="0"/>
              <a:t> </a:t>
            </a:r>
            <a:r>
              <a:rPr lang="en-US" dirty="0" err="1" smtClean="0"/>
              <a:t>gözüken</a:t>
            </a:r>
            <a:r>
              <a:rPr lang="en-US" dirty="0" smtClean="0"/>
              <a:t> </a:t>
            </a:r>
            <a:r>
              <a:rPr lang="en-US" dirty="0" err="1" smtClean="0"/>
              <a:t>beyaz</a:t>
            </a:r>
            <a:r>
              <a:rPr lang="en-US" dirty="0" smtClean="0"/>
              <a:t> </a:t>
            </a:r>
            <a:r>
              <a:rPr lang="en-US" dirty="0" err="1" smtClean="0"/>
              <a:t>kısımlar</a:t>
            </a:r>
            <a:r>
              <a:rPr lang="en-US" dirty="0" smtClean="0"/>
              <a:t> </a:t>
            </a:r>
            <a:r>
              <a:rPr lang="en-US" dirty="0" err="1" smtClean="0"/>
              <a:t>kalıntı</a:t>
            </a:r>
            <a:r>
              <a:rPr lang="en-US" dirty="0" smtClean="0"/>
              <a:t> </a:t>
            </a:r>
            <a:r>
              <a:rPr lang="en-US" dirty="0" err="1" smtClean="0"/>
              <a:t>östenitlerdir</a:t>
            </a:r>
            <a:r>
              <a:rPr lang="en-US" dirty="0" smtClean="0"/>
              <a:t> (</a:t>
            </a:r>
            <a:r>
              <a:rPr lang="en-US" dirty="0" err="1" smtClean="0"/>
              <a:t>dönüşmeye</a:t>
            </a:r>
            <a:r>
              <a:rPr lang="en-US" dirty="0" smtClean="0"/>
              <a:t> zaman </a:t>
            </a:r>
            <a:r>
              <a:rPr lang="en-US" dirty="0" err="1" smtClean="0"/>
              <a:t>bulamayan</a:t>
            </a:r>
            <a:r>
              <a:rPr lang="en-US" dirty="0" smtClean="0"/>
              <a:t> </a:t>
            </a:r>
            <a:r>
              <a:rPr lang="en-US" dirty="0" err="1" smtClean="0"/>
              <a:t>östenitler</a:t>
            </a:r>
            <a:r>
              <a:rPr lang="en-US" dirty="0" smtClean="0"/>
              <a:t>).</a:t>
            </a:r>
          </a:p>
          <a:p>
            <a:pPr marL="0" indent="0">
              <a:buNone/>
            </a:pPr>
            <a:r>
              <a:rPr lang="en-US" dirty="0" err="1" smtClean="0"/>
              <a:t>Ayırca</a:t>
            </a:r>
            <a:r>
              <a:rPr lang="en-US" dirty="0" smtClean="0"/>
              <a:t>, </a:t>
            </a:r>
            <a:r>
              <a:rPr lang="en-US" dirty="0" err="1" smtClean="0"/>
              <a:t>martenzit</a:t>
            </a:r>
            <a:r>
              <a:rPr lang="en-US" dirty="0" smtClean="0"/>
              <a:t> </a:t>
            </a:r>
            <a:r>
              <a:rPr lang="en-US" dirty="0" err="1" smtClean="0"/>
              <a:t>perlit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de </a:t>
            </a:r>
            <a:r>
              <a:rPr lang="en-US" dirty="0" err="1" smtClean="0"/>
              <a:t>mikroyapı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bulunabilir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019" y="718457"/>
            <a:ext cx="2932264" cy="288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098" y="3630386"/>
            <a:ext cx="2502185" cy="28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64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latin typeface="+mn-lt"/>
              </a:rPr>
              <a:t>Metallerde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Faz</a:t>
            </a:r>
            <a:r>
              <a:rPr lang="en-US" sz="2800" b="1" dirty="0" smtClean="0">
                <a:latin typeface="+mn-lt"/>
              </a:rPr>
              <a:t> </a:t>
            </a:r>
            <a:r>
              <a:rPr lang="en-US" sz="2800" b="1" dirty="0" err="1" smtClean="0">
                <a:latin typeface="+mn-lt"/>
              </a:rPr>
              <a:t>Dönüşümleri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4" y="737754"/>
            <a:ext cx="8772441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İzotermik</a:t>
            </a:r>
            <a:r>
              <a:rPr lang="en-US" b="1" dirty="0" smtClean="0"/>
              <a:t> </a:t>
            </a:r>
            <a:r>
              <a:rPr lang="en-US" b="1" dirty="0" err="1" smtClean="0"/>
              <a:t>Dönüşüm</a:t>
            </a:r>
            <a:r>
              <a:rPr lang="en-US" b="1" dirty="0" smtClean="0"/>
              <a:t> </a:t>
            </a:r>
            <a:r>
              <a:rPr lang="en-US" b="1" dirty="0" err="1" smtClean="0"/>
              <a:t>Diyagramı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tr-TR" b="1" dirty="0" smtClean="0"/>
              <a:t>Marten</a:t>
            </a:r>
            <a:r>
              <a:rPr lang="en-US" b="1" dirty="0" smtClean="0"/>
              <a:t>z</a:t>
            </a:r>
            <a:r>
              <a:rPr lang="tr-TR" b="1" dirty="0" smtClean="0"/>
              <a:t>it</a:t>
            </a:r>
            <a:r>
              <a:rPr lang="en-US" b="1" dirty="0" smtClean="0"/>
              <a:t>:</a:t>
            </a:r>
          </a:p>
          <a:p>
            <a:pPr marL="0" indent="0">
              <a:buNone/>
            </a:pP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soğuma</a:t>
            </a:r>
            <a:r>
              <a:rPr lang="en-US" dirty="0" smtClean="0"/>
              <a:t> </a:t>
            </a:r>
            <a:r>
              <a:rPr lang="en-US" dirty="0" err="1" smtClean="0"/>
              <a:t>hızından</a:t>
            </a:r>
            <a:r>
              <a:rPr lang="en-US" dirty="0" smtClean="0"/>
              <a:t> </a:t>
            </a:r>
            <a:r>
              <a:rPr lang="en-US" dirty="0" err="1" smtClean="0"/>
              <a:t>dolayı</a:t>
            </a:r>
            <a:r>
              <a:rPr lang="en-US" dirty="0" smtClean="0"/>
              <a:t> </a:t>
            </a:r>
            <a:r>
              <a:rPr lang="en-US" dirty="0" err="1" smtClean="0"/>
              <a:t>karbon</a:t>
            </a:r>
            <a:r>
              <a:rPr lang="en-US" dirty="0" smtClean="0"/>
              <a:t> </a:t>
            </a:r>
            <a:r>
              <a:rPr lang="en-US" dirty="0" err="1" smtClean="0"/>
              <a:t>atomları</a:t>
            </a:r>
            <a:r>
              <a:rPr lang="en-US" dirty="0" smtClean="0"/>
              <a:t> HMK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 smtClean="0"/>
              <a:t>yerlerine</a:t>
            </a:r>
            <a:r>
              <a:rPr lang="en-US" dirty="0" smtClean="0"/>
              <a:t> </a:t>
            </a:r>
            <a:r>
              <a:rPr lang="en-US" dirty="0" err="1" smtClean="0"/>
              <a:t>difüzyon</a:t>
            </a:r>
            <a:r>
              <a:rPr lang="en-US" dirty="0" smtClean="0"/>
              <a:t> </a:t>
            </a:r>
            <a:r>
              <a:rPr lang="en-US" dirty="0" err="1" smtClean="0"/>
              <a:t>süresinin</a:t>
            </a:r>
            <a:r>
              <a:rPr lang="en-US" dirty="0" smtClean="0"/>
              <a:t>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olmasından</a:t>
            </a:r>
            <a:r>
              <a:rPr lang="en-US" dirty="0" smtClean="0"/>
              <a:t> </a:t>
            </a:r>
            <a:r>
              <a:rPr lang="en-US" dirty="0" err="1" smtClean="0"/>
              <a:t>dolayı</a:t>
            </a:r>
            <a:r>
              <a:rPr lang="en-US" dirty="0" smtClean="0"/>
              <a:t> tam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yerleşemezler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Bunun</a:t>
            </a:r>
            <a:r>
              <a:rPr lang="en-US" dirty="0" smtClean="0"/>
              <a:t> </a:t>
            </a:r>
            <a:r>
              <a:rPr lang="en-US" dirty="0" err="1" smtClean="0"/>
              <a:t>sonucunda</a:t>
            </a:r>
            <a:r>
              <a:rPr lang="en-US" dirty="0" smtClean="0"/>
              <a:t> </a:t>
            </a:r>
            <a:r>
              <a:rPr lang="en-US" dirty="0" err="1" smtClean="0"/>
              <a:t>hacim</a:t>
            </a:r>
            <a:r>
              <a:rPr lang="en-US" dirty="0" smtClean="0"/>
              <a:t> </a:t>
            </a:r>
            <a:r>
              <a:rPr lang="en-US" dirty="0" err="1" smtClean="0"/>
              <a:t>merkezli</a:t>
            </a:r>
            <a:r>
              <a:rPr lang="en-US" dirty="0" smtClean="0"/>
              <a:t> </a:t>
            </a:r>
            <a:r>
              <a:rPr lang="en-US" dirty="0" err="1" smtClean="0"/>
              <a:t>kare</a:t>
            </a:r>
            <a:r>
              <a:rPr lang="en-US" dirty="0" smtClean="0"/>
              <a:t> </a:t>
            </a:r>
            <a:r>
              <a:rPr lang="en-US" dirty="0" err="1" smtClean="0"/>
              <a:t>prizmalı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da </a:t>
            </a:r>
            <a:r>
              <a:rPr lang="en-US" dirty="0" err="1" smtClean="0"/>
              <a:t>martenzit</a:t>
            </a:r>
            <a:r>
              <a:rPr lang="en-US" dirty="0" smtClean="0"/>
              <a:t> </a:t>
            </a:r>
            <a:r>
              <a:rPr lang="en-US" dirty="0" err="1" smtClean="0"/>
              <a:t>oluşur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karbon</a:t>
            </a:r>
            <a:r>
              <a:rPr lang="en-US" dirty="0" smtClean="0"/>
              <a:t> </a:t>
            </a:r>
            <a:r>
              <a:rPr lang="en-US" dirty="0" err="1" smtClean="0"/>
              <a:t>atomları</a:t>
            </a:r>
            <a:r>
              <a:rPr lang="en-US" dirty="0" smtClean="0"/>
              <a:t> </a:t>
            </a:r>
            <a:r>
              <a:rPr lang="en-US" dirty="0" err="1" smtClean="0"/>
              <a:t>arayer</a:t>
            </a:r>
            <a:r>
              <a:rPr lang="en-US" dirty="0" smtClean="0"/>
              <a:t> </a:t>
            </a:r>
            <a:r>
              <a:rPr lang="en-US" dirty="0" err="1" smtClean="0"/>
              <a:t>safsızlıkları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Aşırı</a:t>
            </a:r>
            <a:r>
              <a:rPr lang="en-US" dirty="0" smtClean="0"/>
              <a:t> </a:t>
            </a:r>
            <a:r>
              <a:rPr lang="en-US" dirty="0" err="1" smtClean="0"/>
              <a:t>doygun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çözelti</a:t>
            </a:r>
            <a:r>
              <a:rPr lang="en-US" dirty="0" smtClean="0"/>
              <a:t> </a:t>
            </a:r>
            <a:r>
              <a:rPr lang="en-US" dirty="0" err="1" smtClean="0"/>
              <a:t>halindedir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err="1" smtClean="0"/>
              <a:t>Birçok</a:t>
            </a:r>
            <a:r>
              <a:rPr lang="en-US" dirty="0" smtClean="0"/>
              <a:t> </a:t>
            </a:r>
            <a:r>
              <a:rPr lang="en-US" dirty="0" err="1" smtClean="0"/>
              <a:t>çelik</a:t>
            </a:r>
            <a:r>
              <a:rPr lang="en-US" dirty="0" smtClean="0"/>
              <a:t>, </a:t>
            </a:r>
            <a:r>
              <a:rPr lang="en-US" dirty="0" err="1" smtClean="0"/>
              <a:t>martenzit</a:t>
            </a:r>
            <a:r>
              <a:rPr lang="en-US" dirty="0" smtClean="0"/>
              <a:t> </a:t>
            </a:r>
            <a:r>
              <a:rPr lang="en-US" dirty="0" err="1" smtClean="0"/>
              <a:t>yapısını</a:t>
            </a:r>
            <a:r>
              <a:rPr lang="en-US" dirty="0" smtClean="0"/>
              <a:t> </a:t>
            </a:r>
            <a:r>
              <a:rPr lang="en-US" dirty="0" err="1" smtClean="0"/>
              <a:t>oda</a:t>
            </a:r>
            <a:r>
              <a:rPr lang="en-US" dirty="0" smtClean="0"/>
              <a:t> </a:t>
            </a:r>
            <a:r>
              <a:rPr lang="en-US" dirty="0" err="1" smtClean="0"/>
              <a:t>sıcaklığında</a:t>
            </a:r>
            <a:r>
              <a:rPr lang="en-US" dirty="0" smtClean="0"/>
              <a:t> </a:t>
            </a:r>
            <a:r>
              <a:rPr lang="en-US" dirty="0" err="1" smtClean="0"/>
              <a:t>korurlar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019" y="718457"/>
            <a:ext cx="2932264" cy="288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098" y="3630386"/>
            <a:ext cx="2502185" cy="285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58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6989654" cy="5833431"/>
          </a:xfrm>
        </p:spPr>
        <p:txBody>
          <a:bodyPr>
            <a:noAutofit/>
          </a:bodyPr>
          <a:lstStyle/>
          <a:p>
            <a:r>
              <a:rPr lang="el-GR" b="1" dirty="0" smtClean="0"/>
              <a:t>α-</a:t>
            </a:r>
            <a:r>
              <a:rPr lang="en-US" b="1" dirty="0" err="1" smtClean="0"/>
              <a:t>ferrit</a:t>
            </a:r>
            <a:r>
              <a:rPr lang="en-US" b="1" dirty="0" smtClean="0"/>
              <a:t>: </a:t>
            </a:r>
            <a:r>
              <a:rPr lang="en-US" dirty="0" err="1" smtClean="0"/>
              <a:t>Karbonun</a:t>
            </a:r>
            <a:r>
              <a:rPr lang="en-US" dirty="0" smtClean="0"/>
              <a:t> HMK Fe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çözeltisidir</a:t>
            </a:r>
            <a:r>
              <a:rPr lang="en-US" dirty="0"/>
              <a:t>. </a:t>
            </a:r>
          </a:p>
          <a:p>
            <a:r>
              <a:rPr lang="en-US" dirty="0" err="1" smtClean="0"/>
              <a:t>Oda</a:t>
            </a:r>
            <a:r>
              <a:rPr lang="en-US" dirty="0" smtClean="0"/>
              <a:t> </a:t>
            </a:r>
            <a:r>
              <a:rPr lang="en-US" dirty="0" err="1"/>
              <a:t>sıcaklığında</a:t>
            </a:r>
            <a:r>
              <a:rPr lang="en-US" dirty="0"/>
              <a:t> </a:t>
            </a:r>
            <a:r>
              <a:rPr lang="en-US" dirty="0" err="1"/>
              <a:t>demirin</a:t>
            </a:r>
            <a:r>
              <a:rPr lang="en-US" dirty="0"/>
              <a:t> </a:t>
            </a:r>
            <a:r>
              <a:rPr lang="en-US" dirty="0" err="1"/>
              <a:t>kararlı</a:t>
            </a:r>
            <a:r>
              <a:rPr lang="en-US" dirty="0"/>
              <a:t> </a:t>
            </a:r>
            <a:r>
              <a:rPr lang="en-US" dirty="0" err="1"/>
              <a:t>halidir</a:t>
            </a:r>
            <a:r>
              <a:rPr lang="en-US" dirty="0"/>
              <a:t>. </a:t>
            </a:r>
          </a:p>
          <a:p>
            <a:r>
              <a:rPr lang="en-US" dirty="0" err="1" smtClean="0"/>
              <a:t>Karbonun</a:t>
            </a:r>
            <a:r>
              <a:rPr lang="en-US" dirty="0" smtClean="0"/>
              <a:t> </a:t>
            </a:r>
            <a:r>
              <a:rPr lang="en-US" dirty="0"/>
              <a:t>Fe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 smtClean="0"/>
              <a:t>çözünürlüğü</a:t>
            </a:r>
            <a:r>
              <a:rPr lang="en-US" dirty="0" smtClean="0"/>
              <a:t> 727°C’de  % 0.022’dir.</a:t>
            </a:r>
            <a:endParaRPr lang="en-US" dirty="0"/>
          </a:p>
          <a:p>
            <a:r>
              <a:rPr lang="en-US" dirty="0" smtClean="0"/>
              <a:t>912°C’de YMK </a:t>
            </a:r>
            <a:r>
              <a:rPr lang="el-GR" dirty="0"/>
              <a:t>γ-</a:t>
            </a:r>
            <a:r>
              <a:rPr lang="en-US" dirty="0" err="1"/>
              <a:t>östenite</a:t>
            </a:r>
            <a:r>
              <a:rPr lang="en-US" dirty="0"/>
              <a:t> </a:t>
            </a:r>
            <a:r>
              <a:rPr lang="en-US" dirty="0" err="1"/>
              <a:t>dönüşür</a:t>
            </a:r>
            <a:r>
              <a:rPr lang="en-US" dirty="0"/>
              <a:t>.</a:t>
            </a:r>
          </a:p>
          <a:p>
            <a:r>
              <a:rPr lang="el-GR" b="1" dirty="0" smtClean="0"/>
              <a:t>γ-</a:t>
            </a:r>
            <a:r>
              <a:rPr lang="en-US" b="1" dirty="0" err="1" smtClean="0"/>
              <a:t>östenit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Karbonun</a:t>
            </a:r>
            <a:r>
              <a:rPr lang="en-US" dirty="0" smtClean="0"/>
              <a:t> YMK Fe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çözeltisidir</a:t>
            </a:r>
            <a:r>
              <a:rPr lang="en-US" dirty="0"/>
              <a:t>. </a:t>
            </a:r>
            <a:r>
              <a:rPr lang="en-US" dirty="0" err="1" smtClean="0"/>
              <a:t>C’un</a:t>
            </a:r>
            <a:r>
              <a:rPr lang="en-US" dirty="0" smtClean="0"/>
              <a:t> </a:t>
            </a:r>
            <a:r>
              <a:rPr lang="en-US" dirty="0"/>
              <a:t>Fe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çözünürlüğü</a:t>
            </a:r>
            <a:r>
              <a:rPr lang="en-US" dirty="0" smtClean="0"/>
              <a:t> 1147°C’de % 2.14’tür.</a:t>
            </a:r>
            <a:endParaRPr lang="en-US" dirty="0"/>
          </a:p>
          <a:p>
            <a:r>
              <a:rPr lang="en-US" dirty="0" smtClean="0"/>
              <a:t>1394 </a:t>
            </a:r>
            <a:r>
              <a:rPr lang="en-US" dirty="0"/>
              <a:t>°</a:t>
            </a:r>
            <a:r>
              <a:rPr lang="en-US" dirty="0" err="1" smtClean="0"/>
              <a:t>C’de</a:t>
            </a:r>
            <a:r>
              <a:rPr lang="en-US" dirty="0" smtClean="0"/>
              <a:t> HMK </a:t>
            </a:r>
            <a:r>
              <a:rPr lang="el-GR" dirty="0"/>
              <a:t>δ-</a:t>
            </a:r>
            <a:r>
              <a:rPr lang="en-US" dirty="0" err="1"/>
              <a:t>ferrit’e</a:t>
            </a:r>
            <a:r>
              <a:rPr lang="en-US" dirty="0"/>
              <a:t> </a:t>
            </a:r>
            <a:r>
              <a:rPr lang="en-US" dirty="0" err="1" smtClean="0"/>
              <a:t>dönüşür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err="1" smtClean="0"/>
              <a:t>Ötektoid</a:t>
            </a:r>
            <a:r>
              <a:rPr lang="en-US" dirty="0" smtClean="0"/>
              <a:t> </a:t>
            </a:r>
            <a:r>
              <a:rPr lang="en-US" dirty="0" err="1"/>
              <a:t>sıcaklığın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kararsızdır</a:t>
            </a:r>
            <a:r>
              <a:rPr lang="en-US" dirty="0"/>
              <a:t> (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soğutulması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sıcaklıklarda</a:t>
            </a:r>
            <a:r>
              <a:rPr lang="en-US" dirty="0"/>
              <a:t> da </a:t>
            </a:r>
            <a:r>
              <a:rPr lang="en-US" dirty="0" err="1"/>
              <a:t>kararlı</a:t>
            </a:r>
            <a:r>
              <a:rPr lang="en-US" dirty="0"/>
              <a:t> </a:t>
            </a:r>
            <a:r>
              <a:rPr lang="en-US" dirty="0" err="1"/>
              <a:t>halde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).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2880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6989654" cy="5833431"/>
          </a:xfrm>
        </p:spPr>
        <p:txBody>
          <a:bodyPr>
            <a:noAutofit/>
          </a:bodyPr>
          <a:lstStyle/>
          <a:p>
            <a:r>
              <a:rPr lang="el-GR" b="1" dirty="0" smtClean="0"/>
              <a:t>δ-</a:t>
            </a:r>
            <a:r>
              <a:rPr lang="en-US" b="1" dirty="0" err="1"/>
              <a:t>ferrit</a:t>
            </a:r>
            <a:r>
              <a:rPr lang="en-US" b="1" dirty="0"/>
              <a:t> (ferrite</a:t>
            </a:r>
            <a:r>
              <a:rPr lang="en-US" b="1" dirty="0" smtClean="0"/>
              <a:t>):</a:t>
            </a:r>
            <a:r>
              <a:rPr lang="en-US" dirty="0"/>
              <a:t> </a:t>
            </a:r>
            <a:r>
              <a:rPr lang="en-US" dirty="0" err="1" smtClean="0"/>
              <a:t>Karbonun</a:t>
            </a:r>
            <a:r>
              <a:rPr lang="en-US" dirty="0" smtClean="0"/>
              <a:t> HMK Fe </a:t>
            </a:r>
            <a:r>
              <a:rPr lang="en-US" dirty="0" err="1" smtClean="0"/>
              <a:t>içerisindeki</a:t>
            </a:r>
            <a:r>
              <a:rPr lang="en-US" dirty="0" smtClean="0"/>
              <a:t>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çözeltisidir</a:t>
            </a:r>
            <a:r>
              <a:rPr lang="en-US" dirty="0"/>
              <a:t>. </a:t>
            </a:r>
          </a:p>
          <a:p>
            <a:r>
              <a:rPr lang="en-US" dirty="0" err="1" smtClean="0"/>
              <a:t>Sadece</a:t>
            </a:r>
            <a:r>
              <a:rPr lang="en-US" dirty="0" smtClean="0"/>
              <a:t> 1394-1538°C </a:t>
            </a:r>
            <a:r>
              <a:rPr lang="en-US" dirty="0" err="1" smtClean="0"/>
              <a:t>sıcaklık</a:t>
            </a:r>
            <a:r>
              <a:rPr lang="en-US" dirty="0" smtClean="0"/>
              <a:t> </a:t>
            </a:r>
            <a:r>
              <a:rPr lang="en-US" dirty="0" err="1"/>
              <a:t>aralığında</a:t>
            </a:r>
            <a:r>
              <a:rPr lang="en-US" dirty="0"/>
              <a:t> </a:t>
            </a:r>
            <a:r>
              <a:rPr lang="en-US" dirty="0" err="1" smtClean="0"/>
              <a:t>kararlıdır</a:t>
            </a:r>
            <a:r>
              <a:rPr lang="en-US" dirty="0" smtClean="0"/>
              <a:t>. 1538 </a:t>
            </a:r>
            <a:r>
              <a:rPr lang="en-US" dirty="0"/>
              <a:t>°</a:t>
            </a:r>
            <a:r>
              <a:rPr lang="en-US" dirty="0" err="1"/>
              <a:t>C’de</a:t>
            </a:r>
            <a:r>
              <a:rPr lang="en-US" dirty="0"/>
              <a:t> </a:t>
            </a:r>
            <a:r>
              <a:rPr lang="en-US" dirty="0" err="1"/>
              <a:t>erir</a:t>
            </a:r>
            <a:r>
              <a:rPr lang="en-US" dirty="0" smtClean="0"/>
              <a:t>.</a:t>
            </a:r>
          </a:p>
          <a:p>
            <a:r>
              <a:rPr lang="en-US" dirty="0" err="1"/>
              <a:t>C’un</a:t>
            </a:r>
            <a:r>
              <a:rPr lang="en-US" dirty="0"/>
              <a:t> </a:t>
            </a:r>
            <a:r>
              <a:rPr lang="el-GR" b="1" dirty="0"/>
              <a:t>δ</a:t>
            </a:r>
            <a:r>
              <a:rPr lang="en-US" dirty="0" smtClean="0"/>
              <a:t> </a:t>
            </a:r>
            <a:r>
              <a:rPr lang="en-US" dirty="0" err="1"/>
              <a:t>içerisindeki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çözünürlüğü</a:t>
            </a:r>
            <a:r>
              <a:rPr lang="en-US" dirty="0"/>
              <a:t> </a:t>
            </a:r>
            <a:r>
              <a:rPr lang="en-US" dirty="0" smtClean="0"/>
              <a:t>1495°C’de </a:t>
            </a:r>
            <a:r>
              <a:rPr lang="en-US" dirty="0" err="1" smtClean="0"/>
              <a:t>yaklaşık</a:t>
            </a:r>
            <a:r>
              <a:rPr lang="en-US" dirty="0" smtClean="0"/>
              <a:t> %1.0’dir.</a:t>
            </a:r>
            <a:endParaRPr lang="en-US" dirty="0"/>
          </a:p>
          <a:p>
            <a:r>
              <a:rPr lang="en-US" dirty="0" err="1" smtClean="0"/>
              <a:t>Ayrıca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diyagramda</a:t>
            </a:r>
            <a:r>
              <a:rPr lang="en-US" dirty="0" smtClean="0"/>
              <a:t>, </a:t>
            </a:r>
            <a:r>
              <a:rPr lang="en-US" dirty="0" err="1" smtClean="0"/>
              <a:t>demir-karbon</a:t>
            </a:r>
            <a:r>
              <a:rPr lang="en-US" dirty="0" smtClean="0"/>
              <a:t> </a:t>
            </a:r>
            <a:r>
              <a:rPr lang="en-US" dirty="0" err="1" smtClean="0"/>
              <a:t>sıvı</a:t>
            </a:r>
            <a:r>
              <a:rPr lang="en-US" dirty="0" smtClean="0"/>
              <a:t> </a:t>
            </a:r>
            <a:r>
              <a:rPr lang="en-US" dirty="0" err="1" smtClean="0"/>
              <a:t>çözeltisi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 % 2.14’lük </a:t>
            </a:r>
            <a:r>
              <a:rPr lang="en-US" dirty="0" err="1" smtClean="0"/>
              <a:t>karbon</a:t>
            </a:r>
            <a:r>
              <a:rPr lang="en-US" dirty="0" smtClean="0"/>
              <a:t> </a:t>
            </a:r>
            <a:r>
              <a:rPr lang="en-US" dirty="0" err="1" smtClean="0"/>
              <a:t>konsantrasyonunda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1147°C</a:t>
            </a:r>
            <a:r>
              <a:rPr lang="en-US" dirty="0"/>
              <a:t> </a:t>
            </a:r>
            <a:r>
              <a:rPr lang="en-US" dirty="0" err="1" smtClean="0"/>
              <a:t>üzerinde</a:t>
            </a:r>
            <a:r>
              <a:rPr lang="en-US" dirty="0" smtClean="0"/>
              <a:t> </a:t>
            </a:r>
            <a:r>
              <a:rPr lang="en-US" dirty="0" err="1" smtClean="0"/>
              <a:t>oluşmaya</a:t>
            </a:r>
            <a:r>
              <a:rPr lang="en-US" dirty="0" smtClean="0"/>
              <a:t> </a:t>
            </a:r>
            <a:r>
              <a:rPr lang="en-US" dirty="0" err="1" smtClean="0"/>
              <a:t>başlar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9132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6989654" cy="5833431"/>
          </a:xfrm>
        </p:spPr>
        <p:txBody>
          <a:bodyPr>
            <a:noAutofit/>
          </a:bodyPr>
          <a:lstStyle/>
          <a:p>
            <a:r>
              <a:rPr lang="en-US" dirty="0" err="1" smtClean="0"/>
              <a:t>Demir-karbon</a:t>
            </a:r>
            <a:r>
              <a:rPr lang="en-US" dirty="0" smtClean="0"/>
              <a:t> </a:t>
            </a:r>
            <a:r>
              <a:rPr lang="en-US" dirty="0" err="1"/>
              <a:t>denge</a:t>
            </a:r>
            <a:r>
              <a:rPr lang="en-US" dirty="0"/>
              <a:t> </a:t>
            </a:r>
            <a:r>
              <a:rPr lang="en-US" dirty="0" err="1"/>
              <a:t>diyagramından</a:t>
            </a:r>
            <a:r>
              <a:rPr lang="en-US" dirty="0"/>
              <a:t> </a:t>
            </a:r>
            <a:r>
              <a:rPr lang="en-US" dirty="0" err="1"/>
              <a:t>görüldüğü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sıcaklığa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yapıların</a:t>
            </a:r>
            <a:r>
              <a:rPr lang="en-US" dirty="0"/>
              <a:t> </a:t>
            </a:r>
            <a:r>
              <a:rPr lang="en-US" dirty="0" err="1"/>
              <a:t>değiştiği</a:t>
            </a:r>
            <a:r>
              <a:rPr lang="en-US" dirty="0"/>
              <a:t> </a:t>
            </a:r>
            <a:r>
              <a:rPr lang="en-US" dirty="0" err="1"/>
              <a:t>görülmektedir</a:t>
            </a:r>
            <a:r>
              <a:rPr lang="en-US" dirty="0"/>
              <a:t>.</a:t>
            </a:r>
          </a:p>
          <a:p>
            <a:r>
              <a:rPr lang="en-US" dirty="0" smtClean="0"/>
              <a:t>% 0,008 – 2,14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karbona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demir-karbon</a:t>
            </a:r>
            <a:r>
              <a:rPr lang="en-US" dirty="0" smtClean="0"/>
              <a:t> </a:t>
            </a:r>
            <a:r>
              <a:rPr lang="en-US" dirty="0" err="1"/>
              <a:t>alaşımına</a:t>
            </a:r>
            <a:r>
              <a:rPr lang="en-US" dirty="0"/>
              <a:t> </a:t>
            </a:r>
            <a:r>
              <a:rPr lang="en-US" dirty="0" err="1"/>
              <a:t>çelik</a:t>
            </a:r>
            <a:r>
              <a:rPr lang="en-US" dirty="0"/>
              <a:t>, % </a:t>
            </a:r>
            <a:r>
              <a:rPr lang="en-US" dirty="0" smtClean="0"/>
              <a:t>2,14 – 6,67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ihtiva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demir</a:t>
            </a:r>
            <a:r>
              <a:rPr lang="en-US" dirty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alaşımına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dökme</a:t>
            </a:r>
            <a:r>
              <a:rPr lang="en-US" dirty="0"/>
              <a:t> </a:t>
            </a:r>
            <a:r>
              <a:rPr lang="en-US" dirty="0" err="1"/>
              <a:t>demir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Unutulmamalıdır</a:t>
            </a:r>
            <a:r>
              <a:rPr lang="en-US" dirty="0" smtClean="0"/>
              <a:t> </a:t>
            </a:r>
            <a:r>
              <a:rPr lang="en-US" dirty="0" err="1" smtClean="0"/>
              <a:t>ki</a:t>
            </a:r>
            <a:r>
              <a:rPr lang="en-US" dirty="0" smtClean="0"/>
              <a:t>; </a:t>
            </a:r>
            <a:r>
              <a:rPr lang="en-US" dirty="0" err="1" smtClean="0"/>
              <a:t>demir</a:t>
            </a:r>
            <a:r>
              <a:rPr lang="en-US" dirty="0" smtClean="0"/>
              <a:t> </a:t>
            </a:r>
            <a:r>
              <a:rPr lang="en-US" dirty="0" err="1"/>
              <a:t>karbon</a:t>
            </a:r>
            <a:r>
              <a:rPr lang="en-US" dirty="0"/>
              <a:t> </a:t>
            </a:r>
            <a:r>
              <a:rPr lang="en-US" dirty="0" err="1"/>
              <a:t>alaşımları</a:t>
            </a:r>
            <a:r>
              <a:rPr lang="en-US" dirty="0"/>
              <a:t> </a:t>
            </a:r>
            <a:r>
              <a:rPr lang="en-US" dirty="0" err="1"/>
              <a:t>insanlık</a:t>
            </a:r>
            <a:r>
              <a:rPr lang="en-US" dirty="0"/>
              <a:t> </a:t>
            </a:r>
            <a:r>
              <a:rPr lang="en-US" dirty="0" err="1"/>
              <a:t>tarihinin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malzemesidir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51149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110835" y="737754"/>
                <a:ext cx="5421001" cy="5833431"/>
              </a:xfrm>
            </p:spPr>
            <p:txBody>
              <a:bodyPr>
                <a:noAutofit/>
              </a:bodyPr>
              <a:lstStyle/>
              <a:p>
                <a:r>
                  <a:rPr lang="en-US" dirty="0" smtClean="0"/>
                  <a:t>Üç </a:t>
                </a:r>
                <a:r>
                  <a:rPr lang="en-US" dirty="0" err="1" smtClean="0"/>
                  <a:t>önemli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reaksiton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bulunur</a:t>
                </a:r>
                <a:r>
                  <a:rPr lang="en-US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dirty="0" smtClean="0"/>
                  <a:t>1 – </a:t>
                </a:r>
                <a:r>
                  <a:rPr lang="en-US" dirty="0" err="1" smtClean="0"/>
                  <a:t>Ötektoid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Reaksiyon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𝑭𝒆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3600" b="1" dirty="0" smtClean="0"/>
              </a:p>
              <a:p>
                <a:pPr marL="0" indent="0">
                  <a:buNone/>
                </a:pPr>
                <a:r>
                  <a:rPr lang="en-US" dirty="0" smtClean="0"/>
                  <a:t>2 – </a:t>
                </a:r>
                <a:r>
                  <a:rPr lang="en-US" dirty="0" err="1" smtClean="0"/>
                  <a:t>Ötektik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Reaksiyon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𝑳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el-GR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𝑭𝒆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en-US" sz="3600" b="1" dirty="0"/>
              </a:p>
              <a:p>
                <a:pPr marL="0" indent="0">
                  <a:buNone/>
                </a:pPr>
                <a:r>
                  <a:rPr lang="en-US" dirty="0" smtClean="0"/>
                  <a:t>3 – </a:t>
                </a:r>
                <a:r>
                  <a:rPr lang="en-US" dirty="0" err="1" smtClean="0"/>
                  <a:t>Peritektik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Reaksiyon</a:t>
                </a:r>
                <a:r>
                  <a:rPr lang="en-US" dirty="0" smtClean="0"/>
                  <a:t>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𝜹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𝑳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𝜸</m:t>
                      </m:r>
                    </m:oMath>
                  </m:oMathPara>
                </a14:m>
                <a:endParaRPr lang="en-US" sz="3600" b="1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tr-TR" sz="24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835" y="737754"/>
                <a:ext cx="5421001" cy="5833431"/>
              </a:xfrm>
              <a:blipFill>
                <a:blip r:embed="rId2"/>
                <a:stretch>
                  <a:fillRect l="-2250" t="-16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177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7556493" cy="5833431"/>
          </a:xfrm>
        </p:spPr>
        <p:txBody>
          <a:bodyPr>
            <a:noAutofit/>
          </a:bodyPr>
          <a:lstStyle/>
          <a:p>
            <a:r>
              <a:rPr lang="en-US" b="1" dirty="0" err="1" smtClean="0"/>
              <a:t>Çelik</a:t>
            </a:r>
            <a:r>
              <a:rPr lang="en-US" dirty="0"/>
              <a:t>; %</a:t>
            </a:r>
            <a:r>
              <a:rPr lang="en-US" dirty="0" smtClean="0"/>
              <a:t>2,14’de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/>
              <a:t>C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demir</a:t>
            </a:r>
            <a:r>
              <a:rPr lang="en-US" dirty="0"/>
              <a:t> </a:t>
            </a:r>
            <a:r>
              <a:rPr lang="en-US" dirty="0" err="1" smtClean="0"/>
              <a:t>alaşımına</a:t>
            </a:r>
            <a:r>
              <a:rPr lang="en-US" dirty="0" smtClean="0"/>
              <a:t> </a:t>
            </a:r>
            <a:r>
              <a:rPr lang="en-US" dirty="0" err="1" smtClean="0"/>
              <a:t>verilen</a:t>
            </a:r>
            <a:r>
              <a:rPr lang="en-US" dirty="0" smtClean="0"/>
              <a:t> </a:t>
            </a:r>
            <a:r>
              <a:rPr lang="en-US" dirty="0" err="1"/>
              <a:t>isimdir</a:t>
            </a:r>
            <a:r>
              <a:rPr lang="en-US" dirty="0"/>
              <a:t>.</a:t>
            </a:r>
          </a:p>
          <a:p>
            <a:r>
              <a:rPr lang="en-US" b="1" dirty="0" err="1" smtClean="0"/>
              <a:t>Ötektoid</a:t>
            </a:r>
            <a:r>
              <a:rPr lang="en-US" b="1" dirty="0" smtClean="0"/>
              <a:t> </a:t>
            </a:r>
            <a:r>
              <a:rPr lang="en-US" b="1" dirty="0" err="1"/>
              <a:t>çelik</a:t>
            </a:r>
            <a:r>
              <a:rPr lang="en-US" dirty="0"/>
              <a:t>; % </a:t>
            </a:r>
            <a:r>
              <a:rPr lang="en-US" dirty="0" smtClean="0"/>
              <a:t>0.76 </a:t>
            </a:r>
            <a:r>
              <a:rPr lang="en-US" dirty="0"/>
              <a:t>C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 smtClean="0"/>
              <a:t>çeliğe</a:t>
            </a:r>
            <a:r>
              <a:rPr lang="en-US" dirty="0" smtClean="0"/>
              <a:t> </a:t>
            </a:r>
            <a:r>
              <a:rPr lang="en-US" dirty="0" err="1" smtClean="0"/>
              <a:t>ötektoit</a:t>
            </a:r>
            <a:r>
              <a:rPr lang="en-US" dirty="0" smtClean="0"/>
              <a:t> </a:t>
            </a:r>
            <a:r>
              <a:rPr lang="en-US" dirty="0" err="1"/>
              <a:t>çelik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 </a:t>
            </a:r>
          </a:p>
          <a:p>
            <a:r>
              <a:rPr lang="en-US" dirty="0" smtClean="0"/>
              <a:t>Bu </a:t>
            </a:r>
            <a:r>
              <a:rPr lang="en-US" dirty="0" err="1"/>
              <a:t>kompozisyonun</a:t>
            </a:r>
            <a:r>
              <a:rPr lang="en-US" dirty="0"/>
              <a:t> </a:t>
            </a:r>
            <a:r>
              <a:rPr lang="en-US" dirty="0" err="1"/>
              <a:t>altındaki</a:t>
            </a:r>
            <a:r>
              <a:rPr lang="en-US" dirty="0"/>
              <a:t> </a:t>
            </a:r>
            <a:r>
              <a:rPr lang="en-US" dirty="0" err="1"/>
              <a:t>çeliklere</a:t>
            </a:r>
            <a:r>
              <a:rPr lang="en-US" dirty="0"/>
              <a:t> </a:t>
            </a:r>
            <a:r>
              <a:rPr lang="en-US" b="1" dirty="0" err="1" smtClean="0"/>
              <a:t>ötektoid</a:t>
            </a:r>
            <a:r>
              <a:rPr lang="en-US" b="1" dirty="0" smtClean="0"/>
              <a:t> </a:t>
            </a:r>
            <a:r>
              <a:rPr lang="en-US" b="1" dirty="0" err="1"/>
              <a:t>altı</a:t>
            </a:r>
            <a:r>
              <a:rPr lang="en-US" b="1" dirty="0"/>
              <a:t> </a:t>
            </a:r>
            <a:r>
              <a:rPr lang="en-US" b="1" dirty="0" err="1" smtClean="0"/>
              <a:t>çelikler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/>
              <a:t>C </a:t>
            </a:r>
            <a:r>
              <a:rPr lang="en-US" dirty="0" err="1"/>
              <a:t>oranı</a:t>
            </a:r>
            <a:r>
              <a:rPr lang="en-US" dirty="0"/>
              <a:t> &lt; % </a:t>
            </a:r>
            <a:r>
              <a:rPr lang="en-US" dirty="0" smtClean="0"/>
              <a:t>0.76),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bileşimden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C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çeliklere</a:t>
            </a:r>
            <a:r>
              <a:rPr lang="en-US" dirty="0"/>
              <a:t> </a:t>
            </a:r>
            <a:r>
              <a:rPr lang="en-US" b="1" dirty="0" err="1"/>
              <a:t>ötektoid</a:t>
            </a:r>
            <a:r>
              <a:rPr lang="en-US" b="1" dirty="0"/>
              <a:t> </a:t>
            </a:r>
            <a:r>
              <a:rPr lang="en-US" b="1" dirty="0" err="1"/>
              <a:t>üstü</a:t>
            </a:r>
            <a:r>
              <a:rPr lang="en-US" b="1" dirty="0"/>
              <a:t> </a:t>
            </a:r>
            <a:r>
              <a:rPr lang="en-US" b="1" dirty="0" err="1" smtClean="0"/>
              <a:t>çelikler</a:t>
            </a:r>
            <a:r>
              <a:rPr lang="en-US" b="1" dirty="0" smtClean="0"/>
              <a:t> </a:t>
            </a:r>
            <a:r>
              <a:rPr lang="en-US" dirty="0" smtClean="0"/>
              <a:t>(</a:t>
            </a:r>
            <a:r>
              <a:rPr lang="en-US" dirty="0"/>
              <a:t>C </a:t>
            </a:r>
            <a:r>
              <a:rPr lang="en-US" dirty="0" err="1"/>
              <a:t>oranı</a:t>
            </a:r>
            <a:r>
              <a:rPr lang="en-US" dirty="0"/>
              <a:t> &gt; % </a:t>
            </a:r>
            <a:r>
              <a:rPr lang="en-US" dirty="0" smtClean="0"/>
              <a:t>0.76)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verilir</a:t>
            </a:r>
            <a:r>
              <a:rPr lang="en-US" dirty="0"/>
              <a:t>.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18104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7556493" cy="5833431"/>
          </a:xfrm>
        </p:spPr>
        <p:txBody>
          <a:bodyPr>
            <a:noAutofit/>
          </a:bodyPr>
          <a:lstStyle/>
          <a:p>
            <a:r>
              <a:rPr lang="en-US" b="1" dirty="0" err="1" smtClean="0"/>
              <a:t>Ötektoid</a:t>
            </a:r>
            <a:r>
              <a:rPr lang="en-US" b="1" dirty="0" smtClean="0"/>
              <a:t> </a:t>
            </a:r>
            <a:r>
              <a:rPr lang="en-US" b="1" dirty="0" err="1" smtClean="0"/>
              <a:t>Reaksiyon</a:t>
            </a:r>
            <a:r>
              <a:rPr lang="en-US" b="1" dirty="0" smtClean="0"/>
              <a:t>:</a:t>
            </a:r>
          </a:p>
          <a:p>
            <a:r>
              <a:rPr lang="en-US" dirty="0" err="1" smtClean="0"/>
              <a:t>Ötektoid</a:t>
            </a:r>
            <a:r>
              <a:rPr lang="en-US" dirty="0" smtClean="0"/>
              <a:t> </a:t>
            </a:r>
            <a:r>
              <a:rPr lang="en-US" dirty="0" err="1" smtClean="0"/>
              <a:t>noktasında</a:t>
            </a:r>
            <a:r>
              <a:rPr lang="en-US" dirty="0" smtClean="0"/>
              <a:t>; 773 </a:t>
            </a:r>
            <a:r>
              <a:rPr lang="en-US" dirty="0" err="1" smtClean="0"/>
              <a:t>C’de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ağ</a:t>
            </a:r>
            <a:r>
              <a:rPr lang="en-US" dirty="0" smtClean="0"/>
              <a:t>% 0,76 C </a:t>
            </a:r>
            <a:r>
              <a:rPr lang="en-US" dirty="0" err="1" smtClean="0"/>
              <a:t>konsantrasyonunda</a:t>
            </a:r>
            <a:r>
              <a:rPr lang="en-US" dirty="0" smtClean="0"/>
              <a:t> </a:t>
            </a:r>
            <a:r>
              <a:rPr lang="en-US" dirty="0" err="1" smtClean="0"/>
              <a:t>gerçekleşir</a:t>
            </a:r>
            <a:r>
              <a:rPr lang="en-US" dirty="0" smtClean="0"/>
              <a:t>.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err="1" smtClean="0"/>
              <a:t>Soğuma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çözelti</a:t>
            </a:r>
            <a:r>
              <a:rPr lang="en-US" dirty="0" smtClean="0"/>
              <a:t> </a:t>
            </a:r>
            <a:r>
              <a:rPr lang="en-US" dirty="0" err="1" smtClean="0"/>
              <a:t>fazı</a:t>
            </a:r>
            <a:r>
              <a:rPr lang="en-US" dirty="0" smtClean="0"/>
              <a:t> </a:t>
            </a:r>
            <a:r>
              <a:rPr lang="en-US" dirty="0" err="1" smtClean="0"/>
              <a:t>östenit</a:t>
            </a:r>
            <a:r>
              <a:rPr lang="en-US" dirty="0" smtClean="0"/>
              <a:t>,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çözeltiye</a:t>
            </a:r>
            <a:r>
              <a:rPr lang="en-US" dirty="0" smtClean="0"/>
              <a:t> (</a:t>
            </a:r>
            <a:r>
              <a:rPr lang="en-US" dirty="0"/>
              <a:t>ferrite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sementit</a:t>
            </a:r>
            <a:r>
              <a:rPr lang="en-US" dirty="0" smtClean="0"/>
              <a:t>) </a:t>
            </a:r>
            <a:r>
              <a:rPr lang="en-US" dirty="0" err="1" smtClean="0"/>
              <a:t>dönüşür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2" y="2190953"/>
            <a:ext cx="7498080" cy="77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144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836" y="136526"/>
            <a:ext cx="5489864" cy="601229"/>
          </a:xfrm>
        </p:spPr>
        <p:txBody>
          <a:bodyPr>
            <a:normAutofit/>
          </a:bodyPr>
          <a:lstStyle/>
          <a:p>
            <a:r>
              <a:rPr lang="en-US" sz="2800" b="1" dirty="0" err="1">
                <a:latin typeface="+mn-lt"/>
              </a:rPr>
              <a:t>Demir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Karbon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Faz</a:t>
            </a:r>
            <a:r>
              <a:rPr lang="en-US" sz="2800" b="1" dirty="0">
                <a:latin typeface="+mn-lt"/>
              </a:rPr>
              <a:t> </a:t>
            </a:r>
            <a:r>
              <a:rPr lang="en-US" sz="2800" b="1" dirty="0" err="1">
                <a:latin typeface="+mn-lt"/>
              </a:rPr>
              <a:t>Diyagramı</a:t>
            </a:r>
            <a:endParaRPr lang="tr-TR" sz="28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835" y="737754"/>
            <a:ext cx="7556493" cy="583343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 err="1" smtClean="0"/>
              <a:t>Demir</a:t>
            </a:r>
            <a:r>
              <a:rPr lang="en-US" b="1" dirty="0" smtClean="0"/>
              <a:t> </a:t>
            </a:r>
            <a:r>
              <a:rPr lang="en-US" b="1" dirty="0" err="1" smtClean="0"/>
              <a:t>Karbon</a:t>
            </a:r>
            <a:r>
              <a:rPr lang="en-US" b="1" dirty="0" smtClean="0"/>
              <a:t> </a:t>
            </a:r>
            <a:r>
              <a:rPr lang="en-US" b="1" dirty="0" err="1"/>
              <a:t>A</a:t>
            </a:r>
            <a:r>
              <a:rPr lang="en-US" b="1" dirty="0" err="1" smtClean="0"/>
              <a:t>laşımlarında</a:t>
            </a:r>
            <a:r>
              <a:rPr lang="en-US" b="1" dirty="0" smtClean="0"/>
              <a:t> </a:t>
            </a:r>
            <a:r>
              <a:rPr lang="en-US" b="1" dirty="0" err="1"/>
              <a:t>M</a:t>
            </a:r>
            <a:r>
              <a:rPr lang="en-US" b="1" dirty="0" err="1" smtClean="0"/>
              <a:t>ikroyapı</a:t>
            </a:r>
            <a:r>
              <a:rPr lang="en-US" b="1" dirty="0" smtClean="0"/>
              <a:t> </a:t>
            </a:r>
            <a:r>
              <a:rPr lang="en-US" b="1" dirty="0" err="1" smtClean="0"/>
              <a:t>Gelişimi</a:t>
            </a:r>
            <a:endParaRPr lang="en-US" dirty="0"/>
          </a:p>
          <a:p>
            <a:pPr marL="0" indent="0">
              <a:buNone/>
            </a:pPr>
            <a:r>
              <a:rPr lang="en-US" b="1" dirty="0" err="1"/>
              <a:t>Perlit</a:t>
            </a:r>
            <a:r>
              <a:rPr lang="en-US" dirty="0"/>
              <a:t>: </a:t>
            </a:r>
            <a:r>
              <a:rPr lang="en-US" dirty="0" err="1"/>
              <a:t>Ötektoit</a:t>
            </a:r>
            <a:r>
              <a:rPr lang="en-US" dirty="0"/>
              <a:t> </a:t>
            </a:r>
            <a:r>
              <a:rPr lang="en-US" dirty="0" err="1"/>
              <a:t>reaksiyon</a:t>
            </a:r>
            <a:r>
              <a:rPr lang="en-US" dirty="0"/>
              <a:t> </a:t>
            </a:r>
            <a:r>
              <a:rPr lang="en-US" dirty="0" err="1"/>
              <a:t>sonrası</a:t>
            </a:r>
            <a:r>
              <a:rPr lang="en-US" dirty="0"/>
              <a:t> </a:t>
            </a:r>
            <a:r>
              <a:rPr lang="el-GR" dirty="0" smtClean="0"/>
              <a:t>α</a:t>
            </a:r>
            <a:r>
              <a:rPr lang="en-US" dirty="0" smtClean="0"/>
              <a:t>-Fe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smtClean="0"/>
              <a:t>Fe</a:t>
            </a:r>
            <a:r>
              <a:rPr lang="en-US" baseline="-25000" dirty="0" smtClean="0"/>
              <a:t>3</a:t>
            </a:r>
            <a:r>
              <a:rPr lang="en-US" dirty="0" smtClean="0"/>
              <a:t>C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/>
              <a:t>oluşturulan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yapıya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isimdir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smtClean="0"/>
              <a:t>C </a:t>
            </a:r>
            <a:r>
              <a:rPr lang="en-US" dirty="0" err="1"/>
              <a:t>miktarı</a:t>
            </a:r>
            <a:r>
              <a:rPr lang="en-US" dirty="0"/>
              <a:t> % </a:t>
            </a:r>
            <a:r>
              <a:rPr lang="en-US" dirty="0" smtClean="0"/>
              <a:t>0.76 </a:t>
            </a:r>
            <a:r>
              <a:rPr lang="en-US" dirty="0" err="1" smtClean="0"/>
              <a:t>iken</a:t>
            </a:r>
            <a:r>
              <a:rPr lang="en-US" dirty="0" smtClean="0"/>
              <a:t> </a:t>
            </a:r>
            <a:r>
              <a:rPr lang="en-US" dirty="0"/>
              <a:t>%100 </a:t>
            </a:r>
            <a:r>
              <a:rPr lang="en-US" dirty="0" err="1"/>
              <a:t>perlitik</a:t>
            </a:r>
            <a:r>
              <a:rPr lang="en-US" dirty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/>
              <a:t>edilir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tr-TR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7162" y="1176225"/>
            <a:ext cx="4164914" cy="5486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82" y="3071475"/>
            <a:ext cx="3036037" cy="292608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576" y="3071475"/>
            <a:ext cx="3887682" cy="29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33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1322</Words>
  <Application>Microsoft Office PowerPoint</Application>
  <PresentationFormat>Widescreen</PresentationFormat>
  <Paragraphs>166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Cambria Math</vt:lpstr>
      <vt:lpstr>Office Teması</vt:lpstr>
      <vt:lpstr>KMU 266 Malzeme Bilgisi</vt:lpstr>
      <vt:lpstr>Demir Karbon Faz Diyagramı</vt:lpstr>
      <vt:lpstr>Demir Karbon Faz Diyagramı</vt:lpstr>
      <vt:lpstr>Demir Karbon Faz Diyagramı</vt:lpstr>
      <vt:lpstr>Demir Karbon Faz Diyagramı</vt:lpstr>
      <vt:lpstr>Demir Karbon Faz Diyagramı</vt:lpstr>
      <vt:lpstr>Demir Karbon Faz Diyagramı</vt:lpstr>
      <vt:lpstr>Demir Karbon Faz Diyagramı</vt:lpstr>
      <vt:lpstr>Demir Karbon Faz Diyagramı</vt:lpstr>
      <vt:lpstr>Demir Karbon Faz Diyagramı</vt:lpstr>
      <vt:lpstr>Demir Karbon Faz Diyagramı</vt:lpstr>
      <vt:lpstr>Demir Karbon Faz Diyagramı</vt:lpstr>
      <vt:lpstr>Demir Karbon Faz Diyagramı</vt:lpstr>
      <vt:lpstr>Metallerde Faz Dönüşümleri</vt:lpstr>
      <vt:lpstr>Metallerde Faz Dönüşümleri</vt:lpstr>
      <vt:lpstr>Metallerde Faz Dönüşümleri</vt:lpstr>
      <vt:lpstr>Metallerde Faz Dönüşümleri</vt:lpstr>
      <vt:lpstr>Metallerde Faz Dönüşümleri</vt:lpstr>
      <vt:lpstr>Metallerde Faz Dönüşümleri</vt:lpstr>
      <vt:lpstr>Metallerde Faz Dönüşümleri</vt:lpstr>
      <vt:lpstr>Metallerde Faz Dönüşümleri</vt:lpstr>
      <vt:lpstr>Metallerde Faz Dönüşümleri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 201 Materials Science</dc:title>
  <dc:creator>pc205</dc:creator>
  <cp:lastModifiedBy>GSoysal</cp:lastModifiedBy>
  <cp:revision>187</cp:revision>
  <dcterms:created xsi:type="dcterms:W3CDTF">2016-07-27T06:35:54Z</dcterms:created>
  <dcterms:modified xsi:type="dcterms:W3CDTF">2020-05-10T17:23:00Z</dcterms:modified>
</cp:coreProperties>
</file>