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2" r:id="rId2"/>
    <p:sldId id="263" r:id="rId3"/>
    <p:sldId id="264" r:id="rId4"/>
    <p:sldId id="265" r:id="rId5"/>
    <p:sldId id="266" r:id="rId6"/>
    <p:sldId id="267" r:id="rId7"/>
    <p:sldId id="268" r:id="rId8"/>
    <p:sldId id="270" r:id="rId9"/>
    <p:sldId id="271" r:id="rId10"/>
    <p:sldId id="273" r:id="rId11"/>
    <p:sldId id="272" r:id="rId12"/>
    <p:sldId id="274" r:id="rId13"/>
    <p:sldId id="275" r:id="rId14"/>
    <p:sldId id="278" r:id="rId15"/>
    <p:sldId id="276" r:id="rId16"/>
    <p:sldId id="277" r:id="rId17"/>
    <p:sldId id="269"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0100C76-50AD-497B-B5EC-E554FF827556}">
          <p14:sldIdLst>
            <p14:sldId id="262"/>
            <p14:sldId id="263"/>
            <p14:sldId id="264"/>
            <p14:sldId id="265"/>
            <p14:sldId id="266"/>
            <p14:sldId id="267"/>
            <p14:sldId id="268"/>
            <p14:sldId id="270"/>
            <p14:sldId id="271"/>
            <p14:sldId id="273"/>
            <p14:sldId id="272"/>
            <p14:sldId id="274"/>
            <p14:sldId id="275"/>
            <p14:sldId id="278"/>
            <p14:sldId id="276"/>
            <p14:sldId id="277"/>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94668" autoAdjust="0"/>
  </p:normalViewPr>
  <p:slideViewPr>
    <p:cSldViewPr snapToGrid="0">
      <p:cViewPr varScale="1">
        <p:scale>
          <a:sx n="71" d="100"/>
          <a:sy n="71" d="100"/>
        </p:scale>
        <p:origin x="573"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709B0-91D0-4D11-B3DF-4E610F886C3D}" type="datetimeFigureOut">
              <a:rPr lang="tr-TR" smtClean="0"/>
              <a:t>17.03.2021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5BD26-31FF-4EFE-8844-FBD8AC7D5401}" type="slidenum">
              <a:rPr lang="tr-TR" smtClean="0"/>
              <a:t>‹#›</a:t>
            </a:fld>
            <a:endParaRPr lang="tr-TR"/>
          </a:p>
        </p:txBody>
      </p:sp>
    </p:spTree>
    <p:extLst>
      <p:ext uri="{BB962C8B-B14F-4D97-AF65-F5344CB8AC3E}">
        <p14:creationId xmlns:p14="http://schemas.microsoft.com/office/powerpoint/2010/main" val="365960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6992528-36DE-4995-A052-6CFD00B0F74D}" type="slidenum">
              <a:rPr lang="tr-TR" smtClean="0"/>
              <a:t>1</a:t>
            </a:fld>
            <a:endParaRPr lang="tr-TR"/>
          </a:p>
        </p:txBody>
      </p:sp>
    </p:spTree>
    <p:extLst>
      <p:ext uri="{BB962C8B-B14F-4D97-AF65-F5344CB8AC3E}">
        <p14:creationId xmlns:p14="http://schemas.microsoft.com/office/powerpoint/2010/main" val="409528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4</a:t>
            </a:fld>
            <a:endParaRPr lang="tr-TR"/>
          </a:p>
        </p:txBody>
      </p:sp>
    </p:spTree>
    <p:extLst>
      <p:ext uri="{BB962C8B-B14F-4D97-AF65-F5344CB8AC3E}">
        <p14:creationId xmlns:p14="http://schemas.microsoft.com/office/powerpoint/2010/main" val="317417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5</a:t>
            </a:fld>
            <a:endParaRPr lang="tr-TR"/>
          </a:p>
        </p:txBody>
      </p:sp>
    </p:spTree>
    <p:extLst>
      <p:ext uri="{BB962C8B-B14F-4D97-AF65-F5344CB8AC3E}">
        <p14:creationId xmlns:p14="http://schemas.microsoft.com/office/powerpoint/2010/main" val="231419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8</a:t>
            </a:fld>
            <a:endParaRPr lang="tr-TR"/>
          </a:p>
        </p:txBody>
      </p:sp>
    </p:spTree>
    <p:extLst>
      <p:ext uri="{BB962C8B-B14F-4D97-AF65-F5344CB8AC3E}">
        <p14:creationId xmlns:p14="http://schemas.microsoft.com/office/powerpoint/2010/main" val="101835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17</a:t>
            </a:fld>
            <a:endParaRPr lang="tr-TR"/>
          </a:p>
        </p:txBody>
      </p:sp>
    </p:spTree>
    <p:extLst>
      <p:ext uri="{BB962C8B-B14F-4D97-AF65-F5344CB8AC3E}">
        <p14:creationId xmlns:p14="http://schemas.microsoft.com/office/powerpoint/2010/main" val="123285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2A2CAA-DB2D-40D6-9443-9373E44DC6C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4006DB6-41EB-453E-9C5C-B69203105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E2BFAEC-3388-4361-AB88-5D06F9441641}"/>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A48CFC53-EA6D-4A4C-BA1A-8EA96A14F5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55D70C-A23E-4292-A192-068CF0155546}"/>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416821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2BAD96-BBED-4A39-84E1-7E03487E0EA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AA7D8A6-EE80-4148-A9D2-5C2700953FC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1F4FAB-0343-44E5-A21C-E02208A9D4DC}"/>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930F1BB-0E91-499A-86A6-E8AAC7C91D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648B00-5D57-4E01-AB80-B62DB4DE527F}"/>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417329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75D0A83-BDAB-4145-843D-D71314CD936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C1182D6-AAA3-4DDD-9B84-E92DD8FE571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74E561F-8A84-41CC-A35F-3ED741B702D9}"/>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35073076-4C89-406E-9FFB-851B384A13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3E8F24-2402-4D77-BD3E-950CB8C15B93}"/>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7911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0A79AA-BFE2-4213-80C3-824C8167C42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898C365-C6AF-4711-8C15-D65B590108E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2B411B2-AD9B-4F1F-B970-8B29EE3D8E46}"/>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C10068FE-FCC1-49C5-B368-63CA7BF19F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DFCF74-0299-496D-B54F-D01EC3CD873A}"/>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47809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ED3BED-4EA7-43D8-B0A1-328B970215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C0A3205-B1FC-463F-908F-140706152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17CE9B4-2FE5-425B-9118-30B1C41BFD2D}"/>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2F3CB70-1FBD-402A-8D2B-2C11B97084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A371780-AF9C-47A5-86FD-BA77CFB30D23}"/>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81395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BE3819-A939-429F-8556-4C5FB0A70E9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52531AE-0559-4A37-8A3E-8C3DB2A7A06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5FB0DA8-C82C-4E8B-8923-680732858DC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A06E330-AB11-4D37-B0E9-90696A130DED}"/>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91AC3982-36C8-4343-87F5-BE29AFC987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184E4F2-B4D3-40A0-9D7D-9DD8BA95868D}"/>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23766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B1E87F-B7B0-4A1A-9A60-56979A36C42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3DDEAE2-ECA7-4806-8A48-CA848BFE0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9A47B6F-325F-4F25-86FB-341AA0BDCFE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DD4157A-C08C-4F93-8DC6-0A6DFD109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E8950DA-A577-4DFD-BEA0-BEF41F6A4E1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FAD63B3-5BFD-4DDA-9049-0F6DF7F3A982}"/>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8" name="Alt Bilgi Yer Tutucusu 7">
            <a:extLst>
              <a:ext uri="{FF2B5EF4-FFF2-40B4-BE49-F238E27FC236}">
                <a16:creationId xmlns:a16="http://schemas.microsoft.com/office/drawing/2014/main" id="{A94B81AA-E12B-488C-949B-0811B3FCEA5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1B7B0FE-AF95-49DD-8A33-7514C7D55867}"/>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96188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D5C225-A583-4C18-9D8B-357B8F82D15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58D30E4-4496-4292-8C0D-A05ECCE2A2D4}"/>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4" name="Alt Bilgi Yer Tutucusu 3">
            <a:extLst>
              <a:ext uri="{FF2B5EF4-FFF2-40B4-BE49-F238E27FC236}">
                <a16:creationId xmlns:a16="http://schemas.microsoft.com/office/drawing/2014/main" id="{4AB084F3-5A00-4D80-B899-8D8AEBBEC33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2630FB5-2AF3-4295-AAA4-251EAB802757}"/>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88300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33E5D9B-E93D-4815-A8CF-F02DED25636E}"/>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3" name="Alt Bilgi Yer Tutucusu 2">
            <a:extLst>
              <a:ext uri="{FF2B5EF4-FFF2-40B4-BE49-F238E27FC236}">
                <a16:creationId xmlns:a16="http://schemas.microsoft.com/office/drawing/2014/main" id="{EDA7509E-5BE0-4B85-A4FF-CE67834DA6A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C301378-9210-45A8-8998-874D2630FCE5}"/>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51638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23C837-D1AE-4F18-B514-736CC0C489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4D33A0-F99B-4D14-8F38-33FDCE1E3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FE93742-DF3A-48FE-8807-184B13213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FE517BC-5F1D-4376-ADC8-580D909270F3}"/>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1C669896-DAD2-4D26-94F9-970F85B1DB0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F9041BB-3F88-46A0-9216-5E22060837C5}"/>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74458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12A40B-6A2F-4541-AC0C-C3CF67FC0DC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BC5ECFF-CD81-445C-9720-DECFF0D12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DC6B63A-023B-4566-A20D-6BEBC2D1F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953608E-2F4C-4372-ADB9-52789F8BEDF8}"/>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B5879648-5CD1-4EBB-8F2A-BA38C9A2CF6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87EB75-BC4D-4511-80B6-2E3A8430E06F}"/>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08429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6EFE050-66B3-4814-989E-00FF04783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1BE0CDF-08D4-4A9D-8E40-9B130AFEB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2F19D00-D274-4B71-BBE4-7172A50B6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E090D4D-C288-46BD-9B43-8F38A99E8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D9FC177-BA39-4BBD-B39B-838AE95F4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14F0B-EE60-458F-9CA9-CF9007E42D25}" type="slidenum">
              <a:rPr lang="tr-TR" smtClean="0"/>
              <a:t>‹#›</a:t>
            </a:fld>
            <a:endParaRPr lang="tr-TR"/>
          </a:p>
        </p:txBody>
      </p:sp>
    </p:spTree>
    <p:extLst>
      <p:ext uri="{BB962C8B-B14F-4D97-AF65-F5344CB8AC3E}">
        <p14:creationId xmlns:p14="http://schemas.microsoft.com/office/powerpoint/2010/main" val="214399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84B77F-7B7D-40E3-90B4-B46F57191859}"/>
              </a:ext>
            </a:extLst>
          </p:cNvPr>
          <p:cNvSpPr>
            <a:spLocks noGrp="1"/>
          </p:cNvSpPr>
          <p:nvPr>
            <p:ph type="ctrTitle"/>
          </p:nvPr>
        </p:nvSpPr>
        <p:spPr>
          <a:xfrm>
            <a:off x="680484" y="823864"/>
            <a:ext cx="10962272" cy="3290935"/>
          </a:xfrm>
        </p:spPr>
        <p:txBody>
          <a:bodyPr>
            <a:normAutofit fontScale="90000"/>
          </a:bodyPr>
          <a:lstStyle/>
          <a:p>
            <a:r>
              <a:rPr lang="tr-TR" sz="4800" b="1" dirty="0">
                <a:solidFill>
                  <a:srgbClr val="FF0000"/>
                </a:solidFill>
              </a:rPr>
              <a:t>YENİ MEDYA YENİ TEKNOLOJİLER</a:t>
            </a:r>
            <a:br>
              <a:rPr lang="tr-TR" sz="4800" dirty="0"/>
            </a:br>
            <a:br>
              <a:rPr lang="tr-TR" dirty="0"/>
            </a:br>
            <a:r>
              <a:rPr lang="tr-TR" dirty="0"/>
              <a:t>9. Hafta: Yeni Medyada Sahiplik İlişkileri ve Kullanıcının Üre-Tüketiciye Dönüşmesi</a:t>
            </a:r>
          </a:p>
        </p:txBody>
      </p:sp>
    </p:spTree>
    <p:extLst>
      <p:ext uri="{BB962C8B-B14F-4D97-AF65-F5344CB8AC3E}">
        <p14:creationId xmlns:p14="http://schemas.microsoft.com/office/powerpoint/2010/main" val="277342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04AD0D-77A4-4B4B-82B6-1E28585BB588}"/>
              </a:ext>
            </a:extLst>
          </p:cNvPr>
          <p:cNvSpPr>
            <a:spLocks noGrp="1"/>
          </p:cNvSpPr>
          <p:nvPr>
            <p:ph type="title"/>
          </p:nvPr>
        </p:nvSpPr>
        <p:spPr/>
        <p:txBody>
          <a:bodyPr/>
          <a:lstStyle/>
          <a:p>
            <a:r>
              <a:rPr lang="tr-TR" dirty="0"/>
              <a:t>Google</a:t>
            </a:r>
          </a:p>
        </p:txBody>
      </p:sp>
      <p:sp>
        <p:nvSpPr>
          <p:cNvPr id="3" name="İçerik Yer Tutucusu 2">
            <a:extLst>
              <a:ext uri="{FF2B5EF4-FFF2-40B4-BE49-F238E27FC236}">
                <a16:creationId xmlns:a16="http://schemas.microsoft.com/office/drawing/2014/main" id="{5AA9A02F-1164-42BA-8782-1E319781DE38}"/>
              </a:ext>
            </a:extLst>
          </p:cNvPr>
          <p:cNvSpPr>
            <a:spLocks noGrp="1"/>
          </p:cNvSpPr>
          <p:nvPr>
            <p:ph idx="1"/>
          </p:nvPr>
        </p:nvSpPr>
        <p:spPr>
          <a:xfrm>
            <a:off x="621553" y="1541929"/>
            <a:ext cx="10732247" cy="4635034"/>
          </a:xfrm>
        </p:spPr>
        <p:txBody>
          <a:bodyPr>
            <a:normAutofit fontScale="92500"/>
          </a:bodyPr>
          <a:lstStyle/>
          <a:p>
            <a:pPr marL="0" indent="0">
              <a:buNone/>
            </a:pPr>
            <a:r>
              <a:rPr lang="tr-TR" dirty="0"/>
              <a:t>Dünyadaki egemen arama motoru olan Google yine dünyanın çok erişilen web platformlarından biridir. Enformasyonu nasıl aradığımızı, düzenlediğimizi, algıladığımızı şekillendiriyor. </a:t>
            </a:r>
          </a:p>
          <a:p>
            <a:pPr marL="0" indent="0">
              <a:buNone/>
            </a:pPr>
            <a:r>
              <a:rPr lang="tr-TR" dirty="0"/>
              <a:t>1998’de Amerika’da kurulan Google 2004’te halka açık bir şirkete dönüştürülmüş, 2006’da </a:t>
            </a:r>
            <a:r>
              <a:rPr lang="tr-TR" dirty="0" err="1"/>
              <a:t>YouTube’u</a:t>
            </a:r>
            <a:r>
              <a:rPr lang="tr-TR" dirty="0"/>
              <a:t>, 2008’de çevrimiçi reklamcılık hizmeti şirketi </a:t>
            </a:r>
            <a:r>
              <a:rPr lang="tr-TR" dirty="0" err="1"/>
              <a:t>DoubleClick’i</a:t>
            </a:r>
            <a:r>
              <a:rPr lang="tr-TR" dirty="0"/>
              <a:t> almıştır. Her ne kadar halka açık bir şirket haline dönüştürülse de kurucuları </a:t>
            </a:r>
            <a:r>
              <a:rPr lang="tr-TR" dirty="0" err="1"/>
              <a:t>Larry</a:t>
            </a:r>
            <a:r>
              <a:rPr lang="tr-TR" dirty="0"/>
              <a:t> </a:t>
            </a:r>
            <a:r>
              <a:rPr lang="tr-TR" dirty="0" err="1"/>
              <a:t>Page</a:t>
            </a:r>
            <a:r>
              <a:rPr lang="tr-TR" dirty="0"/>
              <a:t> ile </a:t>
            </a:r>
            <a:r>
              <a:rPr lang="tr-TR" dirty="0" err="1"/>
              <a:t>Sergey</a:t>
            </a:r>
            <a:r>
              <a:rPr lang="tr-TR" dirty="0"/>
              <a:t> </a:t>
            </a:r>
            <a:r>
              <a:rPr lang="tr-TR" dirty="0" err="1"/>
              <a:t>Brin</a:t>
            </a:r>
            <a:r>
              <a:rPr lang="tr-TR" dirty="0"/>
              <a:t> kontrol hissesine sahiptirler. </a:t>
            </a:r>
          </a:p>
          <a:p>
            <a:pPr marL="0" indent="0">
              <a:buNone/>
            </a:pPr>
            <a:r>
              <a:rPr lang="tr-TR" dirty="0"/>
              <a:t>(Bu arada </a:t>
            </a:r>
            <a:r>
              <a:rPr lang="tr-TR" dirty="0" err="1"/>
              <a:t>Page</a:t>
            </a:r>
            <a:r>
              <a:rPr lang="tr-TR" dirty="0"/>
              <a:t> ve </a:t>
            </a:r>
            <a:r>
              <a:rPr lang="tr-TR" dirty="0" err="1"/>
              <a:t>Brin</a:t>
            </a:r>
            <a:r>
              <a:rPr lang="tr-TR" dirty="0"/>
              <a:t> 2015 </a:t>
            </a:r>
            <a:r>
              <a:rPr lang="tr-TR" dirty="0" err="1"/>
              <a:t>yılnda</a:t>
            </a:r>
            <a:r>
              <a:rPr lang="tr-TR" dirty="0"/>
              <a:t> </a:t>
            </a:r>
            <a:r>
              <a:rPr lang="tr-TR" dirty="0" err="1"/>
              <a:t>Alphabet</a:t>
            </a:r>
            <a:r>
              <a:rPr lang="tr-TR" dirty="0"/>
              <a:t> şirketini kurarak Google’ı bünyelerini almışlardır. (</a:t>
            </a:r>
            <a:r>
              <a:rPr lang="tr-TR" dirty="0" err="1"/>
              <a:t>Alphabet</a:t>
            </a:r>
            <a:r>
              <a:rPr lang="tr-TR" dirty="0"/>
              <a:t> daha çok holding gibi, Google, </a:t>
            </a:r>
            <a:r>
              <a:rPr lang="tr-TR" dirty="0" err="1"/>
              <a:t>Calico</a:t>
            </a:r>
            <a:r>
              <a:rPr lang="tr-TR" dirty="0"/>
              <a:t>, GV (eski adı Google </a:t>
            </a:r>
            <a:r>
              <a:rPr lang="tr-TR" dirty="0" err="1"/>
              <a:t>Ventures</a:t>
            </a:r>
            <a:r>
              <a:rPr lang="tr-TR" dirty="0"/>
              <a:t>), Google </a:t>
            </a:r>
            <a:r>
              <a:rPr lang="tr-TR" dirty="0" err="1"/>
              <a:t>Capital</a:t>
            </a:r>
            <a:r>
              <a:rPr lang="tr-TR" dirty="0"/>
              <a:t>, X(eski adı Google X) ve Google Fiber gibi şirketler </a:t>
            </a:r>
            <a:r>
              <a:rPr lang="tr-TR" dirty="0" err="1"/>
              <a:t>Alphabet</a:t>
            </a:r>
            <a:r>
              <a:rPr lang="tr-TR" dirty="0"/>
              <a:t> altında faaliyetlerine devam ediyorlar.) </a:t>
            </a:r>
          </a:p>
        </p:txBody>
      </p:sp>
    </p:spTree>
    <p:extLst>
      <p:ext uri="{BB962C8B-B14F-4D97-AF65-F5344CB8AC3E}">
        <p14:creationId xmlns:p14="http://schemas.microsoft.com/office/powerpoint/2010/main" val="409195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89A28E-E0C4-45A3-9AD9-2ED18E0373F9}"/>
              </a:ext>
            </a:extLst>
          </p:cNvPr>
          <p:cNvSpPr>
            <a:spLocks noGrp="1"/>
          </p:cNvSpPr>
          <p:nvPr>
            <p:ph type="title"/>
          </p:nvPr>
        </p:nvSpPr>
        <p:spPr/>
        <p:txBody>
          <a:bodyPr/>
          <a:lstStyle/>
          <a:p>
            <a:r>
              <a:rPr lang="tr-TR" dirty="0"/>
              <a:t>Google nasıl sermaye biriktirir?</a:t>
            </a:r>
          </a:p>
        </p:txBody>
      </p:sp>
      <p:sp>
        <p:nvSpPr>
          <p:cNvPr id="3" name="İçerik Yer Tutucusu 2">
            <a:extLst>
              <a:ext uri="{FF2B5EF4-FFF2-40B4-BE49-F238E27FC236}">
                <a16:creationId xmlns:a16="http://schemas.microsoft.com/office/drawing/2014/main" id="{7F8059A4-001C-491C-A418-C9DC1C0C3E1F}"/>
              </a:ext>
            </a:extLst>
          </p:cNvPr>
          <p:cNvSpPr>
            <a:spLocks noGrp="1"/>
          </p:cNvSpPr>
          <p:nvPr>
            <p:ph idx="1"/>
          </p:nvPr>
        </p:nvSpPr>
        <p:spPr/>
        <p:txBody>
          <a:bodyPr/>
          <a:lstStyle/>
          <a:p>
            <a:pPr marL="0" indent="0">
              <a:buNone/>
            </a:pPr>
            <a:r>
              <a:rPr lang="tr-TR" dirty="0"/>
              <a:t>1- Webe yüklenen kullanıcı kaynaklı içeriği indeksler ve böylece kullanıcı kaynaklı içerik üreticilerinin tümü için bir meta sömürücüsü olarak hareket eder. Ücreti ödenmemiş kullanıcılar kaynaklı içerik olmadan, Google anahtar kelime aramaları gerçekleştiremezdi. Bu nedenle Google www içeriği oluşturan tüm kullanıcıları sömürür. Kullanıcılar Google hizmetlerini kullandığında ücret ödenmemiş üretken artı değer üreten emeği harekete geçirirler. Böylesi bir emek, örneğin; Google arama </a:t>
            </a:r>
            <a:r>
              <a:rPr lang="tr-TR" dirty="0" err="1"/>
              <a:t>portalında</a:t>
            </a:r>
            <a:r>
              <a:rPr lang="tr-TR" dirty="0"/>
              <a:t> bir anahtar kelime arama, </a:t>
            </a:r>
            <a:r>
              <a:rPr lang="tr-TR" dirty="0" err="1"/>
              <a:t>GMail</a:t>
            </a:r>
            <a:r>
              <a:rPr lang="tr-TR" dirty="0"/>
              <a:t> ile bir e-posta gönderme, </a:t>
            </a:r>
            <a:r>
              <a:rPr lang="tr-TR" dirty="0" err="1"/>
              <a:t>YouTube’da</a:t>
            </a:r>
            <a:r>
              <a:rPr lang="tr-TR" dirty="0"/>
              <a:t> bir video yükleme veya bir video arama, Google </a:t>
            </a:r>
            <a:r>
              <a:rPr lang="tr-TR" dirty="0" err="1"/>
              <a:t>Print’te</a:t>
            </a:r>
            <a:r>
              <a:rPr lang="tr-TR" dirty="0"/>
              <a:t> bir kitap arama, Google </a:t>
            </a:r>
            <a:r>
              <a:rPr lang="tr-TR" dirty="0" err="1"/>
              <a:t>Maps</a:t>
            </a:r>
            <a:r>
              <a:rPr lang="tr-TR" dirty="0"/>
              <a:t> veya Google </a:t>
            </a:r>
            <a:r>
              <a:rPr lang="tr-TR" dirty="0" err="1"/>
              <a:t>Earth’te</a:t>
            </a:r>
            <a:r>
              <a:rPr lang="tr-TR" dirty="0"/>
              <a:t> bir konuma bakma, Google </a:t>
            </a:r>
            <a:r>
              <a:rPr lang="tr-TR" dirty="0" err="1"/>
              <a:t>Docs’ta</a:t>
            </a:r>
            <a:r>
              <a:rPr lang="tr-TR" dirty="0"/>
              <a:t> bir belge yaratma vb.yi içerir. </a:t>
            </a:r>
          </a:p>
        </p:txBody>
      </p:sp>
    </p:spTree>
    <p:extLst>
      <p:ext uri="{BB962C8B-B14F-4D97-AF65-F5344CB8AC3E}">
        <p14:creationId xmlns:p14="http://schemas.microsoft.com/office/powerpoint/2010/main" val="4069604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E09B12-9C7B-425F-A5C2-6D15689B9D67}"/>
              </a:ext>
            </a:extLst>
          </p:cNvPr>
          <p:cNvSpPr>
            <a:spLocks noGrp="1"/>
          </p:cNvSpPr>
          <p:nvPr>
            <p:ph idx="1"/>
          </p:nvPr>
        </p:nvSpPr>
        <p:spPr/>
        <p:txBody>
          <a:bodyPr>
            <a:normAutofit/>
          </a:bodyPr>
          <a:lstStyle/>
          <a:p>
            <a:pPr marL="0" indent="0">
              <a:buNone/>
            </a:pPr>
            <a:r>
              <a:rPr lang="tr-TR" dirty="0"/>
              <a:t>2- Google hedefli reklamcılığa olanak sağlamak için bu hizmetlerin kullanımı ile ilgili veri üretir ve depolar. Bu verileri, Google kullanıcılarının faaliyetlerini, aramalarını, içeriklerini ve ilgilerini hedef alan reklamlar sağlayan reklam veren müşterilerine satar. (Google </a:t>
            </a:r>
            <a:r>
              <a:rPr lang="tr-TR" dirty="0" err="1"/>
              <a:t>AdWords</a:t>
            </a:r>
            <a:r>
              <a:rPr lang="tr-TR" dirty="0"/>
              <a:t>) Belirli anahtar kelimeler ve ekran konumlarına bağlı reklam alanları için açık artırmalar vardır. Google minimum teklifleri belirler. Daha sık tıklanan reklamlar Google sonuç sayfalarında daha iyi bir konumda görüntülenir. Google </a:t>
            </a:r>
            <a:r>
              <a:rPr lang="tr-TR" dirty="0" err="1"/>
              <a:t>AdSense</a:t>
            </a:r>
            <a:r>
              <a:rPr lang="tr-TR" dirty="0"/>
              <a:t>, web operatörlerinin kendi web sitelerinde Google ilanlarını içermelerini ve bir reklamdan her tıklama için gelir elde etmelerini mümkün kılar. Google, reklam geliri paylarını </a:t>
            </a:r>
            <a:r>
              <a:rPr lang="tr-TR" dirty="0" err="1"/>
              <a:t>AdSense</a:t>
            </a:r>
            <a:r>
              <a:rPr lang="tr-TR" dirty="0"/>
              <a:t> programına katılan web sitesi operatörleri ile paylaşır. </a:t>
            </a:r>
          </a:p>
        </p:txBody>
      </p:sp>
      <p:sp>
        <p:nvSpPr>
          <p:cNvPr id="4" name="Başlık 1">
            <a:extLst>
              <a:ext uri="{FF2B5EF4-FFF2-40B4-BE49-F238E27FC236}">
                <a16:creationId xmlns:a16="http://schemas.microsoft.com/office/drawing/2014/main" id="{DFF61529-C2CD-4168-A408-CFD0B4737FE4}"/>
              </a:ext>
            </a:extLst>
          </p:cNvPr>
          <p:cNvSpPr>
            <a:spLocks noGrp="1"/>
          </p:cNvSpPr>
          <p:nvPr>
            <p:ph type="title"/>
          </p:nvPr>
        </p:nvSpPr>
        <p:spPr>
          <a:xfrm>
            <a:off x="838200" y="365125"/>
            <a:ext cx="10515600" cy="1325563"/>
          </a:xfrm>
        </p:spPr>
        <p:txBody>
          <a:bodyPr/>
          <a:lstStyle/>
          <a:p>
            <a:r>
              <a:rPr lang="tr-TR"/>
              <a:t>Google nasıl sermaye biriktirir?</a:t>
            </a:r>
            <a:endParaRPr lang="tr-TR" dirty="0"/>
          </a:p>
        </p:txBody>
      </p:sp>
    </p:spTree>
    <p:extLst>
      <p:ext uri="{BB962C8B-B14F-4D97-AF65-F5344CB8AC3E}">
        <p14:creationId xmlns:p14="http://schemas.microsoft.com/office/powerpoint/2010/main" val="98638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9F3434-5D13-4F84-82BF-D90B7485CAD3}"/>
              </a:ext>
            </a:extLst>
          </p:cNvPr>
          <p:cNvSpPr>
            <a:spLocks noGrp="1"/>
          </p:cNvSpPr>
          <p:nvPr>
            <p:ph type="title"/>
          </p:nvPr>
        </p:nvSpPr>
        <p:spPr/>
        <p:txBody>
          <a:bodyPr/>
          <a:lstStyle/>
          <a:p>
            <a:r>
              <a:rPr lang="tr-TR" dirty="0"/>
              <a:t>Arama motoru reklamcılığı ve arama motoru optimizasyonu</a:t>
            </a:r>
          </a:p>
        </p:txBody>
      </p:sp>
      <p:sp>
        <p:nvSpPr>
          <p:cNvPr id="3" name="İçerik Yer Tutucusu 2">
            <a:extLst>
              <a:ext uri="{FF2B5EF4-FFF2-40B4-BE49-F238E27FC236}">
                <a16:creationId xmlns:a16="http://schemas.microsoft.com/office/drawing/2014/main" id="{006431C4-6E8C-43BF-8838-56B6CC4371DF}"/>
              </a:ext>
            </a:extLst>
          </p:cNvPr>
          <p:cNvSpPr>
            <a:spLocks noGrp="1"/>
          </p:cNvSpPr>
          <p:nvPr>
            <p:ph idx="1"/>
          </p:nvPr>
        </p:nvSpPr>
        <p:spPr/>
        <p:txBody>
          <a:bodyPr/>
          <a:lstStyle/>
          <a:p>
            <a:r>
              <a:rPr lang="tr-TR" dirty="0"/>
              <a:t>Bu verilerin kullanılması ile arama motoru reklamcılığı diye bir uygulama ve çalışma alanı ortaya çıktı. Arama motorları olmadan böyle bir uygulamadan söz edemiyorduk ve Google bu alanın lideri diyebiliriz. </a:t>
            </a:r>
          </a:p>
          <a:p>
            <a:r>
              <a:rPr lang="tr-TR" dirty="0"/>
              <a:t>İki farklı uygulama görülebiliyor. Birincisi siz arama yaparken onla ilgili reklamların görülmesi, ikincisi arama motoru optimizasyonu kavramı ile bildiğimiz site isminin sıralamada üstte yer almasıdır. Üç farklı arama motoruna bakalım: </a:t>
            </a:r>
          </a:p>
        </p:txBody>
      </p:sp>
    </p:spTree>
    <p:extLst>
      <p:ext uri="{BB962C8B-B14F-4D97-AF65-F5344CB8AC3E}">
        <p14:creationId xmlns:p14="http://schemas.microsoft.com/office/powerpoint/2010/main" val="317769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21432D-3F27-42ED-84A6-9552B36E4F6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929DE4C-EDCE-49CB-B837-8A8BFDE01A66}"/>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A58FDEEA-5AD8-42AD-8F56-0CAC031BCE5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4709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F4FFC1-EEA7-4B26-A619-DED447124FB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27C66DA-9279-4338-97FC-19E41B2D5399}"/>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C03824A5-3026-4586-8765-9CDE267B90B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7552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AFAF64-4D23-4882-9B8B-2FF562B0BAE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1511B7E-9145-4DA6-804F-1767BA9F730A}"/>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A6FBEB06-2C88-4DFC-9731-D0F0B069FCA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3448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05E267-1E4D-42D7-9050-283CE8EB55EF}"/>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EDB9EE2E-C0E0-4494-B3AC-FF8643CC9008}"/>
              </a:ext>
            </a:extLst>
          </p:cNvPr>
          <p:cNvSpPr>
            <a:spLocks noGrp="1"/>
          </p:cNvSpPr>
          <p:nvPr>
            <p:ph idx="1"/>
          </p:nvPr>
        </p:nvSpPr>
        <p:spPr/>
        <p:txBody>
          <a:bodyPr/>
          <a:lstStyle/>
          <a:p>
            <a:r>
              <a:rPr lang="tr-TR" dirty="0" err="1"/>
              <a:t>Fuchs</a:t>
            </a:r>
            <a:r>
              <a:rPr lang="tr-TR" dirty="0"/>
              <a:t>, </a:t>
            </a:r>
            <a:r>
              <a:rPr lang="tr-TR" dirty="0" err="1"/>
              <a:t>Christian</a:t>
            </a:r>
            <a:r>
              <a:rPr lang="tr-TR" dirty="0"/>
              <a:t>, (2016), Sosyal Medya Eleştirel Bir Giriş, Ankara: Nota Bene (2014). </a:t>
            </a:r>
          </a:p>
          <a:p>
            <a:r>
              <a:rPr lang="tr-TR" sz="2800" dirty="0"/>
              <a:t>Dijital İletişim ve Yeni Medya, 2013, (Ed.) Mesude Canan Öztürk, Anadolu Üniversitesi Yay. </a:t>
            </a:r>
            <a:endParaRPr lang="tr-TR" dirty="0"/>
          </a:p>
          <a:p>
            <a:endParaRPr lang="tr-TR" dirty="0"/>
          </a:p>
        </p:txBody>
      </p:sp>
    </p:spTree>
    <p:extLst>
      <p:ext uri="{BB962C8B-B14F-4D97-AF65-F5344CB8AC3E}">
        <p14:creationId xmlns:p14="http://schemas.microsoft.com/office/powerpoint/2010/main" val="364105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E70DD4-C57E-4684-ABF8-32A39D8ECAF6}"/>
              </a:ext>
            </a:extLst>
          </p:cNvPr>
          <p:cNvSpPr>
            <a:spLocks noGrp="1"/>
          </p:cNvSpPr>
          <p:nvPr>
            <p:ph type="title"/>
          </p:nvPr>
        </p:nvSpPr>
        <p:spPr/>
        <p:txBody>
          <a:bodyPr/>
          <a:lstStyle/>
          <a:p>
            <a:r>
              <a:rPr lang="tr-TR" dirty="0"/>
              <a:t>Kullanıcının Üre-Tüketiciye Dönüşmesi</a:t>
            </a:r>
          </a:p>
        </p:txBody>
      </p:sp>
      <p:sp>
        <p:nvSpPr>
          <p:cNvPr id="3" name="İçerik Yer Tutucusu 2">
            <a:extLst>
              <a:ext uri="{FF2B5EF4-FFF2-40B4-BE49-F238E27FC236}">
                <a16:creationId xmlns:a16="http://schemas.microsoft.com/office/drawing/2014/main" id="{1E305345-4F6D-46EF-A4E5-FC00A0E1E80F}"/>
              </a:ext>
            </a:extLst>
          </p:cNvPr>
          <p:cNvSpPr>
            <a:spLocks noGrp="1"/>
          </p:cNvSpPr>
          <p:nvPr>
            <p:ph idx="1"/>
          </p:nvPr>
        </p:nvSpPr>
        <p:spPr/>
        <p:txBody>
          <a:bodyPr/>
          <a:lstStyle/>
          <a:p>
            <a:r>
              <a:rPr lang="tr-TR" dirty="0"/>
              <a:t>Tüm dünyada olduğu gibi Türkiye’de de yeni medya ortamlarının ekonomik değeri artmakta, bu yeni endüstri alanı kapitalizmin kendini yeniden üretmesinde nirengi noktası olmaktadır.</a:t>
            </a:r>
          </a:p>
          <a:p>
            <a:r>
              <a:rPr lang="tr-TR" dirty="0"/>
              <a:t>“</a:t>
            </a:r>
            <a:r>
              <a:rPr lang="tr-TR" b="1" dirty="0"/>
              <a:t>User </a:t>
            </a:r>
            <a:r>
              <a:rPr lang="tr-TR" b="1" dirty="0" err="1"/>
              <a:t>Generated</a:t>
            </a:r>
            <a:r>
              <a:rPr lang="tr-TR" b="1" dirty="0"/>
              <a:t> Content</a:t>
            </a:r>
            <a:r>
              <a:rPr lang="tr-TR" dirty="0"/>
              <a:t>” (Kullanıcı türevli içerik) ya da </a:t>
            </a:r>
            <a:r>
              <a:rPr lang="tr-TR" b="1" dirty="0"/>
              <a:t>“User </a:t>
            </a:r>
            <a:r>
              <a:rPr lang="tr-TR" b="1" dirty="0" err="1"/>
              <a:t>Created</a:t>
            </a:r>
            <a:r>
              <a:rPr lang="tr-TR" b="1" dirty="0"/>
              <a:t> Content” </a:t>
            </a:r>
            <a:r>
              <a:rPr lang="tr-TR" dirty="0"/>
              <a:t>(Kullanıcı tarafından yaratılan içerik) : Bireylerin yeni medyanın özelliklerinden yararlanarak ürettikleri içerik.</a:t>
            </a:r>
          </a:p>
        </p:txBody>
      </p:sp>
    </p:spTree>
    <p:extLst>
      <p:ext uri="{BB962C8B-B14F-4D97-AF65-F5344CB8AC3E}">
        <p14:creationId xmlns:p14="http://schemas.microsoft.com/office/powerpoint/2010/main" val="180349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804B427-6689-49FF-B4C5-97DD1D9BC11D}"/>
              </a:ext>
            </a:extLst>
          </p:cNvPr>
          <p:cNvSpPr>
            <a:spLocks noGrp="1"/>
          </p:cNvSpPr>
          <p:nvPr>
            <p:ph idx="1"/>
          </p:nvPr>
        </p:nvSpPr>
        <p:spPr/>
        <p:txBody>
          <a:bodyPr/>
          <a:lstStyle/>
          <a:p>
            <a:pPr marL="0" indent="0">
              <a:buNone/>
            </a:pPr>
            <a:r>
              <a:rPr lang="tr-TR" dirty="0"/>
              <a:t>Bireyler yeni medya ortamında kullanıcı olarak:</a:t>
            </a:r>
          </a:p>
          <a:p>
            <a:r>
              <a:rPr lang="tr-TR" dirty="0"/>
              <a:t>	enformasyon üretebilir, </a:t>
            </a:r>
          </a:p>
          <a:p>
            <a:r>
              <a:rPr lang="tr-TR" dirty="0"/>
              <a:t>	ürettiği enformasyonu dağıtabilir</a:t>
            </a:r>
          </a:p>
          <a:p>
            <a:r>
              <a:rPr lang="tr-TR" dirty="0"/>
              <a:t>	farklı enformasyon kaynaklarına erişebilir</a:t>
            </a:r>
          </a:p>
          <a:p>
            <a:r>
              <a:rPr lang="tr-TR" dirty="0"/>
              <a:t>	eriştiği enformasyonu yeniden kullanabilir</a:t>
            </a:r>
          </a:p>
          <a:p>
            <a:pPr lvl="2"/>
            <a:endParaRPr lang="tr-TR" dirty="0"/>
          </a:p>
          <a:p>
            <a:pPr lvl="2"/>
            <a:r>
              <a:rPr lang="tr-TR" sz="2800" dirty="0"/>
              <a:t>Bu olanaklar kullanıcının söz konusu iletişim ortamlarında özerkliğini, katılımını, yaratıcılığını arttırmaktadır.</a:t>
            </a:r>
          </a:p>
        </p:txBody>
      </p:sp>
      <p:sp>
        <p:nvSpPr>
          <p:cNvPr id="4" name="Başlık 1">
            <a:extLst>
              <a:ext uri="{FF2B5EF4-FFF2-40B4-BE49-F238E27FC236}">
                <a16:creationId xmlns:a16="http://schemas.microsoft.com/office/drawing/2014/main" id="{0E6CFF5F-00AF-4531-8A36-0AF4945DEC22}"/>
              </a:ext>
            </a:extLst>
          </p:cNvPr>
          <p:cNvSpPr>
            <a:spLocks noGrp="1"/>
          </p:cNvSpPr>
          <p:nvPr>
            <p:ph type="title"/>
          </p:nvPr>
        </p:nvSpPr>
        <p:spPr>
          <a:xfrm>
            <a:off x="838200" y="365125"/>
            <a:ext cx="10515600" cy="1325563"/>
          </a:xfrm>
        </p:spPr>
        <p:txBody>
          <a:bodyPr/>
          <a:lstStyle/>
          <a:p>
            <a:r>
              <a:rPr lang="tr-TR" dirty="0"/>
              <a:t>Kullanıcının Üre-Tüketiciye Dönüşmesi</a:t>
            </a:r>
          </a:p>
        </p:txBody>
      </p:sp>
    </p:spTree>
    <p:extLst>
      <p:ext uri="{BB962C8B-B14F-4D97-AF65-F5344CB8AC3E}">
        <p14:creationId xmlns:p14="http://schemas.microsoft.com/office/powerpoint/2010/main" val="98125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7884B4-D3B6-48B7-9E11-66FB99114B7E}"/>
              </a:ext>
            </a:extLst>
          </p:cNvPr>
          <p:cNvSpPr>
            <a:spLocks noGrp="1"/>
          </p:cNvSpPr>
          <p:nvPr>
            <p:ph type="title"/>
          </p:nvPr>
        </p:nvSpPr>
        <p:spPr/>
        <p:txBody>
          <a:bodyPr/>
          <a:lstStyle/>
          <a:p>
            <a:r>
              <a:rPr lang="tr-TR" dirty="0"/>
              <a:t>Üre-tüketici</a:t>
            </a:r>
          </a:p>
        </p:txBody>
      </p:sp>
      <p:sp>
        <p:nvSpPr>
          <p:cNvPr id="3" name="İçerik Yer Tutucusu 2">
            <a:extLst>
              <a:ext uri="{FF2B5EF4-FFF2-40B4-BE49-F238E27FC236}">
                <a16:creationId xmlns:a16="http://schemas.microsoft.com/office/drawing/2014/main" id="{DC8FDFC0-D303-4106-BF98-167C471FD907}"/>
              </a:ext>
            </a:extLst>
          </p:cNvPr>
          <p:cNvSpPr>
            <a:spLocks noGrp="1"/>
          </p:cNvSpPr>
          <p:nvPr>
            <p:ph idx="1"/>
          </p:nvPr>
        </p:nvSpPr>
        <p:spPr>
          <a:xfrm>
            <a:off x="553792" y="1825624"/>
            <a:ext cx="10800008" cy="4781237"/>
          </a:xfrm>
        </p:spPr>
        <p:txBody>
          <a:bodyPr>
            <a:normAutofit lnSpcReduction="10000"/>
          </a:bodyPr>
          <a:lstStyle/>
          <a:p>
            <a:r>
              <a:rPr lang="tr-TR" dirty="0"/>
              <a:t>Yeni medyada bireylerin ürettiği içerik, yani kullanıcı türevli içerik üretimi tüketicileri Dan </a:t>
            </a:r>
            <a:r>
              <a:rPr lang="tr-TR" dirty="0" err="1"/>
              <a:t>Laughey’in</a:t>
            </a:r>
            <a:r>
              <a:rPr lang="tr-TR" dirty="0"/>
              <a:t> deyişi ile «üre-tüketici» (</a:t>
            </a:r>
            <a:r>
              <a:rPr lang="tr-TR" dirty="0" err="1"/>
              <a:t>prosumer</a:t>
            </a:r>
            <a:r>
              <a:rPr lang="tr-TR" dirty="0"/>
              <a:t>) dönüştürmektedir. </a:t>
            </a:r>
          </a:p>
          <a:p>
            <a:r>
              <a:rPr lang="tr-TR" dirty="0"/>
              <a:t>Üre-tüketici haline dönüşen bir kullanıcı, kendi çektiği amatör veya yarı amatör bir videoyu video paylaşım ağına yükleyebilmekte, bu görsel anlatı Facebook, </a:t>
            </a:r>
            <a:r>
              <a:rPr lang="tr-TR" dirty="0" err="1"/>
              <a:t>Twitter</a:t>
            </a:r>
            <a:r>
              <a:rPr lang="tr-TR" dirty="0"/>
              <a:t>, Instagram vb. her hangi bir toplumsal paylaşım ağında yayılmakta, bu ağ üzerindeki diğer kullanıcılar tarafından “beğeni” veya “beğenilmeme” dönütü ile karşılaşmakta, böylece kullanıcı hem diğer kullanıcılarla etkileşime girmekte hem de üretici görsel </a:t>
            </a:r>
            <a:r>
              <a:rPr lang="tr-TR" dirty="0" err="1"/>
              <a:t>arayüzeyde</a:t>
            </a:r>
            <a:r>
              <a:rPr lang="tr-TR" dirty="0"/>
              <a:t> paylaşılmaktadır. Kullanıcı yeni medya </a:t>
            </a:r>
            <a:r>
              <a:rPr lang="tr-TR" dirty="0" err="1"/>
              <a:t>arayüzeyini</a:t>
            </a:r>
            <a:r>
              <a:rPr lang="tr-TR" dirty="0"/>
              <a:t> kendi üretimlerini yayma, fikir ve kanılarını paylaşma, her hangi bir konuda kampanya yapma vb. nedenlerle kullanabilir.</a:t>
            </a:r>
          </a:p>
        </p:txBody>
      </p:sp>
    </p:spTree>
    <p:extLst>
      <p:ext uri="{BB962C8B-B14F-4D97-AF65-F5344CB8AC3E}">
        <p14:creationId xmlns:p14="http://schemas.microsoft.com/office/powerpoint/2010/main" val="88871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73AA1C-3E92-434B-B8A3-9B199E12E537}"/>
              </a:ext>
            </a:extLst>
          </p:cNvPr>
          <p:cNvSpPr>
            <a:spLocks noGrp="1"/>
          </p:cNvSpPr>
          <p:nvPr>
            <p:ph type="title"/>
          </p:nvPr>
        </p:nvSpPr>
        <p:spPr/>
        <p:txBody>
          <a:bodyPr>
            <a:normAutofit fontScale="90000"/>
          </a:bodyPr>
          <a:lstStyle/>
          <a:p>
            <a:r>
              <a:rPr lang="tr-TR" dirty="0"/>
              <a:t>Ali Toprak vd. </a:t>
            </a:r>
            <a:r>
              <a:rPr lang="tr-TR" i="1" dirty="0"/>
              <a:t>Toplumsal Paylaşım Ağı Facebook. “Görülüyorum Öyleyse Varım!” (2009)</a:t>
            </a:r>
          </a:p>
        </p:txBody>
      </p:sp>
      <p:sp>
        <p:nvSpPr>
          <p:cNvPr id="3" name="İçerik Yer Tutucusu 2">
            <a:extLst>
              <a:ext uri="{FF2B5EF4-FFF2-40B4-BE49-F238E27FC236}">
                <a16:creationId xmlns:a16="http://schemas.microsoft.com/office/drawing/2014/main" id="{4DE52ED9-FF56-4C47-9FC6-7833737AA8FE}"/>
              </a:ext>
            </a:extLst>
          </p:cNvPr>
          <p:cNvSpPr>
            <a:spLocks noGrp="1"/>
          </p:cNvSpPr>
          <p:nvPr>
            <p:ph idx="1"/>
          </p:nvPr>
        </p:nvSpPr>
        <p:spPr/>
        <p:txBody>
          <a:bodyPr>
            <a:normAutofit lnSpcReduction="10000"/>
          </a:bodyPr>
          <a:lstStyle/>
          <a:p>
            <a:pPr marL="0" indent="0">
              <a:buNone/>
            </a:pPr>
            <a:r>
              <a:rPr lang="tr-TR" dirty="0"/>
              <a:t>Facebook kullanım nedenleri</a:t>
            </a:r>
          </a:p>
          <a:p>
            <a:r>
              <a:rPr lang="tr-TR" dirty="0"/>
              <a:t>benliğin teşhiri veya performansı;</a:t>
            </a:r>
          </a:p>
          <a:p>
            <a:r>
              <a:rPr lang="tr-TR" dirty="0"/>
              <a:t> gözetleme ve </a:t>
            </a:r>
            <a:r>
              <a:rPr lang="tr-TR" dirty="0" err="1"/>
              <a:t>dikizcilik</a:t>
            </a:r>
            <a:r>
              <a:rPr lang="tr-TR" dirty="0"/>
              <a:t>;</a:t>
            </a:r>
          </a:p>
          <a:p>
            <a:r>
              <a:rPr lang="tr-TR" dirty="0"/>
              <a:t>fikir-kanı, fotoğraf, video, müzik paylaşımı;</a:t>
            </a:r>
          </a:p>
          <a:p>
            <a:r>
              <a:rPr lang="tr-TR" dirty="0"/>
              <a:t> oyun oynama;</a:t>
            </a:r>
          </a:p>
          <a:p>
            <a:r>
              <a:rPr lang="tr-TR" dirty="0"/>
              <a:t>alışveriş ve e-ticaret;</a:t>
            </a:r>
          </a:p>
          <a:p>
            <a:r>
              <a:rPr lang="tr-TR" dirty="0"/>
              <a:t>etkinlik düzenleme;</a:t>
            </a:r>
          </a:p>
          <a:p>
            <a:r>
              <a:rPr lang="tr-TR" dirty="0"/>
              <a:t>toplumsal ve siyasal gruplara üyelik ve toplumsalla􀀆</a:t>
            </a:r>
            <a:r>
              <a:rPr lang="tr-TR" dirty="0" err="1"/>
              <a:t>ma</a:t>
            </a:r>
            <a:endParaRPr lang="tr-TR" dirty="0"/>
          </a:p>
          <a:p>
            <a:r>
              <a:rPr lang="tr-TR" dirty="0"/>
              <a:t>toplumsal denetim.</a:t>
            </a:r>
          </a:p>
        </p:txBody>
      </p:sp>
    </p:spTree>
    <p:extLst>
      <p:ext uri="{BB962C8B-B14F-4D97-AF65-F5344CB8AC3E}">
        <p14:creationId xmlns:p14="http://schemas.microsoft.com/office/powerpoint/2010/main" val="51891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7AC1BD-2889-405F-B3C1-70D94601E31C}"/>
              </a:ext>
            </a:extLst>
          </p:cNvPr>
          <p:cNvSpPr>
            <a:spLocks noGrp="1"/>
          </p:cNvSpPr>
          <p:nvPr>
            <p:ph type="title"/>
          </p:nvPr>
        </p:nvSpPr>
        <p:spPr/>
        <p:txBody>
          <a:bodyPr/>
          <a:lstStyle/>
          <a:p>
            <a:r>
              <a:rPr lang="tr-TR" dirty="0"/>
              <a:t>Üre- tüketici (Producer + </a:t>
            </a:r>
            <a:r>
              <a:rPr lang="tr-TR" dirty="0" err="1"/>
              <a:t>consumer</a:t>
            </a:r>
            <a:r>
              <a:rPr lang="tr-TR" dirty="0"/>
              <a:t>) ve Sosyal Medyanın Ekonomi Politiği</a:t>
            </a:r>
          </a:p>
        </p:txBody>
      </p:sp>
      <p:sp>
        <p:nvSpPr>
          <p:cNvPr id="3" name="İçerik Yer Tutucusu 2">
            <a:extLst>
              <a:ext uri="{FF2B5EF4-FFF2-40B4-BE49-F238E27FC236}">
                <a16:creationId xmlns:a16="http://schemas.microsoft.com/office/drawing/2014/main" id="{8C742AAB-A7D1-481E-B3CC-AFED55F03EDA}"/>
              </a:ext>
            </a:extLst>
          </p:cNvPr>
          <p:cNvSpPr>
            <a:spLocks noGrp="1"/>
          </p:cNvSpPr>
          <p:nvPr>
            <p:ph idx="1"/>
          </p:nvPr>
        </p:nvSpPr>
        <p:spPr>
          <a:xfrm>
            <a:off x="399245" y="1825625"/>
            <a:ext cx="10954555" cy="4667250"/>
          </a:xfrm>
        </p:spPr>
        <p:txBody>
          <a:bodyPr/>
          <a:lstStyle/>
          <a:p>
            <a:pPr marL="0" indent="0">
              <a:buNone/>
            </a:pPr>
            <a:endParaRPr lang="tr-TR" dirty="0"/>
          </a:p>
          <a:p>
            <a:pPr marL="0" indent="0">
              <a:buNone/>
            </a:pPr>
            <a:r>
              <a:rPr lang="tr-TR" dirty="0"/>
              <a:t>Bu bölümde biraz sosyal medyanın olanaklarını eleştirel şekilde ele alacağız. Üre-tüketici kavramında üreticiyi tüketiciden ayıran çizginin bulanık hale geldiği söylenebilir. Başlıklar halinde bunları tartışacağız.</a:t>
            </a:r>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196500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EF2AC-E2CB-4CD7-9C0C-CF82F43A58E7}"/>
              </a:ext>
            </a:extLst>
          </p:cNvPr>
          <p:cNvSpPr>
            <a:spLocks noGrp="1"/>
          </p:cNvSpPr>
          <p:nvPr>
            <p:ph type="title"/>
          </p:nvPr>
        </p:nvSpPr>
        <p:spPr/>
        <p:txBody>
          <a:bodyPr/>
          <a:lstStyle/>
          <a:p>
            <a:r>
              <a:rPr lang="tr-TR" dirty="0"/>
              <a:t>Üre-tüketici Metalaşması</a:t>
            </a:r>
          </a:p>
        </p:txBody>
      </p:sp>
      <p:sp>
        <p:nvSpPr>
          <p:cNvPr id="3" name="İçerik Yer Tutucusu 2">
            <a:extLst>
              <a:ext uri="{FF2B5EF4-FFF2-40B4-BE49-F238E27FC236}">
                <a16:creationId xmlns:a16="http://schemas.microsoft.com/office/drawing/2014/main" id="{CAE606EE-68DF-4642-BB84-D19DB81D765F}"/>
              </a:ext>
            </a:extLst>
          </p:cNvPr>
          <p:cNvSpPr>
            <a:spLocks noGrp="1"/>
          </p:cNvSpPr>
          <p:nvPr>
            <p:ph idx="1"/>
          </p:nvPr>
        </p:nvSpPr>
        <p:spPr/>
        <p:txBody>
          <a:bodyPr/>
          <a:lstStyle/>
          <a:p>
            <a:r>
              <a:rPr lang="tr-TR" b="1" dirty="0"/>
              <a:t>İzleyici </a:t>
            </a:r>
            <a:r>
              <a:rPr lang="tr-TR" b="1" dirty="0" err="1"/>
              <a:t>Metası</a:t>
            </a:r>
            <a:r>
              <a:rPr lang="tr-TR" b="1" dirty="0"/>
              <a:t> </a:t>
            </a:r>
          </a:p>
          <a:p>
            <a:pPr marL="0" indent="0">
              <a:buNone/>
            </a:pPr>
            <a:r>
              <a:rPr lang="tr-TR" dirty="0"/>
              <a:t>Dallas </a:t>
            </a:r>
            <a:r>
              <a:rPr lang="tr-TR" dirty="0" err="1"/>
              <a:t>Smythe</a:t>
            </a:r>
            <a:r>
              <a:rPr lang="tr-TR" dirty="0"/>
              <a:t> medya reklamlarını tartışırken medya firmalarının izleyici topluluğunu reklamcılara meta olarak sattığını ileri sürer. </a:t>
            </a:r>
          </a:p>
          <a:p>
            <a:pPr marL="0" indent="0">
              <a:buNone/>
            </a:pPr>
            <a:r>
              <a:rPr lang="tr-TR" dirty="0"/>
              <a:t>Yeni medyanın getirdiği gelişmelerin sonucu olarak geleneksel izleyici </a:t>
            </a:r>
            <a:r>
              <a:rPr lang="tr-TR" dirty="0" err="1"/>
              <a:t>metasının</a:t>
            </a:r>
            <a:r>
              <a:rPr lang="tr-TR" dirty="0"/>
              <a:t> İnternet üte-tüketici </a:t>
            </a:r>
            <a:r>
              <a:rPr lang="tr-TR" dirty="0" err="1"/>
              <a:t>metasına</a:t>
            </a:r>
            <a:r>
              <a:rPr lang="tr-TR" dirty="0"/>
              <a:t> dönüştüğünü söyleyebiliriz. </a:t>
            </a:r>
          </a:p>
        </p:txBody>
      </p:sp>
    </p:spTree>
    <p:extLst>
      <p:ext uri="{BB962C8B-B14F-4D97-AF65-F5344CB8AC3E}">
        <p14:creationId xmlns:p14="http://schemas.microsoft.com/office/powerpoint/2010/main" val="317647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EDF090-D8BC-4051-A5B5-7A1910D6D6EA}"/>
              </a:ext>
            </a:extLst>
          </p:cNvPr>
          <p:cNvSpPr>
            <a:spLocks noGrp="1"/>
          </p:cNvSpPr>
          <p:nvPr>
            <p:ph idx="1"/>
          </p:nvPr>
        </p:nvSpPr>
        <p:spPr/>
        <p:txBody>
          <a:bodyPr/>
          <a:lstStyle/>
          <a:p>
            <a:r>
              <a:rPr lang="tr-TR" dirty="0"/>
              <a:t>Üre-tüketici Gözetim</a:t>
            </a:r>
          </a:p>
          <a:p>
            <a:pPr marL="0" indent="0">
              <a:buNone/>
            </a:pPr>
            <a:r>
              <a:rPr lang="tr-TR" dirty="0"/>
              <a:t>Daha önce </a:t>
            </a:r>
            <a:r>
              <a:rPr lang="tr-TR" dirty="0" err="1"/>
              <a:t>panoptikon</a:t>
            </a:r>
            <a:r>
              <a:rPr lang="tr-TR" dirty="0"/>
              <a:t> üzerinden yeni medyadaki gözetimi konuştuk. Burada biraz ticari web platform işletmecilerinin gözetlemesini konuşacağız. </a:t>
            </a:r>
          </a:p>
          <a:p>
            <a:pPr marL="0" indent="0">
              <a:buNone/>
            </a:pPr>
            <a:r>
              <a:rPr lang="tr-TR" dirty="0"/>
              <a:t>Kullanıcı kaynaklı içeriğin yaratılması ve paylaşılması sonucunda yaratılan enformasyonun gözetlenmesi, analiz edilmesi  ve kullanıcı profilleri oluşturması. Büyük veride daha ayrıntılı konuşacağız ama hedef reklamcılığa izin veren uygulamalardan söz ediyoruz. </a:t>
            </a:r>
          </a:p>
          <a:p>
            <a:pPr marL="0" indent="0">
              <a:buNone/>
            </a:pPr>
            <a:endParaRPr lang="tr-TR" dirty="0"/>
          </a:p>
        </p:txBody>
      </p:sp>
      <p:sp>
        <p:nvSpPr>
          <p:cNvPr id="4" name="Başlık 1">
            <a:extLst>
              <a:ext uri="{FF2B5EF4-FFF2-40B4-BE49-F238E27FC236}">
                <a16:creationId xmlns:a16="http://schemas.microsoft.com/office/drawing/2014/main" id="{745DBCEA-7C6C-4CDF-B6AB-D7FBD1E83914}"/>
              </a:ext>
            </a:extLst>
          </p:cNvPr>
          <p:cNvSpPr>
            <a:spLocks noGrp="1"/>
          </p:cNvSpPr>
          <p:nvPr>
            <p:ph type="title"/>
          </p:nvPr>
        </p:nvSpPr>
        <p:spPr>
          <a:xfrm>
            <a:off x="838200" y="365125"/>
            <a:ext cx="10515600" cy="1325563"/>
          </a:xfrm>
        </p:spPr>
        <p:txBody>
          <a:bodyPr/>
          <a:lstStyle/>
          <a:p>
            <a:r>
              <a:rPr lang="tr-TR" dirty="0"/>
              <a:t>Üre-tüketici Metalaşması</a:t>
            </a:r>
          </a:p>
        </p:txBody>
      </p:sp>
    </p:spTree>
    <p:extLst>
      <p:ext uri="{BB962C8B-B14F-4D97-AF65-F5344CB8AC3E}">
        <p14:creationId xmlns:p14="http://schemas.microsoft.com/office/powerpoint/2010/main" val="12335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15A2093-B2F7-4B71-872D-E1C7DD1259DD}"/>
              </a:ext>
            </a:extLst>
          </p:cNvPr>
          <p:cNvSpPr>
            <a:spLocks noGrp="1"/>
          </p:cNvSpPr>
          <p:nvPr>
            <p:ph idx="1"/>
          </p:nvPr>
        </p:nvSpPr>
        <p:spPr/>
        <p:txBody>
          <a:bodyPr/>
          <a:lstStyle/>
          <a:p>
            <a:r>
              <a:rPr lang="tr-TR" dirty="0"/>
              <a:t>Burada ikili bir metalaşmadan söz edebiliriz. </a:t>
            </a:r>
          </a:p>
          <a:p>
            <a:pPr marL="0" indent="0">
              <a:buNone/>
            </a:pPr>
            <a:r>
              <a:rPr lang="tr-TR" dirty="0"/>
              <a:t>1- Kullanıcının Facebook, </a:t>
            </a:r>
            <a:r>
              <a:rPr lang="tr-TR" dirty="0" err="1"/>
              <a:t>YouTube</a:t>
            </a:r>
            <a:r>
              <a:rPr lang="tr-TR" dirty="0"/>
              <a:t> gibi sosyal medya platformlarına reklam verenlere izleyici olarak satılması</a:t>
            </a:r>
          </a:p>
          <a:p>
            <a:pPr marL="0" indent="0">
              <a:buNone/>
            </a:pPr>
            <a:r>
              <a:rPr lang="tr-TR" dirty="0"/>
              <a:t>2- Kullanıcı üretiminin kullanıcı hakkında enformasyon sahibi olmak ve </a:t>
            </a:r>
            <a:r>
              <a:rPr lang="tr-TR" dirty="0" err="1"/>
              <a:t>kategorizasyon</a:t>
            </a:r>
            <a:r>
              <a:rPr lang="tr-TR" dirty="0"/>
              <a:t> amaçlı kullanılması</a:t>
            </a:r>
          </a:p>
          <a:p>
            <a:pPr marL="0" indent="0">
              <a:buNone/>
            </a:pPr>
            <a:endParaRPr lang="tr-TR" dirty="0"/>
          </a:p>
          <a:p>
            <a:pPr marL="0" indent="0">
              <a:buNone/>
            </a:pPr>
            <a:r>
              <a:rPr lang="tr-TR" dirty="0"/>
              <a:t>ÖRN: Google – Google ne üretiyor? </a:t>
            </a:r>
          </a:p>
        </p:txBody>
      </p:sp>
      <p:sp>
        <p:nvSpPr>
          <p:cNvPr id="4" name="Başlık 1">
            <a:extLst>
              <a:ext uri="{FF2B5EF4-FFF2-40B4-BE49-F238E27FC236}">
                <a16:creationId xmlns:a16="http://schemas.microsoft.com/office/drawing/2014/main" id="{88B705D8-7E31-4415-B281-0BB4088FB86A}"/>
              </a:ext>
            </a:extLst>
          </p:cNvPr>
          <p:cNvSpPr>
            <a:spLocks noGrp="1"/>
          </p:cNvSpPr>
          <p:nvPr>
            <p:ph type="title"/>
          </p:nvPr>
        </p:nvSpPr>
        <p:spPr>
          <a:xfrm>
            <a:off x="838200" y="365125"/>
            <a:ext cx="10515600" cy="1325563"/>
          </a:xfrm>
        </p:spPr>
        <p:txBody>
          <a:bodyPr/>
          <a:lstStyle/>
          <a:p>
            <a:r>
              <a:rPr lang="tr-TR" dirty="0"/>
              <a:t>Üre-tüketici Metalaşması</a:t>
            </a:r>
          </a:p>
        </p:txBody>
      </p:sp>
    </p:spTree>
    <p:extLst>
      <p:ext uri="{BB962C8B-B14F-4D97-AF65-F5344CB8AC3E}">
        <p14:creationId xmlns:p14="http://schemas.microsoft.com/office/powerpoint/2010/main" val="29756064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941</Words>
  <Application>Microsoft Office PowerPoint</Application>
  <PresentationFormat>Geniş ekran</PresentationFormat>
  <Paragraphs>62</Paragraphs>
  <Slides>17</Slides>
  <Notes>5</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Calibri Light</vt:lpstr>
      <vt:lpstr>Office Teması</vt:lpstr>
      <vt:lpstr>YENİ MEDYA YENİ TEKNOLOJİLER  9. Hafta: Yeni Medyada Sahiplik İlişkileri ve Kullanıcının Üre-Tüketiciye Dönüşmesi</vt:lpstr>
      <vt:lpstr>Kullanıcının Üre-Tüketiciye Dönüşmesi</vt:lpstr>
      <vt:lpstr>Kullanıcının Üre-Tüketiciye Dönüşmesi</vt:lpstr>
      <vt:lpstr>Üre-tüketici</vt:lpstr>
      <vt:lpstr>Ali Toprak vd. Toplumsal Paylaşım Ağı Facebook. “Görülüyorum Öyleyse Varım!” (2009)</vt:lpstr>
      <vt:lpstr>Üre- tüketici (Producer + consumer) ve Sosyal Medyanın Ekonomi Politiği</vt:lpstr>
      <vt:lpstr>Üre-tüketici Metalaşması</vt:lpstr>
      <vt:lpstr>Üre-tüketici Metalaşması</vt:lpstr>
      <vt:lpstr>Üre-tüketici Metalaşması</vt:lpstr>
      <vt:lpstr>Google</vt:lpstr>
      <vt:lpstr>Google nasıl sermaye biriktirir?</vt:lpstr>
      <vt:lpstr>Google nasıl sermaye biriktirir?</vt:lpstr>
      <vt:lpstr>Arama motoru reklamcılığı ve arama motoru optimizasyonu</vt:lpstr>
      <vt:lpstr>PowerPoint Sunusu</vt:lpstr>
      <vt:lpstr>PowerPoint Sunusu</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MEDYA YENİ TEKNOLOJİLER  3. Hafta: İnternet</dc:title>
  <dc:creator>Yazar </dc:creator>
  <cp:lastModifiedBy>Yazar </cp:lastModifiedBy>
  <cp:revision>39</cp:revision>
  <dcterms:created xsi:type="dcterms:W3CDTF">2020-10-23T09:20:48Z</dcterms:created>
  <dcterms:modified xsi:type="dcterms:W3CDTF">2021-03-17T18:57:04Z</dcterms:modified>
</cp:coreProperties>
</file>