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302" r:id="rId3"/>
    <p:sldId id="331" r:id="rId4"/>
    <p:sldId id="332" r:id="rId5"/>
    <p:sldId id="333" r:id="rId6"/>
    <p:sldId id="304" r:id="rId7"/>
    <p:sldId id="339" r:id="rId8"/>
    <p:sldId id="324" r:id="rId9"/>
    <p:sldId id="340" r:id="rId10"/>
    <p:sldId id="326" r:id="rId11"/>
    <p:sldId id="327" r:id="rId12"/>
    <p:sldId id="343" r:id="rId13"/>
    <p:sldId id="305" r:id="rId14"/>
    <p:sldId id="329" r:id="rId15"/>
    <p:sldId id="336" r:id="rId16"/>
    <p:sldId id="320" r:id="rId17"/>
    <p:sldId id="318"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634676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791181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652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330325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79255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290095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2632067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989928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591125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0ADA453-EC33-47CD-8F68-CC408B950641}"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506250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33134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0ADA453-EC33-47CD-8F68-CC408B950641}" type="datetimeFigureOut">
              <a:rPr lang="tr-TR" smtClean="0"/>
              <a:t>3.3.2020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38845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0ADA453-EC33-47CD-8F68-CC408B950641}" type="datetimeFigureOut">
              <a:rPr lang="tr-TR" smtClean="0"/>
              <a:t>3.3.2020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24879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ADA453-EC33-47CD-8F68-CC408B950641}" type="datetimeFigureOut">
              <a:rPr lang="tr-TR" smtClean="0"/>
              <a:t>3.3.2020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18442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322727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0ADA453-EC33-47CD-8F68-CC408B950641}"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0033B9-88AF-416D-8B56-C8DB4C0672F9}" type="slidenum">
              <a:rPr lang="tr-TR" smtClean="0"/>
              <a:t>‹#›</a:t>
            </a:fld>
            <a:endParaRPr lang="tr-TR"/>
          </a:p>
        </p:txBody>
      </p:sp>
    </p:spTree>
    <p:extLst>
      <p:ext uri="{BB962C8B-B14F-4D97-AF65-F5344CB8AC3E}">
        <p14:creationId xmlns:p14="http://schemas.microsoft.com/office/powerpoint/2010/main" val="1838828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0ADA453-EC33-47CD-8F68-CC408B950641}" type="datetimeFigureOut">
              <a:rPr lang="tr-TR" smtClean="0"/>
              <a:t>3.3.2020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30033B9-88AF-416D-8B56-C8DB4C0672F9}" type="slidenum">
              <a:rPr lang="tr-TR" smtClean="0"/>
              <a:t>‹#›</a:t>
            </a:fld>
            <a:endParaRPr lang="tr-TR"/>
          </a:p>
        </p:txBody>
      </p:sp>
    </p:spTree>
    <p:extLst>
      <p:ext uri="{BB962C8B-B14F-4D97-AF65-F5344CB8AC3E}">
        <p14:creationId xmlns:p14="http://schemas.microsoft.com/office/powerpoint/2010/main" val="45871411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92767" y="1396616"/>
            <a:ext cx="7766936" cy="1646302"/>
          </a:xfrm>
        </p:spPr>
        <p:txBody>
          <a:bodyPr/>
          <a:lstStyle/>
          <a:p>
            <a:r>
              <a:rPr lang="tr-TR" dirty="0" smtClean="0"/>
              <a:t>YÖNETİMİN İŞLEVLERİ</a:t>
            </a:r>
            <a:endParaRPr lang="tr-TR" dirty="0"/>
          </a:p>
        </p:txBody>
      </p:sp>
      <p:sp>
        <p:nvSpPr>
          <p:cNvPr id="3" name="Alt Başlık 2"/>
          <p:cNvSpPr>
            <a:spLocks noGrp="1"/>
          </p:cNvSpPr>
          <p:nvPr>
            <p:ph type="subTitle" idx="1"/>
          </p:nvPr>
        </p:nvSpPr>
        <p:spPr>
          <a:xfrm>
            <a:off x="5652654" y="3572851"/>
            <a:ext cx="3600567" cy="1096899"/>
          </a:xfrm>
        </p:spPr>
        <p:txBody>
          <a:bodyPr>
            <a:noAutofit/>
          </a:bodyPr>
          <a:lstStyle/>
          <a:p>
            <a:pPr algn="l"/>
            <a:r>
              <a:rPr lang="tr-TR" dirty="0" smtClean="0"/>
              <a:t>2- KARAR VERME</a:t>
            </a:r>
          </a:p>
          <a:p>
            <a:pPr algn="l"/>
            <a:r>
              <a:rPr lang="tr-TR" dirty="0" smtClean="0"/>
              <a:t>3- ÖRGÜTLENME</a:t>
            </a:r>
          </a:p>
          <a:p>
            <a:pPr algn="l"/>
            <a:r>
              <a:rPr lang="tr-TR" dirty="0" smtClean="0"/>
              <a:t>4- PERSONEL YÖNETİMİ</a:t>
            </a:r>
          </a:p>
          <a:p>
            <a:pPr algn="l"/>
            <a:r>
              <a:rPr lang="tr-TR" dirty="0"/>
              <a:t>5- </a:t>
            </a:r>
            <a:r>
              <a:rPr lang="tr-TR" dirty="0" smtClean="0"/>
              <a:t>EŞGÜDÜM</a:t>
            </a:r>
          </a:p>
          <a:p>
            <a:pPr algn="l"/>
            <a:r>
              <a:rPr lang="tr-TR" dirty="0" smtClean="0"/>
              <a:t>6- LİDERLİK ETME</a:t>
            </a:r>
            <a:endParaRPr lang="tr-TR" dirty="0" smtClean="0"/>
          </a:p>
          <a:p>
            <a:pPr algn="l"/>
            <a:r>
              <a:rPr lang="tr-TR" dirty="0" smtClean="0"/>
              <a:t>7- DENETLEME</a:t>
            </a:r>
            <a:endParaRPr lang="tr-TR" dirty="0"/>
          </a:p>
        </p:txBody>
      </p:sp>
    </p:spTree>
    <p:extLst>
      <p:ext uri="{BB962C8B-B14F-4D97-AF65-F5344CB8AC3E}">
        <p14:creationId xmlns:p14="http://schemas.microsoft.com/office/powerpoint/2010/main" val="41265113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ÖRGÜTLENME İŞLEVİ İLE İLGİLİ OLARAK YAPILMASI GEREKEN İŞLER</a:t>
            </a:r>
            <a:endParaRPr lang="tr-TR" dirty="0"/>
          </a:p>
        </p:txBody>
      </p:sp>
      <p:sp>
        <p:nvSpPr>
          <p:cNvPr id="3" name="İçerik Yer Tutucusu 2"/>
          <p:cNvSpPr>
            <a:spLocks noGrp="1"/>
          </p:cNvSpPr>
          <p:nvPr>
            <p:ph idx="1"/>
          </p:nvPr>
        </p:nvSpPr>
        <p:spPr>
          <a:xfrm>
            <a:off x="677334" y="2160589"/>
            <a:ext cx="8596668" cy="4385684"/>
          </a:xfrm>
        </p:spPr>
        <p:txBody>
          <a:bodyPr/>
          <a:lstStyle/>
          <a:p>
            <a:r>
              <a:rPr lang="tr-TR" dirty="0"/>
              <a:t>Kurum, bölüm ya da birim amaçları belirlenmelidir.</a:t>
            </a:r>
          </a:p>
          <a:p>
            <a:r>
              <a:rPr lang="tr-TR" dirty="0"/>
              <a:t>Amaçlara ilişkin politikalar belirlenmeli, yapılması gereken iş ve işlemler analiz edilerek gruplanmalı ve tanımlanmalıdır.</a:t>
            </a:r>
          </a:p>
          <a:p>
            <a:r>
              <a:rPr lang="tr-TR" dirty="0"/>
              <a:t>Bu işlemlere dayanarak örgütte çeşitli bölüm ve birimler oluşturulmalıdır.</a:t>
            </a:r>
          </a:p>
          <a:p>
            <a:r>
              <a:rPr lang="tr-TR" dirty="0"/>
              <a:t>Hangi işin kim tarafından yapılacağı, örgütü ve birimleri kimin yöneteceği saptanmalıdır.</a:t>
            </a:r>
          </a:p>
          <a:p>
            <a:pPr marL="0" indent="0">
              <a:buNone/>
            </a:pPr>
            <a:r>
              <a:rPr lang="tr-TR" dirty="0" smtClean="0"/>
              <a:t>	Böylece </a:t>
            </a:r>
            <a:r>
              <a:rPr lang="tr-TR" dirty="0"/>
              <a:t>örgütlenmede işbölümü, uzmanlaşma, yönetsel hiyerarşi ve denetim alanları belirlenmiş olacaktır.</a:t>
            </a:r>
          </a:p>
          <a:p>
            <a:endParaRPr lang="tr-TR" dirty="0"/>
          </a:p>
        </p:txBody>
      </p:sp>
    </p:spTree>
    <p:extLst>
      <p:ext uri="{BB962C8B-B14F-4D97-AF65-F5344CB8AC3E}">
        <p14:creationId xmlns:p14="http://schemas.microsoft.com/office/powerpoint/2010/main" val="3227905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ÖRGÜTSEL YAPI TÜRLERİ</a:t>
            </a:r>
            <a:endParaRPr lang="tr-TR" dirty="0"/>
          </a:p>
        </p:txBody>
      </p:sp>
      <p:sp>
        <p:nvSpPr>
          <p:cNvPr id="3" name="İçerik Yer Tutucusu 2"/>
          <p:cNvSpPr>
            <a:spLocks noGrp="1"/>
          </p:cNvSpPr>
          <p:nvPr>
            <p:ph idx="1"/>
          </p:nvPr>
        </p:nvSpPr>
        <p:spPr/>
        <p:txBody>
          <a:bodyPr>
            <a:normAutofit/>
          </a:bodyPr>
          <a:lstStyle/>
          <a:p>
            <a:r>
              <a:rPr lang="tr-TR" b="1" dirty="0" smtClean="0"/>
              <a:t>Ürüne </a:t>
            </a:r>
            <a:r>
              <a:rPr lang="tr-TR" b="1" dirty="0"/>
              <a:t>göre örgütlenme =</a:t>
            </a:r>
            <a:r>
              <a:rPr lang="tr-TR" dirty="0"/>
              <a:t> ÖR: kitaplar, süreli yayınlar vb. materyallere göre örgütlenme</a:t>
            </a:r>
          </a:p>
          <a:p>
            <a:r>
              <a:rPr lang="tr-TR" b="1" dirty="0"/>
              <a:t>İşleve/hizmete göre örgütlenme =</a:t>
            </a:r>
            <a:r>
              <a:rPr lang="tr-TR" dirty="0"/>
              <a:t> ÖR: Teknik hizmetler, yararlandırma hizmeti, e-yayın hizmeti</a:t>
            </a:r>
          </a:p>
          <a:p>
            <a:r>
              <a:rPr lang="tr-TR" b="1" dirty="0"/>
              <a:t>Coğrafi konuma göre örgütlenme =</a:t>
            </a:r>
            <a:r>
              <a:rPr lang="tr-TR" dirty="0"/>
              <a:t> ÖR: Merkez kütüphane ile farklı ilçelerde bulunan fakülte kütüphaneleri ayrı olarak örgütlenir, ama aralarında örgütsel iletişim sürekliliği sağlanmalıdır.</a:t>
            </a:r>
          </a:p>
          <a:p>
            <a:r>
              <a:rPr lang="tr-TR" b="1" dirty="0"/>
              <a:t>Müşteriye göre örgütlenme = </a:t>
            </a:r>
            <a:r>
              <a:rPr lang="tr-TR" dirty="0"/>
              <a:t>ÖR : kullanıcı grupları göz önüne alınarak çocuk, genç, yetişkin gibi örgütlenme </a:t>
            </a:r>
            <a:r>
              <a:rPr lang="tr-TR" dirty="0" smtClean="0"/>
              <a:t>biçimi</a:t>
            </a:r>
            <a:endParaRPr lang="tr-TR" dirty="0"/>
          </a:p>
        </p:txBody>
      </p:sp>
    </p:spTree>
    <p:extLst>
      <p:ext uri="{BB962C8B-B14F-4D97-AF65-F5344CB8AC3E}">
        <p14:creationId xmlns:p14="http://schemas.microsoft.com/office/powerpoint/2010/main" val="1672228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ÖRGÜTSEL YAPI TÜRLERİ 2</a:t>
            </a:r>
            <a:endParaRPr lang="tr-TR" dirty="0"/>
          </a:p>
        </p:txBody>
      </p:sp>
      <p:sp>
        <p:nvSpPr>
          <p:cNvPr id="3" name="İçerik Yer Tutucusu 2"/>
          <p:cNvSpPr>
            <a:spLocks noGrp="1"/>
          </p:cNvSpPr>
          <p:nvPr>
            <p:ph idx="1"/>
          </p:nvPr>
        </p:nvSpPr>
        <p:spPr/>
        <p:txBody>
          <a:bodyPr/>
          <a:lstStyle/>
          <a:p>
            <a:r>
              <a:rPr lang="tr-TR" b="1" dirty="0" smtClean="0"/>
              <a:t>Proje tipi örgütlenme = B</a:t>
            </a:r>
            <a:r>
              <a:rPr lang="tr-TR" dirty="0" smtClean="0"/>
              <a:t>elli bir görevin yerine getirilmesi için, görevle ilgili uzman ve diğer elemanlar, başlarında bir yönetici ile birlikte çalışırlar.</a:t>
            </a:r>
          </a:p>
          <a:p>
            <a:r>
              <a:rPr lang="tr-TR" b="1" dirty="0" smtClean="0"/>
              <a:t>Karma örgütlenme = </a:t>
            </a:r>
            <a:r>
              <a:rPr lang="tr-TR" dirty="0" smtClean="0"/>
              <a:t>örgütlenme türlerinin bir kısmının bir arada kullanılması. ÖR: İşleve göre örgütlenmenin yanında proje tipi örgütlenme ve müşteriye göre örgütlenmenin de kullanılması</a:t>
            </a:r>
          </a:p>
          <a:p>
            <a:r>
              <a:rPr lang="tr-TR" b="1" dirty="0" smtClean="0"/>
              <a:t>Sürece göre örgütlenme = </a:t>
            </a:r>
            <a:r>
              <a:rPr lang="tr-TR" dirty="0" smtClean="0"/>
              <a:t>Birbirini izleyen süreçlerin uygun biçimde örgütlenmesi. ÖR: Kataloglama ve sınıflama süreçleri</a:t>
            </a:r>
          </a:p>
          <a:p>
            <a:r>
              <a:rPr lang="tr-TR" b="1" dirty="0" smtClean="0"/>
              <a:t>Zamana göre örgütlenme = </a:t>
            </a:r>
            <a:r>
              <a:rPr lang="tr-TR" dirty="0" smtClean="0"/>
              <a:t>ÖR: Gündüz ve gece çalışan elemanların işe alınması</a:t>
            </a:r>
          </a:p>
          <a:p>
            <a:endParaRPr lang="tr-TR" dirty="0" smtClean="0"/>
          </a:p>
          <a:p>
            <a:endParaRPr lang="tr-TR" dirty="0"/>
          </a:p>
        </p:txBody>
      </p:sp>
    </p:spTree>
    <p:extLst>
      <p:ext uri="{BB962C8B-B14F-4D97-AF65-F5344CB8AC3E}">
        <p14:creationId xmlns:p14="http://schemas.microsoft.com/office/powerpoint/2010/main" val="334723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PERSONEL YÖNETİMİ</a:t>
            </a:r>
            <a:endParaRPr lang="tr-TR" dirty="0"/>
          </a:p>
        </p:txBody>
      </p:sp>
      <p:sp>
        <p:nvSpPr>
          <p:cNvPr id="3" name="İçerik Yer Tutucusu 2"/>
          <p:cNvSpPr>
            <a:spLocks noGrp="1"/>
          </p:cNvSpPr>
          <p:nvPr>
            <p:ph idx="1"/>
          </p:nvPr>
        </p:nvSpPr>
        <p:spPr/>
        <p:txBody>
          <a:bodyPr/>
          <a:lstStyle/>
          <a:p>
            <a:r>
              <a:rPr lang="tr-TR" b="1" dirty="0" smtClean="0"/>
              <a:t>İnsan </a:t>
            </a:r>
            <a:r>
              <a:rPr lang="tr-TR" b="1" dirty="0"/>
              <a:t>kaynakları</a:t>
            </a:r>
            <a:r>
              <a:rPr lang="tr-TR" dirty="0"/>
              <a:t>, </a:t>
            </a:r>
            <a:r>
              <a:rPr lang="tr-TR" dirty="0" smtClean="0"/>
              <a:t>dördüncü yönetsel </a:t>
            </a:r>
            <a:r>
              <a:rPr lang="tr-TR" dirty="0"/>
              <a:t>işlevdir. </a:t>
            </a:r>
            <a:endParaRPr lang="tr-TR" dirty="0" smtClean="0"/>
          </a:p>
          <a:p>
            <a:r>
              <a:rPr lang="tr-TR" dirty="0" smtClean="0"/>
              <a:t>Bu </a:t>
            </a:r>
            <a:r>
              <a:rPr lang="tr-TR" dirty="0"/>
              <a:t>işleve çoğunlukla personel yönetimi denmektedir. </a:t>
            </a:r>
            <a:endParaRPr lang="tr-TR" dirty="0" smtClean="0"/>
          </a:p>
          <a:p>
            <a:r>
              <a:rPr lang="tr-TR" dirty="0" smtClean="0"/>
              <a:t>Örgütsel </a:t>
            </a:r>
            <a:r>
              <a:rPr lang="tr-TR" dirty="0"/>
              <a:t>hedeflere ulaşmak için gerekli olan kişileri işe alma, eğitme, </a:t>
            </a:r>
            <a:r>
              <a:rPr lang="tr-TR" dirty="0" smtClean="0"/>
              <a:t>terfi </a:t>
            </a:r>
            <a:r>
              <a:rPr lang="tr-TR" dirty="0"/>
              <a:t>etme ve destekleme </a:t>
            </a:r>
            <a:r>
              <a:rPr lang="tr-TR" dirty="0" smtClean="0"/>
              <a:t>eylemlerini </a:t>
            </a:r>
            <a:r>
              <a:rPr lang="tr-TR" dirty="0"/>
              <a:t>içerir</a:t>
            </a:r>
            <a:r>
              <a:rPr lang="tr-TR" dirty="0" smtClean="0"/>
              <a:t>.</a:t>
            </a:r>
          </a:p>
          <a:p>
            <a:endParaRPr lang="tr-TR" dirty="0" smtClean="0"/>
          </a:p>
          <a:p>
            <a:r>
              <a:rPr lang="tr-TR" dirty="0" smtClean="0"/>
              <a:t>Kurumda </a:t>
            </a:r>
            <a:r>
              <a:rPr lang="tr-TR" dirty="0"/>
              <a:t>çalışan insanlar, kurumun en değerli kaynaklarıdırlar. </a:t>
            </a:r>
            <a:endParaRPr lang="tr-TR" dirty="0" smtClean="0"/>
          </a:p>
          <a:p>
            <a:r>
              <a:rPr lang="tr-TR" dirty="0" smtClean="0"/>
              <a:t>Çünkü </a:t>
            </a:r>
            <a:r>
              <a:rPr lang="tr-TR" dirty="0"/>
              <a:t>çalışanlar kurumun amacına güçlü katkıda bulunurlar.</a:t>
            </a:r>
          </a:p>
          <a:p>
            <a:endParaRPr lang="tr-TR" dirty="0"/>
          </a:p>
        </p:txBody>
      </p:sp>
    </p:spTree>
    <p:extLst>
      <p:ext uri="{BB962C8B-B14F-4D97-AF65-F5344CB8AC3E}">
        <p14:creationId xmlns:p14="http://schemas.microsoft.com/office/powerpoint/2010/main" val="997323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EŞGÜDÜM/İŞBİRLİĞİ</a:t>
            </a:r>
            <a:endParaRPr lang="tr-TR" dirty="0"/>
          </a:p>
        </p:txBody>
      </p:sp>
      <p:sp>
        <p:nvSpPr>
          <p:cNvPr id="3" name="İçerik Yer Tutucusu 2"/>
          <p:cNvSpPr>
            <a:spLocks noGrp="1"/>
          </p:cNvSpPr>
          <p:nvPr>
            <p:ph idx="1"/>
          </p:nvPr>
        </p:nvSpPr>
        <p:spPr/>
        <p:txBody>
          <a:bodyPr/>
          <a:lstStyle/>
          <a:p>
            <a:pPr marL="0" indent="0" algn="just">
              <a:lnSpc>
                <a:spcPct val="150000"/>
              </a:lnSpc>
              <a:buNone/>
            </a:pPr>
            <a:r>
              <a:rPr lang="tr-TR" dirty="0" smtClean="0"/>
              <a:t>	Örgütlerdeki </a:t>
            </a:r>
            <a:r>
              <a:rPr lang="tr-TR" dirty="0"/>
              <a:t>çeşitli bölüm ve birimlerin ortak örgütsel amaçları gerçekleştirmek üzere uyum içinde çalışmasıdır. Dolayısıyla örgüt verimliliğinin arttırılmasını sağlar</a:t>
            </a:r>
            <a:r>
              <a:rPr lang="tr-TR" dirty="0" smtClean="0"/>
              <a:t>.</a:t>
            </a:r>
            <a:endParaRPr lang="tr-TR" dirty="0"/>
          </a:p>
        </p:txBody>
      </p:sp>
    </p:spTree>
    <p:extLst>
      <p:ext uri="{BB962C8B-B14F-4D97-AF65-F5344CB8AC3E}">
        <p14:creationId xmlns:p14="http://schemas.microsoft.com/office/powerpoint/2010/main" val="1657033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EŞGÜDÜM TÜRLERİ</a:t>
            </a:r>
            <a:endParaRPr lang="tr-TR" dirty="0"/>
          </a:p>
        </p:txBody>
      </p:sp>
      <p:sp>
        <p:nvSpPr>
          <p:cNvPr id="3" name="İçerik Yer Tutucusu 2"/>
          <p:cNvSpPr>
            <a:spLocks noGrp="1"/>
          </p:cNvSpPr>
          <p:nvPr>
            <p:ph idx="1"/>
          </p:nvPr>
        </p:nvSpPr>
        <p:spPr>
          <a:xfrm>
            <a:off x="677334" y="1797627"/>
            <a:ext cx="8596668" cy="4243735"/>
          </a:xfrm>
        </p:spPr>
        <p:txBody>
          <a:bodyPr>
            <a:normAutofit fontScale="92500" lnSpcReduction="10000"/>
          </a:bodyPr>
          <a:lstStyle/>
          <a:p>
            <a:r>
              <a:rPr lang="tr-TR" b="1" dirty="0"/>
              <a:t>Hiyerarşiye dayanan eşgüdüm</a:t>
            </a:r>
            <a:r>
              <a:rPr lang="tr-TR" dirty="0"/>
              <a:t>: Üstlerin astlara emir vermesi, astların verilen emirleri yerine getirmesi</a:t>
            </a:r>
          </a:p>
          <a:p>
            <a:r>
              <a:rPr lang="tr-TR" b="1" dirty="0"/>
              <a:t>İnandırıcı eşgüdüm</a:t>
            </a:r>
            <a:r>
              <a:rPr lang="tr-TR" dirty="0"/>
              <a:t>: Kişileri işbirliğine inandırarak birlikte çalışma duygusunu yaratmak</a:t>
            </a:r>
          </a:p>
          <a:p>
            <a:r>
              <a:rPr lang="tr-TR" b="1" dirty="0"/>
              <a:t>Komisyonlar yoluyla eşgüdüm</a:t>
            </a:r>
            <a:r>
              <a:rPr lang="tr-TR" dirty="0"/>
              <a:t>: Sorumluluğu komisyonlara yüklemek (karar almada güçlük çıkarır)</a:t>
            </a:r>
          </a:p>
          <a:p>
            <a:r>
              <a:rPr lang="tr-TR" b="1" dirty="0"/>
              <a:t>Yatay ve dikey eşgüdüm</a:t>
            </a:r>
            <a:r>
              <a:rPr lang="tr-TR" dirty="0"/>
              <a:t>: Yatay eşgüdüm, bir kuruluşun birbirine denk yetki ve sorumluluklara sahip aynı düzeydeki birimleri arasında; dikey eşgüdüm, üst kuruluşlarla alt kuruluşlar arasında ya da yetki ve sorumlulukları eşit değerde olmayan kuruluşlara arasında sağlanan eşgüdümdür.</a:t>
            </a:r>
          </a:p>
          <a:p>
            <a:r>
              <a:rPr lang="tr-TR" b="1" dirty="0"/>
              <a:t>Yapı ve görevle eşgüdüm</a:t>
            </a:r>
            <a:r>
              <a:rPr lang="tr-TR" dirty="0"/>
              <a:t>: Yapıyla ilgili eşgüdüm, bir örgütün ilk kuruluş döneminde; görevle ilgili eşgüdüm, kuruluşun işleyişi sırasında uygulanır.</a:t>
            </a:r>
          </a:p>
          <a:p>
            <a:r>
              <a:rPr lang="tr-TR" b="1" dirty="0"/>
              <a:t>İç ve dış eşgüdüm</a:t>
            </a:r>
            <a:r>
              <a:rPr lang="tr-TR" dirty="0"/>
              <a:t>: İç eşgüdüm, örgüte bağlı birimler arasında; dış eşgüdüm, çeşitli örgütler arasında olur</a:t>
            </a:r>
            <a:r>
              <a:rPr lang="tr-TR" dirty="0" smtClean="0"/>
              <a:t>.</a:t>
            </a:r>
            <a:endParaRPr lang="tr-TR" dirty="0"/>
          </a:p>
        </p:txBody>
      </p:sp>
    </p:spTree>
    <p:extLst>
      <p:ext uri="{BB962C8B-B14F-4D97-AF65-F5344CB8AC3E}">
        <p14:creationId xmlns:p14="http://schemas.microsoft.com/office/powerpoint/2010/main" val="3614586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LİDERLİK ETME</a:t>
            </a:r>
            <a:endParaRPr lang="tr-TR" dirty="0"/>
          </a:p>
        </p:txBody>
      </p:sp>
      <p:sp>
        <p:nvSpPr>
          <p:cNvPr id="3" name="İçerik Yer Tutucusu 2"/>
          <p:cNvSpPr>
            <a:spLocks noGrp="1"/>
          </p:cNvSpPr>
          <p:nvPr>
            <p:ph idx="1"/>
          </p:nvPr>
        </p:nvSpPr>
        <p:spPr/>
        <p:txBody>
          <a:bodyPr/>
          <a:lstStyle/>
          <a:p>
            <a:pPr algn="just"/>
            <a:r>
              <a:rPr lang="tr-TR" b="1" dirty="0"/>
              <a:t>Öncülük etme</a:t>
            </a:r>
            <a:r>
              <a:rPr lang="tr-TR" dirty="0"/>
              <a:t>, paylaşılan bir kültür ve </a:t>
            </a:r>
            <a:r>
              <a:rPr lang="tr-TR" dirty="0" smtClean="0"/>
              <a:t>bu kültürün değerlerini </a:t>
            </a:r>
            <a:r>
              <a:rPr lang="tr-TR" dirty="0"/>
              <a:t>yaratmayı, </a:t>
            </a:r>
            <a:r>
              <a:rPr lang="tr-TR" dirty="0" smtClean="0"/>
              <a:t>kurumun amaçlarını </a:t>
            </a:r>
            <a:r>
              <a:rPr lang="tr-TR" dirty="0"/>
              <a:t>çalışanlara iletmeyi ve organizasyonun her düzeyinde bulunan çalışanların motive edilmesini içerir. </a:t>
            </a:r>
            <a:endParaRPr lang="tr-TR" dirty="0" smtClean="0"/>
          </a:p>
          <a:p>
            <a:pPr algn="just"/>
            <a:r>
              <a:rPr lang="tr-TR" dirty="0" smtClean="0"/>
              <a:t>"</a:t>
            </a:r>
            <a:r>
              <a:rPr lang="tr-TR" dirty="0"/>
              <a:t>Öncü" kategorisini kapsayan alt işlevlerin tamamı, kuruluştaki insan unsuruna odaklanmaktadır. </a:t>
            </a:r>
            <a:endParaRPr lang="tr-TR" dirty="0" smtClean="0"/>
          </a:p>
          <a:p>
            <a:pPr algn="just"/>
            <a:r>
              <a:rPr lang="tr-TR" dirty="0" smtClean="0"/>
              <a:t>İnsan </a:t>
            </a:r>
            <a:r>
              <a:rPr lang="tr-TR" dirty="0"/>
              <a:t>unsuru çok önemlidir, çünkü çalışanların tutumları, kişilik özellikleri ve algıları, çalışma biçimini etkilemektedir. </a:t>
            </a:r>
          </a:p>
          <a:p>
            <a:pPr algn="just"/>
            <a:endParaRPr lang="tr-TR" dirty="0"/>
          </a:p>
        </p:txBody>
      </p:sp>
    </p:spTree>
    <p:extLst>
      <p:ext uri="{BB962C8B-B14F-4D97-AF65-F5344CB8AC3E}">
        <p14:creationId xmlns:p14="http://schemas.microsoft.com/office/powerpoint/2010/main" val="3399232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DENETLEME</a:t>
            </a:r>
            <a:endParaRPr lang="tr-TR" dirty="0"/>
          </a:p>
        </p:txBody>
      </p:sp>
      <p:sp>
        <p:nvSpPr>
          <p:cNvPr id="3" name="İçerik Yer Tutucusu 2"/>
          <p:cNvSpPr>
            <a:spLocks noGrp="1"/>
          </p:cNvSpPr>
          <p:nvPr>
            <p:ph idx="1"/>
          </p:nvPr>
        </p:nvSpPr>
        <p:spPr/>
        <p:txBody>
          <a:bodyPr/>
          <a:lstStyle/>
          <a:p>
            <a:pPr algn="just"/>
            <a:r>
              <a:rPr lang="tr-TR" b="1" dirty="0"/>
              <a:t>Denetleme</a:t>
            </a:r>
            <a:r>
              <a:rPr lang="tr-TR" dirty="0"/>
              <a:t>, bir organizasyonun amaçlarını gerçekleştirirken doğru yolda olduğundan emin olmak için faaliyetlerini izlemek demektir. </a:t>
            </a:r>
            <a:endParaRPr lang="tr-TR" dirty="0" smtClean="0"/>
          </a:p>
          <a:p>
            <a:pPr algn="just"/>
            <a:r>
              <a:rPr lang="tr-TR" dirty="0" smtClean="0"/>
              <a:t>Denetim</a:t>
            </a:r>
            <a:r>
              <a:rPr lang="tr-TR" dirty="0"/>
              <a:t>, öncelikle kuruluşun çalışma biçimini analiz eder ve daha sonra bu bilgiyi planlama sürecinde kullanılmasını sağlar. </a:t>
            </a:r>
            <a:endParaRPr lang="tr-TR" dirty="0" smtClean="0"/>
          </a:p>
          <a:p>
            <a:pPr algn="just"/>
            <a:r>
              <a:rPr lang="tr-TR" dirty="0" smtClean="0"/>
              <a:t>Böylece </a:t>
            </a:r>
            <a:r>
              <a:rPr lang="tr-TR" dirty="0"/>
              <a:t>kuruluşun mevcut bilgileri ışığında hedeflerini sürekli olarak incelemesi ve düzeltmesi için bir yol sağlar</a:t>
            </a:r>
            <a:r>
              <a:rPr lang="tr-TR" dirty="0" smtClean="0"/>
              <a:t>.</a:t>
            </a:r>
          </a:p>
          <a:p>
            <a:pPr algn="just"/>
            <a:endParaRPr lang="tr-TR" dirty="0"/>
          </a:p>
          <a:p>
            <a:pPr algn="just"/>
            <a:r>
              <a:rPr lang="tr-TR" i="1" dirty="0">
                <a:solidFill>
                  <a:schemeClr val="accent1">
                    <a:lumMod val="75000"/>
                  </a:schemeClr>
                </a:solidFill>
              </a:rPr>
              <a:t>Planlamada, yöneticiler kuruluşun nereye gittiğini belirlerken, denetlemede hedeflerine ulaşma durumuna ve hedeflerine varıp varamadıklarına karar verirler. </a:t>
            </a:r>
          </a:p>
        </p:txBody>
      </p:sp>
    </p:spTree>
    <p:extLst>
      <p:ext uri="{BB962C8B-B14F-4D97-AF65-F5344CB8AC3E}">
        <p14:creationId xmlns:p14="http://schemas.microsoft.com/office/powerpoint/2010/main" val="2600719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YÖNETSEL İŞLEVLER</a:t>
            </a:r>
            <a:endParaRPr lang="tr-TR" dirty="0"/>
          </a:p>
        </p:txBody>
      </p:sp>
      <p:sp>
        <p:nvSpPr>
          <p:cNvPr id="3" name="İçerik Yer Tutucusu 2"/>
          <p:cNvSpPr>
            <a:spLocks noGrp="1"/>
          </p:cNvSpPr>
          <p:nvPr>
            <p:ph idx="1"/>
          </p:nvPr>
        </p:nvSpPr>
        <p:spPr>
          <a:xfrm>
            <a:off x="677333" y="1610591"/>
            <a:ext cx="8986211" cy="4430771"/>
          </a:xfrm>
        </p:spPr>
        <p:txBody>
          <a:bodyPr>
            <a:normAutofit lnSpcReduction="10000"/>
          </a:bodyPr>
          <a:lstStyle/>
          <a:p>
            <a:pPr algn="just"/>
            <a:r>
              <a:rPr lang="tr-TR" dirty="0" smtClean="0"/>
              <a:t>Düzgün </a:t>
            </a:r>
            <a:r>
              <a:rPr lang="tr-TR" dirty="0"/>
              <a:t>bir şekilde uygulandığında, örgütsel verimlilik ve etkililiği sağlayan ortak işlemler veya işlevler dizisidir. </a:t>
            </a:r>
            <a:endParaRPr lang="tr-TR" dirty="0" smtClean="0"/>
          </a:p>
          <a:p>
            <a:pPr algn="just"/>
            <a:r>
              <a:rPr lang="tr-TR" dirty="0" smtClean="0"/>
              <a:t>Yöneticilerin</a:t>
            </a:r>
            <a:r>
              <a:rPr lang="tr-TR" dirty="0"/>
              <a:t>, yönetim konumlarının bir parçası olarak gerçekleştirdikleri görevlerdir. </a:t>
            </a:r>
            <a:endParaRPr lang="tr-TR" dirty="0" smtClean="0"/>
          </a:p>
          <a:p>
            <a:pPr algn="just"/>
            <a:endParaRPr lang="tr-TR" dirty="0"/>
          </a:p>
          <a:p>
            <a:pPr algn="just"/>
            <a:r>
              <a:rPr lang="tr-TR" dirty="0"/>
              <a:t>Yöneticilerin </a:t>
            </a:r>
            <a:r>
              <a:rPr lang="tr-TR" dirty="0" smtClean="0"/>
              <a:t>şu temel işlevi </a:t>
            </a:r>
            <a:r>
              <a:rPr lang="tr-TR" dirty="0"/>
              <a:t>yerine getirmesi beklenir: </a:t>
            </a:r>
            <a:endParaRPr lang="tr-TR" dirty="0" smtClean="0"/>
          </a:p>
          <a:p>
            <a:pPr lvl="1" algn="just"/>
            <a:r>
              <a:rPr lang="tr-TR" dirty="0" smtClean="0"/>
              <a:t>Planlama,</a:t>
            </a:r>
          </a:p>
          <a:p>
            <a:pPr lvl="1" algn="just"/>
            <a:r>
              <a:rPr lang="tr-TR" dirty="0" smtClean="0"/>
              <a:t>Karar verme</a:t>
            </a:r>
          </a:p>
          <a:p>
            <a:pPr lvl="1" algn="just"/>
            <a:r>
              <a:rPr lang="tr-TR" dirty="0" smtClean="0"/>
              <a:t>Örgütleme, </a:t>
            </a:r>
          </a:p>
          <a:p>
            <a:pPr lvl="1" algn="just"/>
            <a:r>
              <a:rPr lang="tr-TR" dirty="0" smtClean="0"/>
              <a:t>Personel yönetimi, </a:t>
            </a:r>
          </a:p>
          <a:p>
            <a:pPr lvl="1" algn="just"/>
            <a:r>
              <a:rPr lang="tr-TR" dirty="0" smtClean="0"/>
              <a:t>Eşgüdüm</a:t>
            </a:r>
          </a:p>
          <a:p>
            <a:pPr lvl="1" algn="just"/>
            <a:r>
              <a:rPr lang="tr-TR" dirty="0" smtClean="0"/>
              <a:t>Liderlik/öncülük etme ve </a:t>
            </a:r>
          </a:p>
          <a:p>
            <a:pPr lvl="1" algn="just"/>
            <a:r>
              <a:rPr lang="tr-TR" dirty="0" smtClean="0"/>
              <a:t>Denetleme.</a:t>
            </a:r>
          </a:p>
          <a:p>
            <a:pPr algn="just"/>
            <a:endParaRPr lang="tr-TR" dirty="0"/>
          </a:p>
        </p:txBody>
      </p:sp>
    </p:spTree>
    <p:extLst>
      <p:ext uri="{BB962C8B-B14F-4D97-AF65-F5344CB8AC3E}">
        <p14:creationId xmlns:p14="http://schemas.microsoft.com/office/powerpoint/2010/main" val="27504016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KARAR </a:t>
            </a:r>
            <a:r>
              <a:rPr lang="tr-TR" b="1" dirty="0" smtClean="0"/>
              <a:t>VERME</a:t>
            </a:r>
            <a:endParaRPr lang="tr-TR" dirty="0"/>
          </a:p>
        </p:txBody>
      </p:sp>
      <p:sp>
        <p:nvSpPr>
          <p:cNvPr id="3" name="İçerik Yer Tutucusu 2"/>
          <p:cNvSpPr>
            <a:spLocks noGrp="1"/>
          </p:cNvSpPr>
          <p:nvPr>
            <p:ph idx="1"/>
          </p:nvPr>
        </p:nvSpPr>
        <p:spPr>
          <a:xfrm>
            <a:off x="677333" y="1735283"/>
            <a:ext cx="8799175" cy="4748644"/>
          </a:xfrm>
        </p:spPr>
        <p:txBody>
          <a:bodyPr>
            <a:normAutofit/>
          </a:bodyPr>
          <a:lstStyle/>
          <a:p>
            <a:pPr marL="0" indent="0" algn="just">
              <a:buNone/>
            </a:pPr>
            <a:r>
              <a:rPr lang="tr-TR" sz="1900" dirty="0" smtClean="0"/>
              <a:t>	Karar </a:t>
            </a:r>
            <a:r>
              <a:rPr lang="tr-TR" sz="1900" dirty="0"/>
              <a:t>verme; bilgi merkezlerinde hem yönetsel bir işlev hem de yönetsel bir süreç olduğu için çok önemlidir. Bu işlev </a:t>
            </a:r>
            <a:r>
              <a:rPr lang="tr-TR" sz="1900" b="1" dirty="0"/>
              <a:t>karar verme </a:t>
            </a:r>
            <a:r>
              <a:rPr lang="tr-TR" sz="1900" dirty="0"/>
              <a:t>ve </a:t>
            </a:r>
            <a:r>
              <a:rPr lang="tr-TR" sz="1900" b="1" dirty="0"/>
              <a:t>verilen kararı uygulama </a:t>
            </a:r>
            <a:r>
              <a:rPr lang="tr-TR" sz="1900" dirty="0"/>
              <a:t>olmak üzere iki bölümden oluşmaktadır.</a:t>
            </a:r>
          </a:p>
          <a:p>
            <a:pPr marL="0" indent="0" algn="just">
              <a:buNone/>
            </a:pPr>
            <a:r>
              <a:rPr lang="tr-TR" sz="1900" dirty="0" smtClean="0"/>
              <a:t>	Karar </a:t>
            </a:r>
            <a:r>
              <a:rPr lang="tr-TR" sz="1900" dirty="0"/>
              <a:t>verme</a:t>
            </a:r>
            <a:r>
              <a:rPr lang="tr-TR" sz="1900" dirty="0" smtClean="0"/>
              <a:t>;</a:t>
            </a:r>
          </a:p>
          <a:p>
            <a:pPr marL="0" indent="0" algn="just">
              <a:buNone/>
            </a:pPr>
            <a:r>
              <a:rPr lang="tr-TR" sz="1900" dirty="0"/>
              <a:t>	</a:t>
            </a:r>
            <a:r>
              <a:rPr lang="tr-TR" sz="1900" dirty="0" smtClean="0"/>
              <a:t>-</a:t>
            </a:r>
            <a:r>
              <a:rPr lang="tr-TR" sz="1900" dirty="0"/>
              <a:t>Belli bir amaca ulaşmak için mevcut seçeneklerden birini tercih etmek</a:t>
            </a:r>
          </a:p>
          <a:p>
            <a:pPr marL="0" indent="0" algn="just">
              <a:buNone/>
            </a:pPr>
            <a:r>
              <a:rPr lang="tr-TR" sz="1900" dirty="0" smtClean="0"/>
              <a:t>	-</a:t>
            </a:r>
            <a:r>
              <a:rPr lang="tr-TR" sz="1900" dirty="0"/>
              <a:t>Sorun çözmek</a:t>
            </a:r>
          </a:p>
          <a:p>
            <a:pPr marL="0" indent="0" algn="just">
              <a:buNone/>
            </a:pPr>
            <a:r>
              <a:rPr lang="tr-TR" sz="1900" dirty="0" smtClean="0"/>
              <a:t>	Belli </a:t>
            </a:r>
            <a:r>
              <a:rPr lang="tr-TR" sz="1900" dirty="0"/>
              <a:t>bir sorunun çözümüyle ilgili çeşitli seçeneklerden birini seçmeyi gerektirir. Bu seçeneklerden biri de sorunun çözümü için hiçbir şey yapmamak ya da verilmesi gereken kararı ertelemektir. Böyle bir seçim tatmin edici değildir.</a:t>
            </a:r>
          </a:p>
          <a:p>
            <a:pPr marL="0" indent="0" algn="just">
              <a:buNone/>
            </a:pPr>
            <a:r>
              <a:rPr lang="tr-TR" sz="1900" dirty="0" smtClean="0"/>
              <a:t>	Yönetim </a:t>
            </a:r>
            <a:r>
              <a:rPr lang="tr-TR" sz="1900" dirty="0"/>
              <a:t>açısından karar vermede başarı, mevcut seçeneklerden en iyisini seçmektir</a:t>
            </a:r>
            <a:r>
              <a:rPr lang="tr-TR" sz="1900" dirty="0" smtClean="0"/>
              <a:t>.</a:t>
            </a:r>
            <a:endParaRPr lang="tr-TR" sz="1900" dirty="0"/>
          </a:p>
        </p:txBody>
      </p:sp>
    </p:spTree>
    <p:extLst>
      <p:ext uri="{BB962C8B-B14F-4D97-AF65-F5344CB8AC3E}">
        <p14:creationId xmlns:p14="http://schemas.microsoft.com/office/powerpoint/2010/main" val="1590105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KARAR VERME AŞAMALARI</a:t>
            </a:r>
            <a:endParaRPr lang="tr-TR" dirty="0"/>
          </a:p>
        </p:txBody>
      </p:sp>
      <p:sp>
        <p:nvSpPr>
          <p:cNvPr id="3" name="İçerik Yer Tutucusu 2"/>
          <p:cNvSpPr>
            <a:spLocks noGrp="1"/>
          </p:cNvSpPr>
          <p:nvPr>
            <p:ph idx="1"/>
          </p:nvPr>
        </p:nvSpPr>
        <p:spPr>
          <a:xfrm>
            <a:off x="677334" y="1652155"/>
            <a:ext cx="8596668" cy="4800600"/>
          </a:xfrm>
        </p:spPr>
        <p:txBody>
          <a:bodyPr>
            <a:normAutofit/>
          </a:bodyPr>
          <a:lstStyle/>
          <a:p>
            <a:pPr algn="just"/>
            <a:r>
              <a:rPr lang="tr-TR" sz="1900" dirty="0" smtClean="0"/>
              <a:t>Kararın </a:t>
            </a:r>
            <a:r>
              <a:rPr lang="tr-TR" sz="1900" dirty="0"/>
              <a:t>verildiği iç ve dış çevre gözlemlenir.</a:t>
            </a:r>
          </a:p>
          <a:p>
            <a:pPr algn="just"/>
            <a:r>
              <a:rPr lang="tr-TR" sz="1900" dirty="0"/>
              <a:t>Sorun, sorunla ilgili gerekli ayrıntılar ve sorundan etkilenen kişiler araştırılır ve tanımlanır.</a:t>
            </a:r>
          </a:p>
          <a:p>
            <a:pPr algn="just"/>
            <a:r>
              <a:rPr lang="tr-TR" sz="1900" dirty="0"/>
              <a:t>Ek veriler toplanır.</a:t>
            </a:r>
          </a:p>
          <a:p>
            <a:pPr algn="just"/>
            <a:r>
              <a:rPr lang="tr-TR" sz="1900" dirty="0"/>
              <a:t>Sorunla ilgili çözüm seçenekleri ortaya çıkarılır. Sorunu azaltma ya da çözme yolları gözden geçirilir.</a:t>
            </a:r>
          </a:p>
          <a:p>
            <a:pPr algn="just"/>
            <a:r>
              <a:rPr lang="tr-TR" sz="1900" dirty="0"/>
              <a:t>Çözüm seçenekleri başarı olasılığına göre değerlendirilir.</a:t>
            </a:r>
          </a:p>
          <a:p>
            <a:pPr algn="just"/>
            <a:r>
              <a:rPr lang="tr-TR" sz="1900" dirty="0"/>
              <a:t>Çözümlerden biri seçilir. Seçilen çözümün uygulamaya geçmeden önce onaylanması gerekebilir.</a:t>
            </a:r>
          </a:p>
          <a:p>
            <a:pPr algn="just"/>
            <a:r>
              <a:rPr lang="tr-TR" sz="1900" dirty="0"/>
              <a:t>Sonuçlar gözden geçirilir ve değerlendirilir</a:t>
            </a:r>
            <a:r>
              <a:rPr lang="tr-TR" sz="1900" dirty="0" smtClean="0"/>
              <a:t>.</a:t>
            </a:r>
            <a:endParaRPr lang="tr-TR" sz="1900" dirty="0"/>
          </a:p>
        </p:txBody>
      </p:sp>
    </p:spTree>
    <p:extLst>
      <p:ext uri="{BB962C8B-B14F-4D97-AF65-F5344CB8AC3E}">
        <p14:creationId xmlns:p14="http://schemas.microsoft.com/office/powerpoint/2010/main" val="3944612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KARAR VERME ÖZELLİKLERİ</a:t>
            </a:r>
            <a:endParaRPr lang="tr-TR" dirty="0"/>
          </a:p>
        </p:txBody>
      </p:sp>
      <p:sp>
        <p:nvSpPr>
          <p:cNvPr id="3" name="İçerik Yer Tutucusu 2"/>
          <p:cNvSpPr>
            <a:spLocks noGrp="1"/>
          </p:cNvSpPr>
          <p:nvPr>
            <p:ph idx="1"/>
          </p:nvPr>
        </p:nvSpPr>
        <p:spPr>
          <a:xfrm>
            <a:off x="677333" y="1631373"/>
            <a:ext cx="8840739" cy="4686300"/>
          </a:xfrm>
        </p:spPr>
        <p:txBody>
          <a:bodyPr>
            <a:normAutofit/>
          </a:bodyPr>
          <a:lstStyle/>
          <a:p>
            <a:pPr algn="just"/>
            <a:r>
              <a:rPr lang="tr-TR" sz="1900" b="1" dirty="0" smtClean="0"/>
              <a:t>Zihinsel </a:t>
            </a:r>
            <a:r>
              <a:rPr lang="tr-TR" sz="1900" b="1" dirty="0"/>
              <a:t>bir faaliyettir</a:t>
            </a:r>
            <a:r>
              <a:rPr lang="tr-TR" sz="1900" dirty="0"/>
              <a:t>. Kararın önem derecesine göre karmaşıklaşan ve güçleşen bir süreçtir.</a:t>
            </a:r>
          </a:p>
          <a:p>
            <a:pPr algn="just"/>
            <a:r>
              <a:rPr lang="tr-TR" sz="1900" b="1" dirty="0"/>
              <a:t>Bir zaman boyutu vardır</a:t>
            </a:r>
            <a:r>
              <a:rPr lang="tr-TR" sz="1900" dirty="0"/>
              <a:t>. Uygulama, karar verme sürecinden sonra olduğu için kararlarda gelecek zaman boyutu vardır.</a:t>
            </a:r>
          </a:p>
          <a:p>
            <a:pPr algn="just"/>
            <a:r>
              <a:rPr lang="tr-TR" sz="1900" b="1" dirty="0"/>
              <a:t>Psikolojik boyutu vardır</a:t>
            </a:r>
            <a:r>
              <a:rPr lang="tr-TR" sz="1900" dirty="0"/>
              <a:t>. Karar veren kişilerin geçmişte yaşadıkları deneyimler, önyargıları, zeka düzeyleri, kompleksleri vs. karar vermeyi etkileyecektir.</a:t>
            </a:r>
          </a:p>
          <a:p>
            <a:pPr algn="just"/>
            <a:r>
              <a:rPr lang="tr-TR" sz="1900" b="1" dirty="0"/>
              <a:t>Kararların etki boyutu vardır</a:t>
            </a:r>
            <a:r>
              <a:rPr lang="tr-TR" sz="1900" dirty="0"/>
              <a:t>. Kararlar örgütte çalışanları ve örgütün hizmet ettiği kesimleri olumlu ya da olumsuz etkileyecektir.</a:t>
            </a:r>
          </a:p>
          <a:p>
            <a:pPr algn="just"/>
            <a:r>
              <a:rPr lang="tr-TR" sz="1900" b="1" dirty="0"/>
              <a:t>Kararların katılım boyutu vardır</a:t>
            </a:r>
            <a:r>
              <a:rPr lang="tr-TR" sz="1900" dirty="0"/>
              <a:t>. Bazı yöneticiler tek başlarına karar verirken, bazıları da örgüt çalışanlarına danışarak onların öneri ve düşünceleri dikkate alabilmektedirler</a:t>
            </a:r>
            <a:r>
              <a:rPr lang="tr-TR" sz="1900" dirty="0" smtClean="0"/>
              <a:t>.</a:t>
            </a:r>
            <a:endParaRPr lang="tr-TR" sz="1900" dirty="0"/>
          </a:p>
        </p:txBody>
      </p:sp>
    </p:spTree>
    <p:extLst>
      <p:ext uri="{BB962C8B-B14F-4D97-AF65-F5344CB8AC3E}">
        <p14:creationId xmlns:p14="http://schemas.microsoft.com/office/powerpoint/2010/main" val="2378235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ÖRGÜTLEME</a:t>
            </a:r>
            <a:endParaRPr lang="tr-TR" dirty="0"/>
          </a:p>
        </p:txBody>
      </p:sp>
      <p:sp>
        <p:nvSpPr>
          <p:cNvPr id="3" name="İçerik Yer Tutucusu 2"/>
          <p:cNvSpPr>
            <a:spLocks noGrp="1"/>
          </p:cNvSpPr>
          <p:nvPr>
            <p:ph idx="1"/>
          </p:nvPr>
        </p:nvSpPr>
        <p:spPr/>
        <p:txBody>
          <a:bodyPr/>
          <a:lstStyle/>
          <a:p>
            <a:r>
              <a:rPr lang="tr-TR" b="1" dirty="0"/>
              <a:t>Örgütleme</a:t>
            </a:r>
            <a:r>
              <a:rPr lang="tr-TR" dirty="0"/>
              <a:t>, yönetimin </a:t>
            </a:r>
            <a:r>
              <a:rPr lang="tr-TR" dirty="0" smtClean="0"/>
              <a:t>üçüncü işlevidir</a:t>
            </a:r>
            <a:r>
              <a:rPr lang="tr-TR" dirty="0"/>
              <a:t>. </a:t>
            </a:r>
            <a:endParaRPr lang="tr-TR" dirty="0" smtClean="0"/>
          </a:p>
          <a:p>
            <a:r>
              <a:rPr lang="tr-TR" dirty="0" smtClean="0"/>
              <a:t>Yöneticiler</a:t>
            </a:r>
            <a:r>
              <a:rPr lang="tr-TR" dirty="0"/>
              <a:t>, alt çalışma birimlerinin düzenlendiği resmi otorite yapısını (organizasyon şeması) oluşturmalıdır. </a:t>
            </a:r>
            <a:endParaRPr lang="tr-TR" dirty="0" smtClean="0"/>
          </a:p>
          <a:p>
            <a:r>
              <a:rPr lang="tr-TR" dirty="0" smtClean="0"/>
              <a:t>Önce </a:t>
            </a:r>
            <a:r>
              <a:rPr lang="tr-TR" dirty="0"/>
              <a:t>bireyleri ve yeteneklerini, işi yapmak için gerekli olan hangi işlevler ve yapı türleri ile eşleştirileceğine karar vermelidirler. </a:t>
            </a:r>
            <a:endParaRPr lang="tr-TR" dirty="0" smtClean="0"/>
          </a:p>
          <a:p>
            <a:r>
              <a:rPr lang="tr-TR" dirty="0" smtClean="0"/>
              <a:t>Sonra </a:t>
            </a:r>
            <a:r>
              <a:rPr lang="tr-TR" dirty="0"/>
              <a:t>birimler arasında kolay iletişim kurulması için örgütün nasıl yapılandırılacağına karar vermelidirler</a:t>
            </a:r>
            <a:r>
              <a:rPr lang="tr-TR" dirty="0" smtClean="0"/>
              <a:t>.</a:t>
            </a:r>
            <a:endParaRPr lang="tr-TR" dirty="0"/>
          </a:p>
        </p:txBody>
      </p:sp>
    </p:spTree>
    <p:extLst>
      <p:ext uri="{BB962C8B-B14F-4D97-AF65-F5344CB8AC3E}">
        <p14:creationId xmlns:p14="http://schemas.microsoft.com/office/powerpoint/2010/main" val="857856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ÖRGÜTLENME</a:t>
            </a:r>
            <a:endParaRPr lang="tr-TR" dirty="0"/>
          </a:p>
        </p:txBody>
      </p:sp>
      <p:sp>
        <p:nvSpPr>
          <p:cNvPr id="3" name="İçerik Yer Tutucusu 2"/>
          <p:cNvSpPr>
            <a:spLocks noGrp="1"/>
          </p:cNvSpPr>
          <p:nvPr>
            <p:ph idx="1"/>
          </p:nvPr>
        </p:nvSpPr>
        <p:spPr/>
        <p:txBody>
          <a:bodyPr>
            <a:noAutofit/>
          </a:bodyPr>
          <a:lstStyle/>
          <a:p>
            <a:pPr marL="0" indent="0">
              <a:buNone/>
            </a:pPr>
            <a:r>
              <a:rPr lang="tr-TR" sz="2000" dirty="0" smtClean="0"/>
              <a:t>	Örgütsel </a:t>
            </a:r>
            <a:r>
              <a:rPr lang="tr-TR" sz="2000" dirty="0"/>
              <a:t>amaçların gerçekleştirilmesi için uygun örgütsel yapıyı kurmak ve bu yapı çerçevesinde örgütsel faaliyetlerin yürütülmesi ile geliştirilmesini sağlamaktır. Bu işlev;</a:t>
            </a:r>
          </a:p>
          <a:p>
            <a:r>
              <a:rPr lang="tr-TR" sz="2000" dirty="0"/>
              <a:t>Örgüt için uygun yapıyı seçme</a:t>
            </a:r>
          </a:p>
          <a:p>
            <a:r>
              <a:rPr lang="tr-TR" sz="2000" dirty="0"/>
              <a:t>Örgütsel faaliyetleri, işleri ve onları gerçekleştirecek elemanları belirleme</a:t>
            </a:r>
          </a:p>
          <a:p>
            <a:r>
              <a:rPr lang="tr-TR" sz="2000" dirty="0"/>
              <a:t>Örgüte eleman alma ve onlara belli yetki ve sorumluluk yüklemek</a:t>
            </a:r>
          </a:p>
          <a:p>
            <a:pPr marL="0" indent="0">
              <a:buNone/>
            </a:pPr>
            <a:r>
              <a:rPr lang="tr-TR" sz="2000" dirty="0"/>
              <a:t>gibi işlemleri kapsamaktadır.</a:t>
            </a:r>
          </a:p>
          <a:p>
            <a:pPr marL="0" indent="0">
              <a:buNone/>
            </a:pPr>
            <a:r>
              <a:rPr lang="tr-TR" sz="2000" dirty="0" smtClean="0"/>
              <a:t>	Çalışanların planlama sürecinde oluşturulan örgüt amaçlarına ulaşabilmelerinde önemli rol oynayan bir işlevdir.</a:t>
            </a:r>
            <a:endParaRPr lang="tr-TR" sz="2000" dirty="0"/>
          </a:p>
        </p:txBody>
      </p:sp>
    </p:spTree>
    <p:extLst>
      <p:ext uri="{BB962C8B-B14F-4D97-AF65-F5344CB8AC3E}">
        <p14:creationId xmlns:p14="http://schemas.microsoft.com/office/powerpoint/2010/main" val="71510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ÖRGÜTLENME</a:t>
            </a:r>
            <a:endParaRPr lang="tr-TR" dirty="0"/>
          </a:p>
        </p:txBody>
      </p:sp>
      <p:sp>
        <p:nvSpPr>
          <p:cNvPr id="3" name="İçerik Yer Tutucusu 2"/>
          <p:cNvSpPr>
            <a:spLocks noGrp="1"/>
          </p:cNvSpPr>
          <p:nvPr>
            <p:ph idx="1"/>
          </p:nvPr>
        </p:nvSpPr>
        <p:spPr/>
        <p:txBody>
          <a:bodyPr>
            <a:noAutofit/>
          </a:bodyPr>
          <a:lstStyle/>
          <a:p>
            <a:pPr marL="0" indent="0">
              <a:buNone/>
            </a:pPr>
            <a:r>
              <a:rPr lang="tr-TR" sz="2000" dirty="0" smtClean="0"/>
              <a:t>	Örgütsel </a:t>
            </a:r>
            <a:r>
              <a:rPr lang="tr-TR" sz="2000" dirty="0"/>
              <a:t>amaçların gerçekleştirilmesi için uygun örgütsel yapıyı kurmak ve bu yapı çerçevesinde örgütsel faaliyetlerin yürütülmesi ile geliştirilmesini sağlamaktır. Bu işlev;</a:t>
            </a:r>
          </a:p>
          <a:p>
            <a:r>
              <a:rPr lang="tr-TR" sz="2000" dirty="0"/>
              <a:t>Örgüt için uygun yapıyı seçme</a:t>
            </a:r>
          </a:p>
          <a:p>
            <a:r>
              <a:rPr lang="tr-TR" sz="2000" dirty="0"/>
              <a:t>Örgütsel faaliyetleri, işleri ve onları gerçekleştirecek elemanları belirleme</a:t>
            </a:r>
          </a:p>
          <a:p>
            <a:r>
              <a:rPr lang="tr-TR" sz="2000" dirty="0"/>
              <a:t>Örgüte eleman alma ve onlara belli yetki ve sorumluluk yüklemek</a:t>
            </a:r>
          </a:p>
          <a:p>
            <a:pPr marL="0" indent="0">
              <a:buNone/>
            </a:pPr>
            <a:r>
              <a:rPr lang="tr-TR" sz="2000" dirty="0"/>
              <a:t>gibi işlemleri kapsamaktadır.</a:t>
            </a:r>
          </a:p>
          <a:p>
            <a:pPr marL="0" indent="0">
              <a:buNone/>
            </a:pPr>
            <a:r>
              <a:rPr lang="tr-TR" sz="2000" dirty="0" smtClean="0"/>
              <a:t>	Çalışanların planlama sürecinde oluşturulan örgüt amaçlarına ulaşabilmelerinde önemli rol oynayan bir işlevdir.</a:t>
            </a:r>
            <a:endParaRPr lang="tr-TR" sz="2000" dirty="0"/>
          </a:p>
        </p:txBody>
      </p:sp>
    </p:spTree>
    <p:extLst>
      <p:ext uri="{BB962C8B-B14F-4D97-AF65-F5344CB8AC3E}">
        <p14:creationId xmlns:p14="http://schemas.microsoft.com/office/powerpoint/2010/main" val="791836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2160589"/>
            <a:ext cx="8596668" cy="4333729"/>
          </a:xfrm>
        </p:spPr>
        <p:txBody>
          <a:bodyPr>
            <a:normAutofit/>
          </a:bodyPr>
          <a:lstStyle/>
          <a:p>
            <a:pPr marL="0" indent="0" algn="just">
              <a:lnSpc>
                <a:spcPct val="150000"/>
              </a:lnSpc>
              <a:buNone/>
            </a:pPr>
            <a:r>
              <a:rPr lang="tr-TR" sz="2000" dirty="0" smtClean="0"/>
              <a:t>	Örgütlenmede</a:t>
            </a:r>
            <a:r>
              <a:rPr lang="tr-TR" sz="2000" dirty="0"/>
              <a:t>, resmi ve gayri resmi olmak üzere iki örgüt türünden söz edilebilir. </a:t>
            </a:r>
            <a:endParaRPr lang="tr-TR" sz="2000" dirty="0" smtClean="0"/>
          </a:p>
          <a:p>
            <a:pPr marL="0" indent="0" algn="just">
              <a:lnSpc>
                <a:spcPct val="150000"/>
              </a:lnSpc>
              <a:buNone/>
            </a:pPr>
            <a:r>
              <a:rPr lang="tr-TR" sz="2000" b="1" dirty="0" smtClean="0"/>
              <a:t>Resmi </a:t>
            </a:r>
            <a:r>
              <a:rPr lang="tr-TR" sz="2000" b="1" dirty="0"/>
              <a:t>örgüt</a:t>
            </a:r>
            <a:r>
              <a:rPr lang="tr-TR" sz="2000" dirty="0"/>
              <a:t>, yasal olarak meydana getirilen bir kuruluştur. </a:t>
            </a:r>
            <a:endParaRPr lang="tr-TR" sz="2000" dirty="0" smtClean="0"/>
          </a:p>
          <a:p>
            <a:pPr marL="0" indent="0" algn="just">
              <a:lnSpc>
                <a:spcPct val="150000"/>
              </a:lnSpc>
              <a:buNone/>
            </a:pPr>
            <a:r>
              <a:rPr lang="tr-TR" sz="2000" b="1" dirty="0" smtClean="0"/>
              <a:t>Gayri </a:t>
            </a:r>
            <a:r>
              <a:rPr lang="tr-TR" sz="2000" b="1" dirty="0"/>
              <a:t>resmi örgüt </a:t>
            </a:r>
            <a:r>
              <a:rPr lang="tr-TR" sz="2000" dirty="0"/>
              <a:t>ise belli bir örgütte kendiliğinden oluşan ve resmi örgütten bağımsız örgütlerdir : çalışanların kendi aralarında oluşturduğu gruplar</a:t>
            </a:r>
            <a:r>
              <a:rPr lang="tr-TR" sz="2000" dirty="0" smtClean="0"/>
              <a:t>.</a:t>
            </a:r>
            <a:endParaRPr lang="tr-TR" sz="2000" dirty="0"/>
          </a:p>
        </p:txBody>
      </p:sp>
    </p:spTree>
    <p:extLst>
      <p:ext uri="{BB962C8B-B14F-4D97-AF65-F5344CB8AC3E}">
        <p14:creationId xmlns:p14="http://schemas.microsoft.com/office/powerpoint/2010/main" val="4178301063"/>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705</TotalTime>
  <Words>826</Words>
  <Application>Microsoft Office PowerPoint</Application>
  <PresentationFormat>Geniş ekran</PresentationFormat>
  <Paragraphs>104</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Trebuchet MS</vt:lpstr>
      <vt:lpstr>Wingdings 3</vt:lpstr>
      <vt:lpstr>Kristal</vt:lpstr>
      <vt:lpstr>YÖNETİMİN İŞLEVLERİ</vt:lpstr>
      <vt:lpstr>YÖNETSEL İŞLEVLER</vt:lpstr>
      <vt:lpstr>KARAR VERME</vt:lpstr>
      <vt:lpstr>KARAR VERME AŞAMALARI</vt:lpstr>
      <vt:lpstr>KARAR VERME ÖZELLİKLERİ</vt:lpstr>
      <vt:lpstr>ÖRGÜTLEME</vt:lpstr>
      <vt:lpstr>ÖRGÜTLENME</vt:lpstr>
      <vt:lpstr>ÖRGÜTLENME</vt:lpstr>
      <vt:lpstr>PowerPoint Sunusu</vt:lpstr>
      <vt:lpstr>ÖRGÜTLENME İŞLEVİ İLE İLGİLİ OLARAK YAPILMASI GEREKEN İŞLER</vt:lpstr>
      <vt:lpstr>ÖRGÜTSEL YAPI TÜRLERİ</vt:lpstr>
      <vt:lpstr>ÖRGÜTSEL YAPI TÜRLERİ 2</vt:lpstr>
      <vt:lpstr>PERSONEL YÖNETİMİ</vt:lpstr>
      <vt:lpstr>EŞGÜDÜM/İŞBİRLİĞİ</vt:lpstr>
      <vt:lpstr>EŞGÜDÜM TÜRLERİ</vt:lpstr>
      <vt:lpstr>LİDERLİK ETME</vt:lpstr>
      <vt:lpstr>DENETLEME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YÖNETİMİN İŞLEVLERİ</dc:title>
  <dc:creator>dogan_atilgan</dc:creator>
  <cp:lastModifiedBy>dogan_atilgan</cp:lastModifiedBy>
  <cp:revision>43</cp:revision>
  <dcterms:created xsi:type="dcterms:W3CDTF">2016-03-24T10:15:29Z</dcterms:created>
  <dcterms:modified xsi:type="dcterms:W3CDTF">2020-03-03T07:59:17Z</dcterms:modified>
</cp:coreProperties>
</file>