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654"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396319" y="802299"/>
            <a:ext cx="5618515" cy="2541431"/>
          </a:xfrm>
        </p:spPr>
        <p:txBody>
          <a:bodyPr bIns="0" anchor="b">
            <a:normAutofit/>
          </a:bodyPr>
          <a:lstStyle>
            <a:lvl1pPr algn="l">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396319" y="3531205"/>
            <a:ext cx="5618515" cy="977621"/>
          </a:xfrm>
        </p:spPr>
        <p:txBody>
          <a:bodyPr tIns="91440" bIns="91440">
            <a:normAutofit/>
          </a:bodyPr>
          <a:lstStyle>
            <a:lvl1pPr marL="0" indent="0" algn="l">
              <a:buNone/>
              <a:defRPr sz="1600" b="0" cap="all" baseline="0">
                <a:solidFill>
                  <a:schemeClr val="tx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a:xfrm>
            <a:off x="2396319" y="329308"/>
            <a:ext cx="3086292" cy="309201"/>
          </a:xfrm>
        </p:spPr>
        <p:txBody>
          <a:bodyPr/>
          <a:lstStyle/>
          <a:p>
            <a:endParaRPr lang="tr-TR"/>
          </a:p>
        </p:txBody>
      </p:sp>
      <p:sp>
        <p:nvSpPr>
          <p:cNvPr id="6" name="Slide Number Placeholder 5"/>
          <p:cNvSpPr>
            <a:spLocks noGrp="1"/>
          </p:cNvSpPr>
          <p:nvPr>
            <p:ph type="sldNum" sz="quarter" idx="12"/>
          </p:nvPr>
        </p:nvSpPr>
        <p:spPr>
          <a:xfrm>
            <a:off x="1434703" y="798973"/>
            <a:ext cx="802005" cy="503578"/>
          </a:xfrm>
        </p:spPr>
        <p:txBody>
          <a:bodyPr/>
          <a:lstStyle/>
          <a:p>
            <a:fld id="{F302176B-0E47-46AC-8F43-DAB4B8A37D06}" type="slidenum">
              <a:rPr lang="tr-TR" smtClean="0"/>
              <a:t>‹#›</a:t>
            </a:fld>
            <a:endParaRPr lang="tr-TR"/>
          </a:p>
        </p:txBody>
      </p:sp>
      <p:cxnSp>
        <p:nvCxnSpPr>
          <p:cNvPr id="15" name="Straight Connector 14"/>
          <p:cNvCxnSpPr/>
          <p:nvPr/>
        </p:nvCxnSpPr>
        <p:spPr>
          <a:xfrm>
            <a:off x="2396319" y="3528542"/>
            <a:ext cx="5618515"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9726647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9337977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18028" y="798974"/>
            <a:ext cx="1103027"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3491" y="798974"/>
            <a:ext cx="5301095" cy="4659889"/>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cxnSp>
        <p:nvCxnSpPr>
          <p:cNvPr id="15" name="Straight Connector 14"/>
          <p:cNvCxnSpPr/>
          <p:nvPr/>
        </p:nvCxnSpPr>
        <p:spPr>
          <a:xfrm>
            <a:off x="6918028" y="798974"/>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7650468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1960295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43491" y="1756130"/>
            <a:ext cx="5617002" cy="1887950"/>
          </a:xfrm>
        </p:spPr>
        <p:txBody>
          <a:bodyPr anchor="b">
            <a:normAutofit/>
          </a:bodyPr>
          <a:lstStyle>
            <a:lvl1pPr algn="l">
              <a:defRPr sz="32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43492" y="3806196"/>
            <a:ext cx="5617002" cy="1012929"/>
          </a:xfrm>
        </p:spPr>
        <p:txBody>
          <a:bodyPr tIns="91440">
            <a:normAutofit/>
          </a:bodyPr>
          <a:lstStyle>
            <a:lvl1pPr marL="0" indent="0" algn="l">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cxnSp>
        <p:nvCxnSpPr>
          <p:cNvPr id="15" name="Straight Connector 14"/>
          <p:cNvCxnSpPr/>
          <p:nvPr/>
        </p:nvCxnSpPr>
        <p:spPr>
          <a:xfrm>
            <a:off x="1443491" y="3804985"/>
            <a:ext cx="561700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4391151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3491" y="804890"/>
            <a:ext cx="6571343"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3490" y="2013936"/>
            <a:ext cx="3125871" cy="343756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889182" y="2013936"/>
            <a:ext cx="3125652" cy="3437559"/>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A23720DD-5B6D-40BF-8493-A6B52D484E6B}" type="datetimeFigureOut">
              <a:rPr lang="tr-TR" smtClean="0"/>
              <a:t>04.04.2019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2691921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cxnSp>
        <p:nvCxnSpPr>
          <p:cNvPr id="36" name="Straight Connector 35"/>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1443491" y="804164"/>
            <a:ext cx="6571344"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3491" y="2019550"/>
            <a:ext cx="3125766" cy="801943"/>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a:t>Asıl metin stillerini düzenle</a:t>
            </a:r>
          </a:p>
        </p:txBody>
      </p:sp>
      <p:sp>
        <p:nvSpPr>
          <p:cNvPr id="4" name="Content Placeholder 3"/>
          <p:cNvSpPr>
            <a:spLocks noGrp="1"/>
          </p:cNvSpPr>
          <p:nvPr>
            <p:ph sz="half" idx="2"/>
          </p:nvPr>
        </p:nvSpPr>
        <p:spPr>
          <a:xfrm>
            <a:off x="1443491" y="2824270"/>
            <a:ext cx="3125766" cy="2644457"/>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889182" y="2023004"/>
            <a:ext cx="3125652" cy="802237"/>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a:t>Asıl metin stillerini düzenle</a:t>
            </a:r>
          </a:p>
        </p:txBody>
      </p:sp>
      <p:sp>
        <p:nvSpPr>
          <p:cNvPr id="6" name="Content Placeholder 5"/>
          <p:cNvSpPr>
            <a:spLocks noGrp="1"/>
          </p:cNvSpPr>
          <p:nvPr>
            <p:ph sz="quarter" idx="4"/>
          </p:nvPr>
        </p:nvSpPr>
        <p:spPr>
          <a:xfrm>
            <a:off x="4889182" y="2821491"/>
            <a:ext cx="3125652" cy="2637371"/>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A23720DD-5B6D-40BF-8493-A6B52D484E6B}" type="datetimeFigureOut">
              <a:rPr lang="tr-TR" smtClean="0"/>
              <a:t>04.04.2019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17077695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cxnSp>
        <p:nvCxnSpPr>
          <p:cNvPr id="32" name="Straight Connector 31"/>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A23720DD-5B6D-40BF-8493-A6B52D484E6B}" type="datetimeFigureOut">
              <a:rPr lang="tr-TR" smtClean="0"/>
              <a:t>04.04.2019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34871914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3720DD-5B6D-40BF-8493-A6B52D484E6B}" type="datetimeFigureOut">
              <a:rPr lang="tr-TR" smtClean="0"/>
              <a:t>04.04.2019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3192209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39042" y="798973"/>
            <a:ext cx="2425950"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4186656" y="798974"/>
            <a:ext cx="3828178" cy="4658826"/>
          </a:xfrm>
        </p:spPr>
        <p:txBody>
          <a:bodyPr anchor="ct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439042" y="3205492"/>
            <a:ext cx="2427369" cy="2248181"/>
          </a:xfrm>
        </p:spPr>
        <p:txBody>
          <a:bodyPr>
            <a:normAutofit/>
          </a:bodyPr>
          <a:lstStyle>
            <a:lvl1pPr marL="0" indent="0" algn="l">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a:t>Asıl metin stillerini düzenle</a:t>
            </a:r>
          </a:p>
        </p:txBody>
      </p:sp>
      <p:sp>
        <p:nvSpPr>
          <p:cNvPr id="5" name="Date Placeholder 4"/>
          <p:cNvSpPr>
            <a:spLocks noGrp="1"/>
          </p:cNvSpPr>
          <p:nvPr>
            <p:ph type="dt" sz="half" idx="10"/>
          </p:nvPr>
        </p:nvSpPr>
        <p:spPr/>
        <p:txBody>
          <a:bodyPr/>
          <a:lstStyle/>
          <a:p>
            <a:fld id="{A23720DD-5B6D-40BF-8493-A6B52D484E6B}" type="datetimeFigureOut">
              <a:rPr lang="tr-TR" smtClean="0"/>
              <a:t>04.04.2019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cxnSp>
        <p:nvCxnSpPr>
          <p:cNvPr id="17" name="Straight Connector 16"/>
          <p:cNvCxnSpPr/>
          <p:nvPr/>
        </p:nvCxnSpPr>
        <p:spPr>
          <a:xfrm>
            <a:off x="1441748" y="3205491"/>
            <a:ext cx="242327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0094786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13" name="Group 12"/>
          <p:cNvGrpSpPr/>
          <p:nvPr/>
        </p:nvGrpSpPr>
        <p:grpSpPr>
          <a:xfrm>
            <a:off x="4996501" y="482171"/>
            <a:ext cx="3511387" cy="5149101"/>
            <a:chOff x="6852919" y="583365"/>
            <a:chExt cx="4681849" cy="5181928"/>
          </a:xfrm>
        </p:grpSpPr>
        <p:sp>
          <p:nvSpPr>
            <p:cNvPr id="14" name="Rectangle 13"/>
            <p:cNvSpPr/>
            <p:nvPr/>
          </p:nvSpPr>
          <p:spPr>
            <a:xfrm>
              <a:off x="6852919" y="583365"/>
              <a:ext cx="4681849" cy="518192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5" name="Rectangle 14"/>
            <p:cNvSpPr/>
            <p:nvPr/>
          </p:nvSpPr>
          <p:spPr>
            <a:xfrm>
              <a:off x="7273787" y="915806"/>
              <a:ext cx="3844017" cy="4507918"/>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44148" y="1129513"/>
            <a:ext cx="3244935"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5640128" y="1122543"/>
            <a:ext cx="2234998" cy="3866327"/>
          </a:xfrm>
          <a:solidFill>
            <a:schemeClr val="bg1">
              <a:lumMod val="85000"/>
            </a:schemeClr>
          </a:solidFill>
          <a:ln w="9525" cap="sq">
            <a:noFill/>
            <a:miter lim="800000"/>
          </a:ln>
          <a:effectLst/>
        </p:spPr>
        <p:txBody>
          <a:bodyPr anchor="t"/>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a:t>Resim eklemek için simgeye tıklayın</a:t>
            </a:r>
            <a:endParaRPr lang="en-US" dirty="0"/>
          </a:p>
        </p:txBody>
      </p:sp>
      <p:sp>
        <p:nvSpPr>
          <p:cNvPr id="4" name="Text Placeholder 3"/>
          <p:cNvSpPr>
            <a:spLocks noGrp="1"/>
          </p:cNvSpPr>
          <p:nvPr>
            <p:ph type="body" sz="half" idx="2"/>
          </p:nvPr>
        </p:nvSpPr>
        <p:spPr>
          <a:xfrm>
            <a:off x="1443492" y="3145992"/>
            <a:ext cx="3240286" cy="2003742"/>
          </a:xfrm>
        </p:spPr>
        <p:txBody>
          <a:bodyPr>
            <a:normAutofit/>
          </a:bodyPr>
          <a:lstStyle>
            <a:lvl1pPr marL="0" indent="0" algn="l">
              <a:buNone/>
              <a:defRPr sz="18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a:t>Asıl metin stillerini düzenle</a:t>
            </a:r>
          </a:p>
        </p:txBody>
      </p:sp>
      <p:sp>
        <p:nvSpPr>
          <p:cNvPr id="5" name="Date Placeholder 4"/>
          <p:cNvSpPr>
            <a:spLocks noGrp="1"/>
          </p:cNvSpPr>
          <p:nvPr>
            <p:ph type="dt" sz="half" idx="10"/>
          </p:nvPr>
        </p:nvSpPr>
        <p:spPr>
          <a:xfrm>
            <a:off x="1436664" y="5469857"/>
            <a:ext cx="3252420" cy="320123"/>
          </a:xfrm>
        </p:spPr>
        <p:txBody>
          <a:bodyPr/>
          <a:lstStyle>
            <a:lvl1pPr algn="l">
              <a:defRPr/>
            </a:lvl1pPr>
          </a:lstStyle>
          <a:p>
            <a:fld id="{A23720DD-5B6D-40BF-8493-A6B52D484E6B}" type="datetimeFigureOut">
              <a:rPr lang="tr-TR" smtClean="0"/>
              <a:t>04.04.2019</a:t>
            </a:fld>
            <a:endParaRPr lang="tr-TR"/>
          </a:p>
        </p:txBody>
      </p:sp>
      <p:sp>
        <p:nvSpPr>
          <p:cNvPr id="6" name="Footer Placeholder 5"/>
          <p:cNvSpPr>
            <a:spLocks noGrp="1"/>
          </p:cNvSpPr>
          <p:nvPr>
            <p:ph type="ftr" sz="quarter" idx="11"/>
          </p:nvPr>
        </p:nvSpPr>
        <p:spPr>
          <a:xfrm>
            <a:off x="1437530" y="318641"/>
            <a:ext cx="3251553" cy="320931"/>
          </a:xfrm>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cxnSp>
        <p:nvCxnSpPr>
          <p:cNvPr id="31" name="Straight Connector 30"/>
          <p:cNvCxnSpPr/>
          <p:nvPr/>
        </p:nvCxnSpPr>
        <p:spPr>
          <a:xfrm>
            <a:off x="1441281" y="3143605"/>
            <a:ext cx="3242014"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1247884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0" name="Rectangle 9"/>
          <p:cNvSpPr/>
          <p:nvPr/>
        </p:nvSpPr>
        <p:spPr>
          <a:xfrm>
            <a:off x="0" y="2015734"/>
            <a:ext cx="9144000" cy="4079520"/>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2" name="Picture 11"/>
          <p:cNvPicPr>
            <a:picLocks noChangeAspect="1"/>
          </p:cNvPicPr>
          <p:nvPr/>
        </p:nvPicPr>
        <p:blipFill rotWithShape="1">
          <a:blip r:embed="rId13">
            <a:extLst>
              <a:ext uri="{28A0092B-C50C-407E-A947-70E740481C1C}">
                <a14:useLocalDpi xmlns:a14="http://schemas.microsoft.com/office/drawing/2010/main" val="0"/>
              </a:ext>
            </a:extLst>
          </a:blip>
          <a:srcRect l="12500" t="1538" r="12500" b="-1538"/>
          <a:stretch/>
        </p:blipFill>
        <p:spPr>
          <a:xfrm>
            <a:off x="-1" y="6095253"/>
            <a:ext cx="9144001" cy="774727"/>
          </a:xfrm>
          <a:prstGeom prst="rect">
            <a:avLst/>
          </a:prstGeom>
        </p:spPr>
      </p:pic>
      <p:cxnSp>
        <p:nvCxnSpPr>
          <p:cNvPr id="13" name="Straight Connector 12"/>
          <p:cNvCxnSpPr/>
          <p:nvPr/>
        </p:nvCxnSpPr>
        <p:spPr>
          <a:xfrm>
            <a:off x="0" y="6101127"/>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1443491" y="804520"/>
            <a:ext cx="6571343"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3491" y="2015733"/>
            <a:ext cx="6571343"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5646542" y="330370"/>
            <a:ext cx="2368292"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A23720DD-5B6D-40BF-8493-A6B52D484E6B}" type="datetimeFigureOut">
              <a:rPr lang="tr-TR" smtClean="0"/>
              <a:t>04.04.2019</a:t>
            </a:fld>
            <a:endParaRPr lang="tr-TR"/>
          </a:p>
        </p:txBody>
      </p:sp>
      <p:sp>
        <p:nvSpPr>
          <p:cNvPr id="5" name="Footer Placeholder 4"/>
          <p:cNvSpPr>
            <a:spLocks noGrp="1"/>
          </p:cNvSpPr>
          <p:nvPr>
            <p:ph type="ftr" sz="quarter" idx="3"/>
          </p:nvPr>
        </p:nvSpPr>
        <p:spPr>
          <a:xfrm>
            <a:off x="1443491" y="329308"/>
            <a:ext cx="4034004"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487725" y="798973"/>
            <a:ext cx="795746" cy="503578"/>
          </a:xfrm>
          <a:prstGeom prst="rect">
            <a:avLst/>
          </a:prstGeom>
        </p:spPr>
        <p:txBody>
          <a:bodyPr vert="horz" lIns="91440" tIns="45720" rIns="91440" bIns="45720" rtlCol="0" anchor="t"/>
          <a:lstStyle>
            <a:lvl1pPr algn="r">
              <a:defRPr sz="2800">
                <a:solidFill>
                  <a:schemeClr val="accent1"/>
                </a:solidFill>
              </a:defRPr>
            </a:lvl1pPr>
          </a:lstStyle>
          <a:p>
            <a:fld id="{F302176B-0E47-46AC-8F43-DAB4B8A37D06}" type="slidenum">
              <a:rPr lang="tr-TR" smtClean="0"/>
              <a:t>‹#›</a:t>
            </a:fld>
            <a:endParaRPr lang="tr-TR"/>
          </a:p>
        </p:txBody>
      </p:sp>
    </p:spTree>
    <p:extLst>
      <p:ext uri="{BB962C8B-B14F-4D97-AF65-F5344CB8AC3E}">
        <p14:creationId xmlns:p14="http://schemas.microsoft.com/office/powerpoint/2010/main" val="180556889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685800" rtl="0" eaLnBrk="1" latinLnBrk="0" hangingPunct="1">
        <a:lnSpc>
          <a:spcPct val="120000"/>
        </a:lnSpc>
        <a:spcBef>
          <a:spcPts val="1000"/>
        </a:spcBef>
        <a:buClr>
          <a:schemeClr val="accent1"/>
        </a:buClr>
        <a:buSzPct val="100000"/>
        <a:buFont typeface="Arial" panose="020B0604020202020204" pitchFamily="34" charset="0"/>
        <a:buChar char="•"/>
        <a:defRPr sz="2000" kern="1200" cap="none">
          <a:solidFill>
            <a:schemeClr val="tx1"/>
          </a:solidFill>
          <a:effectLst/>
          <a:latin typeface="+mn-lt"/>
          <a:ea typeface="+mn-ea"/>
          <a:cs typeface="+mn-cs"/>
        </a:defRPr>
      </a:lvl1pPr>
      <a:lvl2pPr marL="6858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baseline="0">
          <a:solidFill>
            <a:schemeClr val="tx1"/>
          </a:solidFill>
          <a:effectLst/>
          <a:latin typeface="+mn-lt"/>
          <a:ea typeface="+mn-ea"/>
          <a:cs typeface="+mn-cs"/>
        </a:defRPr>
      </a:lvl2pPr>
      <a:lvl3pPr marL="11430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a:solidFill>
            <a:schemeClr val="tx1"/>
          </a:solidFill>
          <a:effectLst/>
          <a:latin typeface="+mn-lt"/>
          <a:ea typeface="+mn-ea"/>
          <a:cs typeface="+mn-cs"/>
        </a:defRPr>
      </a:lvl3pPr>
      <a:lvl4pPr marL="16002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200" kern="1200" cap="none">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0A04CFF-4D71-45F0-B660-708658E158A5}"/>
              </a:ext>
            </a:extLst>
          </p:cNvPr>
          <p:cNvSpPr>
            <a:spLocks noGrp="1"/>
          </p:cNvSpPr>
          <p:nvPr>
            <p:ph type="ctrTitle"/>
          </p:nvPr>
        </p:nvSpPr>
        <p:spPr/>
        <p:txBody>
          <a:bodyPr/>
          <a:lstStyle/>
          <a:p>
            <a:r>
              <a:rPr lang="tr-TR" dirty="0"/>
              <a:t>YARATICI DRAMA</a:t>
            </a:r>
          </a:p>
        </p:txBody>
      </p:sp>
      <p:sp>
        <p:nvSpPr>
          <p:cNvPr id="3" name="Alt Başlık 2">
            <a:extLst>
              <a:ext uri="{FF2B5EF4-FFF2-40B4-BE49-F238E27FC236}">
                <a16:creationId xmlns:a16="http://schemas.microsoft.com/office/drawing/2014/main" id="{08A68204-0E39-43E1-959D-9865BA9266C3}"/>
              </a:ext>
            </a:extLst>
          </p:cNvPr>
          <p:cNvSpPr>
            <a:spLocks noGrp="1"/>
          </p:cNvSpPr>
          <p:nvPr>
            <p:ph type="subTitle" idx="1"/>
          </p:nvPr>
        </p:nvSpPr>
        <p:spPr/>
        <p:txBody>
          <a:bodyPr/>
          <a:lstStyle/>
          <a:p>
            <a:r>
              <a:rPr lang="tr-TR" b="1" dirty="0"/>
              <a:t>Uyum Çalışmaları</a:t>
            </a:r>
            <a:endParaRPr lang="tr-TR" dirty="0"/>
          </a:p>
        </p:txBody>
      </p:sp>
    </p:spTree>
    <p:extLst>
      <p:ext uri="{BB962C8B-B14F-4D97-AF65-F5344CB8AC3E}">
        <p14:creationId xmlns:p14="http://schemas.microsoft.com/office/powerpoint/2010/main" val="28637297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2BCE317-CA32-4452-8F88-F6206B770550}"/>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138C671A-C6B7-40B0-A2FB-702954E766F9}"/>
              </a:ext>
            </a:extLst>
          </p:cNvPr>
          <p:cNvSpPr>
            <a:spLocks noGrp="1"/>
          </p:cNvSpPr>
          <p:nvPr>
            <p:ph idx="1"/>
          </p:nvPr>
        </p:nvSpPr>
        <p:spPr/>
        <p:txBody>
          <a:bodyPr>
            <a:normAutofit fontScale="85000" lnSpcReduction="20000"/>
          </a:bodyPr>
          <a:lstStyle/>
          <a:p>
            <a:pPr lvl="0"/>
            <a:r>
              <a:rPr lang="tr-TR" dirty="0"/>
              <a:t>Bu kez yavaş tempodaki bir müzik verilir. Katılımcılardan gözlerini kapatarak müziğe eşlik etmesi istenir. Bir süre sonra gözlerini açarak devam etmeleri istenir. (Burada gözlerin kapatılmasının istenmesindeki temel amaç, katılımcının ortama ayak uydurması ve ısınması içindir. Katılımcılar gözlemlenir ve kendini rahat hissetmeye başladıklarında gözlerini açarak dans etmesi talimatı verilir.)</a:t>
            </a:r>
          </a:p>
          <a:p>
            <a:pPr marL="0" indent="0">
              <a:buNone/>
            </a:pPr>
            <a:endParaRPr lang="tr-TR" dirty="0"/>
          </a:p>
          <a:p>
            <a:pPr lvl="0"/>
            <a:r>
              <a:rPr lang="tr-TR" dirty="0"/>
              <a:t>Eğitmen, katılımcılardan sevdikleri sanatçıların bir gününü hayal ederek müzikle uyumlu biçimde canlandırmasını ister. Bir süre sonra müzik durdurulur. Katılımcılar çember biçiminde oturur ve performanslar sergilenir.</a:t>
            </a:r>
          </a:p>
          <a:p>
            <a:endParaRPr lang="tr-TR" dirty="0"/>
          </a:p>
        </p:txBody>
      </p:sp>
    </p:spTree>
    <p:extLst>
      <p:ext uri="{BB962C8B-B14F-4D97-AF65-F5344CB8AC3E}">
        <p14:creationId xmlns:p14="http://schemas.microsoft.com/office/powerpoint/2010/main" val="41966444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12C74EF-A95E-48F6-84FC-A33486982B75}"/>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C4786CE2-34D0-4867-8D24-25AF04180519}"/>
              </a:ext>
            </a:extLst>
          </p:cNvPr>
          <p:cNvSpPr>
            <a:spLocks noGrp="1"/>
          </p:cNvSpPr>
          <p:nvPr>
            <p:ph idx="1"/>
          </p:nvPr>
        </p:nvSpPr>
        <p:spPr/>
        <p:txBody>
          <a:bodyPr>
            <a:normAutofit fontScale="62500" lnSpcReduction="20000"/>
          </a:bodyPr>
          <a:lstStyle/>
          <a:p>
            <a:pPr lvl="0"/>
            <a:r>
              <a:rPr lang="tr-TR" dirty="0"/>
              <a:t>Katılımcılar rastgele yürümeye başlarlar, eğitmen sınıfı dondurur. Katılımcılardan tam karşılarına bakması istenir ve tam karşı karşıya konumda olan kişiler, ikili gruplar oluştururlar. Tekrar müzik verilir. Bu kez eşler, sevdiği sanatçının bir gününü canlandıracak ve birbirini tamamlayacak ortak bir sunu hazırlayacaktır. Konuşma olmadan ve sürekli göz temasıyla hazırlanan sunumlar sırayla sergilenir. Sunu sırasında katılımcılar, aynı hareketleri aynı anda yapacak ve birbirlerinin aynası olacaklardır.</a:t>
            </a:r>
          </a:p>
          <a:p>
            <a:pPr marL="0" indent="0">
              <a:buNone/>
            </a:pPr>
            <a:endParaRPr lang="tr-TR" dirty="0"/>
          </a:p>
          <a:p>
            <a:pPr marL="0" indent="0">
              <a:buNone/>
            </a:pPr>
            <a:endParaRPr lang="tr-TR" dirty="0"/>
          </a:p>
          <a:p>
            <a:pPr lvl="0"/>
            <a:r>
              <a:rPr lang="tr-TR" dirty="0"/>
              <a:t>Katılımcılar, çember oluşturacak biçimde yere otururlar. Eğitmen, katılımcılardan sırayla sayı saymalarını ister. Sayı saymadaki katılım, bir kişinin yalnızca bir sayı söylemesi ve aynı anda birden fazla kişinin aynı sayıyı söylemeden uyum sağlayarak devam etmesi esasına dayalıdır. Herhangi birinin seçilmesi ya da işaret edilmesi olmadan, katılımcıların doğal akış içinde oyuna katılması söz konusudur. Sayının katılımcılar tarafından aynı anda söylenmesi durumunda sayma işlemi başa alınır. Oyun, bu şekilde birkaç tur devam eder.</a:t>
            </a:r>
          </a:p>
          <a:p>
            <a:endParaRPr lang="tr-TR" dirty="0"/>
          </a:p>
        </p:txBody>
      </p:sp>
    </p:spTree>
    <p:extLst>
      <p:ext uri="{BB962C8B-B14F-4D97-AF65-F5344CB8AC3E}">
        <p14:creationId xmlns:p14="http://schemas.microsoft.com/office/powerpoint/2010/main" val="26070398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8C82B6A-3DD0-4FFD-9147-272E0A3E1FDD}"/>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BD0E1C25-5C89-4AAD-B24D-7DABECD3A146}"/>
              </a:ext>
            </a:extLst>
          </p:cNvPr>
          <p:cNvSpPr>
            <a:spLocks noGrp="1"/>
          </p:cNvSpPr>
          <p:nvPr>
            <p:ph idx="1"/>
          </p:nvPr>
        </p:nvSpPr>
        <p:spPr/>
        <p:txBody>
          <a:bodyPr>
            <a:normAutofit fontScale="70000" lnSpcReduction="20000"/>
          </a:bodyPr>
          <a:lstStyle/>
          <a:p>
            <a:pPr lvl="0"/>
            <a:r>
              <a:rPr lang="tr-TR" dirty="0"/>
              <a:t>Eğitmen, katılımcıları ikişerli eşleştirir. Eşler kol kola girerler. Diğer kollarını da beline koyarlar. “Tavşan-Tilki” isimli oyun oynanır. Çiftlerden biri, eğitmen tarafından tavşan ve tilki seçilir, diğer katılımcılar yerinden kıpırdamadan kalır.  Tilki kovalayan, tavşan ise kovalanan taraftır. Tilki, tavşana dokunduğu an roller değişir. Kovalama esnasında tavşanın bir avantajı vardır. İkişerli gruplar halindeki katılımcılardan herhangi birinin koluna girip tilkiden kurtulma şansı elde edebilir. Koluna girdiği kişiyle çift olur ve diğer uçtaki kişi tavşan olarak kaçmak zorundadır. Oyun bu şekilde devam eder. </a:t>
            </a:r>
          </a:p>
          <a:p>
            <a:r>
              <a:rPr lang="tr-TR" dirty="0"/>
              <a:t>Eğitmen bu sefer rolleri değiştirir. Tavşanın başkasının koluna girerek sağladığı avantajda küçük bir değişiklik yapar. Tavşan çiftlerden birinin koluna girdiğinde oyuna dahil olan katılımcı tavşan olarak değil, tilki olarak kovalamacaya katılır. Birkaç tur bu şekilde oynandıktan sonra eğitmenin talimatıyla oyun sona erer.</a:t>
            </a:r>
          </a:p>
          <a:p>
            <a:endParaRPr lang="tr-TR" dirty="0"/>
          </a:p>
        </p:txBody>
      </p:sp>
    </p:spTree>
    <p:extLst>
      <p:ext uri="{BB962C8B-B14F-4D97-AF65-F5344CB8AC3E}">
        <p14:creationId xmlns:p14="http://schemas.microsoft.com/office/powerpoint/2010/main" val="13863989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F6C41BC-74BD-4B8E-85A3-79D4A57DA341}"/>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93D4EC83-5F34-4759-9BDB-2AFE20EE3305}"/>
              </a:ext>
            </a:extLst>
          </p:cNvPr>
          <p:cNvSpPr>
            <a:spLocks noGrp="1"/>
          </p:cNvSpPr>
          <p:nvPr>
            <p:ph idx="1"/>
          </p:nvPr>
        </p:nvSpPr>
        <p:spPr/>
        <p:txBody>
          <a:bodyPr>
            <a:normAutofit fontScale="77500" lnSpcReduction="20000"/>
          </a:bodyPr>
          <a:lstStyle/>
          <a:p>
            <a:r>
              <a:rPr lang="tr-TR" dirty="0"/>
              <a:t>Katılımcılar halka şeklinde dizilip yere otururlar. Eğitmenin talimatıyla “Kendimi Koruyorum- Arkadaşımı Koruyorum- Mekânı Koruyorum” isimli oyun oynanır. Şaşırtmaca esasına dayalı bu oyunda, eğitmen oyuna ismini veren üç cümleyi söylerken bunları simgeleyen beden işaretleri yapar ve katılımcılardan da aynı anda eşlik etmelerini ister. “Kendimi koruyorum” dediğinde kollarıyla çapraz biçimde gövdesini sarar. “Arkadaşımı koruyorum” dediğinde iki elini yanlara açarak her iki yanında bulunan katılımcının sırtına aynı anda dokunur. “Mekânı koruyorum” dediğinde iki elini yanlara bırakarak avuç içleriyle mekânın zeminine dokunur. Eğitmen, oyunun ilerleyen aşamasında sözleri ile simgelediği hareketleri farklı yaparak katılımcıları şaşırtmaya çalışır. Şaşıranlar oyundan elenerek çemberin dışına gönderilir. Tempo arttırılarak ve şaşırtmaya dayalı devam edilerek uygulama sürdürülür. </a:t>
            </a:r>
          </a:p>
          <a:p>
            <a:endParaRPr lang="tr-TR" dirty="0"/>
          </a:p>
        </p:txBody>
      </p:sp>
    </p:spTree>
    <p:extLst>
      <p:ext uri="{BB962C8B-B14F-4D97-AF65-F5344CB8AC3E}">
        <p14:creationId xmlns:p14="http://schemas.microsoft.com/office/powerpoint/2010/main" val="32412026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E99C961-9ADC-4274-8210-96F9AB63186F}"/>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56232DBA-1361-4004-82E2-ECB2FB14BC67}"/>
              </a:ext>
            </a:extLst>
          </p:cNvPr>
          <p:cNvSpPr>
            <a:spLocks noGrp="1"/>
          </p:cNvSpPr>
          <p:nvPr>
            <p:ph idx="1"/>
          </p:nvPr>
        </p:nvSpPr>
        <p:spPr/>
        <p:txBody>
          <a:bodyPr>
            <a:normAutofit/>
          </a:bodyPr>
          <a:lstStyle/>
          <a:p>
            <a:r>
              <a:rPr lang="tr-TR" dirty="0"/>
              <a:t>“Yengeç Sepeti” isimli oyuna geçilir. Burada yine bir katılımcı gönüllü ebe olur. Ebenin dokunduğu kişi yanar. Ebe ile el ele tutuşur. El ele tutuşan katılımcılar, kaçmakta olan diğer katılımcıları kollarının arasına alarak yakalamaya çalışırlar. Kollarının arasındaki boşluk sepet, yakaladıkları katılımcılar ise yengeç olacaktır. Yakalananlar da ikili gruplar halinde eşleşip yengeç sepeti olur ve diğer katılımcıyı yakalamaya çalışır. En son yakalanan katılımcı, yeni başlayacak olan oyunda ebe olur. Oyun bu şekilde birkaç tur sürdürülür.</a:t>
            </a:r>
          </a:p>
          <a:p>
            <a:endParaRPr lang="tr-TR" dirty="0"/>
          </a:p>
        </p:txBody>
      </p:sp>
    </p:spTree>
    <p:extLst>
      <p:ext uri="{BB962C8B-B14F-4D97-AF65-F5344CB8AC3E}">
        <p14:creationId xmlns:p14="http://schemas.microsoft.com/office/powerpoint/2010/main" val="18924908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BF4AAD1-588E-429E-AE30-8D66922FFB8B}"/>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E2B7B192-5392-4871-A9BA-7C179E47A927}"/>
              </a:ext>
            </a:extLst>
          </p:cNvPr>
          <p:cNvSpPr>
            <a:spLocks noGrp="1"/>
          </p:cNvSpPr>
          <p:nvPr>
            <p:ph idx="1"/>
          </p:nvPr>
        </p:nvSpPr>
        <p:spPr/>
        <p:txBody>
          <a:bodyPr>
            <a:normAutofit fontScale="85000" lnSpcReduction="10000"/>
          </a:bodyPr>
          <a:lstStyle/>
          <a:p>
            <a:r>
              <a:rPr lang="tr-TR" dirty="0"/>
              <a:t>Katılımcılar, yeni bir oyuna başlamak üzere eğitmenin talimatıyla ayağa kalkar. “Kim Başlattı” oyunu oynanır. Katılımcılar arasından bir gönüllü ebe olur, ebe sınıfın dışına çıkar. Eğitmen yine gönüllü bir katılımcıyı lider seçer. Liderin yaptığı hareketlerin aynısını tüm katılımcıların yapması istenir. Hareketler rastgeledir (el sallamak, zıplamak, ritimli alkış tutmak gibi) ve liderin hareketi değiştirmesiyle tüm katılımcılar da aynısını yaparak lidere eşlik eder. İlk hareketin başlamasıyla sınıfın dışında bekleyen ebe çağırılır. Çemberin ortasına geçer ve gözlemlemeye başlar. Hareketleri ve değişiklikleri takip ederek kimin lider olduğunu tahmin etmeye çalışır. Yalnızca üç cevap hakkı vardır. Birkaç tur oynandıktan sonra oyun, eğitmenin talimatıyla sona erer. </a:t>
            </a:r>
          </a:p>
          <a:p>
            <a:endParaRPr lang="tr-TR" dirty="0"/>
          </a:p>
        </p:txBody>
      </p:sp>
    </p:spTree>
    <p:extLst>
      <p:ext uri="{BB962C8B-B14F-4D97-AF65-F5344CB8AC3E}">
        <p14:creationId xmlns:p14="http://schemas.microsoft.com/office/powerpoint/2010/main" val="18191221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FB1113B-B168-434A-AC2B-C3B9BFB50523}"/>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F9433FC7-BBAB-47BC-B68C-B3231BD2343A}"/>
              </a:ext>
            </a:extLst>
          </p:cNvPr>
          <p:cNvSpPr>
            <a:spLocks noGrp="1"/>
          </p:cNvSpPr>
          <p:nvPr>
            <p:ph idx="1"/>
          </p:nvPr>
        </p:nvSpPr>
        <p:spPr/>
        <p:txBody>
          <a:bodyPr>
            <a:normAutofit fontScale="92500" lnSpcReduction="10000"/>
          </a:bodyPr>
          <a:lstStyle/>
          <a:p>
            <a:r>
              <a:rPr lang="tr-TR" dirty="0"/>
              <a:t>Eğitmen, katılımcıların sınıf içinde rastgele yürümesini ister. Kısa bir süre sonra katılımcıları dondurur. Katılımcılardan o an kendisine en yakın olan kişiyle eş olmasını ister. “Mıknatıs” isimli oyun oynanacaktır. Eğitmen, ikişerli gruplardan yan yana durmasını ve omuzlarının bitişik olmasını ister. Taraflardan birinin A, diğerinin B olması gerektiğini söyler ve çiftler aralarında karar verir. A’lar yürüyecek, B’ler omuzlarını A’larla bitişik tutmaya çalışacaktır. Eğitmenin talimatıyla oyun başlar. Çiftler rastgele yürürler. Oyunun ikinci aşamasında A’lar ve B’ler eğitmenin talimatıyla rol değiştirir.</a:t>
            </a:r>
          </a:p>
          <a:p>
            <a:pPr marL="0" indent="0">
              <a:buNone/>
            </a:pPr>
            <a:endParaRPr lang="tr-TR" dirty="0"/>
          </a:p>
        </p:txBody>
      </p:sp>
    </p:spTree>
    <p:extLst>
      <p:ext uri="{BB962C8B-B14F-4D97-AF65-F5344CB8AC3E}">
        <p14:creationId xmlns:p14="http://schemas.microsoft.com/office/powerpoint/2010/main" val="28591366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B7E9D0A-B1E0-4282-A405-FFF02A7C8E6F}"/>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D981DBE8-4988-47C8-9CAE-1D2EFF0893C9}"/>
              </a:ext>
            </a:extLst>
          </p:cNvPr>
          <p:cNvSpPr>
            <a:spLocks noGrp="1"/>
          </p:cNvSpPr>
          <p:nvPr>
            <p:ph idx="1"/>
          </p:nvPr>
        </p:nvSpPr>
        <p:spPr/>
        <p:txBody>
          <a:bodyPr>
            <a:normAutofit fontScale="77500" lnSpcReduction="20000"/>
          </a:bodyPr>
          <a:lstStyle/>
          <a:p>
            <a:r>
              <a:rPr lang="tr-TR" dirty="0"/>
              <a:t>Eğitmenin talimatıyla katılımcılar yeni bir oyuna başlamak üzere sınıfın içinde rastgele yürümeye başlarlar. “Araba” isimli oyun oynanacaktır. Eğitmenin talimatıyla yürür haldeki katılımcılar donar. Birbirine en yakın iki kişi eş olur. Eşlerden biri diğerinin önüne geçecek şekilde konumlanır. Arkada bulunan katılımcı, önünde bulunan eşine bazı yönlendirmelerde bulunarak rastgele hareket ederler. Yönlendirme esnasında konuşulmaz. Arkadaki katılımcı önündeki eşinin başının üst kısmına dokunduğunda öne doğru, sağ omzuna dokunduğunda sağa, sol omzuna dokunduğunda sola doğru, ensesinin biraz altına dokunduğunda geriye doğru hareket edilir. Eşler aynı anda ve uyumlu hareket ederler. Dokunarak yönlendirmede katılımcı dokunup çekmez elini. Dokunma süreklidir. Elini çektiğinde hareket durur, tekrar dokunduğunda harekete geçilir. Oyunun diğer aşamasında eşler rol değiştirerek devam ederler. </a:t>
            </a:r>
          </a:p>
          <a:p>
            <a:endParaRPr lang="tr-TR" dirty="0"/>
          </a:p>
        </p:txBody>
      </p:sp>
    </p:spTree>
    <p:extLst>
      <p:ext uri="{BB962C8B-B14F-4D97-AF65-F5344CB8AC3E}">
        <p14:creationId xmlns:p14="http://schemas.microsoft.com/office/powerpoint/2010/main" val="21643008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B4E87F2-DDC4-44E9-8095-F1CE676F0A47}"/>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B0AF6C5F-6818-470B-8023-CD4EC81FD9E1}"/>
              </a:ext>
            </a:extLst>
          </p:cNvPr>
          <p:cNvSpPr>
            <a:spLocks noGrp="1"/>
          </p:cNvSpPr>
          <p:nvPr>
            <p:ph idx="1"/>
          </p:nvPr>
        </p:nvSpPr>
        <p:spPr/>
        <p:txBody>
          <a:bodyPr>
            <a:normAutofit/>
          </a:bodyPr>
          <a:lstStyle/>
          <a:p>
            <a:r>
              <a:rPr lang="tr-TR" dirty="0"/>
              <a:t>Katılımcılar sınıf içinde rastgele yürürler. Bir süre sonra eğitmen sınıfı dondurur. Birbirine en yakın olan iki kişi yine eş olur. Eğitmen her katılımcının eline birer kâğıt verir. Katılımcılardan tek elinin işaret parmaklarının ucunun üzerine yerleştirdikleri kâğıdı sabit tutmaya çalışarak rastgele yürümesi istenir. Bir süre sonra eğitmen oyunu tekrar dondurur. Bu sefer katılımcıları üçerli gruplandırarak aynı şeyi yapmalarını ister. Sonraki aşamada tekrar dondurur ve dörtlü gruplar aynı şeyi yaparlar. </a:t>
            </a:r>
          </a:p>
          <a:p>
            <a:endParaRPr lang="tr-TR" dirty="0"/>
          </a:p>
        </p:txBody>
      </p:sp>
    </p:spTree>
    <p:extLst>
      <p:ext uri="{BB962C8B-B14F-4D97-AF65-F5344CB8AC3E}">
        <p14:creationId xmlns:p14="http://schemas.microsoft.com/office/powerpoint/2010/main" val="17272888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A5553C8-0F85-4C06-A491-5AD156CEE1A7}"/>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8F5B3311-36F8-468D-A0E9-0E61533A4F32}"/>
              </a:ext>
            </a:extLst>
          </p:cNvPr>
          <p:cNvSpPr>
            <a:spLocks noGrp="1"/>
          </p:cNvSpPr>
          <p:nvPr>
            <p:ph idx="1"/>
          </p:nvPr>
        </p:nvSpPr>
        <p:spPr/>
        <p:txBody>
          <a:bodyPr>
            <a:normAutofit fontScale="62500" lnSpcReduction="20000"/>
          </a:bodyPr>
          <a:lstStyle/>
          <a:p>
            <a:pPr lvl="0"/>
            <a:r>
              <a:rPr lang="tr-TR" dirty="0"/>
              <a:t>Eğitmenin talimatıyla katılımcılar sınıf içinde rastgele yürümeye başlar. Eğitmen sınıfı dondurur. Birbirine en yakın konumdaki kişiler eş olur. Eşlerin kendi aralarında verdiği kararla biri A, diğeri B olur. İlk etapta A’lar ellerini B’lerin yüzüne paralel biçimde tutarlar. A’ların eli ile B’lerin yüzü arasındaki mesafe yaklaşık bir karış civarında sabit kalmalıdır. Avuç içi daima yüze gelecek şekilde olması şartıyla A’ların elleri yukarı, aşağı, sağa ya da sola çevirmesi serbesttir. Oyunun diğer aşamasında roller değişir ve tekrar aynı işlem yapılır. </a:t>
            </a:r>
          </a:p>
          <a:p>
            <a:pPr marL="0" indent="0">
              <a:buNone/>
            </a:pPr>
            <a:endParaRPr lang="tr-TR" dirty="0"/>
          </a:p>
          <a:p>
            <a:pPr lvl="0"/>
            <a:r>
              <a:rPr lang="tr-TR" dirty="0"/>
              <a:t>Eğitmen temposu yüksek bir şarkı çalar. Katılımcılardan dans etmesini ister. Bir süre sonra müziği durdurarak katılımcıları dondurur. Yine birbirine en yakın konumdaki kişiler eş olur. “Eşini Bul, Ayağını Yerden Kes” isimli oyun oynanır. Bu oyunda eğitmen müziği açar ve katılımcılar dans etmeye başlar. Eşler birbirinden uzaklaşarak dans etmelidir. Eğitmen aniden müziği durdurur. Eğitmenin “Eşini bul, ayağını yerden kes” talimatıyla eşler, en kısa sürede el ele tutuşup ayakları yere değmeyecek biçimde pozisyon alırlar. En sona kalan çift, elenir. </a:t>
            </a:r>
          </a:p>
          <a:p>
            <a:endParaRPr lang="tr-TR" dirty="0"/>
          </a:p>
        </p:txBody>
      </p:sp>
    </p:spTree>
    <p:extLst>
      <p:ext uri="{BB962C8B-B14F-4D97-AF65-F5344CB8AC3E}">
        <p14:creationId xmlns:p14="http://schemas.microsoft.com/office/powerpoint/2010/main" val="3171341181"/>
      </p:ext>
    </p:extLst>
  </p:cSld>
  <p:clrMapOvr>
    <a:masterClrMapping/>
  </p:clrMapOvr>
</p:sld>
</file>

<file path=ppt/theme/theme1.xml><?xml version="1.0" encoding="utf-8"?>
<a:theme xmlns:a="http://schemas.openxmlformats.org/drawingml/2006/main" name="Galeri">
  <a:themeElements>
    <a:clrScheme name="Galeri">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eri">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eri">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0</TotalTime>
  <Words>1199</Words>
  <Application>Microsoft Office PowerPoint</Application>
  <PresentationFormat>Ekran Gösterisi (4:3)</PresentationFormat>
  <Paragraphs>20</Paragraphs>
  <Slides>11</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11</vt:i4>
      </vt:variant>
    </vt:vector>
  </HeadingPairs>
  <TitlesOfParts>
    <vt:vector size="14" baseType="lpstr">
      <vt:lpstr>Arial</vt:lpstr>
      <vt:lpstr>Gill Sans MT</vt:lpstr>
      <vt:lpstr>Galeri</vt:lpstr>
      <vt:lpstr>YARATICI DRAMA</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YARATICI DRAMA</dc:title>
  <dc:creator>ERDEM</dc:creator>
  <cp:lastModifiedBy>HASAN</cp:lastModifiedBy>
  <cp:revision>2</cp:revision>
  <dcterms:created xsi:type="dcterms:W3CDTF">2019-04-04T13:13:31Z</dcterms:created>
  <dcterms:modified xsi:type="dcterms:W3CDTF">2019-04-04T13:25:48Z</dcterms:modified>
</cp:coreProperties>
</file>