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0"/>
    <p:restoredTop sz="92198"/>
  </p:normalViewPr>
  <p:slideViewPr>
    <p:cSldViewPr snapToGrid="0" snapToObjects="1">
      <p:cViewPr varScale="1">
        <p:scale>
          <a:sx n="98" d="100"/>
          <a:sy n="98" d="100"/>
        </p:scale>
        <p:origin x="1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ve Alt Ana Başlı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52" y="3702755"/>
            <a:ext cx="9414036" cy="48587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ADEE-F556-497C-B1C7-6E6A15B5C8F7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4454" y="9126627"/>
            <a:ext cx="423193" cy="441146"/>
          </a:xfrm>
        </p:spPr>
        <p:txBody>
          <a:bodyPr/>
          <a:lstStyle/>
          <a:p>
            <a:fld id="{49A881E8-8BFA-4FFF-BD27-D015AC10E5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9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Metni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örüntü"/>
          <p:cNvSpPr>
            <a:spLocks noGrp="1"/>
          </p:cNvSpPr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Başlık Metni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Başlık Metni</a:t>
            </a:r>
          </a:p>
        </p:txBody>
      </p:sp>
      <p:sp>
        <p:nvSpPr>
          <p:cNvPr id="4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3 -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örüntü"/>
          <p:cNvSpPr>
            <a:spLocks noGrp="1"/>
          </p:cNvSpPr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örüntü"/>
          <p:cNvSpPr>
            <a:spLocks noGrp="1"/>
          </p:cNvSpPr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Görüntü"/>
          <p:cNvSpPr>
            <a:spLocks noGrp="1"/>
          </p:cNvSpPr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Ali Utku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-Ali Utku</a:t>
            </a:r>
          </a:p>
        </p:txBody>
      </p:sp>
      <p:sp>
        <p:nvSpPr>
          <p:cNvPr id="94" name="“Buraya bir alıntı yazı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“Buraya bir alıntı yazın.” </a:t>
            </a:r>
          </a:p>
        </p:txBody>
      </p:sp>
      <p:sp>
        <p:nvSpPr>
          <p:cNvPr id="9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örüntü"/>
          <p:cNvSpPr>
            <a:spLocks noGrp="1"/>
          </p:cNvSpPr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" name="Başlık Metni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ransition spd="med"/>
  <p:hf hdr="0" ftr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3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SYOLOJİ TARİHİ…"/>
          <p:cNvSpPr txBox="1">
            <a:spLocks noGrp="1"/>
          </p:cNvSpPr>
          <p:nvPr>
            <p:ph type="ctrTitle"/>
          </p:nvPr>
        </p:nvSpPr>
        <p:spPr>
          <a:xfrm>
            <a:off x="886254" y="2698836"/>
            <a:ext cx="11430000" cy="29733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SOSYOLOJİ TARİHİ </a:t>
            </a:r>
            <a:br>
              <a:rPr lang="tr-TR" sz="4000" dirty="0"/>
            </a:br>
            <a:br>
              <a:rPr lang="tr-TR"/>
            </a:br>
            <a:r>
              <a:rPr lang="tr-TR" sz="6000"/>
              <a:t>14 </a:t>
            </a:r>
            <a:endParaRPr sz="6000" dirty="0"/>
          </a:p>
        </p:txBody>
      </p:sp>
      <p:sp>
        <p:nvSpPr>
          <p:cNvPr id="120" name="DTCF, Sosyoloji Bölümü…"/>
          <p:cNvSpPr txBox="1">
            <a:spLocks noGrp="1"/>
          </p:cNvSpPr>
          <p:nvPr>
            <p:ph type="subTitle" sz="quarter" idx="1"/>
          </p:nvPr>
        </p:nvSpPr>
        <p:spPr>
          <a:xfrm>
            <a:off x="886254" y="6198973"/>
            <a:ext cx="11430000" cy="164756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2308">
              <a:defRPr sz="2960"/>
            </a:pPr>
            <a:r>
              <a:rPr dirty="0"/>
              <a:t>DTCF</a:t>
            </a:r>
            <a:endParaRPr lang="tr-TR" dirty="0"/>
          </a:p>
          <a:p>
            <a:pPr defTabSz="432308">
              <a:defRPr sz="2960"/>
            </a:pPr>
            <a:r>
              <a:rPr dirty="0" err="1"/>
              <a:t>Sosyoloji</a:t>
            </a:r>
            <a:r>
              <a:rPr dirty="0"/>
              <a:t> </a:t>
            </a:r>
            <a:r>
              <a:rPr dirty="0" err="1"/>
              <a:t>Bölümü</a:t>
            </a:r>
            <a:endParaRPr dirty="0"/>
          </a:p>
          <a:p>
            <a:pPr defTabSz="432308">
              <a:defRPr sz="2960"/>
            </a:pPr>
            <a:r>
              <a:t>Doç</a:t>
            </a:r>
            <a:r>
              <a:rPr dirty="0" err="1"/>
              <a:t>.Dr</a:t>
            </a:r>
            <a:r>
              <a:rPr dirty="0"/>
              <a:t>. </a:t>
            </a:r>
            <a:r>
              <a:rPr dirty="0" err="1"/>
              <a:t>Nuran</a:t>
            </a:r>
            <a:r>
              <a:rPr dirty="0"/>
              <a:t> </a:t>
            </a:r>
            <a:r>
              <a:rPr dirty="0" err="1"/>
              <a:t>Savaşkan</a:t>
            </a:r>
            <a:r>
              <a:rPr dirty="0"/>
              <a:t> </a:t>
            </a:r>
            <a:r>
              <a:rPr dirty="0" err="1"/>
              <a:t>Akdoğan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4856" y="1116150"/>
            <a:ext cx="10857213" cy="660400"/>
          </a:xfrm>
        </p:spPr>
        <p:txBody>
          <a:bodyPr>
            <a:normAutofit fontScale="90000"/>
          </a:bodyPr>
          <a:lstStyle/>
          <a:p>
            <a:r>
              <a:rPr lang="tr-TR" sz="6000" dirty="0"/>
              <a:t>Ferdinand </a:t>
            </a:r>
            <a:r>
              <a:rPr lang="tr-TR" sz="6000" dirty="0" err="1"/>
              <a:t>Tönnies</a:t>
            </a:r>
            <a:r>
              <a:rPr lang="tr-TR" sz="6000" dirty="0"/>
              <a:t> </a:t>
            </a:r>
            <a:br>
              <a:rPr lang="tr-TR" sz="6000" dirty="0"/>
            </a:br>
            <a:r>
              <a:rPr lang="tr-TR" sz="6000" dirty="0"/>
              <a:t>(1855 – 1936)</a:t>
            </a:r>
            <a:br>
              <a:rPr lang="tr-TR" sz="8000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4321" y="2442754"/>
            <a:ext cx="12553406" cy="625710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tr-TR" sz="3200" dirty="0"/>
              <a:t>Sosyolojinin Alman üniversitelerinde kurumsallaşması için çaba</a:t>
            </a:r>
          </a:p>
          <a:p>
            <a:pPr>
              <a:spcBef>
                <a:spcPts val="600"/>
              </a:spcBef>
            </a:pPr>
            <a:r>
              <a:rPr lang="tr-TR" sz="3200" dirty="0"/>
              <a:t>Organik İrade </a:t>
            </a:r>
            <a:r>
              <a:rPr lang="tr-TR" sz="3200" dirty="0">
                <a:solidFill>
                  <a:srgbClr val="FF0000"/>
                </a:solidFill>
              </a:rPr>
              <a:t>X</a:t>
            </a:r>
            <a:r>
              <a:rPr lang="tr-TR" sz="3200" dirty="0"/>
              <a:t> Rasyonel-Düşünülmüş İrade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3200" b="1" i="1" dirty="0"/>
              <a:t>Organik İrade: </a:t>
            </a:r>
          </a:p>
          <a:p>
            <a:pPr lvl="1">
              <a:spcBef>
                <a:spcPts val="600"/>
              </a:spcBef>
            </a:pPr>
            <a:r>
              <a:rPr lang="tr-TR" sz="3200" dirty="0"/>
              <a:t>doğal, sıcak, duygusal ve içgüdüsel. </a:t>
            </a:r>
          </a:p>
          <a:p>
            <a:pPr lvl="1">
              <a:spcBef>
                <a:spcPts val="600"/>
              </a:spcBef>
            </a:pPr>
            <a:r>
              <a:rPr lang="tr-TR" sz="3200" dirty="0"/>
              <a:t>Sergilemek için düşünsel bir faaliyete gerek yoktur. Doğal ve kendiliğinden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3200" dirty="0"/>
              <a:t>Birbirine samimiyetle bağlanan insanlar arasında; aile, arkadaş grupları, klan-aşiret tipi ilişkiler, kırsal topluluklar. Aile bu ilişki türünün ideal tipidir.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3200" b="1" i="1" dirty="0"/>
              <a:t>Rasyonel-Düşünülmüş İrade:</a:t>
            </a:r>
          </a:p>
          <a:p>
            <a:pPr>
              <a:spcBef>
                <a:spcPts val="600"/>
              </a:spcBef>
            </a:pPr>
            <a:r>
              <a:rPr lang="tr-TR" sz="3200" dirty="0"/>
              <a:t> Toplum tipi ilişkiler bu irade üzerinde yükselir </a:t>
            </a:r>
          </a:p>
          <a:p>
            <a:pPr lvl="1">
              <a:spcBef>
                <a:spcPts val="600"/>
              </a:spcBef>
            </a:pPr>
            <a:r>
              <a:rPr lang="tr-TR" sz="3200" dirty="0"/>
              <a:t>İlişki tipleri çıkar temellidir. Soğuk, yapay, gevşek, rasyonel, egoist ilişkiler</a:t>
            </a:r>
          </a:p>
          <a:p>
            <a:pPr lvl="1">
              <a:spcBef>
                <a:spcPts val="600"/>
              </a:spcBef>
            </a:pPr>
            <a:r>
              <a:rPr lang="tr-TR" sz="3200" dirty="0" err="1"/>
              <a:t>Modernitenin</a:t>
            </a:r>
            <a:r>
              <a:rPr lang="tr-TR" sz="3200" dirty="0"/>
              <a:t> kentsel alanlar, kentsel-kapitalist alanlar </a:t>
            </a:r>
          </a:p>
          <a:p>
            <a:pPr>
              <a:spcBef>
                <a:spcPts val="600"/>
              </a:spcBef>
            </a:pPr>
            <a:r>
              <a:rPr lang="tr-TR" sz="3200" dirty="0"/>
              <a:t>Cemaat </a:t>
            </a:r>
            <a:r>
              <a:rPr lang="tr-TR" sz="3200" i="1" dirty="0" err="1"/>
              <a:t>Gemeinschaft</a:t>
            </a:r>
            <a:r>
              <a:rPr lang="tr-TR" sz="3200" i="1" dirty="0"/>
              <a:t> </a:t>
            </a:r>
            <a:r>
              <a:rPr lang="tr-TR" sz="3200" dirty="0"/>
              <a:t>– Toplum/Cemiyet </a:t>
            </a:r>
            <a:r>
              <a:rPr lang="tr-TR" sz="3200" i="1" dirty="0" err="1"/>
              <a:t>Gesellschaft</a:t>
            </a:r>
            <a:endParaRPr lang="tr-TR" sz="3200" i="1" dirty="0"/>
          </a:p>
        </p:txBody>
      </p:sp>
    </p:spTree>
    <p:extLst>
      <p:ext uri="{BB962C8B-B14F-4D97-AF65-F5344CB8AC3E}">
        <p14:creationId xmlns:p14="http://schemas.microsoft.com/office/powerpoint/2010/main" val="545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ydınlanma Dönemi ve Sosyoloji"/>
          <p:cNvSpPr txBox="1">
            <a:spLocks noGrp="1"/>
          </p:cNvSpPr>
          <p:nvPr>
            <p:ph type="title"/>
          </p:nvPr>
        </p:nvSpPr>
        <p:spPr>
          <a:xfrm>
            <a:off x="788944" y="3030321"/>
            <a:ext cx="11414211" cy="4213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9600" dirty="0"/>
              <a:t>Pozitivizmin Eleştirisi</a:t>
            </a:r>
            <a:br>
              <a:rPr lang="tr-TR" sz="9600" dirty="0"/>
            </a:br>
            <a:r>
              <a:rPr lang="tr-TR" sz="9600" dirty="0"/>
              <a:t>Alman Ekolü</a:t>
            </a:r>
            <a:endParaRPr dirty="0"/>
          </a:p>
        </p:txBody>
      </p:sp>
      <p:sp>
        <p:nvSpPr>
          <p:cNvPr id="124" name="Metin"/>
          <p:cNvSpPr txBox="1"/>
          <p:nvPr/>
        </p:nvSpPr>
        <p:spPr>
          <a:xfrm>
            <a:off x="6200774" y="5137149"/>
            <a:ext cx="857251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rPr dirty="0"/>
              <a:t>  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EA989A4-B2DC-1C4A-9CCC-43B3A75DD7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Alman Ekolü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4766" y="2194560"/>
            <a:ext cx="12083143" cy="7040880"/>
          </a:xfrm>
        </p:spPr>
        <p:txBody>
          <a:bodyPr>
            <a:normAutofit/>
          </a:bodyPr>
          <a:lstStyle/>
          <a:p>
            <a:r>
              <a:rPr lang="tr-TR" sz="4400" dirty="0"/>
              <a:t>Almanya’da sosyoloji, </a:t>
            </a:r>
            <a:r>
              <a:rPr lang="tr-TR" sz="4400" dirty="0" err="1"/>
              <a:t>Weber</a:t>
            </a:r>
            <a:r>
              <a:rPr lang="tr-TR" sz="4400" dirty="0"/>
              <a:t>, </a:t>
            </a:r>
            <a:r>
              <a:rPr lang="tr-TR" sz="4400" dirty="0" err="1"/>
              <a:t>Tönnies</a:t>
            </a:r>
            <a:r>
              <a:rPr lang="tr-TR" sz="4400" dirty="0"/>
              <a:t> ve </a:t>
            </a:r>
            <a:r>
              <a:rPr lang="tr-TR" sz="4400" dirty="0" err="1"/>
              <a:t>Simmel’in</a:t>
            </a:r>
            <a:r>
              <a:rPr lang="tr-TR" sz="4400" dirty="0"/>
              <a:t> çalışmalarına rağmen epistemolojik özgünlük geç oluşur </a:t>
            </a:r>
          </a:p>
          <a:p>
            <a:r>
              <a:rPr lang="tr-TR" sz="4400" dirty="0"/>
              <a:t>İlk sosyoloji kürsüsü 1914’de kurulur </a:t>
            </a:r>
          </a:p>
          <a:p>
            <a:r>
              <a:rPr lang="tr-TR" sz="4400" dirty="0"/>
              <a:t>Geç kurumsallaşma teorik zenginlik ve çeşitliliği getirmiştir</a:t>
            </a:r>
          </a:p>
          <a:p>
            <a:r>
              <a:rPr lang="tr-TR" sz="4400" dirty="0"/>
              <a:t>Kant, </a:t>
            </a:r>
            <a:r>
              <a:rPr lang="tr-TR" sz="4400" dirty="0" err="1"/>
              <a:t>Dilthey</a:t>
            </a:r>
            <a:r>
              <a:rPr lang="tr-TR" sz="4400" dirty="0"/>
              <a:t>, </a:t>
            </a:r>
            <a:r>
              <a:rPr lang="tr-TR" sz="4400" dirty="0" err="1"/>
              <a:t>Rickert</a:t>
            </a:r>
            <a:r>
              <a:rPr lang="tr-TR" sz="4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420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2737" y="554446"/>
            <a:ext cx="11430000" cy="1940559"/>
          </a:xfrm>
        </p:spPr>
        <p:txBody>
          <a:bodyPr>
            <a:normAutofit fontScale="90000"/>
          </a:bodyPr>
          <a:lstStyle/>
          <a:p>
            <a:r>
              <a:rPr lang="tr-TR" sz="6000" dirty="0" err="1"/>
              <a:t>Max</a:t>
            </a:r>
            <a:r>
              <a:rPr lang="tr-TR" sz="6000" dirty="0"/>
              <a:t> </a:t>
            </a:r>
            <a:r>
              <a:rPr lang="tr-TR" sz="6000" dirty="0" err="1"/>
              <a:t>Weber</a:t>
            </a:r>
            <a:br>
              <a:rPr lang="tr-TR" sz="6000" dirty="0"/>
            </a:br>
            <a:r>
              <a:rPr lang="tr-TR" sz="6000" dirty="0"/>
              <a:t>(1864 – 1920)</a:t>
            </a:r>
            <a:br>
              <a:rPr lang="tr-TR" sz="7200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11" y="2050869"/>
            <a:ext cx="11939452" cy="711925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tr-TR" sz="4000" dirty="0"/>
              <a:t>Sosyoloji ile sosyal felsefe gibi spekülatif ve normatif bilgi üretme biçimlerinden «ayırma», «kurma» ve «yaşatma» çabası</a:t>
            </a:r>
          </a:p>
          <a:p>
            <a:pPr>
              <a:spcBef>
                <a:spcPts val="1200"/>
              </a:spcBef>
            </a:pPr>
            <a:r>
              <a:rPr lang="tr-TR" sz="4000" dirty="0" err="1"/>
              <a:t>Weber</a:t>
            </a:r>
            <a:r>
              <a:rPr lang="tr-TR" sz="4000" dirty="0"/>
              <a:t> ile algılama ve tahayyüller sosyolojik çözümlemenin objesi </a:t>
            </a:r>
          </a:p>
          <a:p>
            <a:pPr>
              <a:spcBef>
                <a:spcPts val="1200"/>
              </a:spcBef>
            </a:pPr>
            <a:r>
              <a:rPr lang="tr-TR" sz="4000" dirty="0" err="1"/>
              <a:t>Hermenötik</a:t>
            </a:r>
            <a:r>
              <a:rPr lang="tr-TR" sz="4000" dirty="0"/>
              <a:t> gelenek</a:t>
            </a:r>
          </a:p>
          <a:p>
            <a:pPr>
              <a:spcBef>
                <a:spcPts val="1200"/>
              </a:spcBef>
            </a:pPr>
            <a:r>
              <a:rPr lang="tr-TR" sz="4000" dirty="0"/>
              <a:t>Sosyal eylem ve sosyal davranışlar</a:t>
            </a:r>
          </a:p>
          <a:p>
            <a:pPr>
              <a:spcBef>
                <a:spcPts val="1200"/>
              </a:spcBef>
            </a:pPr>
            <a:r>
              <a:rPr lang="tr-TR" sz="4000" dirty="0"/>
              <a:t>Öznellikler ve tekillikler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r-TR" sz="4000" dirty="0"/>
              <a:t>«Sosyoloji toplumsal eylemleri </a:t>
            </a:r>
            <a:r>
              <a:rPr lang="tr-TR" sz="4000" i="1" dirty="0"/>
              <a:t>yorumlayarak anlayan </a:t>
            </a:r>
            <a:r>
              <a:rPr lang="tr-TR" sz="4000" dirty="0"/>
              <a:t>ve bu eylemleri kendi süreç ve etkileri açısından </a:t>
            </a:r>
            <a:r>
              <a:rPr lang="tr-TR" sz="4000" i="1" dirty="0" err="1"/>
              <a:t>nedensel</a:t>
            </a:r>
            <a:r>
              <a:rPr lang="tr-TR" sz="4000" i="1" dirty="0"/>
              <a:t> </a:t>
            </a:r>
            <a:r>
              <a:rPr lang="tr-TR" sz="4000" dirty="0"/>
              <a:t>olarak açıklamak isteyen bir bilim dalıdır.»</a:t>
            </a:r>
          </a:p>
        </p:txBody>
      </p:sp>
    </p:spTree>
    <p:extLst>
      <p:ext uri="{BB962C8B-B14F-4D97-AF65-F5344CB8AC3E}">
        <p14:creationId xmlns:p14="http://schemas.microsoft.com/office/powerpoint/2010/main" val="16121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389" y="457200"/>
            <a:ext cx="12061372" cy="893499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tr-TR" dirty="0"/>
              <a:t>Ampirik olanın kavramsallaştırılması, teorik kurgular içerisinde değerlendirilmesi</a:t>
            </a:r>
          </a:p>
          <a:p>
            <a:pPr>
              <a:spcBef>
                <a:spcPts val="1200"/>
              </a:spcBef>
            </a:pPr>
            <a:r>
              <a:rPr lang="tr-TR" dirty="0"/>
              <a:t>İdeal tip, analitik amaçla ampirik olanın kavramsal inşası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r-TR" b="1" i="1" dirty="0"/>
              <a:t>4 ideal tip</a:t>
            </a:r>
          </a:p>
          <a:p>
            <a:pPr lvl="2">
              <a:spcBef>
                <a:spcPts val="1200"/>
              </a:spcBef>
            </a:pPr>
            <a:r>
              <a:rPr lang="tr-TR" dirty="0"/>
              <a:t>Geleneksel motiflere dayanan eylemler</a:t>
            </a:r>
          </a:p>
          <a:p>
            <a:pPr lvl="2">
              <a:spcBef>
                <a:spcPts val="1200"/>
              </a:spcBef>
            </a:pPr>
            <a:r>
              <a:rPr lang="tr-TR" dirty="0"/>
              <a:t>Duygusal motiflere dayanan eylemler</a:t>
            </a:r>
          </a:p>
          <a:p>
            <a:pPr lvl="2">
              <a:spcBef>
                <a:spcPts val="1200"/>
              </a:spcBef>
            </a:pPr>
            <a:r>
              <a:rPr lang="tr-TR" dirty="0" err="1"/>
              <a:t>Değersel</a:t>
            </a:r>
            <a:r>
              <a:rPr lang="tr-TR" dirty="0"/>
              <a:t>-akılcı eylemler</a:t>
            </a:r>
          </a:p>
          <a:p>
            <a:pPr lvl="2">
              <a:spcBef>
                <a:spcPts val="1200"/>
              </a:spcBef>
            </a:pPr>
            <a:r>
              <a:rPr lang="tr-TR" dirty="0" err="1"/>
              <a:t>Amaçsal</a:t>
            </a:r>
            <a:r>
              <a:rPr lang="tr-TR" dirty="0"/>
              <a:t>-akılcı eylemler</a:t>
            </a:r>
          </a:p>
          <a:p>
            <a:pPr>
              <a:spcBef>
                <a:spcPts val="1200"/>
              </a:spcBef>
            </a:pPr>
            <a:endParaRPr lang="tr-TR" dirty="0"/>
          </a:p>
          <a:p>
            <a:pPr marL="0" indent="0">
              <a:spcBef>
                <a:spcPts val="1200"/>
              </a:spcBef>
              <a:buNone/>
            </a:pPr>
            <a:r>
              <a:rPr lang="tr-TR" dirty="0"/>
              <a:t>Tekilliklerden bir üst genellik seviyesine, sübjektifliklerin merkeziyetini koruyarak çıkmanın yolu ideal tipten geçer.</a:t>
            </a:r>
          </a:p>
        </p:txBody>
      </p:sp>
    </p:spTree>
    <p:extLst>
      <p:ext uri="{BB962C8B-B14F-4D97-AF65-F5344CB8AC3E}">
        <p14:creationId xmlns:p14="http://schemas.microsoft.com/office/powerpoint/2010/main" val="231419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7017" y="718456"/>
            <a:ext cx="11652068" cy="82295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tr-TR" b="1" i="1" dirty="0"/>
              <a:t>Otorite </a:t>
            </a:r>
            <a:r>
              <a:rPr lang="tr-TR" dirty="0"/>
              <a:t>karşısındakine iradesini kabul ettirebilme gücü</a:t>
            </a:r>
          </a:p>
          <a:p>
            <a:pPr lvl="1">
              <a:spcBef>
                <a:spcPts val="1200"/>
              </a:spcBef>
            </a:pPr>
            <a:r>
              <a:rPr lang="tr-TR" dirty="0"/>
              <a:t>Egemenlik altındakilerin işbirliği ve gönüllü katılımları ile mümkündür</a:t>
            </a:r>
          </a:p>
          <a:p>
            <a:pPr lvl="1">
              <a:spcBef>
                <a:spcPts val="1200"/>
              </a:spcBef>
            </a:pPr>
            <a:r>
              <a:rPr lang="tr-TR" dirty="0"/>
              <a:t>Meşruiyet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r-TR" b="1" i="1" dirty="0"/>
              <a:t>Otorite ideal tipleri</a:t>
            </a:r>
          </a:p>
          <a:p>
            <a:pPr lvl="2">
              <a:spcBef>
                <a:spcPts val="1200"/>
              </a:spcBef>
            </a:pPr>
            <a:r>
              <a:rPr lang="tr-TR" dirty="0"/>
              <a:t>Geleneksel otorite: kaynağı gelenekler veya bu geleneklerin meşruluğuna duyulan inançtır</a:t>
            </a:r>
          </a:p>
          <a:p>
            <a:pPr lvl="2">
              <a:spcBef>
                <a:spcPts val="1200"/>
              </a:spcBef>
            </a:pPr>
            <a:r>
              <a:rPr lang="tr-TR" dirty="0"/>
              <a:t>Yasal-ussal otorite: kaynağı akılcı ilkelere göre oluşturulmuş kanunlar veya bu kanunların akılcılığına dolayısıyla da meşruluğuna duyulan inançtır</a:t>
            </a:r>
          </a:p>
          <a:p>
            <a:pPr lvl="2">
              <a:spcBef>
                <a:spcPts val="1200"/>
              </a:spcBef>
            </a:pPr>
            <a:r>
              <a:rPr lang="tr-TR" dirty="0"/>
              <a:t>Karizmatik otorite: kaynağı liderin karizmatik kişiliği, yönetici vasıfları veya bu vasıfların ve kişiliğin olağanüstülüğüne duyulan inançtır</a:t>
            </a:r>
          </a:p>
        </p:txBody>
      </p:sp>
    </p:spTree>
    <p:extLst>
      <p:ext uri="{BB962C8B-B14F-4D97-AF65-F5344CB8AC3E}">
        <p14:creationId xmlns:p14="http://schemas.microsoft.com/office/powerpoint/2010/main" val="265025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7017" y="587829"/>
            <a:ext cx="11756571" cy="881742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tr-TR" b="1" i="1" dirty="0"/>
              <a:t>Protestan Ahlakı ve Kapitalizmin Ruhu</a:t>
            </a:r>
          </a:p>
          <a:p>
            <a:pPr>
              <a:spcBef>
                <a:spcPts val="1200"/>
              </a:spcBef>
            </a:pPr>
            <a:r>
              <a:rPr lang="tr-TR" dirty="0"/>
              <a:t>Mekanik bir neden sonuç ilişkisi değil; karşılıklı etkileşim</a:t>
            </a:r>
          </a:p>
          <a:p>
            <a:pPr>
              <a:spcBef>
                <a:spcPts val="1200"/>
              </a:spcBef>
            </a:pPr>
            <a:r>
              <a:rPr lang="tr-TR" dirty="0"/>
              <a:t>Zenginlik hırsı kapitalizme özgü değildir</a:t>
            </a:r>
          </a:p>
          <a:p>
            <a:pPr lvl="1">
              <a:spcBef>
                <a:spcPts val="1200"/>
              </a:spcBef>
            </a:pPr>
            <a:r>
              <a:rPr lang="tr-TR" dirty="0"/>
              <a:t>Sınırsız birikim, kâr anlayışı, akılcı çalışma disiplini kapitalizmin temel mantığıdır (ruhudur).</a:t>
            </a:r>
          </a:p>
          <a:p>
            <a:pPr lvl="1">
              <a:spcBef>
                <a:spcPts val="1200"/>
              </a:spcBef>
            </a:pPr>
            <a:r>
              <a:rPr lang="tr-TR" dirty="0"/>
              <a:t>Kapitalizm Batı’da vücut bulmuştur</a:t>
            </a:r>
          </a:p>
          <a:p>
            <a:pPr lvl="1">
              <a:spcBef>
                <a:spcPts val="1200"/>
              </a:spcBef>
            </a:pPr>
            <a:r>
              <a:rPr lang="tr-TR" dirty="0"/>
              <a:t>Çin, Hindistan ve İslam uygarlıklarında gelişmemiştir</a:t>
            </a:r>
          </a:p>
          <a:p>
            <a:pPr>
              <a:spcBef>
                <a:spcPts val="1200"/>
              </a:spcBef>
            </a:pPr>
            <a:r>
              <a:rPr lang="tr-TR" dirty="0"/>
              <a:t>Protestan ahlâkı; </a:t>
            </a:r>
          </a:p>
          <a:p>
            <a:pPr>
              <a:spcBef>
                <a:spcPts val="1200"/>
              </a:spcBef>
            </a:pPr>
            <a:r>
              <a:rPr lang="tr-TR" dirty="0"/>
              <a:t>kadercilik, </a:t>
            </a:r>
          </a:p>
          <a:p>
            <a:pPr>
              <a:spcBef>
                <a:spcPts val="1200"/>
              </a:spcBef>
            </a:pPr>
            <a:r>
              <a:rPr lang="tr-TR" dirty="0"/>
              <a:t>İşini rasyonel ve ahlaki biçimde icra etmek. </a:t>
            </a:r>
          </a:p>
          <a:p>
            <a:pPr>
              <a:spcBef>
                <a:spcPts val="1200"/>
              </a:spcBef>
            </a:pPr>
            <a:r>
              <a:rPr lang="tr-TR" dirty="0"/>
              <a:t>Zenginlik dünyevi hazlar için kullanılmamalı</a:t>
            </a:r>
          </a:p>
          <a:p>
            <a:pPr>
              <a:spcBef>
                <a:spcPts val="1200"/>
              </a:spcBef>
            </a:pPr>
            <a:r>
              <a:rPr lang="tr-TR" dirty="0"/>
              <a:t>Zenginlik üretmeyi anca bunu yaparken nefis terbiyesini ve haz almamayı şiar edinmiş bir inanç sistemi</a:t>
            </a:r>
          </a:p>
          <a:p>
            <a:pPr>
              <a:spcBef>
                <a:spcPts val="1200"/>
              </a:spcBef>
            </a:pPr>
            <a:r>
              <a:rPr lang="tr-TR" dirty="0"/>
              <a:t>Rasyonel yöntemlerle sınırsız sermaye birikimini amaçlayan bir yapının doğuş ve gelişimine olumlu katkı yapması kuvvetle muhtemeldir. </a:t>
            </a:r>
          </a:p>
        </p:txBody>
      </p:sp>
    </p:spTree>
    <p:extLst>
      <p:ext uri="{BB962C8B-B14F-4D97-AF65-F5344CB8AC3E}">
        <p14:creationId xmlns:p14="http://schemas.microsoft.com/office/powerpoint/2010/main" val="239566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7400" y="698137"/>
            <a:ext cx="11430000" cy="1862183"/>
          </a:xfrm>
        </p:spPr>
        <p:txBody>
          <a:bodyPr>
            <a:normAutofit fontScale="90000"/>
          </a:bodyPr>
          <a:lstStyle/>
          <a:p>
            <a:r>
              <a:rPr lang="tr-TR" dirty="0"/>
              <a:t>George </a:t>
            </a:r>
            <a:r>
              <a:rPr lang="tr-TR" dirty="0" err="1"/>
              <a:t>Simmel</a:t>
            </a:r>
            <a:r>
              <a:rPr lang="tr-TR" dirty="0"/>
              <a:t> </a:t>
            </a:r>
            <a:br>
              <a:rPr lang="tr-TR" dirty="0"/>
            </a:br>
            <a:r>
              <a:rPr lang="tr-TR" sz="5300" dirty="0"/>
              <a:t>(1858 – 1918)</a:t>
            </a:r>
            <a:br>
              <a:rPr lang="tr-TR" sz="8000" dirty="0"/>
            </a:b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4217" y="2899954"/>
            <a:ext cx="10198925" cy="603504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tr-TR" sz="3200" dirty="0"/>
              <a:t>ABD Chicago Okulu ve sembolik </a:t>
            </a:r>
            <a:r>
              <a:rPr lang="tr-TR" sz="3200" dirty="0" err="1"/>
              <a:t>etkileşimcilik</a:t>
            </a:r>
            <a:endParaRPr lang="tr-TR" sz="3200" dirty="0"/>
          </a:p>
          <a:p>
            <a:pPr>
              <a:spcBef>
                <a:spcPts val="1200"/>
              </a:spcBef>
            </a:pPr>
            <a:r>
              <a:rPr lang="tr-TR" sz="3200" dirty="0" err="1"/>
              <a:t>Modernite</a:t>
            </a:r>
            <a:r>
              <a:rPr lang="tr-TR" sz="3200" dirty="0"/>
              <a:t> sosyoloğu</a:t>
            </a:r>
          </a:p>
          <a:p>
            <a:pPr>
              <a:spcBef>
                <a:spcPts val="1200"/>
              </a:spcBef>
            </a:pPr>
            <a:r>
              <a:rPr lang="tr-TR" sz="3200" dirty="0"/>
              <a:t>Toplum ne birey üstü kapsayıcı bir organizmadır ne de temelinde bireyin olduğu sübjektif bir inşadır </a:t>
            </a:r>
          </a:p>
          <a:p>
            <a:pPr>
              <a:spcBef>
                <a:spcPts val="1200"/>
              </a:spcBef>
            </a:pPr>
            <a:r>
              <a:rPr lang="tr-TR" sz="3200" dirty="0"/>
              <a:t>Toplum sadece ve sadece karşılıklı bir etkileşim </a:t>
            </a:r>
          </a:p>
          <a:p>
            <a:pPr>
              <a:spcBef>
                <a:spcPts val="1200"/>
              </a:spcBef>
            </a:pPr>
            <a:r>
              <a:rPr lang="tr-TR" sz="3200" dirty="0"/>
              <a:t>Toplum bireylerin sürekli etkileşimi tarafından her an, sürekli olarak, yaratılır, yeniden üretilir </a:t>
            </a:r>
          </a:p>
          <a:p>
            <a:pPr>
              <a:spcBef>
                <a:spcPts val="1200"/>
              </a:spcBef>
            </a:pPr>
            <a:r>
              <a:rPr lang="tr-TR" sz="3200" dirty="0"/>
              <a:t>Alman geleneğinin bireye, tekile olan vurgusu</a:t>
            </a:r>
          </a:p>
        </p:txBody>
      </p:sp>
    </p:spTree>
    <p:extLst>
      <p:ext uri="{BB962C8B-B14F-4D97-AF65-F5344CB8AC3E}">
        <p14:creationId xmlns:p14="http://schemas.microsoft.com/office/powerpoint/2010/main" val="142450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9269" y="535577"/>
            <a:ext cx="11625942" cy="8843554"/>
          </a:xfr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</a:pPr>
            <a:r>
              <a:rPr lang="tr-TR" dirty="0"/>
              <a:t>Bireyin karşılıklı etkileşimi</a:t>
            </a:r>
          </a:p>
          <a:p>
            <a:pPr lvl="1">
              <a:spcBef>
                <a:spcPts val="1200"/>
              </a:spcBef>
            </a:pPr>
            <a:r>
              <a:rPr lang="tr-TR" dirty="0"/>
              <a:t> Sosyalin yeniden üretilmesi</a:t>
            </a:r>
          </a:p>
          <a:p>
            <a:pPr lvl="1">
              <a:spcBef>
                <a:spcPts val="1200"/>
              </a:spcBef>
            </a:pPr>
            <a:r>
              <a:rPr lang="tr-TR" dirty="0"/>
              <a:t> üretilen sosyal </a:t>
            </a:r>
            <a:r>
              <a:rPr lang="tr-TR" i="1" dirty="0" err="1"/>
              <a:t>output</a:t>
            </a:r>
            <a:r>
              <a:rPr lang="tr-TR" dirty="0" err="1"/>
              <a:t>’un</a:t>
            </a:r>
            <a:r>
              <a:rPr lang="tr-TR" dirty="0"/>
              <a:t> dışsallaşması</a:t>
            </a:r>
          </a:p>
          <a:p>
            <a:pPr lvl="1">
              <a:spcBef>
                <a:spcPts val="1200"/>
              </a:spcBef>
            </a:pPr>
            <a:r>
              <a:rPr lang="tr-TR" dirty="0"/>
              <a:t> Birey üzerinde zorlayıcı etkide bulunması</a:t>
            </a:r>
          </a:p>
          <a:p>
            <a:pPr>
              <a:spcBef>
                <a:spcPts val="1200"/>
              </a:spcBef>
            </a:pPr>
            <a:r>
              <a:rPr lang="tr-TR" dirty="0"/>
              <a:t>Toplum hem yaratılan hem de maruz kalınan bir gerçeklik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r-TR" dirty="0"/>
              <a:t>Gündelik hayatın sosyolojisi</a:t>
            </a:r>
          </a:p>
          <a:p>
            <a:pPr>
              <a:spcBef>
                <a:spcPts val="1200"/>
              </a:spcBef>
            </a:pPr>
            <a:r>
              <a:rPr lang="tr-TR" dirty="0"/>
              <a:t>«Yabancı» olumlu bir ilişki, özgül bir etkileşim biçimi. Yabancı grubun bir unsurudur. </a:t>
            </a:r>
          </a:p>
          <a:p>
            <a:pPr>
              <a:spcBef>
                <a:spcPts val="1200"/>
              </a:spcBef>
            </a:pPr>
            <a:r>
              <a:rPr lang="tr-TR" dirty="0"/>
              <a:t>Nesnel olma imkanı ve nesnelliği özgürlük olarak görülebilmesi</a:t>
            </a:r>
          </a:p>
          <a:p>
            <a:pPr>
              <a:spcBef>
                <a:spcPts val="1200"/>
              </a:spcBef>
            </a:pPr>
            <a:r>
              <a:rPr lang="tr-TR" dirty="0"/>
              <a:t>Yabancı gruba organik olmayan bir biçimde eklenmiş olsa da, yine de grubun organik bir üyesi </a:t>
            </a:r>
          </a:p>
        </p:txBody>
      </p:sp>
    </p:spTree>
    <p:extLst>
      <p:ext uri="{BB962C8B-B14F-4D97-AF65-F5344CB8AC3E}">
        <p14:creationId xmlns:p14="http://schemas.microsoft.com/office/powerpoint/2010/main" val="1017449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5945</TotalTime>
  <Words>545</Words>
  <Application>Microsoft Macintosh PowerPoint</Application>
  <PresentationFormat>Özel</PresentationFormat>
  <Paragraphs>75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Baskerville</vt:lpstr>
      <vt:lpstr>Helvetica Neue</vt:lpstr>
      <vt:lpstr>Hoefler Text</vt:lpstr>
      <vt:lpstr>Harmony</vt:lpstr>
      <vt:lpstr>SOSYOLOJİ TARİHİ   14 </vt:lpstr>
      <vt:lpstr>Pozitivizmin Eleştirisi Alman Ekolü</vt:lpstr>
      <vt:lpstr>Alman Ekolü</vt:lpstr>
      <vt:lpstr>Max Weber (1864 – 1920) </vt:lpstr>
      <vt:lpstr>PowerPoint Sunusu</vt:lpstr>
      <vt:lpstr>PowerPoint Sunusu</vt:lpstr>
      <vt:lpstr>PowerPoint Sunusu</vt:lpstr>
      <vt:lpstr>George Simmel  (1858 – 1918)  </vt:lpstr>
      <vt:lpstr>PowerPoint Sunusu</vt:lpstr>
      <vt:lpstr>Ferdinand Tönnies  (1855 – 1936)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SOSYOLOJİ TARİHİ  SOS312</dc:title>
  <cp:lastModifiedBy>Microsoft Office Kullanıcısı</cp:lastModifiedBy>
  <cp:revision>165</cp:revision>
  <cp:lastPrinted>2020-03-29T14:21:35Z</cp:lastPrinted>
  <dcterms:modified xsi:type="dcterms:W3CDTF">2020-05-09T19:14:46Z</dcterms:modified>
</cp:coreProperties>
</file>