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35147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4295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2602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63483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12150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smtClean="0"/>
              <a:t>9/2/25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542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smtClean="0"/>
              <a:t>9/2/25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01387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3446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71743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01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51358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6587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1030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06114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9/2/25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7634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244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1395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9/2/25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6945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66912" y="2417099"/>
            <a:ext cx="8689976" cy="1192876"/>
          </a:xfrm>
        </p:spPr>
        <p:txBody>
          <a:bodyPr>
            <a:normAutofit/>
          </a:bodyPr>
          <a:lstStyle/>
          <a:p>
            <a:r>
              <a:rPr lang="tr-TR" b="1" dirty="0">
                <a:solidFill>
                  <a:srgbClr val="FF0000"/>
                </a:solidFill>
                <a:effectLst>
                  <a:outerShdw blurRad="38100" dist="38100" dir="2700000" algn="tl">
                    <a:srgbClr val="000000">
                      <a:alpha val="43137"/>
                    </a:srgbClr>
                  </a:outerShdw>
                </a:effectLst>
              </a:rPr>
              <a:t>Anket hazırlama teknikleri</a:t>
            </a:r>
          </a:p>
        </p:txBody>
      </p:sp>
      <p:sp>
        <p:nvSpPr>
          <p:cNvPr id="3" name="Alt Başlık 2"/>
          <p:cNvSpPr>
            <a:spLocks noGrp="1"/>
          </p:cNvSpPr>
          <p:nvPr>
            <p:ph type="subTitle" idx="1"/>
          </p:nvPr>
        </p:nvSpPr>
        <p:spPr>
          <a:xfrm>
            <a:off x="1966912" y="4297507"/>
            <a:ext cx="8689976" cy="1371599"/>
          </a:xfrm>
        </p:spPr>
        <p:txBody>
          <a:bodyPr>
            <a:normAutofit fontScale="85000" lnSpcReduction="20000"/>
          </a:bodyPr>
          <a:lstStyle/>
          <a:p>
            <a:r>
              <a:rPr lang="tr-TR" sz="3200" b="1" dirty="0">
                <a:solidFill>
                  <a:schemeClr val="tx1"/>
                </a:solidFill>
              </a:rPr>
              <a:t>Prof. Dr. Aytaç </a:t>
            </a:r>
            <a:r>
              <a:rPr lang="tr-TR" sz="3200" b="1" dirty="0" err="1">
                <a:solidFill>
                  <a:schemeClr val="tx1"/>
                </a:solidFill>
              </a:rPr>
              <a:t>akçay</a:t>
            </a:r>
            <a:endParaRPr lang="tr-TR" sz="3200" b="1" dirty="0">
              <a:solidFill>
                <a:schemeClr val="tx1"/>
              </a:solidFill>
            </a:endParaRPr>
          </a:p>
          <a:p>
            <a:r>
              <a:rPr lang="tr-TR" b="1" dirty="0"/>
              <a:t>ANKARA ÜNİVERİSTESİ VETERİNER FAKÜLTESİ</a:t>
            </a:r>
          </a:p>
          <a:p>
            <a:r>
              <a:rPr lang="tr-TR" b="1" dirty="0"/>
              <a:t> BİYOİSTATİSTİK ANABİLİM DALI</a:t>
            </a:r>
          </a:p>
        </p:txBody>
      </p:sp>
      <p:pic>
        <p:nvPicPr>
          <p:cNvPr id="4" name="Resim 3"/>
          <p:cNvPicPr>
            <a:picLocks noChangeAspect="1"/>
          </p:cNvPicPr>
          <p:nvPr/>
        </p:nvPicPr>
        <p:blipFill>
          <a:blip r:embed="rId2"/>
          <a:stretch>
            <a:fillRect/>
          </a:stretch>
        </p:blipFill>
        <p:spPr>
          <a:xfrm>
            <a:off x="9477376" y="152400"/>
            <a:ext cx="2529032" cy="252903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Resim 4"/>
          <p:cNvPicPr>
            <a:picLocks noChangeAspect="1"/>
          </p:cNvPicPr>
          <p:nvPr/>
        </p:nvPicPr>
        <p:blipFill>
          <a:blip r:embed="rId3"/>
          <a:stretch>
            <a:fillRect/>
          </a:stretch>
        </p:blipFill>
        <p:spPr>
          <a:xfrm>
            <a:off x="-1" y="4297508"/>
            <a:ext cx="3876675" cy="2503342"/>
          </a:xfrm>
          <a:prstGeom prst="rect">
            <a:avLst/>
          </a:prstGeom>
          <a:ln>
            <a:noFill/>
          </a:ln>
          <a:effectLst>
            <a:softEdge rad="112500"/>
          </a:effectLst>
        </p:spPr>
      </p:pic>
    </p:spTree>
    <p:extLst>
      <p:ext uri="{BB962C8B-B14F-4D97-AF65-F5344CB8AC3E}">
        <p14:creationId xmlns:p14="http://schemas.microsoft.com/office/powerpoint/2010/main" val="2396008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3872874" y="703391"/>
            <a:ext cx="2616826" cy="579309"/>
          </a:xfrm>
        </p:spPr>
        <p:txBody>
          <a:bodyPr>
            <a:normAutofit/>
          </a:bodyPr>
          <a:lstStyle/>
          <a:p>
            <a:pPr marL="0" indent="0">
              <a:buNone/>
            </a:pPr>
            <a:r>
              <a:rPr lang="tr-TR" sz="2400" b="1" dirty="0"/>
              <a:t>Ölçek türleri</a:t>
            </a:r>
          </a:p>
        </p:txBody>
      </p:sp>
      <p:sp>
        <p:nvSpPr>
          <p:cNvPr id="4" name="Dikdörtgen 3"/>
          <p:cNvSpPr/>
          <p:nvPr/>
        </p:nvSpPr>
        <p:spPr>
          <a:xfrm>
            <a:off x="1739900" y="1628337"/>
            <a:ext cx="8153400" cy="2862322"/>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İstatistikte dört farklı ölçü (ölçek) türü vardır.</a:t>
            </a:r>
          </a:p>
          <a:p>
            <a:pPr marL="228600" marR="0" lvl="0" indent="0" algn="just" defTabSz="457200" rtl="0" eaLnBrk="1" fontAlgn="auto" latinLnBrk="0" hangingPunct="1">
              <a:lnSpc>
                <a:spcPct val="150000"/>
              </a:lnSpc>
              <a:spcBef>
                <a:spcPts val="0"/>
              </a:spcBef>
              <a:spcAft>
                <a:spcPts val="0"/>
              </a:spcAft>
              <a:buClrTx/>
              <a:buSzTx/>
              <a:buFontTx/>
              <a:buNone/>
              <a:tabLst/>
              <a:defRPr/>
            </a:pPr>
            <a:r>
              <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Sınıflanabilir </a:t>
            </a:r>
            <a:r>
              <a:rPr kumimoji="0" lang="tr-TR" sz="2000" b="1" i="0"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nominal)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Sıralanabilir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ordinal</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Aralıklı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interval</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Orantılı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ratio</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proportional</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416856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12800" y="694541"/>
            <a:ext cx="10845800" cy="4755148"/>
          </a:xfrm>
          <a:prstGeom prst="rect">
            <a:avLst/>
          </a:prstGeom>
        </p:spPr>
        <p:txBody>
          <a:bodyPr wrap="square">
            <a:spAutoFit/>
          </a:bodyPr>
          <a:lstStyle/>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Sınıflanabilir </a:t>
            </a:r>
            <a:r>
              <a:rPr kumimoji="0" lang="tr-TR" sz="2000" b="1" i="0"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nominal)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endPar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Sayılar veya diğer simgeler değişik cisimlerin dahil olduğu grupları tanımlamada kullanıldığında, bu sayılar ya da simgeler </a:t>
            </a:r>
            <a:r>
              <a:rPr kumimoji="0" lang="tr-TR"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sınıflayıcı</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bir ölçü meydana getirirler.</a:t>
            </a: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Araştırmaya konu olan özellik, alt gruplara ayrılarak her birimden elde edilen gözlem sonucu bu gruplardan birinin içinde yer alır. Örneğin, araştırma kapsamında bulunan birimlerin cinsiyet, hastalık çeşidi bakımından alt gruplara ayrıldıklarından bir gözlem sonucunun içinde bulunduğu sınıf, o gözlem sonucunu temsil eden bir simge ile gösterilir. Simge de </a:t>
            </a:r>
            <a:r>
              <a:rPr kumimoji="0" lang="tr-TR"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sınıflayıcı</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 olmaktadır. </a:t>
            </a: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Örneğin, Hastalık teşhis grupları sistemi </a:t>
            </a:r>
            <a:r>
              <a:rPr kumimoji="0" lang="tr-TR"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sınıflayıcı</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bir ölçü meydana getirir. Teşhis koyan bir kimse bir deneği “hasta”, “sağlıklı” ve “taşıyıcı” şeklinde tanımlıyorsa bu deneğin dahil olduğu bir sınıf, deneği temsil eden bir simge kullanmaktadır ve dolayısıyla da </a:t>
            </a:r>
            <a:r>
              <a:rPr kumimoji="0" lang="tr-TR"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sınıflayıcı</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 kullanıyor demektir.</a:t>
            </a:r>
          </a:p>
        </p:txBody>
      </p:sp>
    </p:spTree>
    <p:extLst>
      <p:ext uri="{BB962C8B-B14F-4D97-AF65-F5344CB8AC3E}">
        <p14:creationId xmlns:p14="http://schemas.microsoft.com/office/powerpoint/2010/main" val="1459003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63600" y="1113894"/>
            <a:ext cx="10706100" cy="3785652"/>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2. Sıralanabilir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ordinal</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Sınıflayıcı</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ölçüye göre daha hassas bir ölçüdür. Gözlem sonuçları sınıflara ayrıldıklarında, sınıflar arasında yalnız ölçü ayrımı olmayıp bir ilişki de olabilir. Bu tipik ilişkiler şunlardır: daha yüksek, daha tercih edilen, daha zor, daha huzursuz, daha olgun, vb. gibi. Sıralayıcı ölçüde “...den büyük(&gt;)” ya da “eşitlik(=)” ölçüsü bir arada kullanılır.  Bu nedenle sıralayıcı ölçü, </a:t>
            </a: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sınıflayıcı</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ölçüyü de kapsar.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Örneğin, </a:t>
            </a: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sosyo</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-ekonomik durum sıralayıcı bir ölçü meydana getirir. Bir hastalığın dereceleri (şiddetli, orta, zayıf); eğitim düzeyi (okur-yazar değil, okur-yazar, ilkokul mezunu, .....) </a:t>
            </a: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ordinal</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ölçüye birer örnek olabilir. </a:t>
            </a:r>
          </a:p>
        </p:txBody>
      </p:sp>
    </p:spTree>
    <p:extLst>
      <p:ext uri="{BB962C8B-B14F-4D97-AF65-F5344CB8AC3E}">
        <p14:creationId xmlns:p14="http://schemas.microsoft.com/office/powerpoint/2010/main" val="3167691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12800" y="1165136"/>
            <a:ext cx="10591800" cy="5170646"/>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4. Aralıklı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interval</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Aralıklı ölçü niceliksel bir ölçüdür. Aralıklı ölçünün temel özelliği bir başlangıç noktasının ve bir bitim noktasının olmasıdır. Ancak bu noktaların da her zaman kabul edilen bir kesinliği yoktur. Sınav sonuçları, </a:t>
            </a: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sosyo</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-ekonomik düzey aralıklı ölçüye örnek olarak verilebilir.</a:t>
            </a: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5. Orantılı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ratio</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proportional</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ölçü</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Bir ölçü, aralıklı ölçünün tüm özelliklerini taşıyorsa ve buna ek olarak her zaman kabul edilen değişmez bir başlangıç noktası varsa oranlı ölçü diye tanımlanır. Oranlı ölçüde herhangi iki ölçü noktasının birbirine oranı ölçü biriminden bağımsızdır. Başlangıç noktası sabit olduğu için ölçümler arasında orantılı karşılaştırma yapılabilir. Hacim ve ağırlık ölçüleri, uzaklık ölçüleri oranlı ölçüye birer örnektir.</a:t>
            </a:r>
          </a:p>
          <a:p>
            <a:pPr marL="0" marR="0" lvl="0" indent="0" algn="just" defTabSz="457200" rtl="0" eaLnBrk="1" fontAlgn="auto" latinLnBrk="0" hangingPunct="1">
              <a:lnSpc>
                <a:spcPct val="150000"/>
              </a:lnSpc>
              <a:spcBef>
                <a:spcPts val="0"/>
              </a:spcBef>
              <a:spcAft>
                <a:spcPts val="0"/>
              </a:spcAft>
              <a:buClrTx/>
              <a:buSzTx/>
              <a:buFontTx/>
              <a:buNone/>
              <a:tabLst>
                <a:tab pos="457200" algn="l"/>
              </a:tabLst>
              <a:defRPr/>
            </a:pPr>
            <a:endPar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4128754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t>Bazı Temel Kavramlar</a:t>
            </a:r>
            <a:br>
              <a:rPr lang="tr-TR" b="1" dirty="0"/>
            </a:br>
            <a:endParaRPr lang="tr-TR" dirty="0"/>
          </a:p>
        </p:txBody>
      </p:sp>
      <p:sp>
        <p:nvSpPr>
          <p:cNvPr id="4" name="Dikdörtgen 3"/>
          <p:cNvSpPr/>
          <p:nvPr/>
        </p:nvSpPr>
        <p:spPr>
          <a:xfrm>
            <a:off x="673100" y="1720840"/>
            <a:ext cx="11023600" cy="2535566"/>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Kitle (Popülasyon, Evren, </a:t>
            </a:r>
            <a:r>
              <a:rPr kumimoji="0" lang="tr-TR" sz="18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Population</a:t>
            </a: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Araştırma kapsamına alınan, aynı özelliği gösteren bireylerin ya da birimlerin tümünün oluşturduğu topluluğa “kitle, popülasyon ya da evren” adı verilmektedir. Ankara’daki üniversite öğrencilerinin beslenme alışkanlıklarını ortaya çıkarmak için bir araştırma planlandığında, Ankara ili sınırları içine giren tüm üniversite öğrencileri araştırmacının “popülasyonunu” oluşturmaktadır.</a:t>
            </a:r>
          </a:p>
          <a:p>
            <a:pPr marL="0" marR="0" lvl="0" indent="0" algn="just" defTabSz="457200" rtl="0" eaLnBrk="1" fontAlgn="auto" latinLnBrk="0" hangingPunct="1">
              <a:lnSpc>
                <a:spcPct val="150000"/>
              </a:lnSpc>
              <a:spcBef>
                <a:spcPts val="0"/>
              </a:spcBef>
              <a:spcAft>
                <a:spcPts val="0"/>
              </a:spcAft>
              <a:buClrTx/>
              <a:buSzTx/>
              <a:buFontTx/>
              <a:buNone/>
              <a:tabLst/>
              <a:defRPr/>
            </a:pPr>
            <a:endPar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750771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35000" y="658843"/>
            <a:ext cx="11112500" cy="5859553"/>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Örneklem (</a:t>
            </a:r>
            <a:r>
              <a:rPr kumimoji="0" lang="tr-TR" sz="18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Sample</a:t>
            </a: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Örnekleme yöntemlerinden yararlanılarak bir kitleden seçilen, aynı özellikleri taşıyan ve kitleyi temsil edebilecek nitelikte ve nicelikteki bireylerin oluşturduğu topluluğa “örneklem” denir. Kitle büyük olduğunda birimlerin tümünü incelemek olanaksızdır. Ankara’daki üniversite öğrencilerinin beslenme alışkanlıklarını belirlemek isteyen bir araştırmacı, eğer yeterli personele, paraya ve zamana sahip değilse bu durumda kitleyi en iyi temsil edecek şekilde örnekleme yöntemlerinden birini kullanarak araştırmasını yapacaktır. Örneklemden bulunan sonuçlardan yararlanarak kitle hakkında tahminler yapılmaya çalışılır.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Eğer kitlenin tüm deneklerinden bilgi toplanmış ise </a:t>
            </a:r>
            <a:r>
              <a:rPr kumimoji="0" lang="tr-TR" sz="18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tam sayım (</a:t>
            </a:r>
            <a:r>
              <a:rPr kumimoji="0" lang="tr-TR" sz="1800" b="1"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census</a:t>
            </a:r>
            <a:r>
              <a:rPr kumimoji="0" lang="tr-TR" sz="18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yapılmıştır. Tam sayım çok nadir uygulanır. Ancak aşağıda verilen durumlarda;</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Kitle çok küçükse ve kitleye ait ayrıntılı bilgi elde etmek isteniyorsa,</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Aynı kitle üzerinde araştırma yapmak ve bu kitleden küçük örneklemleri sürekli seçerek kararlar almak gerekiyorsa, kitleye ait parametreleri (ortalama, </a:t>
            </a:r>
            <a:r>
              <a:rPr kumimoji="0" lang="tr-TR"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varyans</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belirlemek için, bir defaya mahsus olmak üzere,</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tam sayım</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yapılır.</a:t>
            </a:r>
          </a:p>
        </p:txBody>
      </p:sp>
    </p:spTree>
    <p:extLst>
      <p:ext uri="{BB962C8B-B14F-4D97-AF65-F5344CB8AC3E}">
        <p14:creationId xmlns:p14="http://schemas.microsoft.com/office/powerpoint/2010/main" val="2273941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622300" y="653929"/>
            <a:ext cx="11214100" cy="6038641"/>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Parametre / İstatistik</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Kitleye ait bilgilerdir. Örneğin kitle büyüklüğü, kitlede incelenen değişkenlere ait ortalama, </a:t>
            </a: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varyans</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vb. gibi. Söz konusu bilgiler örneklemden elde edilmiş ise </a:t>
            </a:r>
            <a:r>
              <a:rPr kumimoji="0" lang="tr-TR" sz="20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istatistik</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ismini alırlar (örneklem ortalaması, örneklem </a:t>
            </a:r>
            <a:r>
              <a:rPr kumimoji="0" lang="tr-TR"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varyansı</a:t>
            </a: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vb. gibi).</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Denek</a:t>
            </a:r>
            <a:endPar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Bilgilerin toplandığı ünitelere denek denir. İç Anadolu Bölgesi’nde çiftliklerde sağlık koşullarını konu alan bir araştırmada her çiftlik bir denektir.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Değişken (</a:t>
            </a:r>
            <a:r>
              <a:rPr kumimoji="0" lang="tr-TR" sz="2000" b="1" i="1" u="sng" strike="noStrike" kern="1200" cap="none" spc="0" normalizeH="0" baseline="0" noProof="0" dirty="0" err="1">
                <a:ln>
                  <a:noFill/>
                </a:ln>
                <a:solidFill>
                  <a:prstClr val="black"/>
                </a:solidFill>
                <a:effectLst/>
                <a:uLnTx/>
                <a:uFillTx/>
                <a:latin typeface="Times New Roman" panose="02020603050405020304" pitchFamily="18" charset="0"/>
                <a:ea typeface="+mn-ea"/>
                <a:cs typeface="+mn-cs"/>
              </a:rPr>
              <a:t>Variable</a:t>
            </a:r>
            <a:r>
              <a:rPr kumimoji="0" lang="tr-TR" sz="2000" b="1" i="1" u="sng"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a:t>
            </a:r>
            <a:endPar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Kitlede ya da örneklemde birimlerin (deneklerin) nitelik ya da nicelik belirten bir ya da daha çok özelliklerinin her biri değişkendir. Değişken, değişebilen diğer bir ifadeyle en az iki değer alabilen diye tanımlanabilir. Değişkenin karşıtı sabittir. Değişken ya da sabit olma her araştırmaya göre farklı özellikler için söylenebilir. Bir araştırmada sabit olan diğer bir araştırmada değişken olabilir (cinsiyet, yaş, sınıf, vb.).</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p:txBody>
      </p:sp>
    </p:spTree>
    <p:extLst>
      <p:ext uri="{BB962C8B-B14F-4D97-AF65-F5344CB8AC3E}">
        <p14:creationId xmlns:p14="http://schemas.microsoft.com/office/powerpoint/2010/main" val="2262020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9300" y="0"/>
            <a:ext cx="10364451" cy="1095983"/>
          </a:xfrm>
        </p:spPr>
        <p:txBody>
          <a:bodyPr/>
          <a:lstStyle/>
          <a:p>
            <a:r>
              <a:rPr lang="tr-TR" dirty="0"/>
              <a:t>Değişken tipleri</a:t>
            </a:r>
          </a:p>
        </p:txBody>
      </p:sp>
      <p:sp>
        <p:nvSpPr>
          <p:cNvPr id="4" name="Dikdörtgen 3"/>
          <p:cNvSpPr/>
          <p:nvPr/>
        </p:nvSpPr>
        <p:spPr>
          <a:xfrm>
            <a:off x="635000" y="1095983"/>
            <a:ext cx="10972800" cy="5444054"/>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Değişkenler yapı bakımından nitel ve nicel olarak ikiye ayrılır: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Nitel (kalitatif, </a:t>
            </a:r>
            <a:r>
              <a:rPr kumimoji="0" lang="tr-TR" sz="1800" b="0"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qualitative</a:t>
            </a:r>
            <a:r>
              <a:rPr kumimoji="0" lang="tr-TR" sz="1800" b="0"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değişken</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Sayısal olarak belirlenemeyen özelliklerdir. Cinsiyet, milliyet, sevilen spor dalları, vb. </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sınıflanabilir</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spor karşılaşmalarında uygulanan dereceler, ürünlerde iyiden kötüye ya da tersine yapılan sıralamalar ise </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sıralanabilir</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özelliğe sahip nitel değişkenlerdir.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Nicel (kantitatif, </a:t>
            </a:r>
            <a:r>
              <a:rPr kumimoji="0" lang="tr-TR" sz="1800" b="0"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quantitative</a:t>
            </a:r>
            <a:r>
              <a:rPr kumimoji="0" lang="tr-TR" sz="1800" b="0"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değişken</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 Sayısal olarak belirlenebilen değişkenlerdir. Hem tam hem kesirli sayı olarak ifade edilebilen nicel değişkenlere </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sürekli değişken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(örneğin, ağırlık, kan şekeri düzeyi vb.), kesirli sayı olarak belirtilemeyen nicel değişkenlere ise </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süreksiz değişken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(bir okuldaki öğrenci sayısı gibi) denir.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Değişkenler bir de </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bağımlı</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ve </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bağımsız</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olarak gruplandırılabilirler.</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Bağımlı değişken</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 Sebep-sonuç ilişkisinde sonuç olan değişkendir.</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Bağımsız değişken</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 Sebep-sonuç ilişkisinde sebep durumunda olan değişkendir.</a:t>
            </a:r>
          </a:p>
        </p:txBody>
      </p:sp>
    </p:spTree>
    <p:extLst>
      <p:ext uri="{BB962C8B-B14F-4D97-AF65-F5344CB8AC3E}">
        <p14:creationId xmlns:p14="http://schemas.microsoft.com/office/powerpoint/2010/main" val="4094121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38200" y="1307996"/>
            <a:ext cx="10718800" cy="4247317"/>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Veri (Data)</a:t>
            </a:r>
            <a:endPar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Bir sonuca varabilmek için gerekli olan ilk bilgi olarak tanımlanmaktadır. Araştırma sonunda toplanan sayısal ya da sayılarla gösterilmeye çalışılan bilgilerdir. İstatistiğin ham materyali veridir.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Veriler ifade ettikleri değişkenlerin türüne bağlı olarak nitel, nicel, sürekli ya da süreksiz olabilirler.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Nitel verileri de, sayılar verebilecek şekilde hazırlanmış ölçme vasıtaları yoluyla ölçmek ve çeşitli derece ve seviyelerine değişik numaralar vermek suretiyle nicel hale getirmek mümkündür. Örneğin, zeka, motivasyon, ağrı derecesi  ölçülerek sayısal olarak ifade edilmiş hale sokulabilir.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p:txBody>
      </p:sp>
    </p:spTree>
    <p:extLst>
      <p:ext uri="{BB962C8B-B14F-4D97-AF65-F5344CB8AC3E}">
        <p14:creationId xmlns:p14="http://schemas.microsoft.com/office/powerpoint/2010/main" val="650520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77900" y="724238"/>
            <a:ext cx="10896600" cy="2120068"/>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Veri Kaynakları (</a:t>
            </a:r>
            <a:r>
              <a:rPr kumimoji="0" lang="tr-TR" sz="1800" b="1" i="1" u="sng"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Sources</a:t>
            </a: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Of Data)</a:t>
            </a:r>
            <a:endPar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İstatistiksel bir aktivitenin  performansı bir soruya cevap bulma gereksinimiyle motive edilir. Örneğin, bir veteriner besi performansını artırıcı bir </a:t>
            </a:r>
            <a:r>
              <a:rPr kumimoji="0" lang="tr-TR"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rasyonun</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ne kadar etkin olduğu sorusuna yanıt vermek isteyebilir? Ya da hastalıklara yapılan bir tedavinin ne kadar iyileştirici olduğunu öğrenmek isteyebilir? Dolayısıyla bu sorulara yanıt verebilmek için veterinerin veriye ihtiyacı vardır. Böyle bir veriyi elde edebilmek için birden fazla kaynak vardır;</a:t>
            </a:r>
          </a:p>
        </p:txBody>
      </p:sp>
      <p:sp>
        <p:nvSpPr>
          <p:cNvPr id="5" name="Dikdörtgen 4"/>
          <p:cNvSpPr/>
          <p:nvPr/>
        </p:nvSpPr>
        <p:spPr>
          <a:xfrm>
            <a:off x="2235200" y="3357308"/>
            <a:ext cx="6096000" cy="1938992"/>
          </a:xfrm>
          <a:prstGeom prst="rect">
            <a:avLst/>
          </a:prstGeom>
        </p:spPr>
        <p:txBody>
          <a:bodyPr>
            <a:spAutoFit/>
          </a:bodyPr>
          <a:lstStyle/>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Rutin olarak tutulan kayıtlar (</a:t>
            </a:r>
            <a:r>
              <a:rPr kumimoji="0" lang="tr-TR" sz="2000" b="1"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records</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Anket–saha araştırmaları (</a:t>
            </a:r>
            <a:r>
              <a:rPr kumimoji="0" lang="tr-TR" sz="2000" b="1"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survey</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Deneyler (</a:t>
            </a:r>
            <a:r>
              <a:rPr kumimoji="0" lang="tr-TR" sz="2000" b="1"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experiments</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Dış kaynaklar (</a:t>
            </a:r>
            <a:r>
              <a:rPr kumimoji="0" lang="tr-TR" sz="2000" b="1"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external</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2000" b="1"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sources</a:t>
            </a:r>
            <a:r>
              <a:rPr kumimoji="0" lang="tr-TR" sz="20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tr-TR"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074887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14400" y="696943"/>
            <a:ext cx="10312400" cy="5859553"/>
          </a:xfrm>
          <a:prstGeom prst="rect">
            <a:avLst/>
          </a:prstGeom>
        </p:spPr>
        <p:txBody>
          <a:bodyPr wrap="square">
            <a:spAutoFit/>
          </a:bodyPr>
          <a:lstStyle/>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Rutin olarak tutulan kayıtlar (</a:t>
            </a:r>
            <a:r>
              <a:rPr kumimoji="0" lang="tr-TR" sz="18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records</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Zor bir yöntem olmasına karşın doğru ve düzgün kayıtlar olduğu durumda bu kayıtlardan elde edilen veriler araştırmacıyı doğru sonuçlara götürür (Hastane, çiftlik </a:t>
            </a:r>
            <a:r>
              <a:rPr kumimoji="0" lang="tr-TR" sz="1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v.b</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kayıtları).</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Anket–saha araştırmaları (</a:t>
            </a:r>
            <a:r>
              <a:rPr kumimoji="0" lang="tr-TR" sz="18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survey</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Eğer kayıtlardan doğru ve güvenilir bilgi toplanamıyorsa, bir soruya cevap vermek için gerekli olan veri anket araştırmaları ile elde edilir. Örneğin, işletmelerde uygulanan besleme ürünlerinin performans ve sağlık sonuçları etkileyen faktörleri görmek isteyen bir hekim, bir hazırladığı anket formunu (soru formunu) işletmelere uygulayarak verileri toplar, düzenler, analiz eder ve genel bir sonuca / karara varır.</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Deneyler (</a:t>
            </a:r>
            <a:r>
              <a:rPr kumimoji="0" lang="tr-TR" sz="18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experiments</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 Sağlık alanında çok kullanılan bir veri kaynağıdır. Herhangi bir sağlık sorununa ilişkin deney düzeni hazırlanarak deneylerin etkinliği saptanabilir. Üç farklı ilaçtan hangisinin daha iyi sonuç verdiğini görmek isteyen bir araştırmacı, üç farklı hasta grubunda bu ilaçları uygulayarak iyileşme değerlerini saptar ve bunların istatistiksel olarak önemli olup olmadığı sonucuna varır.</a:t>
            </a:r>
          </a:p>
          <a:p>
            <a:pPr marL="342900" marR="0" lvl="0" indent="-342900" algn="just" defTabSz="457200" rtl="0" eaLnBrk="1" fontAlgn="auto" latinLnBrk="0" hangingPunct="1">
              <a:lnSpc>
                <a:spcPct val="150000"/>
              </a:lnSpc>
              <a:spcBef>
                <a:spcPts val="0"/>
              </a:spcBef>
              <a:spcAft>
                <a:spcPts val="0"/>
              </a:spcAft>
              <a:buClrTx/>
              <a:buSzTx/>
              <a:buFont typeface="+mj-lt"/>
              <a:buAutoNum type="arabicPeriod"/>
              <a:tabLst>
                <a:tab pos="457200" algn="l"/>
              </a:tabLst>
              <a:defRPr/>
            </a:pP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Dış kaynaklar (</a:t>
            </a:r>
            <a:r>
              <a:rPr kumimoji="0" lang="tr-TR" sz="18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external</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18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mn-cs"/>
              </a:rPr>
              <a:t>sources</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Önceden yayınlanmış raporlar, veri bankaları ya da  literatür araştırmaları dış veri kaynaklarını oluşturmaktadır.</a:t>
            </a:r>
          </a:p>
        </p:txBody>
      </p:sp>
    </p:spTree>
    <p:extLst>
      <p:ext uri="{BB962C8B-B14F-4D97-AF65-F5344CB8AC3E}">
        <p14:creationId xmlns:p14="http://schemas.microsoft.com/office/powerpoint/2010/main" val="1729348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23900" y="1176447"/>
            <a:ext cx="11163300" cy="4247317"/>
          </a:xfrm>
          <a:prstGeom prst="rect">
            <a:avLst/>
          </a:prstGeom>
        </p:spPr>
        <p:txBody>
          <a:bodyPr wrap="square">
            <a:spAutoFit/>
          </a:bodyPr>
          <a:lstStyle/>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1"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Ölçme Teknikleri</a:t>
            </a:r>
            <a:endPar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Değişkenleri ve onları tanımlayan verileri belirlemek için ölçme olayı gerçekleştirilir. İstatistiksel araştırmalar sayısal gerçekler üzerinde uygulanır. Bu nedenle istatistiksel araştırmalarda ölçme ve ölçek ya da ölçü önemli yer tutar.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Ölçme</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Araştırma konusu ile ilgili sayısal değerleri elde etme işlemine “ölçme” denir. Bu konu ayrı bir bilim dalıdır. Örneğin, bir ineğin günlük süt veriminin ölçülmesi özel bir bilgi ve alışkanlık ister.</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marL="0" marR="0" lvl="0" indent="0" algn="just" defTabSz="457200" rtl="0" eaLnBrk="1" fontAlgn="auto" latinLnBrk="0" hangingPunct="1">
              <a:lnSpc>
                <a:spcPct val="150000"/>
              </a:lnSpc>
              <a:spcBef>
                <a:spcPts val="0"/>
              </a:spcBef>
              <a:spcAft>
                <a:spcPts val="0"/>
              </a:spcAft>
              <a:buClrTx/>
              <a:buSzTx/>
              <a:buFontTx/>
              <a:buNone/>
              <a:tabLst/>
              <a:defRPr/>
            </a:pPr>
            <a:r>
              <a:rPr kumimoji="0" lang="tr-TR" sz="1800" b="0" i="1" u="sng"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Ölçek ya da Ölçü</a:t>
            </a:r>
            <a:r>
              <a:rPr kumimoji="0" lang="tr-TR" sz="18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tr-TR"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Sayısal değerleri elde etmek için kullanılan araç ya da gereçlere “ölçek ya da ölçü” adı verilir. Uzunluk, alan, ağırlık, zaman gibi sayı belirten ölçüler, oranlar, yüzdeler, derece belirten ölçüler, vb. örnek olarak verilebilir. </a:t>
            </a:r>
          </a:p>
        </p:txBody>
      </p:sp>
    </p:spTree>
    <p:extLst>
      <p:ext uri="{BB962C8B-B14F-4D97-AF65-F5344CB8AC3E}">
        <p14:creationId xmlns:p14="http://schemas.microsoft.com/office/powerpoint/2010/main" val="1764963230"/>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otalTime>0</TotalTime>
  <Words>1441</Words>
  <Application>Microsoft Macintosh PowerPoint</Application>
  <PresentationFormat>Geniş ekran</PresentationFormat>
  <Paragraphs>73</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Times New Roman</vt:lpstr>
      <vt:lpstr>Tw Cen MT</vt:lpstr>
      <vt:lpstr>Damla</vt:lpstr>
      <vt:lpstr>Anket hazırlama teknikleri</vt:lpstr>
      <vt:lpstr>Bazı Temel Kavramlar </vt:lpstr>
      <vt:lpstr>PowerPoint Sunusu</vt:lpstr>
      <vt:lpstr>PowerPoint Sunusu</vt:lpstr>
      <vt:lpstr>Değişken tipleri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BİYOİSTATİSTİK</dc:creator>
  <cp:lastModifiedBy>Ali Alparslan Sayım</cp:lastModifiedBy>
  <cp:revision>3</cp:revision>
  <dcterms:created xsi:type="dcterms:W3CDTF">2020-11-01T19:36:00Z</dcterms:created>
  <dcterms:modified xsi:type="dcterms:W3CDTF">2025-09-02T20:03:11Z</dcterms:modified>
</cp:coreProperties>
</file>