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5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764" y="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983C9B-55E4-4EB8-A917-6D26EB79362F}" type="datetimeFigureOut">
              <a:rPr lang="en-GB" smtClean="0"/>
              <a:t>23/07/2020</a:t>
            </a:fld>
            <a:endParaRPr lang="en-GB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8425C5-1C93-49BF-A8E1-9F23CA61D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048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91C8FA-BC31-4EF2-BBB1-8AFD6F824B0F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7297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E795B-B33D-44A7-B60D-908C5A4281E1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996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E3546-302F-41FD-A1A6-8ABFB6E920BA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87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F8AA0-3266-456D-9AA0-24390729FD78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234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9A862-3D74-4DC3-8E3B-C7737D3049C6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131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94B5-7C28-4249-8F56-A2EE15EE7770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395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F5B77-FDAB-4989-AC97-24525F59D971}" type="datetime1">
              <a:rPr lang="en-GB" smtClean="0"/>
              <a:t>23/07/2020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106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65B8-03AE-4A41-83BD-74B30E669BCA}" type="datetime1">
              <a:rPr lang="en-GB" smtClean="0"/>
              <a:t>23/07/2020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563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76B3D-22E7-49E3-8F7A-B08471243A20}" type="datetime1">
              <a:rPr lang="en-GB" smtClean="0"/>
              <a:t>23/07/2020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68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120A-4F74-4C46-94D2-300BCED357DD}" type="datetime1">
              <a:rPr lang="en-GB" smtClean="0"/>
              <a:t>23/07/2020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210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715D4-D24E-4015-B15F-36F15FA0C26E}" type="datetime1">
              <a:rPr lang="en-GB" smtClean="0"/>
              <a:t>23/07/2020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77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10AC2-5DE2-49AA-9F8A-59A2FD3691A1}" type="datetime1">
              <a:rPr lang="en-GB" smtClean="0"/>
              <a:t>23/07/2020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19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7D38C-8078-4884-807A-04F4491A324C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989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4800" b="1" i="1" dirty="0" smtClean="0"/>
              <a:t>PSİKOMETRİ</a:t>
            </a:r>
            <a:r>
              <a:rPr lang="en-GB" b="1" i="1" dirty="0" smtClean="0"/>
              <a:t/>
            </a:r>
            <a:br>
              <a:rPr lang="en-GB" b="1" i="1" dirty="0" smtClean="0"/>
            </a:br>
            <a:r>
              <a:rPr lang="en-GB" sz="2400" b="1" i="1" dirty="0" err="1" smtClean="0"/>
              <a:t>Psikolojik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Özelliklerin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Ölçülmesi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ve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Değerlendirilmesi</a:t>
            </a:r>
            <a:endParaRPr lang="en-GB" sz="2400" b="1" i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err="1" smtClean="0"/>
              <a:t>Dr.Ergül</a:t>
            </a:r>
            <a:r>
              <a:rPr lang="en-GB" dirty="0" smtClean="0"/>
              <a:t> </a:t>
            </a:r>
            <a:r>
              <a:rPr lang="en-GB" dirty="0" err="1" smtClean="0"/>
              <a:t>Demir</a:t>
            </a: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98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Güvenirlik Belirleme Yöntemleri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Test-Tekrar Test Yöntemi</a:t>
            </a:r>
          </a:p>
          <a:p>
            <a:pPr lvl="1"/>
            <a:r>
              <a:rPr lang="tr-TR" dirty="0" smtClean="0"/>
              <a:t>Devamlılık/Kararlılık katsayısı</a:t>
            </a:r>
          </a:p>
          <a:p>
            <a:pPr lvl="1"/>
            <a:endParaRPr lang="tr-TR" dirty="0" smtClean="0"/>
          </a:p>
          <a:p>
            <a:r>
              <a:rPr lang="tr-TR" dirty="0" smtClean="0"/>
              <a:t>Eşdeğer/Paralel Formlar Yöntemi</a:t>
            </a:r>
          </a:p>
          <a:p>
            <a:pPr lvl="1"/>
            <a:r>
              <a:rPr lang="tr-TR" dirty="0" smtClean="0"/>
              <a:t>Eşdeğerlik katsayısı</a:t>
            </a:r>
          </a:p>
          <a:p>
            <a:pPr lvl="1"/>
            <a:endParaRPr lang="tr-TR" dirty="0" smtClean="0"/>
          </a:p>
          <a:p>
            <a:r>
              <a:rPr lang="tr-TR" dirty="0" smtClean="0"/>
              <a:t>Test Yarılama Yöntemi</a:t>
            </a:r>
          </a:p>
          <a:p>
            <a:pPr lvl="1"/>
            <a:r>
              <a:rPr lang="tr-TR" dirty="0" smtClean="0"/>
              <a:t>İç tutarlılık katsayısı</a:t>
            </a:r>
          </a:p>
          <a:p>
            <a:pPr lvl="1"/>
            <a:endParaRPr lang="tr-TR" dirty="0" smtClean="0"/>
          </a:p>
          <a:p>
            <a:r>
              <a:rPr lang="tr-TR" dirty="0" smtClean="0"/>
              <a:t>Yeni Yaklaşımlar</a:t>
            </a:r>
          </a:p>
          <a:p>
            <a:pPr lvl="1"/>
            <a:r>
              <a:rPr lang="tr-TR" dirty="0" smtClean="0"/>
              <a:t>İç tutarlılık katsayısı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10</a:t>
            </a:fld>
            <a:endParaRPr lang="tr-T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3744" y="3933056"/>
            <a:ext cx="4738126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288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Ölçmenin Standart Hatası (ÖSH)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789040"/>
            <a:ext cx="8229600" cy="233712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Ölçmenin standart hatası; gerçek değerlerin güven aralığını belirlemede kullanılır:</a:t>
            </a:r>
          </a:p>
          <a:p>
            <a:r>
              <a:rPr lang="tr-TR" dirty="0" smtClean="0"/>
              <a:t>%68 olasılıkla: X – 1xSEM &lt; T &lt; X + 1xSEM</a:t>
            </a:r>
          </a:p>
          <a:p>
            <a:r>
              <a:rPr lang="tr-TR" dirty="0" smtClean="0"/>
              <a:t>%95 </a:t>
            </a:r>
            <a:r>
              <a:rPr lang="tr-TR" dirty="0"/>
              <a:t>olasılıkla: X – </a:t>
            </a:r>
            <a:r>
              <a:rPr lang="tr-TR" dirty="0" smtClean="0"/>
              <a:t>2xSEM </a:t>
            </a:r>
            <a:r>
              <a:rPr lang="tr-TR" dirty="0"/>
              <a:t>&lt; T &lt; X + </a:t>
            </a:r>
            <a:r>
              <a:rPr lang="tr-TR" dirty="0" smtClean="0"/>
              <a:t>2xSEM</a:t>
            </a:r>
            <a:endParaRPr lang="tr-TR" dirty="0"/>
          </a:p>
          <a:p>
            <a:r>
              <a:rPr lang="tr-TR" dirty="0" smtClean="0"/>
              <a:t>%99 </a:t>
            </a:r>
            <a:r>
              <a:rPr lang="tr-TR" dirty="0"/>
              <a:t>olasılıkla: X – </a:t>
            </a:r>
            <a:r>
              <a:rPr lang="tr-TR" dirty="0" smtClean="0"/>
              <a:t>3xSEM </a:t>
            </a:r>
            <a:r>
              <a:rPr lang="tr-TR" dirty="0"/>
              <a:t>&lt; T &lt; X + 3</a:t>
            </a:r>
            <a:r>
              <a:rPr lang="tr-TR" dirty="0" smtClean="0"/>
              <a:t>xSEM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11</a:t>
            </a:fld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772816"/>
            <a:ext cx="4176464" cy="721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2558509" y="2659549"/>
            <a:ext cx="40324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/>
              <a:t>SEM: Ölçmenin standart hatası</a:t>
            </a:r>
          </a:p>
          <a:p>
            <a:r>
              <a:rPr lang="tr-TR" sz="2000" dirty="0" err="1" smtClean="0"/>
              <a:t>sd</a:t>
            </a:r>
            <a:r>
              <a:rPr lang="tr-TR" sz="2000" dirty="0" smtClean="0"/>
              <a:t>: Test puanlarının standart sapması</a:t>
            </a:r>
          </a:p>
          <a:p>
            <a:r>
              <a:rPr lang="tr-TR" sz="2000" dirty="0" smtClean="0"/>
              <a:t>R: Güvenirlik katsayısı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05708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 err="1" smtClean="0"/>
              <a:t>Güvenirliği</a:t>
            </a:r>
            <a:r>
              <a:rPr lang="en-GB" b="1" dirty="0" smtClean="0"/>
              <a:t> </a:t>
            </a:r>
            <a:r>
              <a:rPr lang="en-GB" b="1" dirty="0" err="1" smtClean="0"/>
              <a:t>Artırmanın</a:t>
            </a:r>
            <a:r>
              <a:rPr lang="en-GB" b="1" dirty="0" smtClean="0"/>
              <a:t> </a:t>
            </a:r>
            <a:r>
              <a:rPr lang="en-GB" b="1" dirty="0" err="1" smtClean="0"/>
              <a:t>Yolları</a:t>
            </a:r>
            <a:endParaRPr lang="en-GB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err="1" smtClean="0"/>
              <a:t>Örneklem</a:t>
            </a:r>
            <a:r>
              <a:rPr lang="en-GB" dirty="0" smtClean="0"/>
              <a:t> </a:t>
            </a:r>
            <a:r>
              <a:rPr lang="en-GB" dirty="0" err="1" smtClean="0"/>
              <a:t>temsil</a:t>
            </a:r>
            <a:r>
              <a:rPr lang="en-GB" dirty="0" smtClean="0"/>
              <a:t> </a:t>
            </a:r>
            <a:r>
              <a:rPr lang="en-GB" dirty="0" err="1" smtClean="0"/>
              <a:t>edebilirliğini</a:t>
            </a:r>
            <a:r>
              <a:rPr lang="en-GB" dirty="0" smtClean="0"/>
              <a:t> </a:t>
            </a:r>
            <a:r>
              <a:rPr lang="en-GB" dirty="0" err="1" smtClean="0"/>
              <a:t>artırma</a:t>
            </a:r>
            <a:endParaRPr lang="en-GB" dirty="0" smtClean="0"/>
          </a:p>
          <a:p>
            <a:r>
              <a:rPr lang="en-GB" dirty="0" err="1" smtClean="0"/>
              <a:t>Madde</a:t>
            </a:r>
            <a:r>
              <a:rPr lang="en-GB" dirty="0" smtClean="0"/>
              <a:t>/</a:t>
            </a:r>
            <a:r>
              <a:rPr lang="en-GB" dirty="0" err="1" smtClean="0"/>
              <a:t>Soru</a:t>
            </a:r>
            <a:r>
              <a:rPr lang="en-GB" dirty="0" smtClean="0"/>
              <a:t> </a:t>
            </a:r>
            <a:r>
              <a:rPr lang="en-GB" dirty="0" err="1" smtClean="0"/>
              <a:t>sayısı</a:t>
            </a:r>
            <a:r>
              <a:rPr lang="en-GB" dirty="0" smtClean="0"/>
              <a:t> </a:t>
            </a:r>
            <a:r>
              <a:rPr lang="en-GB" dirty="0" err="1" smtClean="0"/>
              <a:t>artırma</a:t>
            </a:r>
            <a:endParaRPr lang="en-GB" dirty="0" smtClean="0"/>
          </a:p>
          <a:p>
            <a:r>
              <a:rPr lang="en-GB" dirty="0" err="1" smtClean="0"/>
              <a:t>Seçenek</a:t>
            </a:r>
            <a:r>
              <a:rPr lang="en-GB" dirty="0" smtClean="0"/>
              <a:t> </a:t>
            </a:r>
            <a:r>
              <a:rPr lang="en-GB" dirty="0" err="1" smtClean="0"/>
              <a:t>sayısı</a:t>
            </a:r>
            <a:r>
              <a:rPr lang="en-GB" dirty="0" smtClean="0"/>
              <a:t> </a:t>
            </a:r>
            <a:r>
              <a:rPr lang="en-GB" dirty="0" err="1" smtClean="0"/>
              <a:t>artırma</a:t>
            </a:r>
            <a:endParaRPr lang="en-GB" dirty="0" smtClean="0"/>
          </a:p>
          <a:p>
            <a:r>
              <a:rPr lang="en-GB" dirty="0" err="1" smtClean="0"/>
              <a:t>Ortam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uygulama</a:t>
            </a:r>
            <a:r>
              <a:rPr lang="en-GB" dirty="0" smtClean="0"/>
              <a:t> </a:t>
            </a:r>
            <a:r>
              <a:rPr lang="en-GB" dirty="0" err="1" smtClean="0"/>
              <a:t>koşullarını</a:t>
            </a:r>
            <a:r>
              <a:rPr lang="en-GB" dirty="0" smtClean="0"/>
              <a:t> </a:t>
            </a:r>
            <a:r>
              <a:rPr lang="en-GB" dirty="0" err="1" smtClean="0"/>
              <a:t>kontrol</a:t>
            </a:r>
            <a:r>
              <a:rPr lang="en-GB" dirty="0" smtClean="0"/>
              <a:t> </a:t>
            </a:r>
            <a:r>
              <a:rPr lang="en-GB" dirty="0" err="1" smtClean="0"/>
              <a:t>altına</a:t>
            </a:r>
            <a:r>
              <a:rPr lang="en-GB" dirty="0" smtClean="0"/>
              <a:t> alma</a:t>
            </a:r>
          </a:p>
          <a:p>
            <a:r>
              <a:rPr lang="en-GB" dirty="0" err="1" smtClean="0"/>
              <a:t>Uygulayıcı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uygulama</a:t>
            </a:r>
            <a:r>
              <a:rPr lang="en-GB" dirty="0" smtClean="0"/>
              <a:t> </a:t>
            </a:r>
            <a:r>
              <a:rPr lang="en-GB" dirty="0" err="1" smtClean="0"/>
              <a:t>koşullarını</a:t>
            </a:r>
            <a:r>
              <a:rPr lang="en-GB" dirty="0" smtClean="0"/>
              <a:t> </a:t>
            </a:r>
            <a:r>
              <a:rPr lang="en-GB" dirty="0" err="1" smtClean="0"/>
              <a:t>kontrol</a:t>
            </a:r>
            <a:r>
              <a:rPr lang="en-GB" dirty="0" smtClean="0"/>
              <a:t> </a:t>
            </a:r>
            <a:r>
              <a:rPr lang="en-GB" dirty="0" err="1" smtClean="0"/>
              <a:t>altına</a:t>
            </a:r>
            <a:r>
              <a:rPr lang="en-GB" dirty="0" smtClean="0"/>
              <a:t> alma</a:t>
            </a:r>
          </a:p>
          <a:p>
            <a:r>
              <a:rPr lang="en-GB" dirty="0" err="1" smtClean="0"/>
              <a:t>Ayrıntılı</a:t>
            </a:r>
            <a:r>
              <a:rPr lang="en-GB" dirty="0" smtClean="0"/>
              <a:t> </a:t>
            </a:r>
            <a:r>
              <a:rPr lang="en-GB" dirty="0" err="1" smtClean="0"/>
              <a:t>puanlama</a:t>
            </a:r>
            <a:r>
              <a:rPr lang="en-GB" dirty="0" smtClean="0"/>
              <a:t> </a:t>
            </a:r>
            <a:r>
              <a:rPr lang="en-GB" dirty="0" err="1" smtClean="0"/>
              <a:t>anahtarları</a:t>
            </a:r>
            <a:r>
              <a:rPr lang="en-GB" dirty="0" smtClean="0"/>
              <a:t> </a:t>
            </a:r>
            <a:r>
              <a:rPr lang="en-GB" dirty="0" err="1" smtClean="0"/>
              <a:t>kullanma</a:t>
            </a:r>
            <a:endParaRPr lang="en-GB" dirty="0" smtClean="0"/>
          </a:p>
          <a:p>
            <a:r>
              <a:rPr lang="en-GB" dirty="0" err="1" smtClean="0"/>
              <a:t>Puanlayıcılar</a:t>
            </a:r>
            <a:r>
              <a:rPr lang="en-GB" dirty="0" smtClean="0"/>
              <a:t> </a:t>
            </a:r>
            <a:r>
              <a:rPr lang="en-GB" dirty="0" err="1" smtClean="0"/>
              <a:t>arası</a:t>
            </a:r>
            <a:r>
              <a:rPr lang="en-GB" dirty="0" smtClean="0"/>
              <a:t> </a:t>
            </a:r>
            <a:r>
              <a:rPr lang="en-GB" dirty="0" err="1" smtClean="0"/>
              <a:t>güvenirliği</a:t>
            </a:r>
            <a:r>
              <a:rPr lang="en-GB" dirty="0" smtClean="0"/>
              <a:t> test </a:t>
            </a:r>
            <a:r>
              <a:rPr lang="en-GB" dirty="0" err="1" smtClean="0"/>
              <a:t>etme</a:t>
            </a:r>
            <a:endParaRPr lang="en-GB" dirty="0" smtClean="0"/>
          </a:p>
          <a:p>
            <a:r>
              <a:rPr lang="en-GB" dirty="0"/>
              <a:t>(</a:t>
            </a:r>
            <a:r>
              <a:rPr lang="en-GB" dirty="0" err="1"/>
              <a:t>Mutlaka</a:t>
            </a:r>
            <a:r>
              <a:rPr lang="en-GB" dirty="0"/>
              <a:t>) </a:t>
            </a:r>
            <a:r>
              <a:rPr lang="en-GB" dirty="0" err="1"/>
              <a:t>deneme</a:t>
            </a:r>
            <a:r>
              <a:rPr lang="en-GB" dirty="0"/>
              <a:t> </a:t>
            </a:r>
            <a:r>
              <a:rPr lang="en-GB" dirty="0" err="1"/>
              <a:t>uygulamaları</a:t>
            </a:r>
            <a:r>
              <a:rPr lang="en-GB" dirty="0"/>
              <a:t> </a:t>
            </a:r>
            <a:r>
              <a:rPr lang="en-GB" dirty="0" err="1"/>
              <a:t>yapma</a:t>
            </a:r>
            <a:endParaRPr lang="en-GB" dirty="0"/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4563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Geçerlik (</a:t>
            </a:r>
            <a:r>
              <a:rPr lang="tr-TR" b="1" dirty="0" err="1" smtClean="0"/>
              <a:t>Validity</a:t>
            </a:r>
            <a:r>
              <a:rPr lang="tr-TR" b="1" dirty="0" smtClean="0"/>
              <a:t>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4690864" cy="4525963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Geçerlik;</a:t>
            </a:r>
          </a:p>
          <a:p>
            <a:pPr marL="0" indent="0">
              <a:buNone/>
            </a:pPr>
            <a:r>
              <a:rPr lang="tr-TR" dirty="0"/>
              <a:t>ö</a:t>
            </a:r>
            <a:r>
              <a:rPr lang="tr-TR" dirty="0" smtClean="0"/>
              <a:t>lçme sonuçlarının, ölçme amacına uygun olarak ölçülen özellik hakkında çıkarım yapmaya elverişli olma durumunu ifade etmektedir.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13</a:t>
            </a:fld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0709" y="476672"/>
            <a:ext cx="3497531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979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6882" y="260648"/>
            <a:ext cx="4518317" cy="3384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Geçerlik Türleri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Mantıksal Geçerlik </a:t>
            </a:r>
          </a:p>
          <a:p>
            <a:pPr marL="0" indent="0">
              <a:buNone/>
            </a:pPr>
            <a:r>
              <a:rPr lang="tr-TR" dirty="0" smtClean="0"/>
              <a:t>Çalışmaları</a:t>
            </a:r>
          </a:p>
          <a:p>
            <a:pPr lvl="1"/>
            <a:r>
              <a:rPr lang="tr-TR" dirty="0" smtClean="0"/>
              <a:t>Kapsam Geçerliği</a:t>
            </a:r>
          </a:p>
          <a:p>
            <a:pPr lvl="1"/>
            <a:r>
              <a:rPr lang="tr-TR" dirty="0" smtClean="0"/>
              <a:t>Görünüş Geçerliği</a:t>
            </a:r>
          </a:p>
          <a:p>
            <a:endParaRPr lang="tr-TR" dirty="0" smtClean="0"/>
          </a:p>
          <a:p>
            <a:r>
              <a:rPr lang="tr-TR" dirty="0" smtClean="0"/>
              <a:t>Deneysel Geçerlik Çalışmaları</a:t>
            </a:r>
          </a:p>
          <a:p>
            <a:pPr lvl="1"/>
            <a:r>
              <a:rPr lang="tr-TR" dirty="0" smtClean="0"/>
              <a:t>Ölçüte Dayalı Geçerlik</a:t>
            </a:r>
          </a:p>
          <a:p>
            <a:pPr lvl="1"/>
            <a:r>
              <a:rPr lang="tr-TR" dirty="0" smtClean="0"/>
              <a:t>Yordama geçerliği</a:t>
            </a:r>
          </a:p>
          <a:p>
            <a:pPr lvl="1"/>
            <a:r>
              <a:rPr lang="tr-TR" dirty="0" smtClean="0"/>
              <a:t>Yapı Geçerliği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9502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Güvenirlik ve Geçerlik İlişkisi</a:t>
            </a:r>
            <a:endParaRPr lang="tr-TR" b="1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15</a:t>
            </a:fld>
            <a:endParaRPr lang="tr-T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556792"/>
            <a:ext cx="5147642" cy="2240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284984"/>
            <a:ext cx="3001311" cy="3124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251520" y="5334307"/>
            <a:ext cx="64205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/>
              <a:t>Ölçme sonuçları geçerli değilse güvenilir olamaz. </a:t>
            </a:r>
          </a:p>
          <a:p>
            <a:r>
              <a:rPr lang="tr-TR" sz="2400" b="1" dirty="0" smtClean="0"/>
              <a:t>Aksi durum mümkün.</a:t>
            </a: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223441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err="1" smtClean="0"/>
              <a:t>Kaynaklar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err="1"/>
              <a:t>Baykul</a:t>
            </a:r>
            <a:r>
              <a:rPr lang="tr-TR" dirty="0"/>
              <a:t>, Y. (2000). </a:t>
            </a:r>
            <a:r>
              <a:rPr lang="tr-TR" i="1" dirty="0"/>
              <a:t>Eğitimde ve Psikolojide Ölçme: Klasik Test Teorisi ve Uygulaması. Ankara: </a:t>
            </a:r>
            <a:r>
              <a:rPr lang="tr-TR" dirty="0"/>
              <a:t>ÖSYM Yayınları.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tr-TR" dirty="0" err="1" smtClean="0"/>
              <a:t>Cohen</a:t>
            </a:r>
            <a:r>
              <a:rPr lang="tr-TR" dirty="0"/>
              <a:t>, R.J. &amp; </a:t>
            </a:r>
            <a:r>
              <a:rPr lang="tr-TR" dirty="0" err="1"/>
              <a:t>Swerdik</a:t>
            </a:r>
            <a:r>
              <a:rPr lang="tr-TR" dirty="0"/>
              <a:t>, M.E. (2010). </a:t>
            </a:r>
            <a:r>
              <a:rPr lang="tr-TR" i="1" dirty="0" err="1"/>
              <a:t>Psychological</a:t>
            </a:r>
            <a:r>
              <a:rPr lang="tr-TR" i="1" dirty="0"/>
              <a:t> </a:t>
            </a:r>
            <a:r>
              <a:rPr lang="tr-TR" i="1" dirty="0" err="1"/>
              <a:t>Testing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Assessment</a:t>
            </a:r>
            <a:r>
              <a:rPr lang="tr-TR" i="1" dirty="0"/>
              <a:t> (7th ed.).</a:t>
            </a:r>
            <a:r>
              <a:rPr lang="tr-TR" dirty="0"/>
              <a:t> New York: </a:t>
            </a:r>
            <a:r>
              <a:rPr lang="tr-TR" dirty="0" err="1"/>
              <a:t>McGraw-Hill</a:t>
            </a:r>
            <a:r>
              <a:rPr lang="tr-TR" dirty="0"/>
              <a:t> </a:t>
            </a:r>
            <a:r>
              <a:rPr lang="tr-TR" dirty="0" err="1"/>
              <a:t>Companies</a:t>
            </a:r>
            <a:r>
              <a:rPr lang="tr-TR" dirty="0" smtClean="0"/>
              <a:t>.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tr-TR" dirty="0"/>
              <a:t>Turgut, M.F. ve </a:t>
            </a:r>
            <a:r>
              <a:rPr lang="tr-TR" dirty="0" err="1"/>
              <a:t>Baykul</a:t>
            </a:r>
            <a:r>
              <a:rPr lang="tr-TR" dirty="0"/>
              <a:t>, Y. (2012). </a:t>
            </a:r>
            <a:r>
              <a:rPr lang="tr-TR" i="1" dirty="0"/>
              <a:t>Eğitimde Ölçme ve Değerlendirme. </a:t>
            </a:r>
            <a:r>
              <a:rPr lang="tr-TR" dirty="0"/>
              <a:t>Ankara: </a:t>
            </a:r>
            <a:r>
              <a:rPr lang="tr-TR" dirty="0" err="1"/>
              <a:t>Pegem</a:t>
            </a:r>
            <a:r>
              <a:rPr lang="tr-TR" dirty="0"/>
              <a:t> Akademi.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208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2232248"/>
          </a:xfrm>
        </p:spPr>
        <p:txBody>
          <a:bodyPr>
            <a:noAutofit/>
          </a:bodyPr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ÜNİTE 6</a:t>
            </a:r>
            <a:br>
              <a:rPr lang="tr-TR" b="1" dirty="0" smtClean="0">
                <a:solidFill>
                  <a:srgbClr val="7030A0"/>
                </a:solidFill>
              </a:rPr>
            </a:br>
            <a:r>
              <a:rPr lang="tr-TR" b="1" dirty="0" smtClean="0">
                <a:solidFill>
                  <a:srgbClr val="7030A0"/>
                </a:solidFill>
              </a:rPr>
              <a:t/>
            </a:r>
            <a:br>
              <a:rPr lang="tr-TR" b="1" dirty="0" smtClean="0">
                <a:solidFill>
                  <a:srgbClr val="7030A0"/>
                </a:solidFill>
              </a:rPr>
            </a:br>
            <a:r>
              <a:rPr lang="tr-TR" b="1" dirty="0" smtClean="0">
                <a:solidFill>
                  <a:srgbClr val="7030A0"/>
                </a:solidFill>
              </a:rPr>
              <a:t>Ölçme </a:t>
            </a:r>
            <a:r>
              <a:rPr lang="tr-TR" b="1" dirty="0" smtClean="0">
                <a:solidFill>
                  <a:srgbClr val="7030A0"/>
                </a:solidFill>
              </a:rPr>
              <a:t>Araçlarının </a:t>
            </a:r>
            <a:r>
              <a:rPr lang="tr-TR" b="1" dirty="0" err="1" smtClean="0">
                <a:solidFill>
                  <a:srgbClr val="7030A0"/>
                </a:solidFill>
              </a:rPr>
              <a:t>Psikometrik</a:t>
            </a:r>
            <a:r>
              <a:rPr lang="tr-TR" b="1" dirty="0" smtClean="0">
                <a:solidFill>
                  <a:srgbClr val="7030A0"/>
                </a:solidFill>
              </a:rPr>
              <a:t> Özellikleri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2706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332656"/>
            <a:ext cx="8712968" cy="597666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Amaç</a:t>
            </a:r>
          </a:p>
          <a:p>
            <a:pPr marL="0" indent="0">
              <a:buNone/>
            </a:pPr>
            <a:r>
              <a:rPr lang="tr-TR" dirty="0" smtClean="0"/>
              <a:t>Güvenirlik ve geçerlik ile ilgili genel kültür bilgisi kazandırmak.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/>
              <a:t>Hedef Davranışlar</a:t>
            </a:r>
          </a:p>
          <a:p>
            <a:r>
              <a:rPr lang="tr-TR" dirty="0" smtClean="0"/>
              <a:t>Güvenirlik ve geçerlik tanımlarını yapma</a:t>
            </a:r>
          </a:p>
          <a:p>
            <a:r>
              <a:rPr lang="tr-TR" dirty="0" smtClean="0"/>
              <a:t>Geçerlik </a:t>
            </a:r>
            <a:r>
              <a:rPr lang="tr-TR" dirty="0"/>
              <a:t>ve güvenirlik ilişkisini açıklama</a:t>
            </a:r>
          </a:p>
          <a:p>
            <a:r>
              <a:rPr lang="tr-TR" dirty="0" smtClean="0"/>
              <a:t>Güvenirlik ve hata ilişkisini açıklama</a:t>
            </a:r>
          </a:p>
          <a:p>
            <a:r>
              <a:rPr lang="tr-TR" dirty="0" smtClean="0"/>
              <a:t>Hata türlerini örneklendirerek açıklama</a:t>
            </a:r>
          </a:p>
          <a:p>
            <a:r>
              <a:rPr lang="tr-TR" dirty="0" smtClean="0"/>
              <a:t>Güvenirlik belirleme yöntemlerini açıklama</a:t>
            </a:r>
          </a:p>
          <a:p>
            <a:r>
              <a:rPr lang="tr-TR" dirty="0" smtClean="0"/>
              <a:t>Geçerlik türlerini sınıflandırarak açıklama</a:t>
            </a:r>
          </a:p>
          <a:p>
            <a:r>
              <a:rPr lang="tr-TR" dirty="0"/>
              <a:t>Bir ölçme aracının geçerlik ve güvenirlik </a:t>
            </a:r>
            <a:r>
              <a:rPr lang="tr-TR" dirty="0" smtClean="0"/>
              <a:t>çalışmalarını sınıflandırarak açıklama</a:t>
            </a:r>
          </a:p>
          <a:p>
            <a:r>
              <a:rPr lang="tr-TR" dirty="0" smtClean="0"/>
              <a:t>Bir ölçme aracını geçerlik ve güvenirlik düzeyleri açısından değerlendirme</a:t>
            </a:r>
          </a:p>
          <a:p>
            <a:r>
              <a:rPr lang="tr-TR" dirty="0" smtClean="0"/>
              <a:t>Sınıf içi uygulamalarda uygun güvenirlik ve geçerlik çalışmalarını belirleyebilme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17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192" y="128588"/>
            <a:ext cx="2910808" cy="308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Ölçmede Hata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Her ölçmeye bir miktar hata karışır: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sz="4400" b="1" dirty="0" smtClean="0">
                <a:solidFill>
                  <a:srgbClr val="7030A0"/>
                </a:solidFill>
              </a:rPr>
              <a:t>X = T + E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Ölçme hatası; gözlenen değerlerle gerçek değerler arasındaki farkı ifade eder.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6902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Hata Kaynakları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Gözlemci</a:t>
            </a:r>
          </a:p>
          <a:p>
            <a:r>
              <a:rPr lang="tr-TR" dirty="0" smtClean="0"/>
              <a:t>Ortam ve koşullar</a:t>
            </a:r>
          </a:p>
          <a:p>
            <a:r>
              <a:rPr lang="tr-TR" dirty="0" smtClean="0"/>
              <a:t>Gözlem birimleri</a:t>
            </a:r>
          </a:p>
          <a:p>
            <a:r>
              <a:rPr lang="tr-TR" dirty="0" smtClean="0"/>
              <a:t>Ölçme yöntemi</a:t>
            </a:r>
          </a:p>
          <a:p>
            <a:r>
              <a:rPr lang="tr-TR" dirty="0" smtClean="0"/>
              <a:t>Ölçme aracı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5</a:t>
            </a:fld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0002" y="188640"/>
            <a:ext cx="4446494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6991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Hata Türleri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i="1" u="sng" dirty="0" smtClean="0"/>
              <a:t>Sabit hata: </a:t>
            </a:r>
            <a:r>
              <a:rPr lang="tr-TR" dirty="0" smtClean="0"/>
              <a:t>Her bir gözlem birimine yönelik ölçmeye aynı miktarda karışan hata türüdür.</a:t>
            </a:r>
          </a:p>
          <a:p>
            <a:endParaRPr lang="tr-TR" dirty="0" smtClean="0"/>
          </a:p>
          <a:p>
            <a:r>
              <a:rPr lang="tr-TR" i="1" u="sng" dirty="0" smtClean="0"/>
              <a:t>Sistematik hata </a:t>
            </a:r>
            <a:r>
              <a:rPr lang="tr-TR" u="sng" dirty="0" smtClean="0"/>
              <a:t>(Yanlılık)</a:t>
            </a:r>
            <a:r>
              <a:rPr lang="tr-TR" i="1" u="sng" dirty="0" smtClean="0"/>
              <a:t>: </a:t>
            </a:r>
            <a:r>
              <a:rPr lang="tr-TR" dirty="0" smtClean="0"/>
              <a:t>Gözlem birimlerine yönelik ölçmelere farklı miktarlarda karışmakla birlikte belli bir sistematiği ve kuralı olan hata türüdür. </a:t>
            </a:r>
          </a:p>
          <a:p>
            <a:endParaRPr lang="tr-TR" dirty="0" smtClean="0"/>
          </a:p>
          <a:p>
            <a:r>
              <a:rPr lang="tr-TR" i="1" u="sng" dirty="0" smtClean="0"/>
              <a:t>Tesadüfî hata: </a:t>
            </a:r>
            <a:r>
              <a:rPr lang="tr-TR" dirty="0" smtClean="0"/>
              <a:t>Gözlem birimlerine yönelik ölçmelere farklı miktarlarda karışan, sistematik olmayan ve kaynağı belirlenemeyen hata türüdür.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80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Örnekler-1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Aşağıdaki örnek durumlarda ölçmeye karışan hata türlerini belirleyelim</a:t>
            </a:r>
            <a:r>
              <a:rPr lang="tr-TR" dirty="0" smtClean="0"/>
              <a:t>: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Bir cetvelin 0-20cm yerine 1-20cm olarak </a:t>
            </a:r>
            <a:r>
              <a:rPr lang="tr-TR" dirty="0" err="1"/>
              <a:t>bölmelendiği</a:t>
            </a:r>
            <a:r>
              <a:rPr lang="tr-TR" dirty="0"/>
              <a:t> durumda, bu cetvelle;</a:t>
            </a:r>
          </a:p>
          <a:p>
            <a:pPr lvl="1"/>
            <a:r>
              <a:rPr lang="tr-TR" dirty="0"/>
              <a:t>Tek kullanımla ölçülen uzunluklar</a:t>
            </a:r>
          </a:p>
          <a:p>
            <a:pPr lvl="1"/>
            <a:r>
              <a:rPr lang="tr-TR" dirty="0"/>
              <a:t>Birden fazla kullanımla ölçülen </a:t>
            </a:r>
            <a:r>
              <a:rPr lang="tr-TR" dirty="0" smtClean="0"/>
              <a:t>uzunluklar</a:t>
            </a:r>
          </a:p>
          <a:p>
            <a:pPr marL="457200" lvl="1" indent="0">
              <a:buNone/>
            </a:pPr>
            <a:endParaRPr lang="tr-TR" dirty="0"/>
          </a:p>
          <a:p>
            <a:r>
              <a:rPr lang="tr-TR" dirty="0"/>
              <a:t>Bir tartının %10 fazla </a:t>
            </a:r>
            <a:r>
              <a:rPr lang="tr-TR" dirty="0" smtClean="0"/>
              <a:t>tartması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3082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Örnekler-2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Bir çoktan seçmeli testte yer alan 40 sorudan 2’sinin baskı hataları nedeniyle okunamıyor olması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Bir öğretmenin yazılı yoklama sonuçlarına 10 puan eklemesi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Bir öğretmenin yazılı yoklama sonuçlarını 20 puan ‘güzel yazı’ değerlendirmesini de dikkate alarak puanlaması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Bir öğretmenin yazılı yoklamaları, her bir öğrenci için tek tek ve sırayla puanlaması.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7781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926" y="260648"/>
            <a:ext cx="3749241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Güvenirlik (</a:t>
            </a:r>
            <a:r>
              <a:rPr lang="tr-TR" b="1" dirty="0" err="1" smtClean="0"/>
              <a:t>Reliability</a:t>
            </a:r>
            <a:r>
              <a:rPr lang="tr-TR" b="1" dirty="0" smtClean="0"/>
              <a:t>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Güvenirlik; </a:t>
            </a:r>
          </a:p>
          <a:p>
            <a:pPr marL="0" indent="0">
              <a:buNone/>
            </a:pPr>
            <a:r>
              <a:rPr lang="tr-TR" dirty="0" smtClean="0"/>
              <a:t>ölçme sonuçlarının </a:t>
            </a:r>
          </a:p>
          <a:p>
            <a:pPr marL="0" indent="0">
              <a:buNone/>
            </a:pPr>
            <a:r>
              <a:rPr lang="tr-TR" dirty="0" smtClean="0"/>
              <a:t>hatadan </a:t>
            </a:r>
            <a:r>
              <a:rPr lang="tr-TR" dirty="0" err="1" smtClean="0"/>
              <a:t>arınıklık</a:t>
            </a:r>
            <a:r>
              <a:rPr lang="tr-TR" dirty="0" smtClean="0"/>
              <a:t> düzeyidir.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Örneklem güvenirliği</a:t>
            </a:r>
          </a:p>
          <a:p>
            <a:r>
              <a:rPr lang="tr-TR" dirty="0" smtClean="0"/>
              <a:t>Ölçme aracının güvenirliği</a:t>
            </a:r>
          </a:p>
          <a:p>
            <a:r>
              <a:rPr lang="tr-TR" dirty="0" smtClean="0"/>
              <a:t>Puanlama güvenirliği</a:t>
            </a:r>
          </a:p>
          <a:p>
            <a:r>
              <a:rPr lang="tr-TR" dirty="0" err="1" smtClean="0"/>
              <a:t>Puanlayıcı</a:t>
            </a:r>
            <a:r>
              <a:rPr lang="tr-TR" dirty="0" smtClean="0"/>
              <a:t> güvenirliği</a:t>
            </a:r>
          </a:p>
          <a:p>
            <a:r>
              <a:rPr lang="tr-TR" dirty="0" smtClean="0"/>
              <a:t>Uygulama güvenirliği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737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569</Words>
  <Application>Microsoft Office PowerPoint</Application>
  <PresentationFormat>Ekran Gösterisi (4:3)</PresentationFormat>
  <Paragraphs>129</Paragraphs>
  <Slides>16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9" baseType="lpstr">
      <vt:lpstr>Arial</vt:lpstr>
      <vt:lpstr>Calibri</vt:lpstr>
      <vt:lpstr>Ofis Teması</vt:lpstr>
      <vt:lpstr>PSİKOMETRİ Psikolojik Özelliklerin Ölçülmesi ve Değerlendirilmesi</vt:lpstr>
      <vt:lpstr>ÜNİTE 6  Ölçme Araçlarının Psikometrik Özellikleri</vt:lpstr>
      <vt:lpstr>PowerPoint Sunusu</vt:lpstr>
      <vt:lpstr>Ölçmede Hata</vt:lpstr>
      <vt:lpstr>Hata Kaynakları</vt:lpstr>
      <vt:lpstr>Hata Türleri</vt:lpstr>
      <vt:lpstr>Örnekler-1</vt:lpstr>
      <vt:lpstr>Örnekler-2</vt:lpstr>
      <vt:lpstr>Güvenirlik (Reliability)</vt:lpstr>
      <vt:lpstr>Güvenirlik Belirleme Yöntemleri</vt:lpstr>
      <vt:lpstr>Ölçmenin Standart Hatası (ÖSH)</vt:lpstr>
      <vt:lpstr>Güvenirliği Artırmanın Yolları</vt:lpstr>
      <vt:lpstr>Geçerlik (Validity)</vt:lpstr>
      <vt:lpstr>Geçerlik Türleri</vt:lpstr>
      <vt:lpstr>Güvenirlik ve Geçerlik İlişkisi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PSİKOMETRİ Psikolojik Özelliklerin Ölçülmesi ve Değerlendirilmesi</dc:title>
  <dc:creator>Admin</dc:creator>
  <cp:lastModifiedBy>a</cp:lastModifiedBy>
  <cp:revision>25</cp:revision>
  <dcterms:created xsi:type="dcterms:W3CDTF">2016-10-06T10:48:27Z</dcterms:created>
  <dcterms:modified xsi:type="dcterms:W3CDTF">2020-07-23T08:13:29Z</dcterms:modified>
</cp:coreProperties>
</file>