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45BA3-6A59-44F2-853D-70A06F95A3D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622DC-42DA-4B26-A3AD-7DC00582F0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223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Insemination</a:t>
            </a:r>
            <a:r>
              <a:rPr lang="tr-TR" dirty="0" smtClean="0"/>
              <a:t> 24 h</a:t>
            </a:r>
            <a:r>
              <a:rPr lang="tr-TR" baseline="0" dirty="0" smtClean="0"/>
              <a:t> </a:t>
            </a:r>
            <a:r>
              <a:rPr lang="tr-TR" baseline="0" dirty="0" err="1" smtClean="0"/>
              <a:t>after</a:t>
            </a:r>
            <a:r>
              <a:rPr lang="tr-TR" baseline="0" dirty="0" smtClean="0"/>
              <a:t> </a:t>
            </a:r>
            <a:r>
              <a:rPr lang="tr-TR" baseline="0" dirty="0" err="1" smtClean="0"/>
              <a:t>sponge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removal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6E543-8D74-49BA-99A0-A5D3B592968F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6496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866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3072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68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777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205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02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66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39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072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719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F8A48-0678-4AA9-AE87-83F8200952EA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8020A-7B65-4037-8D24-4151FEC9AF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75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Embryo</a:t>
            </a:r>
            <a:r>
              <a:rPr lang="tr-TR" dirty="0" smtClean="0"/>
              <a:t> Transfer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produce</a:t>
            </a:r>
            <a:r>
              <a:rPr lang="tr-TR" dirty="0" smtClean="0"/>
              <a:t> </a:t>
            </a:r>
            <a:r>
              <a:rPr lang="tr-TR" dirty="0" err="1" smtClean="0"/>
              <a:t>large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offspring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selected</a:t>
            </a:r>
            <a:r>
              <a:rPr lang="tr-TR" dirty="0" smtClean="0"/>
              <a:t> </a:t>
            </a:r>
            <a:r>
              <a:rPr lang="tr-TR" dirty="0" err="1" smtClean="0"/>
              <a:t>dams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Accelerate</a:t>
            </a:r>
            <a:r>
              <a:rPr lang="tr-TR" dirty="0" smtClean="0"/>
              <a:t> </a:t>
            </a:r>
            <a:r>
              <a:rPr lang="tr-TR" dirty="0" err="1" smtClean="0"/>
              <a:t>selection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Decrease</a:t>
            </a:r>
            <a:r>
              <a:rPr lang="tr-TR" dirty="0" smtClean="0"/>
              <a:t> </a:t>
            </a:r>
            <a:r>
              <a:rPr lang="tr-TR" dirty="0" err="1" smtClean="0"/>
              <a:t>generation</a:t>
            </a:r>
            <a:r>
              <a:rPr lang="tr-TR" dirty="0" smtClean="0"/>
              <a:t> </a:t>
            </a:r>
            <a:r>
              <a:rPr lang="tr-TR" dirty="0" err="1" smtClean="0"/>
              <a:t>interval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934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tr-TR" dirty="0" err="1" smtClean="0"/>
              <a:t>Embryo</a:t>
            </a:r>
            <a:r>
              <a:rPr lang="tr-TR" dirty="0" smtClean="0"/>
              <a:t> Transfer</a:t>
            </a:r>
            <a:endParaRPr lang="tr-TR" dirty="0"/>
          </a:p>
        </p:txBody>
      </p:sp>
      <p:sp>
        <p:nvSpPr>
          <p:cNvPr id="6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Selection</a:t>
            </a:r>
            <a:r>
              <a:rPr lang="tr-TR" dirty="0" smtClean="0"/>
              <a:t> of </a:t>
            </a:r>
            <a:r>
              <a:rPr lang="tr-TR" dirty="0" err="1" smtClean="0"/>
              <a:t>donor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recipients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Superovulation</a:t>
            </a:r>
            <a:r>
              <a:rPr lang="tr-TR" dirty="0" smtClean="0"/>
              <a:t> of </a:t>
            </a:r>
            <a:r>
              <a:rPr lang="tr-TR" dirty="0" err="1" smtClean="0"/>
              <a:t>donor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synchronization</a:t>
            </a:r>
            <a:r>
              <a:rPr lang="tr-TR" dirty="0" smtClean="0"/>
              <a:t> of </a:t>
            </a:r>
            <a:r>
              <a:rPr lang="tr-TR" dirty="0" err="1" smtClean="0"/>
              <a:t>recipients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Insemination</a:t>
            </a:r>
            <a:r>
              <a:rPr lang="tr-TR" dirty="0" smtClean="0"/>
              <a:t> of </a:t>
            </a:r>
            <a:r>
              <a:rPr lang="tr-TR" dirty="0" err="1" smtClean="0"/>
              <a:t>donor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Collection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evaluation</a:t>
            </a:r>
            <a:r>
              <a:rPr lang="tr-TR" dirty="0" smtClean="0"/>
              <a:t> of </a:t>
            </a:r>
            <a:r>
              <a:rPr lang="tr-TR" dirty="0" err="1" smtClean="0"/>
              <a:t>embryos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Embryo</a:t>
            </a:r>
            <a:r>
              <a:rPr lang="tr-TR" dirty="0" smtClean="0"/>
              <a:t> transfer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669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Düz Bağlayıcı"/>
          <p:cNvCxnSpPr/>
          <p:nvPr/>
        </p:nvCxnSpPr>
        <p:spPr>
          <a:xfrm>
            <a:off x="2238348" y="2492690"/>
            <a:ext cx="750099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Düz Bağlayıcı"/>
          <p:cNvCxnSpPr/>
          <p:nvPr/>
        </p:nvCxnSpPr>
        <p:spPr>
          <a:xfrm rot="5400000">
            <a:off x="2024034" y="2492690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 rot="5400000">
            <a:off x="6582097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Düz Ok Bağlayıcısı"/>
          <p:cNvCxnSpPr/>
          <p:nvPr/>
        </p:nvCxnSpPr>
        <p:spPr>
          <a:xfrm rot="16200000" flipV="1">
            <a:off x="9382942" y="2420458"/>
            <a:ext cx="714380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Düz Ok Bağlayıcısı"/>
          <p:cNvCxnSpPr/>
          <p:nvPr/>
        </p:nvCxnSpPr>
        <p:spPr>
          <a:xfrm rot="5400000">
            <a:off x="8990033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Düz Ok Bağlayıcısı"/>
          <p:cNvCxnSpPr/>
          <p:nvPr/>
        </p:nvCxnSpPr>
        <p:spPr>
          <a:xfrm rot="5400000" flipH="1" flipV="1">
            <a:off x="8576488" y="2369656"/>
            <a:ext cx="642942" cy="3175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 rot="5400000">
            <a:off x="8204215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Düz Ok Bağlayıcısı"/>
          <p:cNvCxnSpPr/>
          <p:nvPr/>
        </p:nvCxnSpPr>
        <p:spPr>
          <a:xfrm rot="5400000" flipH="1" flipV="1">
            <a:off x="7781146" y="2379180"/>
            <a:ext cx="642942" cy="12706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 rot="5400000">
            <a:off x="7418397" y="2599053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Düz Ok Bağlayıcısı"/>
          <p:cNvCxnSpPr/>
          <p:nvPr/>
        </p:nvCxnSpPr>
        <p:spPr>
          <a:xfrm rot="16200000" flipV="1">
            <a:off x="7015487" y="2384739"/>
            <a:ext cx="647696" cy="634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Metin kutusu"/>
          <p:cNvSpPr txBox="1"/>
          <p:nvPr/>
        </p:nvSpPr>
        <p:spPr>
          <a:xfrm>
            <a:off x="6617022" y="292131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mg</a:t>
            </a:r>
          </a:p>
        </p:txBody>
      </p:sp>
      <p:sp>
        <p:nvSpPr>
          <p:cNvPr id="29" name="28 Metin kutusu"/>
          <p:cNvSpPr txBox="1"/>
          <p:nvPr/>
        </p:nvSpPr>
        <p:spPr>
          <a:xfrm>
            <a:off x="6978974" y="1706872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2 mg</a:t>
            </a:r>
          </a:p>
        </p:txBody>
      </p:sp>
      <p:sp>
        <p:nvSpPr>
          <p:cNvPr id="30" name="29 Metin kutusu"/>
          <p:cNvSpPr txBox="1"/>
          <p:nvPr/>
        </p:nvSpPr>
        <p:spPr>
          <a:xfrm>
            <a:off x="7407603" y="2921318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1,5 mg</a:t>
            </a:r>
          </a:p>
        </p:txBody>
      </p:sp>
      <p:sp>
        <p:nvSpPr>
          <p:cNvPr id="31" name="30 Metin kutusu"/>
          <p:cNvSpPr txBox="1"/>
          <p:nvPr/>
        </p:nvSpPr>
        <p:spPr>
          <a:xfrm>
            <a:off x="7739075" y="170687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1,5 mg</a:t>
            </a:r>
          </a:p>
        </p:txBody>
      </p:sp>
      <p:sp>
        <p:nvSpPr>
          <p:cNvPr id="32" name="31 Metin kutusu"/>
          <p:cNvSpPr txBox="1"/>
          <p:nvPr/>
        </p:nvSpPr>
        <p:spPr>
          <a:xfrm>
            <a:off x="8228662" y="2921318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 mg</a:t>
            </a:r>
          </a:p>
        </p:txBody>
      </p:sp>
      <p:sp>
        <p:nvSpPr>
          <p:cNvPr id="33" name="32 Metin kutusu"/>
          <p:cNvSpPr txBox="1"/>
          <p:nvPr/>
        </p:nvSpPr>
        <p:spPr>
          <a:xfrm>
            <a:off x="8596330" y="1706872"/>
            <a:ext cx="647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1 mg</a:t>
            </a:r>
          </a:p>
        </p:txBody>
      </p:sp>
      <p:sp>
        <p:nvSpPr>
          <p:cNvPr id="34" name="33 Metin kutusu"/>
          <p:cNvSpPr txBox="1"/>
          <p:nvPr/>
        </p:nvSpPr>
        <p:spPr>
          <a:xfrm>
            <a:off x="9024959" y="2921318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0,5 mg</a:t>
            </a:r>
          </a:p>
        </p:txBody>
      </p:sp>
      <p:sp>
        <p:nvSpPr>
          <p:cNvPr id="35" name="34 Metin kutusu"/>
          <p:cNvSpPr txBox="1"/>
          <p:nvPr/>
        </p:nvSpPr>
        <p:spPr>
          <a:xfrm>
            <a:off x="9382149" y="1706872"/>
            <a:ext cx="822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0,5 mg</a:t>
            </a:r>
          </a:p>
        </p:txBody>
      </p:sp>
      <p:sp>
        <p:nvSpPr>
          <p:cNvPr id="36" name="35 Metin kutusu"/>
          <p:cNvSpPr txBox="1"/>
          <p:nvPr/>
        </p:nvSpPr>
        <p:spPr>
          <a:xfrm>
            <a:off x="1524000" y="1635435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/>
              <a:t>Progesteron</a:t>
            </a:r>
            <a:endParaRPr lang="tr-TR" dirty="0"/>
          </a:p>
          <a:p>
            <a:pPr algn="ctr"/>
            <a:r>
              <a:rPr lang="tr-TR" dirty="0" err="1"/>
              <a:t>sponge</a:t>
            </a:r>
            <a:endParaRPr lang="tr-TR" dirty="0"/>
          </a:p>
        </p:txBody>
      </p:sp>
      <p:sp>
        <p:nvSpPr>
          <p:cNvPr id="37" name="36 Metin kutusu"/>
          <p:cNvSpPr txBox="1"/>
          <p:nvPr/>
        </p:nvSpPr>
        <p:spPr>
          <a:xfrm>
            <a:off x="7739075" y="1206806"/>
            <a:ext cx="1495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FSH </a:t>
            </a:r>
            <a:r>
              <a:rPr lang="tr-TR" dirty="0" err="1"/>
              <a:t>injections</a:t>
            </a:r>
            <a:endParaRPr lang="tr-TR" dirty="0"/>
          </a:p>
        </p:txBody>
      </p:sp>
      <p:cxnSp>
        <p:nvCxnSpPr>
          <p:cNvPr id="39" name="38 Düz Bağlayıcı"/>
          <p:cNvCxnSpPr/>
          <p:nvPr/>
        </p:nvCxnSpPr>
        <p:spPr>
          <a:xfrm>
            <a:off x="2238348" y="4875862"/>
            <a:ext cx="750099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Düz Bağlayıcı"/>
          <p:cNvCxnSpPr/>
          <p:nvPr/>
        </p:nvCxnSpPr>
        <p:spPr>
          <a:xfrm rot="5400000">
            <a:off x="2024034" y="4875862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Düz Ok Bağlayıcısı"/>
          <p:cNvCxnSpPr/>
          <p:nvPr/>
        </p:nvCxnSpPr>
        <p:spPr>
          <a:xfrm rot="5400000">
            <a:off x="6704017" y="4982225"/>
            <a:ext cx="642942" cy="158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Metin kutusu"/>
          <p:cNvSpPr txBox="1"/>
          <p:nvPr/>
        </p:nvSpPr>
        <p:spPr>
          <a:xfrm>
            <a:off x="1524000" y="4018607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/>
              <a:t>Progesteron</a:t>
            </a:r>
            <a:endParaRPr lang="tr-TR" dirty="0"/>
          </a:p>
          <a:p>
            <a:pPr algn="ctr"/>
            <a:r>
              <a:rPr lang="tr-TR" dirty="0" err="1"/>
              <a:t>sponge</a:t>
            </a:r>
            <a:endParaRPr lang="tr-TR" dirty="0"/>
          </a:p>
        </p:txBody>
      </p:sp>
      <p:sp>
        <p:nvSpPr>
          <p:cNvPr id="58" name="57 Metin kutusu"/>
          <p:cNvSpPr txBox="1"/>
          <p:nvPr/>
        </p:nvSpPr>
        <p:spPr>
          <a:xfrm>
            <a:off x="6167439" y="4232920"/>
            <a:ext cx="1620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PMSG </a:t>
            </a:r>
            <a:r>
              <a:rPr lang="tr-TR" dirty="0" err="1"/>
              <a:t>injection</a:t>
            </a:r>
            <a:endParaRPr lang="tr-TR" dirty="0"/>
          </a:p>
        </p:txBody>
      </p:sp>
      <p:sp>
        <p:nvSpPr>
          <p:cNvPr id="59" name="58 Metin kutusu"/>
          <p:cNvSpPr txBox="1"/>
          <p:nvPr/>
        </p:nvSpPr>
        <p:spPr>
          <a:xfrm>
            <a:off x="6596067" y="5304490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500 IU</a:t>
            </a:r>
          </a:p>
        </p:txBody>
      </p:sp>
      <p:cxnSp>
        <p:nvCxnSpPr>
          <p:cNvPr id="60" name="59 Düz Bağlayıcı"/>
          <p:cNvCxnSpPr/>
          <p:nvPr/>
        </p:nvCxnSpPr>
        <p:spPr>
          <a:xfrm rot="5400000">
            <a:off x="9525818" y="4875068"/>
            <a:ext cx="428628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61 Metin kutusu"/>
          <p:cNvSpPr txBox="1"/>
          <p:nvPr/>
        </p:nvSpPr>
        <p:spPr>
          <a:xfrm>
            <a:off x="8891607" y="4232920"/>
            <a:ext cx="1693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err="1"/>
              <a:t>Sponge</a:t>
            </a:r>
            <a:r>
              <a:rPr lang="tr-TR" dirty="0"/>
              <a:t> </a:t>
            </a:r>
            <a:r>
              <a:rPr lang="tr-TR" dirty="0" err="1"/>
              <a:t>removal</a:t>
            </a:r>
            <a:endParaRPr lang="tr-TR" dirty="0"/>
          </a:p>
        </p:txBody>
      </p:sp>
      <p:sp>
        <p:nvSpPr>
          <p:cNvPr id="63" name="62 Metin kutusu"/>
          <p:cNvSpPr txBox="1"/>
          <p:nvPr/>
        </p:nvSpPr>
        <p:spPr>
          <a:xfrm>
            <a:off x="4024299" y="285729"/>
            <a:ext cx="36623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400" dirty="0" err="1"/>
              <a:t>Superovulation</a:t>
            </a:r>
            <a:endParaRPr lang="tr-TR" sz="4400" dirty="0"/>
          </a:p>
        </p:txBody>
      </p:sp>
      <p:sp>
        <p:nvSpPr>
          <p:cNvPr id="42" name="41 Metin kutusu"/>
          <p:cNvSpPr txBox="1"/>
          <p:nvPr/>
        </p:nvSpPr>
        <p:spPr>
          <a:xfrm>
            <a:off x="7953389" y="5013014"/>
            <a:ext cx="10030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48 </a:t>
            </a:r>
            <a:r>
              <a:rPr lang="tr-TR" dirty="0" err="1"/>
              <a:t>hours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4757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Embryo</a:t>
            </a:r>
            <a:r>
              <a:rPr lang="tr-TR" dirty="0" smtClean="0"/>
              <a:t> </a:t>
            </a:r>
            <a:r>
              <a:rPr lang="tr-TR" dirty="0" err="1" smtClean="0"/>
              <a:t>Collection</a:t>
            </a:r>
            <a:endParaRPr lang="tr-TR" dirty="0"/>
          </a:p>
        </p:txBody>
      </p:sp>
      <p:pic>
        <p:nvPicPr>
          <p:cNvPr id="1026" name="Picture 2" descr="Sheep Embryo Transfer - YouTub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20" y="1285861"/>
            <a:ext cx="3238522" cy="2428892"/>
          </a:xfrm>
          <a:prstGeom prst="rect">
            <a:avLst/>
          </a:prstGeom>
          <a:noFill/>
        </p:spPr>
      </p:pic>
      <p:sp>
        <p:nvSpPr>
          <p:cNvPr id="5" name="4 Metin kutusu"/>
          <p:cNvSpPr txBox="1"/>
          <p:nvPr/>
        </p:nvSpPr>
        <p:spPr>
          <a:xfrm>
            <a:off x="1524000" y="3714753"/>
            <a:ext cx="4393382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dirty="0" err="1"/>
              <a:t>Surgical</a:t>
            </a:r>
            <a:endParaRPr lang="tr-TR" sz="3200" dirty="0"/>
          </a:p>
          <a:p>
            <a:pPr algn="ctr"/>
            <a:r>
              <a:rPr lang="tr-TR" sz="3200" dirty="0"/>
              <a:t>(</a:t>
            </a:r>
            <a:r>
              <a:rPr lang="tr-TR" sz="3200" dirty="0" err="1"/>
              <a:t>Laparotomy</a:t>
            </a:r>
            <a:r>
              <a:rPr lang="tr-TR" sz="3200" dirty="0"/>
              <a:t>)</a:t>
            </a:r>
          </a:p>
          <a:p>
            <a:pPr algn="ctr"/>
            <a:endParaRPr lang="tr-TR" sz="3200" dirty="0"/>
          </a:p>
          <a:p>
            <a:pPr algn="just"/>
            <a:r>
              <a:rPr lang="tr-TR" sz="2800" dirty="0" err="1"/>
              <a:t>Long</a:t>
            </a:r>
            <a:r>
              <a:rPr lang="tr-TR" sz="2800" dirty="0"/>
              <a:t> </a:t>
            </a:r>
            <a:r>
              <a:rPr lang="tr-TR" sz="2800" dirty="0" err="1"/>
              <a:t>preparation</a:t>
            </a:r>
            <a:r>
              <a:rPr lang="tr-TR" sz="2800" dirty="0"/>
              <a:t> </a:t>
            </a:r>
            <a:r>
              <a:rPr lang="tr-TR" sz="2800" dirty="0" err="1"/>
              <a:t>period</a:t>
            </a:r>
            <a:endParaRPr lang="tr-TR" sz="2800" dirty="0"/>
          </a:p>
          <a:p>
            <a:pPr algn="just"/>
            <a:r>
              <a:rPr lang="tr-TR" sz="2800" dirty="0" err="1"/>
              <a:t>Operative</a:t>
            </a:r>
            <a:r>
              <a:rPr lang="tr-TR" sz="2800" dirty="0"/>
              <a:t> </a:t>
            </a:r>
            <a:r>
              <a:rPr lang="tr-TR" sz="2800" dirty="0" err="1"/>
              <a:t>trauma</a:t>
            </a:r>
            <a:r>
              <a:rPr lang="tr-TR" sz="2800" dirty="0"/>
              <a:t>, </a:t>
            </a:r>
            <a:r>
              <a:rPr lang="tr-TR" sz="2800" dirty="0" err="1"/>
              <a:t>adhesions</a:t>
            </a:r>
            <a:endParaRPr lang="tr-TR" sz="2800" dirty="0"/>
          </a:p>
          <a:p>
            <a:pPr algn="just"/>
            <a:r>
              <a:rPr lang="tr-TR" sz="2800" dirty="0" err="1"/>
              <a:t>Repeatability</a:t>
            </a:r>
            <a:r>
              <a:rPr lang="tr-TR" sz="2800" dirty="0"/>
              <a:t> is </a:t>
            </a:r>
            <a:r>
              <a:rPr lang="tr-TR" sz="2800" dirty="0" err="1"/>
              <a:t>limited</a:t>
            </a:r>
            <a:endParaRPr lang="tr-TR" sz="2800" dirty="0"/>
          </a:p>
          <a:p>
            <a:pPr algn="just"/>
            <a:endParaRPr lang="tr-TR" sz="2800" dirty="0"/>
          </a:p>
        </p:txBody>
      </p:sp>
      <p:pic>
        <p:nvPicPr>
          <p:cNvPr id="1028" name="Picture 4" descr="Laparoscopic Artificial Insemination (LAP AI) - TORCH FARM AND EQUINE VET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7505" y="1285860"/>
            <a:ext cx="3643337" cy="2428892"/>
          </a:xfrm>
          <a:prstGeom prst="rect">
            <a:avLst/>
          </a:prstGeom>
          <a:noFill/>
        </p:spPr>
      </p:pic>
      <p:sp>
        <p:nvSpPr>
          <p:cNvPr id="7" name="6 Metin kutusu"/>
          <p:cNvSpPr txBox="1"/>
          <p:nvPr/>
        </p:nvSpPr>
        <p:spPr>
          <a:xfrm>
            <a:off x="5561860" y="3643315"/>
            <a:ext cx="5106141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dirty="0" err="1"/>
              <a:t>Non</a:t>
            </a:r>
            <a:r>
              <a:rPr lang="tr-TR" sz="3200" dirty="0"/>
              <a:t>-</a:t>
            </a:r>
            <a:r>
              <a:rPr lang="tr-TR" sz="3200" dirty="0" err="1"/>
              <a:t>surgical</a:t>
            </a:r>
            <a:endParaRPr lang="tr-TR" sz="3200" dirty="0"/>
          </a:p>
          <a:p>
            <a:pPr algn="just"/>
            <a:r>
              <a:rPr lang="tr-TR" sz="2400" dirty="0"/>
              <a:t>(</a:t>
            </a:r>
            <a:r>
              <a:rPr lang="tr-TR" sz="2400" dirty="0" err="1"/>
              <a:t>Laparoscopy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Trans-</a:t>
            </a:r>
            <a:r>
              <a:rPr lang="tr-TR" sz="2400" dirty="0" err="1"/>
              <a:t>cervical</a:t>
            </a:r>
            <a:r>
              <a:rPr lang="tr-TR" sz="2400" dirty="0"/>
              <a:t> </a:t>
            </a:r>
            <a:r>
              <a:rPr lang="tr-TR" sz="2400" dirty="0" err="1"/>
              <a:t>passage</a:t>
            </a:r>
            <a:r>
              <a:rPr lang="tr-TR" sz="2400" dirty="0"/>
              <a:t>)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err="1"/>
              <a:t>Relatively</a:t>
            </a:r>
            <a:r>
              <a:rPr lang="tr-TR" sz="2400" dirty="0"/>
              <a:t> </a:t>
            </a:r>
            <a:r>
              <a:rPr lang="tr-TR" sz="2400" dirty="0" err="1"/>
              <a:t>short</a:t>
            </a:r>
            <a:r>
              <a:rPr lang="tr-TR" sz="2400" dirty="0"/>
              <a:t> </a:t>
            </a:r>
            <a:r>
              <a:rPr lang="tr-TR" sz="2400" dirty="0" err="1"/>
              <a:t>preparation</a:t>
            </a:r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err="1"/>
              <a:t>Fast</a:t>
            </a:r>
            <a:r>
              <a:rPr lang="tr-TR" sz="2400" dirty="0"/>
              <a:t> </a:t>
            </a:r>
            <a:r>
              <a:rPr lang="tr-TR" sz="2400" dirty="0" err="1"/>
              <a:t>donor</a:t>
            </a:r>
            <a:r>
              <a:rPr lang="tr-TR" sz="2400" dirty="0"/>
              <a:t> </a:t>
            </a:r>
            <a:r>
              <a:rPr lang="tr-TR" sz="2400" dirty="0" err="1"/>
              <a:t>recovery</a:t>
            </a:r>
            <a:endParaRPr lang="tr-TR" sz="2400" dirty="0"/>
          </a:p>
          <a:p>
            <a:pPr algn="just"/>
            <a:r>
              <a:rPr lang="tr-TR" sz="2400" dirty="0"/>
              <a:t>	Minimize </a:t>
            </a:r>
            <a:r>
              <a:rPr lang="tr-TR" sz="2400" dirty="0" err="1"/>
              <a:t>stress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drug</a:t>
            </a:r>
            <a:endParaRPr lang="tr-TR" sz="2400" dirty="0"/>
          </a:p>
          <a:p>
            <a:pPr algn="just"/>
            <a:r>
              <a:rPr lang="tr-TR" sz="2400" dirty="0"/>
              <a:t>	</a:t>
            </a:r>
            <a:r>
              <a:rPr lang="tr-TR" sz="2400" dirty="0" err="1"/>
              <a:t>Repeatablility</a:t>
            </a:r>
            <a:endParaRPr lang="tr-TR" sz="2400" dirty="0"/>
          </a:p>
          <a:p>
            <a:pPr algn="just"/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7924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Transfer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</a:t>
            </a:r>
            <a:r>
              <a:rPr lang="tr-TR" dirty="0" err="1" smtClean="0"/>
              <a:t>Transfers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done at 4-6th </a:t>
            </a:r>
            <a:r>
              <a:rPr lang="tr-TR" dirty="0" err="1" smtClean="0"/>
              <a:t>day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inseminations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err="1" smtClean="0"/>
              <a:t>Embryos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be in morula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balstocyst</a:t>
            </a:r>
            <a:r>
              <a:rPr lang="tr-TR" dirty="0" smtClean="0"/>
              <a:t> </a:t>
            </a:r>
            <a:r>
              <a:rPr lang="tr-TR" dirty="0" err="1" smtClean="0"/>
              <a:t>stage</a:t>
            </a:r>
            <a:endParaRPr lang="tr-TR" dirty="0"/>
          </a:p>
        </p:txBody>
      </p:sp>
      <p:pic>
        <p:nvPicPr>
          <p:cNvPr id="35842" name="Picture 2" descr="Embryo Development | BioNinja"/>
          <p:cNvPicPr>
            <a:picLocks noChangeAspect="1" noChangeArrowheads="1"/>
          </p:cNvPicPr>
          <p:nvPr/>
        </p:nvPicPr>
        <p:blipFill>
          <a:blip r:embed="rId2"/>
          <a:srcRect l="37597" t="3049" r="38303" b="17682"/>
          <a:stretch>
            <a:fillRect/>
          </a:stretch>
        </p:blipFill>
        <p:spPr bwMode="auto">
          <a:xfrm>
            <a:off x="2095472" y="3357562"/>
            <a:ext cx="3071834" cy="3194707"/>
          </a:xfrm>
          <a:prstGeom prst="rect">
            <a:avLst/>
          </a:prstGeom>
          <a:noFill/>
        </p:spPr>
      </p:pic>
      <p:pic>
        <p:nvPicPr>
          <p:cNvPr id="35844" name="Picture 4" descr="Embryo Development | BioNinja"/>
          <p:cNvPicPr>
            <a:picLocks noChangeAspect="1" noChangeArrowheads="1"/>
          </p:cNvPicPr>
          <p:nvPr/>
        </p:nvPicPr>
        <p:blipFill>
          <a:blip r:embed="rId2"/>
          <a:srcRect l="73265" t="6098" r="1670" b="17682"/>
          <a:stretch>
            <a:fillRect/>
          </a:stretch>
        </p:blipFill>
        <p:spPr bwMode="auto">
          <a:xfrm>
            <a:off x="6667504" y="3429000"/>
            <a:ext cx="3286148" cy="31597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701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attent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PMSG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in </a:t>
            </a:r>
            <a:r>
              <a:rPr lang="tr-TR" dirty="0" err="1" smtClean="0"/>
              <a:t>lower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 smtClean="0"/>
              <a:t> of </a:t>
            </a:r>
            <a:r>
              <a:rPr lang="tr-TR" dirty="0" err="1" smtClean="0"/>
              <a:t>embryo</a:t>
            </a:r>
            <a:r>
              <a:rPr lang="tr-TR" dirty="0" smtClean="0"/>
              <a:t> </a:t>
            </a:r>
            <a:r>
              <a:rPr lang="tr-TR" dirty="0" err="1" smtClean="0"/>
              <a:t>than</a:t>
            </a:r>
            <a:r>
              <a:rPr lang="tr-TR" dirty="0" smtClean="0"/>
              <a:t> FSH.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Non</a:t>
            </a:r>
            <a:r>
              <a:rPr lang="tr-TR" dirty="0" smtClean="0"/>
              <a:t>-</a:t>
            </a:r>
            <a:r>
              <a:rPr lang="tr-TR" dirty="0" err="1" smtClean="0"/>
              <a:t>surgical</a:t>
            </a:r>
            <a:r>
              <a:rPr lang="tr-TR" dirty="0" smtClean="0"/>
              <a:t> </a:t>
            </a:r>
            <a:r>
              <a:rPr lang="tr-TR" dirty="0" err="1" smtClean="0"/>
              <a:t>embryo</a:t>
            </a:r>
            <a:r>
              <a:rPr lang="tr-TR" dirty="0" smtClean="0"/>
              <a:t> </a:t>
            </a:r>
            <a:r>
              <a:rPr lang="tr-TR" dirty="0" err="1" smtClean="0"/>
              <a:t>collection</a:t>
            </a:r>
            <a:r>
              <a:rPr lang="tr-TR" dirty="0" smtClean="0"/>
              <a:t> </a:t>
            </a:r>
            <a:r>
              <a:rPr lang="tr-TR" dirty="0" err="1" smtClean="0"/>
              <a:t>sould</a:t>
            </a:r>
            <a:r>
              <a:rPr lang="tr-TR" dirty="0" smtClean="0"/>
              <a:t> be </a:t>
            </a:r>
            <a:r>
              <a:rPr lang="tr-TR" dirty="0" err="1" smtClean="0"/>
              <a:t>performed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multiple</a:t>
            </a:r>
            <a:r>
              <a:rPr lang="tr-TR" dirty="0" smtClean="0"/>
              <a:t> </a:t>
            </a:r>
            <a:r>
              <a:rPr lang="tr-TR" dirty="0" err="1" smtClean="0"/>
              <a:t>adventages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216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Geniş ekran</PresentationFormat>
  <Paragraphs>54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Embryo Transfer</vt:lpstr>
      <vt:lpstr>Embryo Transfer</vt:lpstr>
      <vt:lpstr>PowerPoint Sunusu</vt:lpstr>
      <vt:lpstr>Embryo Collection</vt:lpstr>
      <vt:lpstr>Transfer</vt:lpstr>
      <vt:lpstr>Hints to attent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Embryo Transfer</dc:title>
  <dc:creator>Tuna</dc:creator>
  <cp:lastModifiedBy>Tuna</cp:lastModifiedBy>
  <cp:revision>1</cp:revision>
  <dcterms:created xsi:type="dcterms:W3CDTF">2021-05-18T12:28:00Z</dcterms:created>
  <dcterms:modified xsi:type="dcterms:W3CDTF">2021-05-18T12:28:03Z</dcterms:modified>
</cp:coreProperties>
</file>