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6"/>
  </p:notesMasterIdLst>
  <p:handoutMasterIdLst>
    <p:handoutMasterId r:id="rId17"/>
  </p:handoutMasterIdLst>
  <p:sldIdLst>
    <p:sldId id="668" r:id="rId4"/>
    <p:sldId id="723" r:id="rId5"/>
    <p:sldId id="724" r:id="rId6"/>
    <p:sldId id="725" r:id="rId7"/>
    <p:sldId id="726" r:id="rId8"/>
    <p:sldId id="727" r:id="rId9"/>
    <p:sldId id="728" r:id="rId10"/>
    <p:sldId id="729" r:id="rId11"/>
    <p:sldId id="730" r:id="rId12"/>
    <p:sldId id="731" r:id="rId13"/>
    <p:sldId id="710" r:id="rId14"/>
    <p:sldId id="71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2395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gu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532" y="716757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2571738" y="1857365"/>
            <a:ext cx="6465227" cy="3786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355993" y="5626693"/>
            <a:ext cx="2794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122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848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8807450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04875" lvl="1" indent="-435609">
              <a:buChar char="•"/>
              <a:tabLst>
                <a:tab pos="904875" algn="l"/>
                <a:tab pos="9055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1177290" lvl="2" indent="-250825">
              <a:spcBef>
                <a:spcPts val="600"/>
              </a:spcBef>
              <a:buChar char="•"/>
              <a:tabLst>
                <a:tab pos="1177290" algn="l"/>
                <a:tab pos="117792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Kaya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zeminler;</a:t>
            </a:r>
            <a:endParaRPr sz="2400">
              <a:latin typeface="Arial"/>
              <a:cs typeface="Arial"/>
            </a:endParaRPr>
          </a:p>
          <a:p>
            <a:pPr marL="1177290" marR="5080">
              <a:spcBef>
                <a:spcPts val="600"/>
              </a:spcBef>
              <a:tabLst>
                <a:tab pos="1934845" algn="l"/>
                <a:tab pos="2451735" algn="l"/>
                <a:tab pos="2862580" algn="l"/>
                <a:tab pos="2947035" algn="l"/>
                <a:tab pos="4229100" algn="l"/>
                <a:tab pos="4560570" algn="l"/>
                <a:tab pos="5361940" algn="l"/>
                <a:tab pos="5801995" algn="l"/>
                <a:tab pos="6635750" algn="l"/>
                <a:tab pos="7105015" algn="l"/>
                <a:tab pos="7740650" algn="l"/>
                <a:tab pos="8133715" algn="l"/>
                <a:tab pos="8251190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	k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5" dirty="0">
                <a:latin typeface="Arial"/>
                <a:cs typeface="Arial"/>
              </a:rPr>
              <a:t>atla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cı	</a:t>
            </a:r>
            <a:r>
              <a:rPr sz="2400" spc="-5" dirty="0">
                <a:latin typeface="Arial"/>
                <a:cs typeface="Arial"/>
              </a:rPr>
              <a:t>madde</a:t>
            </a:r>
            <a:r>
              <a:rPr sz="2400" dirty="0">
                <a:latin typeface="Arial"/>
                <a:cs typeface="Arial"/>
              </a:rPr>
              <a:t>	ku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nı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rak	</a:t>
            </a:r>
            <a:r>
              <a:rPr sz="2400" spc="-5" dirty="0">
                <a:latin typeface="Arial"/>
                <a:cs typeface="Arial"/>
              </a:rPr>
              <a:t>atıl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,	k</a:t>
            </a:r>
            <a:r>
              <a:rPr sz="2400" spc="-5" dirty="0">
                <a:latin typeface="Arial"/>
                <a:cs typeface="Arial"/>
              </a:rPr>
              <a:t>ırı</a:t>
            </a:r>
            <a:r>
              <a:rPr sz="2400" dirty="0">
                <a:latin typeface="Arial"/>
                <a:cs typeface="Arial"/>
              </a:rPr>
              <a:t>cı  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banca</a:t>
            </a:r>
            <a:r>
              <a:rPr sz="2400" dirty="0">
                <a:latin typeface="Arial"/>
                <a:cs typeface="Arial"/>
              </a:rPr>
              <a:t>	il</a:t>
            </a:r>
            <a:r>
              <a:rPr sz="2400" spc="-5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		pa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ça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nı</a:t>
            </a:r>
            <a:r>
              <a:rPr sz="2400" dirty="0">
                <a:latin typeface="Arial"/>
                <a:cs typeface="Arial"/>
              </a:rPr>
              <a:t>p	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ö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en</a:t>
            </a:r>
            <a:r>
              <a:rPr sz="2400" dirty="0">
                <a:latin typeface="Arial"/>
                <a:cs typeface="Arial"/>
              </a:rPr>
              <a:t>	ka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n	</a:t>
            </a:r>
            <a:r>
              <a:rPr sz="2400" spc="-5" dirty="0">
                <a:latin typeface="Arial"/>
                <a:cs typeface="Arial"/>
              </a:rPr>
              <a:t>ta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		ki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5549" y="4044858"/>
            <a:ext cx="5342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678939" algn="l"/>
                <a:tab pos="3649979" algn="l"/>
              </a:tabLst>
            </a:pPr>
            <a:r>
              <a:rPr sz="2400" spc="-5" dirty="0">
                <a:latin typeface="Arial"/>
                <a:cs typeface="Arial"/>
              </a:rPr>
              <a:t>serpantin,	betonlaşmış	konglomera,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5244" y="3679098"/>
            <a:ext cx="6580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315085" algn="l"/>
                <a:tab pos="2141220" algn="l"/>
                <a:tab pos="3356610" algn="l"/>
                <a:tab pos="4300855" algn="l"/>
                <a:tab pos="5499735" algn="l"/>
              </a:tabLst>
            </a:pPr>
            <a:r>
              <a:rPr sz="2400" dirty="0">
                <a:latin typeface="Arial"/>
                <a:cs typeface="Arial"/>
              </a:rPr>
              <a:t>halinde	</a:t>
            </a:r>
            <a:r>
              <a:rPr sz="2400" spc="-5" dirty="0">
                <a:latin typeface="Arial"/>
                <a:cs typeface="Arial"/>
              </a:rPr>
              <a:t>sert	zemin,	kesif	</a:t>
            </a:r>
            <a:r>
              <a:rPr sz="2400" spc="-25" dirty="0">
                <a:latin typeface="Arial"/>
                <a:cs typeface="Arial"/>
              </a:rPr>
              <a:t>kalker,	</a:t>
            </a:r>
            <a:r>
              <a:rPr sz="2400" spc="-5" dirty="0">
                <a:latin typeface="Arial"/>
                <a:cs typeface="Arial"/>
              </a:rPr>
              <a:t>andezit,</a:t>
            </a:r>
            <a:endParaRPr sz="2400">
              <a:latin typeface="Arial"/>
              <a:cs typeface="Arial"/>
            </a:endParaRPr>
          </a:p>
          <a:p>
            <a:pPr marL="5656580"/>
            <a:r>
              <a:rPr sz="2400" spc="-5" dirty="0">
                <a:latin typeface="Arial"/>
                <a:cs typeface="Arial"/>
              </a:rPr>
              <a:t>bazalt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00702" y="3679098"/>
            <a:ext cx="856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6360"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tra</a:t>
            </a:r>
            <a:r>
              <a:rPr sz="2400" dirty="0">
                <a:latin typeface="Arial"/>
                <a:cs typeface="Arial"/>
              </a:rPr>
              <a:t>ki</a:t>
            </a:r>
            <a:r>
              <a:rPr sz="2400" spc="-1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,  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fl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ri,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89843" y="4410618"/>
            <a:ext cx="76923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-635">
              <a:spcBef>
                <a:spcPts val="100"/>
              </a:spcBef>
              <a:tabLst>
                <a:tab pos="1301115" algn="l"/>
                <a:tab pos="2209800" algn="l"/>
                <a:tab pos="2710180" algn="l"/>
                <a:tab pos="3364865" algn="l"/>
                <a:tab pos="4324985" algn="l"/>
                <a:tab pos="5046980" algn="l"/>
                <a:tab pos="5735320" algn="l"/>
                <a:tab pos="6440805" algn="l"/>
                <a:tab pos="7330440" algn="l"/>
              </a:tabLst>
            </a:pPr>
            <a:r>
              <a:rPr sz="2400" spc="-5" dirty="0">
                <a:latin typeface="Arial"/>
                <a:cs typeface="Arial"/>
              </a:rPr>
              <a:t>mer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,	</a:t>
            </a:r>
            <a:r>
              <a:rPr sz="2400" spc="-10" dirty="0">
                <a:latin typeface="Arial"/>
                <a:cs typeface="Arial"/>
              </a:rPr>
              <a:t>0</a:t>
            </a:r>
            <a:r>
              <a:rPr sz="2400" dirty="0">
                <a:latin typeface="Arial"/>
                <a:cs typeface="Arial"/>
              </a:rPr>
              <a:t>.</a:t>
            </a:r>
            <a:r>
              <a:rPr sz="2400" spc="-5" dirty="0">
                <a:latin typeface="Arial"/>
                <a:cs typeface="Arial"/>
              </a:rPr>
              <a:t>400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³	</a:t>
            </a:r>
            <a:r>
              <a:rPr sz="2400" spc="-5" dirty="0">
                <a:latin typeface="Arial"/>
                <a:cs typeface="Arial"/>
              </a:rPr>
              <a:t>den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ayn</a:t>
            </a:r>
            <a:r>
              <a:rPr sz="2400" dirty="0">
                <a:latin typeface="Arial"/>
                <a:cs typeface="Arial"/>
              </a:rPr>
              <a:t>ı	</a:t>
            </a:r>
            <a:r>
              <a:rPr sz="2400" spc="-5" dirty="0">
                <a:latin typeface="Arial"/>
                <a:cs typeface="Arial"/>
              </a:rPr>
              <a:t>ci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s	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spc="-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ta</a:t>
            </a:r>
            <a:r>
              <a:rPr sz="2400" dirty="0">
                <a:latin typeface="Arial"/>
                <a:cs typeface="Arial"/>
              </a:rPr>
              <a:t>şl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	</a:t>
            </a:r>
            <a:r>
              <a:rPr sz="2400" spc="5" dirty="0">
                <a:latin typeface="Arial"/>
                <a:cs typeface="Arial"/>
              </a:rPr>
              <a:t>v</a:t>
            </a:r>
            <a:r>
              <a:rPr sz="2400" spc="-5" dirty="0">
                <a:latin typeface="Arial"/>
                <a:cs typeface="Arial"/>
              </a:rPr>
              <a:t>e  benzeri </a:t>
            </a:r>
            <a:r>
              <a:rPr sz="2400" spc="-15" dirty="0">
                <a:latin typeface="Arial"/>
                <a:cs typeface="Arial"/>
              </a:rPr>
              <a:t>zeminlerdir. </a:t>
            </a:r>
            <a:r>
              <a:rPr sz="2400" spc="-30" dirty="0">
                <a:latin typeface="Arial"/>
                <a:cs typeface="Arial"/>
              </a:rPr>
              <a:t>Yoğunluğu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2.6 t/m</a:t>
            </a:r>
            <a:r>
              <a:rPr sz="2400" spc="-7" baseline="2430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400" spc="60" baseline="243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tür.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3078" y="58422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581393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464185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04875" lvl="1" indent="-435609">
              <a:buChar char="•"/>
              <a:tabLst>
                <a:tab pos="904875" algn="l"/>
                <a:tab pos="90551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 cinsleri ve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1177290" lvl="2" indent="-250825">
              <a:spcBef>
                <a:spcPts val="600"/>
              </a:spcBef>
              <a:buChar char="•"/>
              <a:tabLst>
                <a:tab pos="1177290" algn="l"/>
                <a:tab pos="117792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Kaya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zeminler;</a:t>
            </a:r>
            <a:endParaRPr sz="2400">
              <a:latin typeface="Arial"/>
              <a:cs typeface="Arial"/>
            </a:endParaRPr>
          </a:p>
          <a:p>
            <a:pPr marL="1177290">
              <a:spcBef>
                <a:spcPts val="600"/>
              </a:spcBef>
              <a:tabLst>
                <a:tab pos="2030095" algn="l"/>
                <a:tab pos="2846705" algn="l"/>
                <a:tab pos="3883025" algn="l"/>
              </a:tabLst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Ç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	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z="2400" spc="-5" dirty="0">
                <a:latin typeface="Arial"/>
                <a:cs typeface="Arial"/>
              </a:rPr>
              <a:t>Fa</a:t>
            </a:r>
            <a:r>
              <a:rPr sz="2400" dirty="0">
                <a:latin typeface="Arial"/>
                <a:cs typeface="Arial"/>
              </a:rPr>
              <a:t>zl</a:t>
            </a:r>
            <a:r>
              <a:rPr sz="2400" spc="-5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76170" y="2947578"/>
            <a:ext cx="3879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490345" algn="l"/>
                <a:tab pos="2933700" algn="l"/>
              </a:tabLst>
            </a:pPr>
            <a:r>
              <a:rPr sz="2400" spc="-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ik</a:t>
            </a:r>
            <a:r>
              <a:rPr sz="2400" spc="-5" dirty="0">
                <a:latin typeface="Arial"/>
                <a:cs typeface="Arial"/>
              </a:rPr>
              <a:t>t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-5" dirty="0">
                <a:latin typeface="Arial"/>
                <a:cs typeface="Arial"/>
              </a:rPr>
              <a:t>da</a:t>
            </a:r>
            <a:r>
              <a:rPr sz="2400" dirty="0">
                <a:latin typeface="Arial"/>
                <a:cs typeface="Arial"/>
              </a:rPr>
              <a:t>	p</a:t>
            </a:r>
            <a:r>
              <a:rPr sz="2400" spc="-5" dirty="0">
                <a:latin typeface="Arial"/>
                <a:cs typeface="Arial"/>
              </a:rPr>
              <a:t>at</a:t>
            </a:r>
            <a:r>
              <a:rPr sz="2400" spc="5" dirty="0">
                <a:latin typeface="Arial"/>
                <a:cs typeface="Arial"/>
              </a:rPr>
              <a:t>l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5" dirty="0">
                <a:latin typeface="Arial"/>
                <a:cs typeface="Arial"/>
              </a:rPr>
              <a:t>ı</a:t>
            </a:r>
            <a:r>
              <a:rPr sz="2400" dirty="0">
                <a:latin typeface="Arial"/>
                <a:cs typeface="Arial"/>
              </a:rPr>
              <a:t>cı	</a:t>
            </a:r>
            <a:r>
              <a:rPr sz="2400" spc="-5" dirty="0">
                <a:latin typeface="Arial"/>
                <a:cs typeface="Arial"/>
              </a:rPr>
              <a:t>madde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5168" y="3313338"/>
            <a:ext cx="778065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 marR="43180" algn="just"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kullanarak atılan, kırıcı tabanca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parçalanıp sökülen,  granit ve benzeri, bazalt, </a:t>
            </a:r>
            <a:r>
              <a:rPr sz="2400" spc="-25" dirty="0">
                <a:latin typeface="Arial"/>
                <a:cs typeface="Arial"/>
              </a:rPr>
              <a:t>porfir, </a:t>
            </a:r>
            <a:r>
              <a:rPr sz="2400" spc="-5" dirty="0">
                <a:latin typeface="Arial"/>
                <a:cs typeface="Arial"/>
              </a:rPr>
              <a:t>kuvarst, 0.400 m³ den  büyük aynı cins blok taşlar ve benzeri </a:t>
            </a:r>
            <a:r>
              <a:rPr sz="2400" spc="-15" dirty="0">
                <a:latin typeface="Arial"/>
                <a:cs typeface="Arial"/>
              </a:rPr>
              <a:t>zeminlerdir.   </a:t>
            </a:r>
            <a:r>
              <a:rPr sz="2400" spc="-30" dirty="0">
                <a:latin typeface="Arial"/>
                <a:cs typeface="Arial"/>
              </a:rPr>
              <a:t>Yoğunluğu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2.8 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t/m</a:t>
            </a:r>
            <a:r>
              <a:rPr sz="2400" spc="-15" baseline="24305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400" spc="52" baseline="243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tür.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927" y="646522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59885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893" y="1697897"/>
            <a:ext cx="4199890" cy="235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834">
              <a:spcBef>
                <a:spcPts val="10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7100" lvl="1" indent="-457834">
              <a:buChar char="•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700" marR="5080" algn="just">
              <a:spcBef>
                <a:spcPts val="610"/>
              </a:spcBef>
            </a:pPr>
            <a:r>
              <a:rPr sz="2000" spc="-5" dirty="0">
                <a:latin typeface="Arial"/>
                <a:cs typeface="Arial"/>
              </a:rPr>
              <a:t>Çalışma payları dikkate alınarak </a:t>
            </a:r>
            <a:r>
              <a:rPr sz="2000" spc="-10" dirty="0">
                <a:latin typeface="Arial"/>
                <a:cs typeface="Arial"/>
              </a:rPr>
              <a:t>net  </a:t>
            </a:r>
            <a:r>
              <a:rPr sz="2000" spc="-5" dirty="0">
                <a:latin typeface="Arial"/>
                <a:cs typeface="Arial"/>
              </a:rPr>
              <a:t>kazı boyutları verilen yapının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serbest  </a:t>
            </a:r>
            <a:r>
              <a:rPr sz="2000" spc="-5" dirty="0"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derin kazı hacimlerini </a:t>
            </a:r>
            <a:r>
              <a:rPr sz="2000" spc="-5" dirty="0">
                <a:latin typeface="Arial"/>
                <a:cs typeface="Arial"/>
              </a:rPr>
              <a:t>kazı  şevlerinin dik açılı olduğu kabulüyle  hesaplayınız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684" y="73542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4365651" y="1571613"/>
            <a:ext cx="4706943" cy="43534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73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2992755" cy="1139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  <a:tabLst>
                <a:tab pos="1905635" algn="l"/>
              </a:tabLst>
            </a:pPr>
            <a:r>
              <a:rPr sz="2000" spc="-10" dirty="0">
                <a:latin typeface="Arial"/>
                <a:cs typeface="Arial"/>
              </a:rPr>
              <a:t>Ayrıca,	</a:t>
            </a:r>
            <a:r>
              <a:rPr sz="2000" spc="-5" dirty="0">
                <a:latin typeface="Arial"/>
                <a:cs typeface="Arial"/>
              </a:rPr>
              <a:t>çizelgede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5297" y="2507142"/>
            <a:ext cx="55873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977265" algn="l"/>
                <a:tab pos="1871980" algn="l"/>
                <a:tab pos="2540000" algn="l"/>
                <a:tab pos="3025775" algn="l"/>
                <a:tab pos="4385945" algn="l"/>
                <a:tab pos="5110480" algn="l"/>
              </a:tabLst>
            </a:pPr>
            <a:r>
              <a:rPr sz="2000" spc="-5" dirty="0">
                <a:latin typeface="Arial"/>
                <a:cs typeface="Arial"/>
              </a:rPr>
              <a:t>v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ri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en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spc="-10" dirty="0">
                <a:latin typeface="Arial"/>
                <a:cs typeface="Arial"/>
              </a:rPr>
              <a:t>em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gö</a:t>
            </a:r>
            <a:r>
              <a:rPr sz="2000" spc="-5" dirty="0">
                <a:latin typeface="Arial"/>
                <a:cs typeface="Arial"/>
              </a:rPr>
              <a:t>re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k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z</a:t>
            </a:r>
            <a:r>
              <a:rPr sz="2000" spc="-5" dirty="0">
                <a:latin typeface="Arial"/>
                <a:cs typeface="Arial"/>
              </a:rPr>
              <a:t>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276" y="2811891"/>
            <a:ext cx="877189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cinslerinin toplam miktarlarını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hesaplayınız.</a:t>
            </a:r>
            <a:endParaRPr sz="2000">
              <a:latin typeface="Arial"/>
              <a:cs typeface="Arial"/>
            </a:endParaRPr>
          </a:p>
          <a:p>
            <a:pPr marL="12700" marR="5080" indent="892175"/>
            <a:r>
              <a:rPr sz="2000" spc="-5" dirty="0">
                <a:latin typeface="Arial"/>
                <a:cs typeface="Arial"/>
              </a:rPr>
              <a:t>Çevre ve Şehircilik Bakanlığı </a:t>
            </a:r>
            <a:r>
              <a:rPr sz="2000" spc="-10" dirty="0">
                <a:latin typeface="Arial"/>
                <a:cs typeface="Arial"/>
              </a:rPr>
              <a:t>2018 </a:t>
            </a:r>
            <a:r>
              <a:rPr sz="2000" spc="-5" dirty="0">
                <a:latin typeface="Arial"/>
                <a:cs typeface="Arial"/>
              </a:rPr>
              <a:t>yılı birim fiyatlarıyla kazı maliyetini  bulunuz.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439" y="59221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06439" y="3929065"/>
            <a:ext cx="8451837" cy="19446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7626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0124" y="5639394"/>
            <a:ext cx="24257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0" dirty="0">
                <a:solidFill>
                  <a:srgbClr val="8A8A8A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</a:t>
            </a:r>
            <a:r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43175" y="3071813"/>
            <a:ext cx="6500825" cy="2786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88443" y="4749536"/>
            <a:ext cx="905928" cy="333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47343" y="5023906"/>
            <a:ext cx="951865" cy="230504"/>
          </a:xfrm>
          <a:custGeom>
            <a:avLst/>
            <a:gdLst/>
            <a:ahLst/>
            <a:cxnLst/>
            <a:rect l="l" t="t" r="r" b="b"/>
            <a:pathLst>
              <a:path w="951865" h="230504">
                <a:moveTo>
                  <a:pt x="0" y="0"/>
                </a:moveTo>
                <a:lnTo>
                  <a:pt x="0" y="83832"/>
                </a:lnTo>
                <a:lnTo>
                  <a:pt x="3441" y="92794"/>
                </a:lnTo>
                <a:lnTo>
                  <a:pt x="52903" y="118356"/>
                </a:lnTo>
                <a:lnTo>
                  <a:pt x="115797" y="133969"/>
                </a:lnTo>
                <a:lnTo>
                  <a:pt x="155412" y="141250"/>
                </a:lnTo>
                <a:lnTo>
                  <a:pt x="200112" y="148137"/>
                </a:lnTo>
                <a:lnTo>
                  <a:pt x="249628" y="154598"/>
                </a:lnTo>
                <a:lnTo>
                  <a:pt x="303690" y="160601"/>
                </a:lnTo>
                <a:lnTo>
                  <a:pt x="362029" y="166113"/>
                </a:lnTo>
                <a:lnTo>
                  <a:pt x="424375" y="171101"/>
                </a:lnTo>
                <a:lnTo>
                  <a:pt x="490459" y="175534"/>
                </a:lnTo>
                <a:lnTo>
                  <a:pt x="560011" y="179378"/>
                </a:lnTo>
                <a:lnTo>
                  <a:pt x="632762" y="182602"/>
                </a:lnTo>
                <a:lnTo>
                  <a:pt x="708442" y="185173"/>
                </a:lnTo>
                <a:lnTo>
                  <a:pt x="786782" y="187058"/>
                </a:lnTo>
                <a:lnTo>
                  <a:pt x="867511" y="188226"/>
                </a:lnTo>
                <a:lnTo>
                  <a:pt x="867511" y="230136"/>
                </a:lnTo>
                <a:lnTo>
                  <a:pt x="951344" y="146710"/>
                </a:lnTo>
                <a:lnTo>
                  <a:pt x="867511" y="62471"/>
                </a:lnTo>
                <a:lnTo>
                  <a:pt x="867511" y="104393"/>
                </a:lnTo>
                <a:lnTo>
                  <a:pt x="786782" y="103226"/>
                </a:lnTo>
                <a:lnTo>
                  <a:pt x="708442" y="101340"/>
                </a:lnTo>
                <a:lnTo>
                  <a:pt x="632762" y="98768"/>
                </a:lnTo>
                <a:lnTo>
                  <a:pt x="560011" y="95544"/>
                </a:lnTo>
                <a:lnTo>
                  <a:pt x="490459" y="91699"/>
                </a:lnTo>
                <a:lnTo>
                  <a:pt x="424375" y="87265"/>
                </a:lnTo>
                <a:lnTo>
                  <a:pt x="362029" y="82276"/>
                </a:lnTo>
                <a:lnTo>
                  <a:pt x="303690" y="76764"/>
                </a:lnTo>
                <a:lnTo>
                  <a:pt x="249628" y="70761"/>
                </a:lnTo>
                <a:lnTo>
                  <a:pt x="200112" y="64299"/>
                </a:lnTo>
                <a:lnTo>
                  <a:pt x="155412" y="57412"/>
                </a:lnTo>
                <a:lnTo>
                  <a:pt x="115797" y="50131"/>
                </a:lnTo>
                <a:lnTo>
                  <a:pt x="52903" y="34518"/>
                </a:lnTo>
                <a:lnTo>
                  <a:pt x="13585" y="17721"/>
                </a:lnTo>
                <a:lnTo>
                  <a:pt x="3441" y="8960"/>
                </a:lnTo>
                <a:lnTo>
                  <a:pt x="0" y="0"/>
                </a:lnTo>
                <a:close/>
              </a:path>
            </a:pathLst>
          </a:custGeom>
          <a:solidFill>
            <a:srgbClr val="C4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47592" y="4919115"/>
            <a:ext cx="951230" cy="147320"/>
          </a:xfrm>
          <a:custGeom>
            <a:avLst/>
            <a:gdLst/>
            <a:ahLst/>
            <a:cxnLst/>
            <a:rect l="l" t="t" r="r" b="b"/>
            <a:pathLst>
              <a:path w="951229" h="147320">
                <a:moveTo>
                  <a:pt x="951091" y="0"/>
                </a:moveTo>
                <a:lnTo>
                  <a:pt x="895079" y="181"/>
                </a:lnTo>
                <a:lnTo>
                  <a:pt x="729490" y="2880"/>
                </a:lnTo>
                <a:lnTo>
                  <a:pt x="622560" y="6446"/>
                </a:lnTo>
                <a:lnTo>
                  <a:pt x="492753" y="12958"/>
                </a:lnTo>
                <a:lnTo>
                  <a:pt x="419963" y="17832"/>
                </a:lnTo>
                <a:lnTo>
                  <a:pt x="352364" y="23324"/>
                </a:lnTo>
                <a:lnTo>
                  <a:pt x="290128" y="29385"/>
                </a:lnTo>
                <a:lnTo>
                  <a:pt x="233429" y="35966"/>
                </a:lnTo>
                <a:lnTo>
                  <a:pt x="182441" y="43019"/>
                </a:lnTo>
                <a:lnTo>
                  <a:pt x="137337" y="50494"/>
                </a:lnTo>
                <a:lnTo>
                  <a:pt x="98291" y="58344"/>
                </a:lnTo>
                <a:lnTo>
                  <a:pt x="39067" y="74971"/>
                </a:lnTo>
                <a:lnTo>
                  <a:pt x="0" y="101501"/>
                </a:lnTo>
                <a:lnTo>
                  <a:pt x="943" y="110573"/>
                </a:lnTo>
                <a:lnTo>
                  <a:pt x="9158" y="119679"/>
                </a:lnTo>
                <a:lnTo>
                  <a:pt x="24820" y="128770"/>
                </a:lnTo>
                <a:lnTo>
                  <a:pt x="48100" y="137796"/>
                </a:lnTo>
                <a:lnTo>
                  <a:pt x="79172" y="146710"/>
                </a:lnTo>
                <a:lnTo>
                  <a:pt x="107825" y="140113"/>
                </a:lnTo>
                <a:lnTo>
                  <a:pt x="140254" y="133810"/>
                </a:lnTo>
                <a:lnTo>
                  <a:pt x="215686" y="122141"/>
                </a:lnTo>
                <a:lnTo>
                  <a:pt x="258309" y="116802"/>
                </a:lnTo>
                <a:lnTo>
                  <a:pt x="303951" y="111812"/>
                </a:lnTo>
                <a:lnTo>
                  <a:pt x="352422" y="107183"/>
                </a:lnTo>
                <a:lnTo>
                  <a:pt x="403534" y="102931"/>
                </a:lnTo>
                <a:lnTo>
                  <a:pt x="457096" y="99068"/>
                </a:lnTo>
                <a:lnTo>
                  <a:pt x="570816" y="92567"/>
                </a:lnTo>
                <a:lnTo>
                  <a:pt x="692065" y="87787"/>
                </a:lnTo>
                <a:lnTo>
                  <a:pt x="819328" y="84839"/>
                </a:lnTo>
                <a:lnTo>
                  <a:pt x="951091" y="83832"/>
                </a:lnTo>
                <a:lnTo>
                  <a:pt x="951091" y="0"/>
                </a:lnTo>
                <a:close/>
              </a:path>
            </a:pathLst>
          </a:custGeom>
          <a:solidFill>
            <a:srgbClr val="9E9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47343" y="4919119"/>
            <a:ext cx="951865" cy="335280"/>
          </a:xfrm>
          <a:custGeom>
            <a:avLst/>
            <a:gdLst/>
            <a:ahLst/>
            <a:cxnLst/>
            <a:rect l="l" t="t" r="r" b="b"/>
            <a:pathLst>
              <a:path w="951865" h="335279">
                <a:moveTo>
                  <a:pt x="0" y="104787"/>
                </a:moveTo>
                <a:lnTo>
                  <a:pt x="30162" y="131039"/>
                </a:lnTo>
                <a:lnTo>
                  <a:pt x="81538" y="147276"/>
                </a:lnTo>
                <a:lnTo>
                  <a:pt x="155412" y="162199"/>
                </a:lnTo>
                <a:lnTo>
                  <a:pt x="200112" y="169087"/>
                </a:lnTo>
                <a:lnTo>
                  <a:pt x="249628" y="175548"/>
                </a:lnTo>
                <a:lnTo>
                  <a:pt x="303690" y="181552"/>
                </a:lnTo>
                <a:lnTo>
                  <a:pt x="362029" y="187064"/>
                </a:lnTo>
                <a:lnTo>
                  <a:pt x="424375" y="192053"/>
                </a:lnTo>
                <a:lnTo>
                  <a:pt x="490459" y="196486"/>
                </a:lnTo>
                <a:lnTo>
                  <a:pt x="560011" y="200332"/>
                </a:lnTo>
                <a:lnTo>
                  <a:pt x="632762" y="203556"/>
                </a:lnTo>
                <a:lnTo>
                  <a:pt x="708442" y="206128"/>
                </a:lnTo>
                <a:lnTo>
                  <a:pt x="786782" y="208013"/>
                </a:lnTo>
                <a:lnTo>
                  <a:pt x="867511" y="209181"/>
                </a:lnTo>
                <a:lnTo>
                  <a:pt x="867511" y="167259"/>
                </a:lnTo>
                <a:lnTo>
                  <a:pt x="951344" y="251498"/>
                </a:lnTo>
                <a:lnTo>
                  <a:pt x="867511" y="334924"/>
                </a:lnTo>
                <a:lnTo>
                  <a:pt x="867511" y="293014"/>
                </a:lnTo>
                <a:lnTo>
                  <a:pt x="786782" y="291846"/>
                </a:lnTo>
                <a:lnTo>
                  <a:pt x="708442" y="289961"/>
                </a:lnTo>
                <a:lnTo>
                  <a:pt x="632762" y="287390"/>
                </a:lnTo>
                <a:lnTo>
                  <a:pt x="560011" y="284166"/>
                </a:lnTo>
                <a:lnTo>
                  <a:pt x="490459" y="280321"/>
                </a:lnTo>
                <a:lnTo>
                  <a:pt x="424375" y="275889"/>
                </a:lnTo>
                <a:lnTo>
                  <a:pt x="362029" y="270900"/>
                </a:lnTo>
                <a:lnTo>
                  <a:pt x="303690" y="265389"/>
                </a:lnTo>
                <a:lnTo>
                  <a:pt x="249628" y="259386"/>
                </a:lnTo>
                <a:lnTo>
                  <a:pt x="200112" y="252925"/>
                </a:lnTo>
                <a:lnTo>
                  <a:pt x="155412" y="246038"/>
                </a:lnTo>
                <a:lnTo>
                  <a:pt x="115797" y="238757"/>
                </a:lnTo>
                <a:lnTo>
                  <a:pt x="52903" y="223144"/>
                </a:lnTo>
                <a:lnTo>
                  <a:pt x="13585" y="206345"/>
                </a:lnTo>
                <a:lnTo>
                  <a:pt x="0" y="188620"/>
                </a:lnTo>
                <a:lnTo>
                  <a:pt x="0" y="104787"/>
                </a:lnTo>
                <a:lnTo>
                  <a:pt x="48500" y="71666"/>
                </a:lnTo>
                <a:lnTo>
                  <a:pt x="106187" y="56631"/>
                </a:lnTo>
                <a:lnTo>
                  <a:pt x="183554" y="42900"/>
                </a:lnTo>
                <a:lnTo>
                  <a:pt x="229005" y="36592"/>
                </a:lnTo>
                <a:lnTo>
                  <a:pt x="278642" y="30691"/>
                </a:lnTo>
                <a:lnTo>
                  <a:pt x="332220" y="25223"/>
                </a:lnTo>
                <a:lnTo>
                  <a:pt x="389493" y="20217"/>
                </a:lnTo>
                <a:lnTo>
                  <a:pt x="450217" y="15699"/>
                </a:lnTo>
                <a:lnTo>
                  <a:pt x="514147" y="11695"/>
                </a:lnTo>
                <a:lnTo>
                  <a:pt x="581038" y="8234"/>
                </a:lnTo>
                <a:lnTo>
                  <a:pt x="650646" y="5342"/>
                </a:lnTo>
                <a:lnTo>
                  <a:pt x="722725" y="3045"/>
                </a:lnTo>
                <a:lnTo>
                  <a:pt x="797031" y="1371"/>
                </a:lnTo>
                <a:lnTo>
                  <a:pt x="873319" y="347"/>
                </a:lnTo>
                <a:lnTo>
                  <a:pt x="951344" y="0"/>
                </a:lnTo>
                <a:lnTo>
                  <a:pt x="951344" y="83832"/>
                </a:lnTo>
                <a:lnTo>
                  <a:pt x="884993" y="84086"/>
                </a:lnTo>
                <a:lnTo>
                  <a:pt x="819578" y="84839"/>
                </a:lnTo>
                <a:lnTo>
                  <a:pt x="755288" y="86077"/>
                </a:lnTo>
                <a:lnTo>
                  <a:pt x="692313" y="87787"/>
                </a:lnTo>
                <a:lnTo>
                  <a:pt x="630841" y="89955"/>
                </a:lnTo>
                <a:lnTo>
                  <a:pt x="571063" y="92567"/>
                </a:lnTo>
                <a:lnTo>
                  <a:pt x="513168" y="95609"/>
                </a:lnTo>
                <a:lnTo>
                  <a:pt x="457345" y="99068"/>
                </a:lnTo>
                <a:lnTo>
                  <a:pt x="403783" y="102931"/>
                </a:lnTo>
                <a:lnTo>
                  <a:pt x="352672" y="107183"/>
                </a:lnTo>
                <a:lnTo>
                  <a:pt x="304201" y="111812"/>
                </a:lnTo>
                <a:lnTo>
                  <a:pt x="258560" y="116802"/>
                </a:lnTo>
                <a:lnTo>
                  <a:pt x="215937" y="122141"/>
                </a:lnTo>
                <a:lnTo>
                  <a:pt x="176523" y="127815"/>
                </a:lnTo>
                <a:lnTo>
                  <a:pt x="108078" y="140113"/>
                </a:lnTo>
                <a:lnTo>
                  <a:pt x="79425" y="146710"/>
                </a:lnTo>
              </a:path>
            </a:pathLst>
          </a:custGeom>
          <a:ln w="1905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35055" y="4885023"/>
            <a:ext cx="100330" cy="106680"/>
          </a:xfrm>
          <a:custGeom>
            <a:avLst/>
            <a:gdLst/>
            <a:ahLst/>
            <a:cxnLst/>
            <a:rect l="l" t="t" r="r" b="b"/>
            <a:pathLst>
              <a:path w="100329" h="106679">
                <a:moveTo>
                  <a:pt x="0" y="106679"/>
                </a:moveTo>
                <a:lnTo>
                  <a:pt x="100190" y="106679"/>
                </a:lnTo>
                <a:lnTo>
                  <a:pt x="100190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C4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917809" y="4784693"/>
            <a:ext cx="335280" cy="100330"/>
          </a:xfrm>
          <a:custGeom>
            <a:avLst/>
            <a:gdLst/>
            <a:ahLst/>
            <a:cxnLst/>
            <a:rect l="l" t="t" r="r" b="b"/>
            <a:pathLst>
              <a:path w="335279" h="100329">
                <a:moveTo>
                  <a:pt x="0" y="100330"/>
                </a:moveTo>
                <a:lnTo>
                  <a:pt x="334670" y="100330"/>
                </a:lnTo>
                <a:lnTo>
                  <a:pt x="334670" y="0"/>
                </a:lnTo>
                <a:lnTo>
                  <a:pt x="0" y="0"/>
                </a:lnTo>
                <a:lnTo>
                  <a:pt x="0" y="100330"/>
                </a:lnTo>
                <a:close/>
              </a:path>
            </a:pathLst>
          </a:custGeom>
          <a:solidFill>
            <a:srgbClr val="C4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35055" y="4678013"/>
            <a:ext cx="100330" cy="106680"/>
          </a:xfrm>
          <a:custGeom>
            <a:avLst/>
            <a:gdLst/>
            <a:ahLst/>
            <a:cxnLst/>
            <a:rect l="l" t="t" r="r" b="b"/>
            <a:pathLst>
              <a:path w="100329" h="106679">
                <a:moveTo>
                  <a:pt x="0" y="106680"/>
                </a:moveTo>
                <a:lnTo>
                  <a:pt x="100190" y="106680"/>
                </a:lnTo>
                <a:lnTo>
                  <a:pt x="100190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solidFill>
            <a:srgbClr val="C4BD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7809" y="4678254"/>
            <a:ext cx="335280" cy="313690"/>
          </a:xfrm>
          <a:custGeom>
            <a:avLst/>
            <a:gdLst/>
            <a:ahLst/>
            <a:cxnLst/>
            <a:rect l="l" t="t" r="r" b="b"/>
            <a:pathLst>
              <a:path w="335279" h="313689">
                <a:moveTo>
                  <a:pt x="0" y="106438"/>
                </a:moveTo>
                <a:lnTo>
                  <a:pt x="117246" y="106438"/>
                </a:lnTo>
                <a:lnTo>
                  <a:pt x="117246" y="0"/>
                </a:lnTo>
                <a:lnTo>
                  <a:pt x="217436" y="0"/>
                </a:lnTo>
                <a:lnTo>
                  <a:pt x="217436" y="106438"/>
                </a:lnTo>
                <a:lnTo>
                  <a:pt x="334670" y="106438"/>
                </a:lnTo>
                <a:lnTo>
                  <a:pt x="334670" y="206629"/>
                </a:lnTo>
                <a:lnTo>
                  <a:pt x="217436" y="206629"/>
                </a:lnTo>
                <a:lnTo>
                  <a:pt x="217436" y="313067"/>
                </a:lnTo>
                <a:lnTo>
                  <a:pt x="117246" y="313067"/>
                </a:lnTo>
                <a:lnTo>
                  <a:pt x="117246" y="206629"/>
                </a:lnTo>
                <a:lnTo>
                  <a:pt x="0" y="206629"/>
                </a:lnTo>
                <a:lnTo>
                  <a:pt x="0" y="106438"/>
                </a:lnTo>
                <a:close/>
              </a:path>
            </a:pathLst>
          </a:custGeom>
          <a:ln w="1905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0146" y="1697897"/>
            <a:ext cx="8772525" cy="1443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400">
              <a:latin typeface="Arial"/>
              <a:cs typeface="Arial"/>
            </a:endParaRPr>
          </a:p>
          <a:p>
            <a:pPr marL="12700" marR="5080" indent="891540">
              <a:spcBef>
                <a:spcPts val="6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Serbest kazı kotu: </a:t>
            </a:r>
            <a:r>
              <a:rPr sz="2000" spc="-5" dirty="0">
                <a:latin typeface="Arial"/>
                <a:cs typeface="Arial"/>
              </a:rPr>
              <a:t>32.0 </a:t>
            </a:r>
            <a:r>
              <a:rPr sz="2000" spc="-20" dirty="0">
                <a:latin typeface="Arial"/>
                <a:cs typeface="Arial"/>
              </a:rPr>
              <a:t>metredir. </a:t>
            </a:r>
            <a:r>
              <a:rPr sz="2000" spc="-5" dirty="0">
                <a:latin typeface="Arial"/>
                <a:cs typeface="Arial"/>
              </a:rPr>
              <a:t>Serbest kazı düzlemi üstünde kalan  kazı serbest kazı, serbest kazı düzlemi altında kalan ise derin </a:t>
            </a:r>
            <a:r>
              <a:rPr sz="2000" spc="-20" dirty="0">
                <a:latin typeface="Arial"/>
                <a:cs typeface="Arial"/>
              </a:rPr>
              <a:t>kazıdır.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83541" y="68330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383541" y="3483929"/>
          <a:ext cx="2790189" cy="21756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9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854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32(0-10)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-320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32(0-10)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-320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42(10-8,6)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830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58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40(10-5)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200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38(8,6-1,5)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269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80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36(5-0)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195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180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34,8(1,5-0)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830" algn="r">
                        <a:lnSpc>
                          <a:spcPts val="206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52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854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Kesit Alanı</a:t>
                      </a:r>
                      <a:r>
                        <a:rPr sz="1800" b="1" spc="-1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(∑/2)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19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6990" algn="r">
                        <a:lnSpc>
                          <a:spcPts val="198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60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063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67424" y="5612257"/>
            <a:ext cx="2679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00" dirty="0">
                <a:solidFill>
                  <a:srgbClr val="8A8A8A"/>
                </a:solidFill>
                <a:latin typeface="Arial"/>
                <a:cs typeface="Arial"/>
              </a:rPr>
              <a:t>1</a:t>
            </a: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</a:t>
            </a:r>
            <a:r>
              <a:rPr sz="1200" spc="-5" dirty="0">
                <a:solidFill>
                  <a:srgbClr val="8A8A8A"/>
                </a:solidFill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47" y="1697897"/>
            <a:ext cx="2677160" cy="1139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400">
              <a:latin typeface="Arial"/>
              <a:cs typeface="Arial"/>
            </a:endParaRPr>
          </a:p>
          <a:p>
            <a:pPr marL="904875">
              <a:spcBef>
                <a:spcPts val="610"/>
              </a:spcBef>
              <a:tabLst>
                <a:tab pos="2198370" algn="l"/>
              </a:tabLst>
            </a:pP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ka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zı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19335" y="2507142"/>
            <a:ext cx="14871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98171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3</a:t>
            </a:r>
            <a:r>
              <a:rPr sz="2000" spc="-15" dirty="0">
                <a:latin typeface="Arial"/>
                <a:cs typeface="Arial"/>
              </a:rPr>
              <a:t>2</a:t>
            </a:r>
            <a:r>
              <a:rPr sz="2000" spc="-10" dirty="0">
                <a:latin typeface="Arial"/>
                <a:cs typeface="Arial"/>
              </a:rPr>
              <a:t>.</a:t>
            </a:r>
            <a:r>
              <a:rPr sz="2000" spc="-5" dirty="0">
                <a:latin typeface="Arial"/>
                <a:cs typeface="Arial"/>
              </a:rPr>
              <a:t>0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025" y="2811891"/>
            <a:ext cx="455612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just">
              <a:spcBef>
                <a:spcPts val="95"/>
              </a:spcBef>
            </a:pPr>
            <a:r>
              <a:rPr sz="2000" spc="-20" dirty="0">
                <a:latin typeface="Arial"/>
                <a:cs typeface="Arial"/>
              </a:rPr>
              <a:t>metredir. </a:t>
            </a:r>
            <a:r>
              <a:rPr sz="2000" spc="-5" dirty="0">
                <a:latin typeface="Arial"/>
                <a:cs typeface="Arial"/>
              </a:rPr>
              <a:t>Serbest kazı düzlemi </a:t>
            </a:r>
            <a:r>
              <a:rPr sz="2000" spc="-10" dirty="0">
                <a:latin typeface="Arial"/>
                <a:cs typeface="Arial"/>
              </a:rPr>
              <a:t>üstünde  </a:t>
            </a:r>
            <a:r>
              <a:rPr sz="2000" spc="-5" dirty="0">
                <a:latin typeface="Arial"/>
                <a:cs typeface="Arial"/>
              </a:rPr>
              <a:t>kalan kazı serbest kazı, serbest kazı  düzlemi altında kalan ise derin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kazıdır.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1136" y="75874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7" name="object 7"/>
          <p:cNvSpPr/>
          <p:nvPr/>
        </p:nvSpPr>
        <p:spPr>
          <a:xfrm>
            <a:off x="4786315" y="1500174"/>
            <a:ext cx="4263045" cy="44062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519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55993" y="5612257"/>
            <a:ext cx="279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10" dirty="0">
                <a:solidFill>
                  <a:srgbClr val="8A8A8A"/>
                </a:solidFill>
                <a:latin typeface="Arial"/>
                <a:cs typeface="Arial"/>
              </a:rPr>
              <a:t>120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146" y="1697897"/>
            <a:ext cx="1886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346" y="1959012"/>
            <a:ext cx="2933065" cy="848994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469900" indent="-457200">
              <a:spcBef>
                <a:spcPts val="919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400">
              <a:latin typeface="Arial"/>
              <a:cs typeface="Arial"/>
            </a:endParaRPr>
          </a:p>
          <a:p>
            <a:pPr marL="469900">
              <a:spcBef>
                <a:spcPts val="620"/>
              </a:spcBef>
            </a:pPr>
            <a:r>
              <a:rPr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Yumuşak </a:t>
            </a:r>
            <a:r>
              <a:rPr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toprak</a:t>
            </a:r>
            <a:r>
              <a:rPr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miktarı:</a:t>
            </a:r>
            <a:endParaRPr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45495" y="2816580"/>
          <a:ext cx="5144133" cy="2998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5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9707">
                <a:tc>
                  <a:txBody>
                    <a:bodyPr/>
                    <a:lstStyle/>
                    <a:p>
                      <a:pPr marL="31750">
                        <a:lnSpc>
                          <a:spcPts val="1989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Serbest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31750">
                        <a:lnSpc>
                          <a:spcPts val="208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Derin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582,580x0,10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51765">
                        <a:lnSpc>
                          <a:spcPts val="208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:130,000x0,40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ts val="1989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157480">
                        <a:lnSpc>
                          <a:spcPts val="208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ts val="1989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58,258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  <a:p>
                      <a:pPr marL="126364">
                        <a:lnSpc>
                          <a:spcPts val="2080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52,000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1">
                <a:tc gridSpan="4"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u="heavy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Sert </a:t>
                      </a:r>
                      <a:r>
                        <a:rPr sz="1800" u="heavy" spc="-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toprak</a:t>
                      </a:r>
                      <a:r>
                        <a:rPr sz="1800" u="heavy" spc="-2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00" u="heavy" spc="-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miktarı: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784">
                <a:tc>
                  <a:txBody>
                    <a:bodyPr/>
                    <a:lstStyle/>
                    <a:p>
                      <a:pPr marL="31750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Serbest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582,580x0,60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349,548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854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Derin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130,000x0,00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ts val="198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0,000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1">
                <a:tc gridSpan="4"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u="heavy" spc="-1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Yumuşak </a:t>
                      </a:r>
                      <a:r>
                        <a:rPr sz="1800" u="heavy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küskülük</a:t>
                      </a:r>
                      <a:r>
                        <a:rPr sz="1800" u="heavy" spc="-10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00" u="heavy" spc="-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miktarı: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785">
                <a:tc>
                  <a:txBody>
                    <a:bodyPr/>
                    <a:lstStyle/>
                    <a:p>
                      <a:pPr marL="31750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Serbest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582,580x0,00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3365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0,000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854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Derin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130,000x0,40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ts val="198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52,000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19">
                <a:tc gridSpan="4">
                  <a:txBody>
                    <a:bodyPr/>
                    <a:lstStyle/>
                    <a:p>
                      <a:pPr marL="31750">
                        <a:lnSpc>
                          <a:spcPts val="2060"/>
                        </a:lnSpc>
                      </a:pPr>
                      <a:r>
                        <a:rPr sz="1800" u="heavy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Sert küskülük</a:t>
                      </a:r>
                      <a:r>
                        <a:rPr sz="1800" u="heavy" spc="-30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800" u="heavy" spc="-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Arial"/>
                          <a:cs typeface="Arial"/>
                        </a:rPr>
                        <a:t>miktarı: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785">
                <a:tc>
                  <a:txBody>
                    <a:bodyPr/>
                    <a:lstStyle/>
                    <a:p>
                      <a:pPr marL="31750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Serbest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582,580x0,30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213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13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174,774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854">
                <a:tc>
                  <a:txBody>
                    <a:bodyPr/>
                    <a:lstStyle/>
                    <a:p>
                      <a:pPr marL="31750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Derin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kazıda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98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:130,000x0,20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5244" algn="r">
                        <a:lnSpc>
                          <a:spcPts val="1985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198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26,000</a:t>
                      </a:r>
                      <a:r>
                        <a:rPr sz="18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m</a:t>
                      </a:r>
                      <a:r>
                        <a:rPr sz="1800" spc="-7" baseline="25462" dirty="0">
                          <a:latin typeface="Arial"/>
                          <a:cs typeface="Arial"/>
                        </a:rPr>
                        <a:t>3</a:t>
                      </a:r>
                      <a:endParaRPr sz="1800" baseline="25462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535" y="735292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65203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2395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Kazı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işleri;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gu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2247" y="708526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22247" y="2532948"/>
          <a:ext cx="8430259" cy="5262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5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3137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İŞİN</a:t>
                      </a:r>
                      <a:r>
                        <a:rPr sz="14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ADI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BİNA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İNŞAATI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136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PROJE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22247" y="3322360"/>
          <a:ext cx="8427717" cy="252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5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2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3136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İş Kalemi /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Grubu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Miktarı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80010" marR="53340" indent="-2032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Br  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00660" marR="192405" indent="317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irim 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atı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1400" b="1" spc="-20" dirty="0">
                          <a:latin typeface="Arial"/>
                          <a:cs typeface="Arial"/>
                        </a:rPr>
                        <a:t>Tutarı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51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1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Poz</a:t>
                      </a:r>
                      <a:r>
                        <a:rPr sz="14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No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Adı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1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1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15.120.1001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358775">
                        <a:lnSpc>
                          <a:spcPts val="168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Makine ile yumuşak ve sert toprak kazılması  (serbest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kazı)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407,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80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4,73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1.92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92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15.120.1002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160020">
                        <a:lnSpc>
                          <a:spcPts val="168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Makine ile yumuşak ve sert küskülük kazılması  (serbest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kazı)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174,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77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6,29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1.09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33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15.120.1101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33655">
                        <a:lnSpc>
                          <a:spcPts val="168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Makine ile her derinlik ve her genişlikte yumuşak  ve sert toprak kazılması (derin</a:t>
                      </a:r>
                      <a:r>
                        <a:rPr sz="1400" spc="-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kazı)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52,0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5,44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282,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15.120.1102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marR="33655">
                        <a:lnSpc>
                          <a:spcPts val="168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Makine ile her derinlik ve her genişlikte yumuşak  ve sert küskülük kazılması (derin</a:t>
                      </a:r>
                      <a:r>
                        <a:rPr sz="14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kazı)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78,0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8,01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" algn="r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624,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1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spc="-15" dirty="0">
                          <a:latin typeface="Arial"/>
                          <a:cs typeface="Arial"/>
                        </a:rPr>
                        <a:t>TOPLAM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70" algn="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400" b="1" dirty="0">
                          <a:latin typeface="Arial"/>
                          <a:cs typeface="Arial"/>
                        </a:rPr>
                        <a:t>3.</a:t>
                      </a:r>
                      <a:r>
                        <a:rPr sz="1400" b="1" spc="-29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800" spc="-569" baseline="4629" dirty="0">
                          <a:solidFill>
                            <a:srgbClr val="8A8A8A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spc="-405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800" spc="-397" baseline="4629" dirty="0">
                          <a:solidFill>
                            <a:srgbClr val="8A8A8A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400" b="1" spc="-520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800" spc="-232" baseline="4629" dirty="0">
                          <a:solidFill>
                            <a:srgbClr val="8A8A8A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,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91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993211" y="3072639"/>
            <a:ext cx="330009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400" b="1" spc="-25" dirty="0">
                <a:latin typeface="Arial"/>
                <a:cs typeface="Arial"/>
              </a:rPr>
              <a:t>YAKLAŞIK </a:t>
            </a:r>
            <a:r>
              <a:rPr sz="1400" b="1" spc="-5" dirty="0">
                <a:latin typeface="Arial"/>
                <a:cs typeface="Arial"/>
              </a:rPr>
              <a:t>MALİYET HESAP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TABLOSU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30477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17166</TotalTime>
  <Words>700</Words>
  <Application>Microsoft Office PowerPoint</Application>
  <PresentationFormat>Ekran Gösterisi (4:3)</PresentationFormat>
  <Paragraphs>173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885</cp:revision>
  <cp:lastPrinted>2016-10-24T07:53:35Z</cp:lastPrinted>
  <dcterms:created xsi:type="dcterms:W3CDTF">2016-09-18T09:35:24Z</dcterms:created>
  <dcterms:modified xsi:type="dcterms:W3CDTF">2020-02-28T11:43:34Z</dcterms:modified>
</cp:coreProperties>
</file>